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12442" r:id="rId1"/>
    <p:sldMasterId id="2147518317" r:id="rId2"/>
    <p:sldMasterId id="2147518570" r:id="rId3"/>
    <p:sldMasterId id="2147518716" r:id="rId4"/>
    <p:sldMasterId id="2147519873" r:id="rId5"/>
    <p:sldMasterId id="2147520457" r:id="rId6"/>
    <p:sldMasterId id="2147520555" r:id="rId7"/>
    <p:sldMasterId id="2147523649" r:id="rId8"/>
    <p:sldMasterId id="2147523661" r:id="rId9"/>
  </p:sldMasterIdLst>
  <p:notesMasterIdLst>
    <p:notesMasterId r:id="rId35"/>
  </p:notesMasterIdLst>
  <p:handoutMasterIdLst>
    <p:handoutMasterId r:id="rId36"/>
  </p:handoutMasterIdLst>
  <p:sldIdLst>
    <p:sldId id="1673" r:id="rId10"/>
    <p:sldId id="1783" r:id="rId11"/>
    <p:sldId id="1812" r:id="rId12"/>
    <p:sldId id="1752" r:id="rId13"/>
    <p:sldId id="1753" r:id="rId14"/>
    <p:sldId id="1804" r:id="rId15"/>
    <p:sldId id="1805" r:id="rId16"/>
    <p:sldId id="1807" r:id="rId17"/>
    <p:sldId id="1790" r:id="rId18"/>
    <p:sldId id="1791" r:id="rId19"/>
    <p:sldId id="1788" r:id="rId20"/>
    <p:sldId id="1808" r:id="rId21"/>
    <p:sldId id="1809" r:id="rId22"/>
    <p:sldId id="1810" r:id="rId23"/>
    <p:sldId id="1811" r:id="rId24"/>
    <p:sldId id="1801" r:id="rId25"/>
    <p:sldId id="1706" r:id="rId26"/>
    <p:sldId id="1787" r:id="rId27"/>
    <p:sldId id="1782" r:id="rId28"/>
    <p:sldId id="1707" r:id="rId29"/>
    <p:sldId id="1708" r:id="rId30"/>
    <p:sldId id="1709" r:id="rId31"/>
    <p:sldId id="1710" r:id="rId32"/>
    <p:sldId id="1799" r:id="rId33"/>
    <p:sldId id="1813" r:id="rId3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FF99"/>
    <a:srgbClr val="99FF99"/>
    <a:srgbClr val="0066FF"/>
    <a:srgbClr val="FFFF99"/>
    <a:srgbClr val="CC0099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28" autoAdjust="0"/>
  </p:normalViewPr>
  <p:slideViewPr>
    <p:cSldViewPr>
      <p:cViewPr varScale="1">
        <p:scale>
          <a:sx n="85" d="100"/>
          <a:sy n="85" d="100"/>
        </p:scale>
        <p:origin x="9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D36C98-8FCC-4068-877C-9C66CC0D65C3}" type="datetimeFigureOut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7CD9FF-8799-4A07-B4CE-36A3697D0E7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42523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5E15AB-C19E-450F-B90D-8A8F1130418C}" type="datetimeFigureOut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D3B68F-CDD3-4C6A-8CB8-BEEC9560C78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66479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/>
              <a:t>Zdůvodnění trendu nárůstu spotřeby minerálních dusíkatých hnojiv: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 smtClean="0"/>
              <a:t>Nejde o zvyšování, ale o návrat na reálnou úroveň odpovídající podmínkám ČR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 smtClean="0"/>
              <a:t>Minerální hnojení nahrazuje snižující se přívod N ve statkových hnojivech a v symbiotické fixaci N (pokles ploch jetelovin)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 smtClean="0"/>
              <a:t>Nové odrůdy, technologie a znalosti zemědělců umožňují zvyšování výnosů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 smtClean="0"/>
              <a:t>Vliv změny klimatu (příznivější teplotní podmínky ve středních a vyšších polohách)</a:t>
            </a:r>
          </a:p>
          <a:p>
            <a:pPr>
              <a:spcBef>
                <a:spcPct val="0"/>
              </a:spcBef>
            </a:pPr>
            <a:r>
              <a:rPr lang="cs-CZ" altLang="cs-CZ" dirty="0" smtClean="0"/>
              <a:t>V roce 2009 prudký pokles spotřeby – nedostatek finančních prostředků v zemědělských podnicích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/>
              <a:t>Zdůvodnění trendu nárůstu spotřeby minerálních dusíkatých hnojiv: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 smtClean="0"/>
              <a:t>Nejde o zvyšování, ale o návrat na reálnou úroveň odpovídající podmínkám ČR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 smtClean="0"/>
              <a:t>Minerální hnojení nahrazuje snižující se přívod N ve statkových hnojivech a v symbiotické fixaci N (pokles ploch jetelovin)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 smtClean="0"/>
              <a:t>Nové odrůdy, technologie a znalosti zemědělců umožňují zvyšování výnosů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 smtClean="0"/>
              <a:t>Vliv změny klimatu (příznivější teplotní podmínky ve středních a vyšších polohách)</a:t>
            </a:r>
          </a:p>
          <a:p>
            <a:pPr>
              <a:spcBef>
                <a:spcPct val="0"/>
              </a:spcBef>
            </a:pPr>
            <a:r>
              <a:rPr lang="cs-CZ" altLang="cs-CZ" dirty="0" smtClean="0"/>
              <a:t>V roce 2009 prudký pokles spotřeby – nedostatek finančních prostředků v zemědělských podnicích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CB899-FEBF-4A60-82D0-5D0B37F84E65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65FA-63A2-4CF3-B648-37B2AAC7458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108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3860-263A-42BA-844E-B5C79FCD7C49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FB38E-0D24-48E1-95A7-5D06E6929BB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98864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3767-B328-4580-9418-4E9CB4FAF749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6F64E-B201-4AD1-A8CA-BEF6B8D24403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753348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633A-69CD-4EDE-9DD3-75071A559C7D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86B2A-5D3E-48E3-867A-710736E63811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95429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A694-84FC-44C4-9A70-190F9633E4F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65509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7091-9A74-4B70-B84A-C3C11A8220F7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0279-DA1C-43AA-B89A-D3F9C308228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0863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A550-ADD9-4FCE-9EEE-A5937D1AB4A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662578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CAD0-7265-4B14-8390-825C2F53A2A4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173D-E929-45D0-BC05-537E5F68890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37519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54BD-CD64-487B-8E4F-94E838EBB578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6AC2-6532-4758-B58E-6A7E425F22E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2738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2E7A-0F59-4233-B260-BF552BA6F38F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00A0-107F-4312-8220-003916492A4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0731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AD0B5-34D6-42A3-9942-A3298FD8BC8A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2B31-D1B4-42F1-AD03-B0B99ADF9ED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7574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8B5A-1245-459C-A333-FBE9CFBD6D41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3646-62F7-4972-A593-91B68406D88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7682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D27D-D369-4E6B-B29E-2BDC06B4FD9B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0FA2-9633-498B-9811-7CD26213EA8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85442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942B-5239-4E34-B665-17FB00A4EAA0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3602-5683-4000-9193-67DF82201CF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389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6111-3230-4ECF-B660-65A19FA5EDE3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845A-6EEB-48E4-8FD5-E47092203A0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58001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9805-79D6-4610-AF14-17F380BF0D5A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8773-437F-45F4-8090-70C4FC09B0C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622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CAD4-3111-474F-A1C6-B7228F76D734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EE7F-A67D-47B4-9775-6F4881F71F3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11629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456C-C65E-4156-B654-E8DFDFE23FDB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BFBD-0A7F-4097-80A7-4E59AD3ABBA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53506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15CE-6FF2-4D76-A741-524092DB719C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E168-0930-4A14-8B97-FC407581532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26734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EF8698-D846-4B8A-8C10-4087766FE56D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31DAE4B0-F3CC-4211-B8C2-903D8F43544E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70839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9E31-5D6E-4967-BED4-4B09649B410C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D340-C759-43BB-B78E-48833D58A323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018844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5CD6-8FDC-48CF-A0E0-A10C6369DDFB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607379B1-CCE9-426F-AAFF-81BB8236A28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264752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1C2A6D-0DC2-4E32-8A01-60D148274AB6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DD47-1495-424D-AD55-0B520DCA3DD6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2161244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D35809-1314-4A6D-B71E-B9C5DBE2312E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6FBD-6316-44AF-9D23-213804013C0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852750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B79E-E280-495D-AABD-FB896395E789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BD43-A9B8-4441-853F-2EE26DDF082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82673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7C35-D23A-439D-BE5C-C56BBD64A553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DA4C-FE3B-4E4A-9545-1D0C290D1C6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47949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DB9-F4FB-41FC-ADA2-14A5C752F4AE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0C7A07C5-4C1F-42BE-AC8A-1E1BF8369624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634856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19DE-7BF6-487A-A958-2604F4B74CD8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D352-DAE8-44C2-BCA2-E3237CDAB3A3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59327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bdélní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576A74-B567-4C3D-A7BF-A33DBAE725B3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C33E195-7E9F-4871-914C-7F37A3265CD1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3774078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3B53-67E5-4D4D-AECE-1415740D4635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DB2D-75F1-498C-93D8-C1A9E1BF842F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246349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5B34-D864-4419-900D-ED31D16A09A9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F35D-44E0-474A-A08E-BD258F52E5D6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574762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B0AD-8EDC-42DF-B53E-10C80539637B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2BBA-1924-4646-9CB5-376F92C76787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288375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32AFFA-968A-466C-B0EA-F5FCE4B5E7E0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6FD6D7-9666-4FE4-AFF1-C4BD44BB627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68830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500741-5A11-4D6B-9C06-07FDE8CCBFF4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6FDEE0-9583-416D-A292-995256A76C8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16381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8AECC7-D267-480A-A31E-C6ECD9654C6D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4610CC-5B41-433D-B3CE-6E323F7ADEE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19484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4A6D5F-8B0E-42F5-B062-0D4417C8B060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B8959A-0DE8-4992-BDF7-644F440D8B1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390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686F-64E0-442A-BA85-4DE9A9475ACD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8960-0FFE-4A71-B7BF-F6428FEF4A4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29070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DCDCAA-BDF8-4A20-95CE-41CAEAABDF81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CA3E67-A1D1-4951-A1EA-E3220924BC9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051563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8B346F-E036-4760-8D19-ABDC0A1E5EE1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912FAE-6656-4936-8721-B3A6624BCE0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17107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3D4A90-EFF0-4A2C-94AF-4048E237256D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0688D0-9F4F-43CB-897A-122EF1C6F60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30202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A3E429-E05C-4B38-AD26-0E9C213C7D1A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AEC34B-E6F3-42DC-9648-706008CDCAA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92148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C88CDC-BEF3-46CC-B0FD-6B58A00DAE15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0B1CB1-3C58-4903-A062-7AA2450D104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43707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E0DDFD-881C-4D7C-B709-EDD96B681D83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6A212C-750C-44A1-9E17-6E52DDE83EE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92508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5C5E12-AB37-48C5-9B10-987D9D80DDFB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055B22-B943-4E5A-AA87-5C5B278AAF8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12253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5B221C-18D4-4F84-AF22-9A455DD665C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3537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9FD435-A392-4CD1-AA9B-603B2EE46C8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62476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9BC626-130A-4C53-A8F1-E131F6558D6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7758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99CB-ED3C-41DD-9DDC-CEFCF611D171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0575-C628-4566-8D23-01AEB6A0B5C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46849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70258D-2578-4A13-9E66-C70FFC2FDD3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796102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E647CC-0F8D-4315-8401-9B662409EDE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3152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D66C23-8376-4CF6-B887-8A6905AABEF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01446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4F24CE-E845-4085-B9D2-9FF876CFB05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96558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93EAF2-AE19-4BAC-AEA3-33D644EA57D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66294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A2DB9E-66FC-4D3B-9CD7-3686F547EC8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159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847E74-8557-4CA5-9EB0-FE9B6A2F871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02840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D6E7AF-8F44-4717-B5E0-AB83AE2583E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2095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D31D5CC-74E5-43E0-8C1A-437A8783AA4F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5BFE-EDB8-4E42-947B-36372998018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93807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C4CFD0-CEB9-4D26-9D2E-F55C450FF460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31397-8573-4B08-BC36-8A1E01CE95C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4296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F1AC-DDE6-4EC4-8829-D95AE2ECC34B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1F25-28F9-4C66-90AC-0326B33F518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58637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AB3DEF1-AF90-4707-A2F8-EE233B2BAA23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02CC-E525-49B0-A212-3BC5865951A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6814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F9D9C5-24E2-49FD-9E5C-83827B742BEA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78BB-BED3-4F8B-A089-D1216F9A5BE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572552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8268B3-C1F4-4059-A7E0-9520F82847E1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1A3D-A576-40F9-8575-6622894E851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72384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AC6E04D-5CEC-45DF-AF5D-3507AB1FEDAE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E9B9E-F1E4-4BBB-9D6E-9F16E94580F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398828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CA988D-911D-4516-9A5B-9317EC0D5898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CCEE-3DE0-4BAB-A153-EC64F2BD424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77580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295553-E1C8-4262-8E5C-4465AF1D048F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5DED0-C83B-4794-A8A0-7E5BE757B7C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443698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63BA530-CF78-4F15-8411-A08A74AF0420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3315-9EAE-4567-A67D-49B4B89A0BB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86944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8D99A39-D2DA-4D98-9738-2F18482416FB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5AF4-E2CF-4ACA-B3F5-6416BD2274C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701233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DE1717-369F-404E-8528-14D8A576F4DB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894D-4174-4431-80FA-8EEBF789A07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46553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9D2B11-2EF9-40B7-984F-72045E2C584B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3B418-EEAE-4B54-8ECD-6B94818D858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4505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68C2-0D7F-4B7C-BB50-7EF809B5DFDE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0E82-F8B5-49D4-A817-2E02C880114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223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8058F3-6681-47CA-A445-1BE6B3E8C967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8F87BF-89E2-4208-91A8-26DE583A8F5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59792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B77051-56CE-4362-B13F-8ADCEB60096E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1EF0CC-5FF4-401D-AA8B-617120519E9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438333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BA5741-F942-43F6-B22D-3B02A7599A2C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29BE662-0E55-489E-B4DD-CDDECA20C61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393360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B94BE8-992F-4B39-973D-C0CEB0690B00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6ADF31-E421-421C-8A8E-0AC696BF6B6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3680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E1E0D1-6E21-4D49-8BEA-85B43A7A908F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1370F7-E26D-4F8D-B0B1-486AA9A5F93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16951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166476-0E67-4BD1-9E44-2E3EC615A2D0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D69E6A-392C-4300-9B92-93B547A2A4A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36893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D876DF-534C-41DA-90AB-532E74765AA8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E43775-8A73-4F87-81D5-BF662A46A26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67083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E00363-C048-438C-88F8-081FD702DB61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5C7082-D1CC-4903-B0F9-9B40B148450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523503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C8EF2F-054A-4EE4-99FB-D27AE2E6B805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4E2FDB-76D1-4CD9-AAC0-500C2387B66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18687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82EB34-23DD-48DC-8C67-899E34B1C47F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99F5AD-CD3C-4B94-AA10-D49081C7A3D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068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8E0E-1A73-41BD-AD2B-6473FAB4E5CA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3BBD-F298-43D4-B123-86B6D876294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361966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12.04.2023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002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12.04.2023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6906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12.04.2023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54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12.04.2023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9981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12.04.2023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2318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12.04.2023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209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12.04.2023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8033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12.04.2023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2926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12.04.2023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6281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12.04.2023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25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1CBC-D4D3-4FF6-B7C3-1A2A336E835A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1315-0A3B-487D-AC65-3212836D2F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498754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12.04.2023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147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B78A7-1C88-4B48-93F2-61D70D1C5140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07900-1A9B-4B98-8F12-27B43891CE08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135395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766E-735D-4AA2-9152-6EC306133384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2F75E-3E20-4483-AE2F-CFDA5F1B439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952685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5F12-3615-491A-B5C6-45F1BC068802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56D10-4941-49CC-9452-C2ECD09BD588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415960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1682-72F3-486B-BE65-EED286A68A8D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F71EB-B978-49B5-A85E-DE9A92C3E765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149694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D472-0B1D-4A63-BB2E-F6C61E2D60BF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C44EB-5D84-46A9-A8EF-7706BBB49FF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946711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12B4-80B4-4A7D-9F13-B845DB3760F4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3D7DE-89EE-4D4B-8C5A-33A0AAAA4BA3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238225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38E4-70D8-4016-B95A-6257EBE751E6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9C7E6-C1F5-4185-A9C9-E0A3B7CCA0A2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40706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8FC2-32B6-4AB8-9189-DE968731CFF2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51577-0C98-49A8-B5FD-F45923625632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67504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5910-323F-49C0-9BA6-5DBEDCCD48F2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1A336-4544-43E1-8194-E9BF70FD150B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2732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BD2309-8199-4FA9-91C8-FFC8149B8A52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9B9C1B75-CE91-4D4F-99F3-BD140A43810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3401" r:id="rId1"/>
    <p:sldLayoutId id="2147523402" r:id="rId2"/>
    <p:sldLayoutId id="2147523403" r:id="rId3"/>
    <p:sldLayoutId id="2147523404" r:id="rId4"/>
    <p:sldLayoutId id="2147523405" r:id="rId5"/>
    <p:sldLayoutId id="2147523406" r:id="rId6"/>
    <p:sldLayoutId id="2147523407" r:id="rId7"/>
    <p:sldLayoutId id="2147523408" r:id="rId8"/>
    <p:sldLayoutId id="2147523409" r:id="rId9"/>
    <p:sldLayoutId id="2147523410" r:id="rId10"/>
    <p:sldLayoutId id="2147523411" r:id="rId11"/>
    <p:sldLayoutId id="214752346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7B6956-481F-46FB-B277-FD96D4694A9C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D2312A-57FA-4DD8-9134-D8AB8A3C62B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3412" r:id="rId1"/>
    <p:sldLayoutId id="2147523413" r:id="rId2"/>
    <p:sldLayoutId id="2147523414" r:id="rId3"/>
    <p:sldLayoutId id="2147523415" r:id="rId4"/>
    <p:sldLayoutId id="2147523416" r:id="rId5"/>
    <p:sldLayoutId id="2147523417" r:id="rId6"/>
    <p:sldLayoutId id="2147523418" r:id="rId7"/>
    <p:sldLayoutId id="2147523419" r:id="rId8"/>
    <p:sldLayoutId id="2147523420" r:id="rId9"/>
    <p:sldLayoutId id="2147523421" r:id="rId10"/>
    <p:sldLayoutId id="214752342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307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E0449-FFD8-43D2-8CC8-AC88F53A7852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198FBE3E-54F8-4794-AAC7-FAD29BCB8F5D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3462" r:id="rId1"/>
    <p:sldLayoutId id="2147523423" r:id="rId2"/>
    <p:sldLayoutId id="2147523463" r:id="rId3"/>
    <p:sldLayoutId id="2147523464" r:id="rId4"/>
    <p:sldLayoutId id="2147523465" r:id="rId5"/>
    <p:sldLayoutId id="2147523424" r:id="rId6"/>
    <p:sldLayoutId id="2147523466" r:id="rId7"/>
    <p:sldLayoutId id="2147523425" r:id="rId8"/>
    <p:sldLayoutId id="2147523467" r:id="rId9"/>
    <p:sldLayoutId id="2147523426" r:id="rId10"/>
    <p:sldLayoutId id="2147523468" r:id="rId11"/>
    <p:sldLayoutId id="214752342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5D6B15-6A99-4DEE-ADCA-5B08B1D693BB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0960F1-06EA-49EB-9D6D-7296C85C275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3469" r:id="rId1"/>
    <p:sldLayoutId id="2147523470" r:id="rId2"/>
    <p:sldLayoutId id="2147523471" r:id="rId3"/>
    <p:sldLayoutId id="2147523472" r:id="rId4"/>
    <p:sldLayoutId id="2147523473" r:id="rId5"/>
    <p:sldLayoutId id="2147523474" r:id="rId6"/>
    <p:sldLayoutId id="2147523475" r:id="rId7"/>
    <p:sldLayoutId id="2147523476" r:id="rId8"/>
    <p:sldLayoutId id="2147523477" r:id="rId9"/>
    <p:sldLayoutId id="2147523478" r:id="rId10"/>
    <p:sldLayoutId id="214752347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9215E22-FF30-4541-9DA5-8099343A45C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3480" r:id="rId1"/>
    <p:sldLayoutId id="2147523481" r:id="rId2"/>
    <p:sldLayoutId id="2147523482" r:id="rId3"/>
    <p:sldLayoutId id="2147523483" r:id="rId4"/>
    <p:sldLayoutId id="2147523484" r:id="rId5"/>
    <p:sldLayoutId id="2147523485" r:id="rId6"/>
    <p:sldLayoutId id="2147523486" r:id="rId7"/>
    <p:sldLayoutId id="2147523487" r:id="rId8"/>
    <p:sldLayoutId id="2147523488" r:id="rId9"/>
    <p:sldLayoutId id="2147523489" r:id="rId10"/>
    <p:sldLayoutId id="214752349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229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7D4D5-CF5C-447C-8857-DDDCAA6E5B07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6A628C-597F-423C-AE87-3B2BED70A40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3547" r:id="rId1"/>
    <p:sldLayoutId id="2147523548" r:id="rId2"/>
    <p:sldLayoutId id="2147523549" r:id="rId3"/>
    <p:sldLayoutId id="2147523550" r:id="rId4"/>
    <p:sldLayoutId id="2147523551" r:id="rId5"/>
    <p:sldLayoutId id="2147523552" r:id="rId6"/>
    <p:sldLayoutId id="2147523553" r:id="rId7"/>
    <p:sldLayoutId id="2147523554" r:id="rId8"/>
    <p:sldLayoutId id="2147523555" r:id="rId9"/>
    <p:sldLayoutId id="2147523556" r:id="rId10"/>
    <p:sldLayoutId id="214752355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2F72DE-F038-4695-B951-9A0C4F9DB3AF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01D0449-DB47-4106-8491-29DAC79D396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3615" r:id="rId1"/>
    <p:sldLayoutId id="2147523616" r:id="rId2"/>
    <p:sldLayoutId id="2147523617" r:id="rId3"/>
    <p:sldLayoutId id="2147523618" r:id="rId4"/>
    <p:sldLayoutId id="2147523619" r:id="rId5"/>
    <p:sldLayoutId id="2147523620" r:id="rId6"/>
    <p:sldLayoutId id="2147523621" r:id="rId7"/>
    <p:sldLayoutId id="2147523622" r:id="rId8"/>
    <p:sldLayoutId id="2147523623" r:id="rId9"/>
    <p:sldLayoutId id="2147523624" r:id="rId10"/>
    <p:sldLayoutId id="214752362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12.04.2023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66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650" r:id="rId1"/>
    <p:sldLayoutId id="2147523651" r:id="rId2"/>
    <p:sldLayoutId id="2147523652" r:id="rId3"/>
    <p:sldLayoutId id="2147523653" r:id="rId4"/>
    <p:sldLayoutId id="2147523654" r:id="rId5"/>
    <p:sldLayoutId id="2147523655" r:id="rId6"/>
    <p:sldLayoutId id="2147523656" r:id="rId7"/>
    <p:sldLayoutId id="2147523657" r:id="rId8"/>
    <p:sldLayoutId id="2147523658" r:id="rId9"/>
    <p:sldLayoutId id="2147523659" r:id="rId10"/>
    <p:sldLayoutId id="21475236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5123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fld id="{CD60F270-C51F-4FCE-9737-DE77AC12E2ED}" type="datetime1">
              <a:rPr lang="cs-CZ"/>
              <a:pPr>
                <a:defRPr/>
              </a:pPr>
              <a:t>12.04.2023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fld id="{DC757A52-66B9-472B-B25C-9F79F0516D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1421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662" r:id="rId1"/>
    <p:sldLayoutId id="2147523663" r:id="rId2"/>
    <p:sldLayoutId id="2147523664" r:id="rId3"/>
    <p:sldLayoutId id="2147523665" r:id="rId4"/>
    <p:sldLayoutId id="2147523666" r:id="rId5"/>
    <p:sldLayoutId id="2147523667" r:id="rId6"/>
    <p:sldLayoutId id="2147523668" r:id="rId7"/>
    <p:sldLayoutId id="2147523669" r:id="rId8"/>
    <p:sldLayoutId id="2147523670" r:id="rId9"/>
    <p:sldLayoutId id="2147523671" r:id="rId10"/>
    <p:sldLayoutId id="2147523672" r:id="rId11"/>
    <p:sldLayoutId id="214752367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 idx="4294967295"/>
          </p:nvPr>
        </p:nvSpPr>
        <p:spPr>
          <a:xfrm>
            <a:off x="160338" y="1665288"/>
            <a:ext cx="8785225" cy="172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sz="5400" b="1" dirty="0" smtClean="0">
                <a:latin typeface="+mn-lt"/>
                <a:cs typeface="Arial" charset="0"/>
              </a:rPr>
              <a:t>Bilancování živin </a:t>
            </a:r>
            <a:br>
              <a:rPr lang="cs-CZ" altLang="cs-CZ" sz="5400" b="1" dirty="0" smtClean="0">
                <a:latin typeface="+mn-lt"/>
                <a:cs typeface="Arial" charset="0"/>
              </a:rPr>
            </a:br>
            <a:r>
              <a:rPr lang="cs-CZ" altLang="cs-CZ" sz="5400" b="1" dirty="0" smtClean="0">
                <a:latin typeface="+mn-lt"/>
                <a:cs typeface="Arial" charset="0"/>
              </a:rPr>
              <a:t>a organické hmoty</a:t>
            </a:r>
            <a:endParaRPr lang="cs-CZ" altLang="cs-CZ" sz="5400" b="1" dirty="0">
              <a:latin typeface="+mn-lt"/>
              <a:cs typeface="Arial" charset="0"/>
            </a:endParaRPr>
          </a:p>
        </p:txBody>
      </p:sp>
      <p:sp>
        <p:nvSpPr>
          <p:cNvPr id="218115" name="Rectangle 7"/>
          <p:cNvSpPr>
            <a:spLocks noChangeArrowheads="1"/>
          </p:cNvSpPr>
          <p:nvPr/>
        </p:nvSpPr>
        <p:spPr bwMode="auto">
          <a:xfrm>
            <a:off x="-19050" y="61658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tel. 603 520 684, klir@vurv.cz 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www.vurv.cz, www.nitrat.cz</a:t>
            </a:r>
          </a:p>
        </p:txBody>
      </p:sp>
      <p:sp>
        <p:nvSpPr>
          <p:cNvPr id="218116" name="Podnadpis 2"/>
          <p:cNvSpPr>
            <a:spLocks/>
          </p:cNvSpPr>
          <p:nvPr/>
        </p:nvSpPr>
        <p:spPr bwMode="auto">
          <a:xfrm>
            <a:off x="592138" y="3708400"/>
            <a:ext cx="792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500"/>
              </a:spcBef>
              <a:buClr>
                <a:srgbClr val="DD8047"/>
              </a:buClr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0000"/>
                </a:solidFill>
              </a:rPr>
              <a:t>Jan Klír</a:t>
            </a:r>
            <a:r>
              <a:rPr lang="cs-CZ" altLang="cs-CZ" sz="800" b="1" dirty="0">
                <a:solidFill>
                  <a:srgbClr val="000000"/>
                </a:solidFill>
              </a:rPr>
              <a:t/>
            </a:r>
            <a:br>
              <a:rPr lang="cs-CZ" altLang="cs-CZ" sz="800" b="1" dirty="0">
                <a:solidFill>
                  <a:srgbClr val="000000"/>
                </a:solidFill>
              </a:rPr>
            </a:br>
            <a:endParaRPr lang="cs-CZ" altLang="cs-CZ" sz="2800" dirty="0">
              <a:solidFill>
                <a:srgbClr val="000000"/>
              </a:solidFill>
            </a:endParaRPr>
          </a:p>
        </p:txBody>
      </p:sp>
      <p:pic>
        <p:nvPicPr>
          <p:cNvPr id="218117" name="Picture 4" descr="logo VÚR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4454525"/>
            <a:ext cx="2009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8" name="Obdélník 1"/>
          <p:cNvSpPr>
            <a:spLocks noChangeArrowheads="1"/>
          </p:cNvSpPr>
          <p:nvPr/>
        </p:nvSpPr>
        <p:spPr bwMode="auto">
          <a:xfrm>
            <a:off x="377031" y="301407"/>
            <a:ext cx="8351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800" dirty="0" smtClean="0">
                <a:latin typeface="Arial" charset="0"/>
              </a:rPr>
              <a:t>Seminář </a:t>
            </a:r>
            <a:r>
              <a:rPr lang="cs-CZ" altLang="cs-CZ" sz="1800" dirty="0">
                <a:latin typeface="Arial" charset="0"/>
              </a:rPr>
              <a:t>„Informační podpora pro zemědělce v rámci implementace směrnice </a:t>
            </a:r>
            <a:br>
              <a:rPr lang="cs-CZ" altLang="cs-CZ" sz="1800" dirty="0">
                <a:latin typeface="Arial" charset="0"/>
              </a:rPr>
            </a:br>
            <a:r>
              <a:rPr lang="cs-CZ" altLang="cs-CZ" sz="1800" dirty="0">
                <a:latin typeface="Arial" charset="0"/>
              </a:rPr>
              <a:t>Rady 91/676/EC (nitrátová směrnice) v České republice“, </a:t>
            </a:r>
            <a:r>
              <a:rPr lang="cs-CZ" altLang="cs-CZ" sz="1800" dirty="0" smtClean="0">
                <a:latin typeface="Arial" charset="0"/>
              </a:rPr>
              <a:t>Příbram, 12. </a:t>
            </a:r>
            <a:r>
              <a:rPr lang="cs-CZ" altLang="cs-CZ" sz="1800" dirty="0">
                <a:latin typeface="Arial" charset="0"/>
              </a:rPr>
              <a:t>4. </a:t>
            </a:r>
            <a:r>
              <a:rPr lang="cs-CZ" altLang="cs-CZ" sz="1800" dirty="0" smtClean="0">
                <a:latin typeface="Arial" charset="0"/>
              </a:rPr>
              <a:t>2023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2413" y="0"/>
            <a:ext cx="9648826" cy="604838"/>
          </a:xfrm>
        </p:spPr>
        <p:txBody>
          <a:bodyPr/>
          <a:lstStyle/>
          <a:p>
            <a:pPr eaLnBrk="1" hangingPunct="1"/>
            <a:r>
              <a:rPr lang="cs-CZ" alt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Výpočet bilance dusíku – protokol dle § 7a (NV č. 262/2012 Sb.)</a:t>
            </a:r>
            <a:endParaRPr lang="cs-CZ" alt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064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71500"/>
            <a:ext cx="6985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endParaRPr lang="cs-CZ" altLang="cs-CZ" sz="3200" b="1" dirty="0" smtClean="0"/>
          </a:p>
        </p:txBody>
      </p:sp>
      <p:sp>
        <p:nvSpPr>
          <p:cNvPr id="292867" name="Zástupný symbol pro obsah 3"/>
          <p:cNvSpPr>
            <a:spLocks noGrp="1"/>
          </p:cNvSpPr>
          <p:nvPr>
            <p:ph idx="1"/>
          </p:nvPr>
        </p:nvSpPr>
        <p:spPr>
          <a:xfrm>
            <a:off x="-396552" y="1556792"/>
            <a:ext cx="9649072" cy="5013300"/>
          </a:xfrm>
        </p:spPr>
        <p:txBody>
          <a:bodyPr/>
          <a:lstStyle/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smtClean="0"/>
              <a:t>Strategický plán SZP na období 2023–2027 pro ČR</a:t>
            </a:r>
            <a:br>
              <a:rPr lang="cs-CZ" altLang="cs-CZ" b="1" dirty="0" smtClean="0"/>
            </a:br>
            <a:r>
              <a:rPr lang="cs-CZ" altLang="cs-CZ" sz="2400" i="1" dirty="0" smtClean="0"/>
              <a:t>(pravidla zveřejněna v srpnu 2022, schválena vládou 12. 10. 2022)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b="1" dirty="0"/>
              <a:t>Nařízení vlády č. 83/2023 Sb</a:t>
            </a:r>
            <a:r>
              <a:rPr lang="cs-CZ" b="1" dirty="0" smtClean="0"/>
              <a:t>., o </a:t>
            </a:r>
            <a:r>
              <a:rPr lang="cs-CZ" b="1" dirty="0"/>
              <a:t>stanovení podmínek poskytování přímých plateb </a:t>
            </a:r>
            <a:r>
              <a:rPr lang="cs-CZ" b="1" dirty="0" smtClean="0"/>
              <a:t>zemědělcům </a:t>
            </a:r>
            <a:r>
              <a:rPr lang="cs-CZ" sz="2400" i="1" dirty="0"/>
              <a:t>(účinnost od 1. 4. 2023)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sz="2400" b="1" dirty="0"/>
              <a:t>Základní celofaremní </a:t>
            </a:r>
            <a:r>
              <a:rPr lang="cs-CZ" altLang="cs-CZ" sz="2400" b="1" dirty="0" smtClean="0"/>
              <a:t>ekoplatba – hospodaření s organickou hmotou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smtClean="0"/>
              <a:t>Kultura R</a:t>
            </a:r>
            <a:r>
              <a:rPr lang="cs-CZ" altLang="cs-CZ" dirty="0" smtClean="0"/>
              <a:t>: § 13, odst. 5–9, 17–20 (sankce), </a:t>
            </a:r>
            <a:br>
              <a:rPr lang="cs-CZ" altLang="cs-CZ" dirty="0" smtClean="0"/>
            </a:br>
            <a:r>
              <a:rPr lang="cs-CZ" altLang="cs-CZ" dirty="0" smtClean="0"/>
              <a:t>                přílohy č. 3 (koeficienty) a 4 (výpočet)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smtClean="0"/>
              <a:t>Kultura C: </a:t>
            </a:r>
            <a:r>
              <a:rPr lang="cs-CZ" altLang="cs-CZ" dirty="0" smtClean="0"/>
              <a:t>§ 18, přílohy č. </a:t>
            </a:r>
            <a:r>
              <a:rPr lang="cs-CZ" altLang="cs-CZ" dirty="0"/>
              <a:t>8 (koeficienty) a 9 (výpočet</a:t>
            </a:r>
            <a:r>
              <a:rPr lang="cs-CZ" altLang="cs-CZ" dirty="0" smtClean="0"/>
              <a:t>)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smtClean="0"/>
              <a:t>Kultura P: </a:t>
            </a:r>
            <a:r>
              <a:rPr lang="cs-CZ" altLang="cs-CZ" dirty="0" smtClean="0"/>
              <a:t>§ 20</a:t>
            </a:r>
            <a:r>
              <a:rPr lang="cs-CZ" altLang="cs-CZ" dirty="0"/>
              <a:t>, </a:t>
            </a:r>
            <a:r>
              <a:rPr lang="cs-CZ" altLang="cs-CZ" dirty="0" smtClean="0"/>
              <a:t>přílohy </a:t>
            </a:r>
            <a:r>
              <a:rPr lang="cs-CZ" altLang="cs-CZ" dirty="0"/>
              <a:t>č. </a:t>
            </a:r>
            <a:r>
              <a:rPr lang="cs-CZ" altLang="cs-CZ" dirty="0" smtClean="0"/>
              <a:t>10 </a:t>
            </a:r>
            <a:r>
              <a:rPr lang="cs-CZ" altLang="cs-CZ" dirty="0"/>
              <a:t>(koeficienty) a </a:t>
            </a:r>
            <a:r>
              <a:rPr lang="cs-CZ" altLang="cs-CZ" dirty="0" smtClean="0"/>
              <a:t>11 </a:t>
            </a:r>
            <a:r>
              <a:rPr lang="cs-CZ" altLang="cs-CZ" dirty="0"/>
              <a:t>(výpočet</a:t>
            </a:r>
            <a:r>
              <a:rPr lang="cs-CZ" altLang="cs-CZ" dirty="0" smtClean="0"/>
              <a:t>)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cs-CZ" altLang="cs-CZ" sz="2700" b="1" dirty="0" smtClean="0"/>
              <a:t>Model OH </a:t>
            </a:r>
            <a:r>
              <a:rPr lang="cs-CZ" altLang="cs-CZ" sz="2700" dirty="0" smtClean="0"/>
              <a:t>(pro kultury R, C, P)</a:t>
            </a:r>
            <a:r>
              <a:rPr lang="cs-CZ" altLang="cs-CZ" sz="2700" b="1" dirty="0" smtClean="0"/>
              <a:t>: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700" b="1" dirty="0" smtClean="0"/>
              <a:t>           </a:t>
            </a:r>
            <a:r>
              <a:rPr lang="cs-CZ" altLang="cs-CZ" sz="3900" b="1" dirty="0" smtClean="0">
                <a:solidFill>
                  <a:srgbClr val="251AB8"/>
                </a:solidFill>
              </a:rPr>
              <a:t>www.vurv.cz </a:t>
            </a:r>
            <a:r>
              <a:rPr lang="cs-CZ" altLang="cs-CZ" sz="3100" i="1" dirty="0" smtClean="0">
                <a:solidFill>
                  <a:srgbClr val="251AB8"/>
                </a:solidFill>
              </a:rPr>
              <a:t>Poradenství – Software</a:t>
            </a:r>
            <a:endParaRPr lang="cs-CZ" altLang="cs-CZ" sz="3500" i="1" dirty="0" smtClean="0">
              <a:solidFill>
                <a:srgbClr val="251AB8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b="1" dirty="0" smtClean="0">
                <a:solidFill>
                  <a:srgbClr val="000000"/>
                </a:solidFill>
              </a:rPr>
              <a:t>Bilance organických látek pro ekoplatbu</a:t>
            </a:r>
            <a:endParaRPr lang="cs-CZ" altLang="cs-CZ" sz="3600" i="1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036050" cy="5257329"/>
          </a:xfrm>
        </p:spPr>
        <p:txBody>
          <a:bodyPr/>
          <a:lstStyle/>
          <a:p>
            <a:pPr marL="361950" lvl="1" indent="-36195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200" dirty="0" smtClean="0">
                <a:latin typeface="Tw Cen MT" panose="020B0602020104020603" pitchFamily="34" charset="-18"/>
              </a:rPr>
              <a:t>Data v bilancích se vedou a ověřují dle evidence (hnojení, plodiny, výnosy).</a:t>
            </a:r>
          </a:p>
          <a:p>
            <a:pPr marL="361950" lvl="1" indent="-36195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200" dirty="0" smtClean="0">
                <a:latin typeface="Tw Cen MT" panose="020B0602020104020603" pitchFamily="34" charset="-18"/>
              </a:rPr>
              <a:t>Evidence se vede průběžně, ale odesílá se za kalendářní rok.</a:t>
            </a:r>
          </a:p>
          <a:p>
            <a:pPr marL="361950" lvl="1" indent="-36195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200" dirty="0" smtClean="0">
                <a:latin typeface="Tw Cen MT" panose="020B0602020104020603" pitchFamily="34" charset="-18"/>
              </a:rPr>
              <a:t>Obě </a:t>
            </a:r>
            <a:r>
              <a:rPr lang="cs-CZ" sz="2200" dirty="0">
                <a:latin typeface="Tw Cen MT" panose="020B0602020104020603" pitchFamily="34" charset="-18"/>
              </a:rPr>
              <a:t>bilance se vztahují k hospodářskému roku </a:t>
            </a:r>
            <a:r>
              <a:rPr lang="cs-CZ" sz="2200" dirty="0" smtClean="0">
                <a:latin typeface="Tw Cen MT" panose="020B0602020104020603" pitchFamily="34" charset="-18"/>
              </a:rPr>
              <a:t>(</a:t>
            </a:r>
            <a:r>
              <a:rPr lang="cs-CZ" sz="2200" dirty="0">
                <a:latin typeface="Tw Cen MT" panose="020B0602020104020603" pitchFamily="34" charset="-18"/>
              </a:rPr>
              <a:t>1. 7.  – 30. 6.), </a:t>
            </a:r>
            <a:r>
              <a:rPr lang="cs-CZ" sz="2200" dirty="0" smtClean="0">
                <a:latin typeface="Tw Cen MT" panose="020B0602020104020603" pitchFamily="34" charset="-18"/>
              </a:rPr>
              <a:t>za </a:t>
            </a:r>
            <a:r>
              <a:rPr lang="cs-CZ" sz="2200" dirty="0">
                <a:latin typeface="Tw Cen MT" panose="020B0602020104020603" pitchFamily="34" charset="-18"/>
              </a:rPr>
              <a:t>který jsou do nich napočteny celkové vstupy hnojiv (stejně jako </a:t>
            </a:r>
            <a:r>
              <a:rPr lang="cs-CZ" sz="2200" dirty="0" smtClean="0">
                <a:latin typeface="Tw Cen MT" panose="020B0602020104020603" pitchFamily="34" charset="-18"/>
              </a:rPr>
              <a:t>do </a:t>
            </a:r>
            <a:r>
              <a:rPr lang="cs-CZ" sz="2200" dirty="0">
                <a:latin typeface="Tw Cen MT" panose="020B0602020104020603" pitchFamily="34" charset="-18"/>
              </a:rPr>
              <a:t>výkazu ČSÚ Zem 6-01) a upravených kalů. </a:t>
            </a:r>
            <a:endParaRPr lang="cs-CZ" sz="2200" dirty="0" smtClean="0">
              <a:latin typeface="Tw Cen MT" panose="020B0602020104020603" pitchFamily="34" charset="-18"/>
            </a:endParaRPr>
          </a:p>
          <a:p>
            <a:pPr marL="361950" lvl="1" indent="-36195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200" b="1" dirty="0" smtClean="0">
                <a:latin typeface="Tw Cen MT" panose="020B0602020104020603" pitchFamily="34" charset="-18"/>
              </a:rPr>
              <a:t>Ale </a:t>
            </a:r>
            <a:r>
              <a:rPr lang="cs-CZ" sz="2200" b="1" dirty="0">
                <a:latin typeface="Tw Cen MT" panose="020B0602020104020603" pitchFamily="34" charset="-18"/>
              </a:rPr>
              <a:t>u slámy, </a:t>
            </a:r>
            <a:r>
              <a:rPr lang="cs-CZ" sz="2200" b="1" dirty="0" smtClean="0">
                <a:latin typeface="Tw Cen MT" panose="020B0602020104020603" pitchFamily="34" charset="-18"/>
              </a:rPr>
              <a:t>chrástu</a:t>
            </a:r>
            <a:r>
              <a:rPr lang="cs-CZ" sz="2200" b="1" dirty="0">
                <a:latin typeface="Tw Cen MT" panose="020B0602020104020603" pitchFamily="34" charset="-18"/>
              </a:rPr>
              <a:t>, </a:t>
            </a:r>
            <a:r>
              <a:rPr lang="cs-CZ" sz="2200" b="1" dirty="0" smtClean="0">
                <a:latin typeface="Tw Cen MT" panose="020B0602020104020603" pitchFamily="34" charset="-18"/>
              </a:rPr>
              <a:t>zeleného hnojení (meziplodiny) </a:t>
            </a:r>
            <a:r>
              <a:rPr lang="cs-CZ" sz="2200" b="1" dirty="0">
                <a:latin typeface="Tw Cen MT" panose="020B0602020104020603" pitchFamily="34" charset="-18"/>
              </a:rPr>
              <a:t>apod. je mezi bilancemi N a OH zásadní rozdíl. </a:t>
            </a:r>
            <a:endParaRPr lang="cs-CZ" sz="2200" b="1" dirty="0" smtClean="0">
              <a:latin typeface="Tw Cen MT" panose="020B0602020104020603" pitchFamily="34" charset="-18"/>
            </a:endParaRPr>
          </a:p>
          <a:p>
            <a:pPr marL="361950" lvl="1" indent="-36195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200" b="1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>Např</a:t>
            </a:r>
            <a:r>
              <a:rPr lang="cs-CZ" sz="2200" b="1" dirty="0">
                <a:solidFill>
                  <a:srgbClr val="0070C0"/>
                </a:solidFill>
                <a:latin typeface="Tw Cen MT" panose="020B0602020104020603" pitchFamily="34" charset="-18"/>
              </a:rPr>
              <a:t>. sláma ze sklizně obilnin v létě 2022 se uvede podle toho, zda byla sklizena, a to:</a:t>
            </a:r>
          </a:p>
          <a:p>
            <a:pPr marL="819150" lvl="3" indent="-36195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200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>buď </a:t>
            </a:r>
            <a:r>
              <a:rPr lang="cs-CZ" sz="2200" dirty="0">
                <a:solidFill>
                  <a:srgbClr val="0070C0"/>
                </a:solidFill>
                <a:latin typeface="Tw Cen MT" panose="020B0602020104020603" pitchFamily="34" charset="-18"/>
              </a:rPr>
              <a:t>do </a:t>
            </a:r>
            <a:r>
              <a:rPr lang="cs-CZ" sz="2200" b="1" dirty="0">
                <a:solidFill>
                  <a:srgbClr val="0070C0"/>
                </a:solidFill>
                <a:latin typeface="Tw Cen MT" panose="020B0602020104020603" pitchFamily="34" charset="-18"/>
              </a:rPr>
              <a:t>bilance N 2021/2022 </a:t>
            </a:r>
            <a:r>
              <a:rPr lang="cs-CZ" sz="2200" dirty="0">
                <a:solidFill>
                  <a:srgbClr val="0070C0"/>
                </a:solidFill>
                <a:latin typeface="Tw Cen MT" panose="020B0602020104020603" pitchFamily="34" charset="-18"/>
              </a:rPr>
              <a:t>– jako sklizený výnos vedlejšího produktu (= odvoz živin z pole)</a:t>
            </a:r>
          </a:p>
          <a:p>
            <a:pPr marL="819150" lvl="3" indent="-36195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200" dirty="0">
                <a:solidFill>
                  <a:srgbClr val="0070C0"/>
                </a:solidFill>
                <a:latin typeface="Tw Cen MT" panose="020B0602020104020603" pitchFamily="34" charset="-18"/>
              </a:rPr>
              <a:t>nebo do </a:t>
            </a:r>
            <a:r>
              <a:rPr lang="cs-CZ" sz="2200" b="1" dirty="0">
                <a:solidFill>
                  <a:srgbClr val="0070C0"/>
                </a:solidFill>
                <a:latin typeface="Tw Cen MT" panose="020B0602020104020603" pitchFamily="34" charset="-18"/>
              </a:rPr>
              <a:t>bilance OH 2022/2023 </a:t>
            </a:r>
            <a:r>
              <a:rPr lang="cs-CZ" sz="2200" dirty="0">
                <a:solidFill>
                  <a:srgbClr val="0070C0"/>
                </a:solidFill>
                <a:latin typeface="Tw Cen MT" panose="020B0602020104020603" pitchFamily="34" charset="-18"/>
              </a:rPr>
              <a:t>– jako statkové hnojivo rostlinného původu (= dodání organické hmoty do půdy</a:t>
            </a:r>
            <a:r>
              <a:rPr lang="cs-CZ" sz="2200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>)</a:t>
            </a:r>
          </a:p>
          <a:p>
            <a:pPr marL="361950" lvl="1" indent="-361950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200" dirty="0">
                <a:latin typeface="Tw Cen MT" panose="020B0602020104020603" pitchFamily="34" charset="-18"/>
              </a:rPr>
              <a:t>Meziplodina </a:t>
            </a:r>
            <a:r>
              <a:rPr lang="cs-CZ" sz="2200" dirty="0" smtClean="0">
                <a:latin typeface="Tw Cen MT" panose="020B0602020104020603" pitchFamily="34" charset="-18"/>
              </a:rPr>
              <a:t>se </a:t>
            </a:r>
            <a:r>
              <a:rPr lang="cs-CZ" sz="2200" dirty="0">
                <a:latin typeface="Tw Cen MT" panose="020B0602020104020603" pitchFamily="34" charset="-18"/>
              </a:rPr>
              <a:t>do bilance N </a:t>
            </a:r>
            <a:r>
              <a:rPr lang="cs-CZ" sz="2200" dirty="0" smtClean="0">
                <a:latin typeface="Tw Cen MT" panose="020B0602020104020603" pitchFamily="34" charset="-18"/>
              </a:rPr>
              <a:t>uvádí jen tehdy, byla-li sklizena </a:t>
            </a:r>
            <a:br>
              <a:rPr lang="cs-CZ" sz="2200" dirty="0" smtClean="0">
                <a:latin typeface="Tw Cen MT" panose="020B0602020104020603" pitchFamily="34" charset="-18"/>
              </a:rPr>
            </a:br>
            <a:r>
              <a:rPr lang="cs-CZ" sz="2200" dirty="0" smtClean="0">
                <a:latin typeface="Tw Cen MT" panose="020B0602020104020603" pitchFamily="34" charset="-18"/>
              </a:rPr>
              <a:t>(= hektary navíc, sklizeň v zelené hmotě), </a:t>
            </a:r>
            <a:r>
              <a:rPr lang="cs-CZ" sz="2200" dirty="0">
                <a:latin typeface="Tw Cen MT" panose="020B0602020104020603" pitchFamily="34" charset="-18"/>
              </a:rPr>
              <a:t>ale do bilance OH </a:t>
            </a:r>
            <a:r>
              <a:rPr lang="cs-CZ" sz="2200" dirty="0" smtClean="0">
                <a:latin typeface="Tw Cen MT" panose="020B0602020104020603" pitchFamily="34" charset="-18"/>
              </a:rPr>
              <a:t>se uvádí vždy. </a:t>
            </a:r>
            <a:endParaRPr lang="cs-CZ" sz="2200" dirty="0">
              <a:latin typeface="Tw Cen MT" panose="020B0602020104020603" pitchFamily="34" charset="-18"/>
            </a:endParaRPr>
          </a:p>
          <a:p>
            <a:pPr marL="1046162" lvl="2" indent="-450850">
              <a:defRPr/>
            </a:pPr>
            <a:endParaRPr lang="cs-CZ" sz="2200" b="1" dirty="0"/>
          </a:p>
          <a:p>
            <a:pPr marL="1046162" lvl="2" indent="-450850">
              <a:defRPr/>
            </a:pPr>
            <a:endParaRPr lang="cs-CZ" sz="2200" b="1" dirty="0"/>
          </a:p>
          <a:p>
            <a:pPr marL="808038" lvl="1" indent="-369888">
              <a:defRPr/>
            </a:pPr>
            <a:endParaRPr lang="cs-CZ" sz="2800" b="1" dirty="0"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4" name="Nadpis 2"/>
          <p:cNvSpPr txBox="1">
            <a:spLocks/>
          </p:cNvSpPr>
          <p:nvPr/>
        </p:nvSpPr>
        <p:spPr bwMode="auto">
          <a:xfrm>
            <a:off x="112886" y="188640"/>
            <a:ext cx="8928100" cy="9368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cs-CZ" altLang="cs-CZ" sz="4000" b="1" kern="0" dirty="0" smtClean="0">
                <a:solidFill>
                  <a:srgbClr val="775F55"/>
                </a:solidFill>
                <a:latin typeface="Tw Cen MT" panose="020B0602020104020603" pitchFamily="34" charset="-18"/>
              </a:rPr>
              <a:t>Evidence x bilance N x bilance OH</a:t>
            </a:r>
          </a:p>
        </p:txBody>
      </p:sp>
    </p:spTree>
    <p:extLst>
      <p:ext uri="{BB962C8B-B14F-4D97-AF65-F5344CB8AC3E}">
        <p14:creationId xmlns:p14="http://schemas.microsoft.com/office/powerpoint/2010/main" val="1635691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Nadpis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90600"/>
          </a:xfrm>
        </p:spPr>
        <p:txBody>
          <a:bodyPr/>
          <a:lstStyle/>
          <a:p>
            <a:pPr algn="ctr"/>
            <a:r>
              <a:rPr lang="cs-CZ" altLang="cs-CZ" sz="4000" b="1" dirty="0" smtClean="0"/>
              <a:t>Hospodaření s organickou hmotou – R</a:t>
            </a:r>
          </a:p>
        </p:txBody>
      </p:sp>
      <p:sp>
        <p:nvSpPr>
          <p:cNvPr id="181251" name="Zástupný symbol pro obsah 3"/>
          <p:cNvSpPr>
            <a:spLocks noGrp="1"/>
          </p:cNvSpPr>
          <p:nvPr>
            <p:ph idx="1"/>
          </p:nvPr>
        </p:nvSpPr>
        <p:spPr>
          <a:xfrm>
            <a:off x="0" y="1557338"/>
            <a:ext cx="9036050" cy="5300662"/>
          </a:xfrm>
        </p:spPr>
        <p:txBody>
          <a:bodyPr/>
          <a:lstStyle/>
          <a:p>
            <a:pPr marL="914400" lvl="1" indent="-457200" eaLnBrk="1" hangingPunct="1"/>
            <a:r>
              <a:rPr lang="cs-CZ" altLang="cs-CZ" sz="2400" dirty="0" smtClean="0"/>
              <a:t>Podmínka se </a:t>
            </a:r>
            <a:r>
              <a:rPr lang="cs-CZ" altLang="cs-CZ" sz="2400" dirty="0"/>
              <a:t>vztahuje na žadatele s výměrou orné půdy </a:t>
            </a:r>
            <a:r>
              <a:rPr lang="cs-CZ" altLang="cs-CZ" sz="2400" dirty="0" smtClean="0"/>
              <a:t>(R+G+U) </a:t>
            </a:r>
            <a:r>
              <a:rPr lang="cs-CZ" altLang="cs-CZ" sz="2400" b="1" dirty="0" smtClean="0"/>
              <a:t>nad </a:t>
            </a:r>
            <a:r>
              <a:rPr lang="cs-CZ" altLang="cs-CZ" sz="2400" b="1" dirty="0"/>
              <a:t>30 </a:t>
            </a:r>
            <a:r>
              <a:rPr lang="cs-CZ" altLang="cs-CZ" sz="2400" b="1" dirty="0" smtClean="0"/>
              <a:t>hektarů</a:t>
            </a:r>
            <a:r>
              <a:rPr lang="cs-CZ" altLang="cs-CZ" sz="2400" dirty="0" smtClean="0"/>
              <a:t>.</a:t>
            </a:r>
          </a:p>
          <a:p>
            <a:pPr marL="914400" lvl="1" indent="-457200" eaLnBrk="1" hangingPunct="1"/>
            <a:r>
              <a:rPr lang="cs-CZ" altLang="cs-CZ" sz="2400" i="1" dirty="0" smtClean="0"/>
              <a:t>Do výměry 30 ha se podmínka považuje </a:t>
            </a:r>
            <a:r>
              <a:rPr lang="cs-CZ" altLang="cs-CZ" sz="2400" i="1" dirty="0"/>
              <a:t>za splněnou </a:t>
            </a:r>
            <a:r>
              <a:rPr lang="cs-CZ" altLang="cs-CZ" sz="2200" i="1" dirty="0" smtClean="0"/>
              <a:t>(problém hodnocení udržitelnosti </a:t>
            </a:r>
            <a:r>
              <a:rPr lang="cs-CZ" altLang="cs-CZ" sz="2200" i="1" dirty="0"/>
              <a:t>v ročním intervalu, </a:t>
            </a:r>
            <a:r>
              <a:rPr lang="cs-CZ" altLang="cs-CZ" sz="2200" i="1" dirty="0" smtClean="0"/>
              <a:t>víceleté organické hnojení).</a:t>
            </a:r>
          </a:p>
          <a:p>
            <a:pPr marL="914400" lvl="1" indent="-457200" eaLnBrk="1" hangingPunct="1"/>
            <a:r>
              <a:rPr lang="cs-CZ" altLang="cs-CZ" sz="2400" b="1" dirty="0" smtClean="0"/>
              <a:t>Potřeba opatření:</a:t>
            </a:r>
            <a:r>
              <a:rPr lang="cs-CZ" altLang="cs-CZ" sz="2400" dirty="0" smtClean="0"/>
              <a:t> </a:t>
            </a:r>
          </a:p>
          <a:p>
            <a:pPr marL="1189037" lvl="2" indent="-457200" eaLnBrk="1" hangingPunct="1"/>
            <a:r>
              <a:rPr lang="cs-CZ" altLang="cs-CZ" sz="2200" dirty="0" smtClean="0"/>
              <a:t>půdní druh </a:t>
            </a:r>
          </a:p>
          <a:p>
            <a:pPr marL="1189037" lvl="2" indent="-457200" eaLnBrk="1" hangingPunct="1"/>
            <a:r>
              <a:rPr lang="cs-CZ" altLang="cs-CZ" sz="2200" dirty="0" smtClean="0"/>
              <a:t>vybrané pěstované plodiny (např.: okopaniny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cs-CZ" altLang="cs-CZ" sz="2200" dirty="0" smtClean="0"/>
              <a:t>, jeteloviny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cs-CZ" altLang="cs-CZ" sz="2200" dirty="0" smtClean="0"/>
              <a:t>)</a:t>
            </a:r>
          </a:p>
          <a:p>
            <a:pPr marL="914400" lvl="1" indent="-457200" eaLnBrk="1" hangingPunct="1"/>
            <a:r>
              <a:rPr lang="cs-CZ" altLang="cs-CZ" sz="2400" b="1" dirty="0" smtClean="0"/>
              <a:t>Plnění potřeby: </a:t>
            </a:r>
          </a:p>
          <a:p>
            <a:pPr marL="1189037" lvl="2" indent="-457200" eaLnBrk="1" hangingPunct="1"/>
            <a:r>
              <a:rPr lang="cs-CZ" altLang="cs-CZ" sz="2200" dirty="0" smtClean="0"/>
              <a:t>různý obsah </a:t>
            </a:r>
            <a:r>
              <a:rPr lang="cs-CZ" altLang="cs-CZ" sz="2200" dirty="0"/>
              <a:t>a </a:t>
            </a:r>
            <a:r>
              <a:rPr lang="cs-CZ" altLang="cs-CZ" sz="2200" dirty="0" smtClean="0"/>
              <a:t>účinnost </a:t>
            </a:r>
            <a:r>
              <a:rPr lang="cs-CZ" altLang="cs-CZ" sz="2200" dirty="0"/>
              <a:t>dodaných organických </a:t>
            </a:r>
            <a:r>
              <a:rPr lang="cs-CZ" altLang="cs-CZ" sz="2200" dirty="0" smtClean="0"/>
              <a:t>látek</a:t>
            </a:r>
          </a:p>
          <a:p>
            <a:pPr marL="1189037" lvl="2" indent="-457200" eaLnBrk="1" hangingPunct="1"/>
            <a:r>
              <a:rPr lang="cs-CZ" altLang="cs-CZ" sz="2200" dirty="0" smtClean="0"/>
              <a:t>meziplodiny, úhory + „ryze“ neprodukční plochy</a:t>
            </a:r>
            <a:endParaRPr lang="cs-CZ" altLang="cs-CZ" sz="2200" dirty="0"/>
          </a:p>
          <a:p>
            <a:pPr marL="1189037" lvl="2" indent="-457200" eaLnBrk="1" hangingPunct="1"/>
            <a:r>
              <a:rPr lang="cs-CZ" altLang="cs-CZ" sz="2200" dirty="0" smtClean="0"/>
              <a:t>agrotechnické operace (strip-till </a:t>
            </a:r>
            <a:r>
              <a:rPr lang="cs-CZ" altLang="cs-CZ" sz="2200" dirty="0"/>
              <a:t>nebo přímé </a:t>
            </a:r>
            <a:r>
              <a:rPr lang="cs-CZ" altLang="cs-CZ" sz="2200" dirty="0" smtClean="0"/>
              <a:t>setí)</a:t>
            </a:r>
          </a:p>
        </p:txBody>
      </p:sp>
    </p:spTree>
    <p:extLst>
      <p:ext uri="{BB962C8B-B14F-4D97-AF65-F5344CB8AC3E}">
        <p14:creationId xmlns:p14="http://schemas.microsoft.com/office/powerpoint/2010/main" val="1752754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Nadpis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90600"/>
          </a:xfrm>
        </p:spPr>
        <p:txBody>
          <a:bodyPr/>
          <a:lstStyle/>
          <a:p>
            <a:pPr algn="ctr"/>
            <a:r>
              <a:rPr lang="cs-CZ" altLang="cs-CZ" sz="4000" b="1" dirty="0" smtClean="0"/>
              <a:t>Hospodaření s organickou hmotou – R</a:t>
            </a:r>
          </a:p>
        </p:txBody>
      </p:sp>
      <p:sp>
        <p:nvSpPr>
          <p:cNvPr id="181251" name="Zástupný symbol pro obsah 3"/>
          <p:cNvSpPr>
            <a:spLocks noGrp="1"/>
          </p:cNvSpPr>
          <p:nvPr>
            <p:ph idx="1"/>
          </p:nvPr>
        </p:nvSpPr>
        <p:spPr>
          <a:xfrm>
            <a:off x="0" y="1484784"/>
            <a:ext cx="9036050" cy="5373216"/>
          </a:xfrm>
        </p:spPr>
        <p:txBody>
          <a:bodyPr/>
          <a:lstStyle/>
          <a:p>
            <a:pPr marL="914400" lvl="1" indent="-457200" eaLnBrk="1" hangingPunct="1"/>
            <a:r>
              <a:rPr lang="cs-CZ" altLang="cs-CZ" sz="2400" dirty="0" smtClean="0"/>
              <a:t>Pro ekoplatbu 2023 se hodnotí aktivity v rámci hospodářského roku 2022/2023</a:t>
            </a:r>
          </a:p>
          <a:p>
            <a:pPr marL="1189037" lvl="2" indent="-457200" eaLnBrk="1" hangingPunct="1"/>
            <a:r>
              <a:rPr lang="cs-CZ" altLang="cs-CZ" sz="2200" dirty="0" smtClean="0"/>
              <a:t>zapravení slámy po sklizni </a:t>
            </a:r>
            <a:r>
              <a:rPr lang="cs-CZ" altLang="cs-CZ" sz="2200" dirty="0"/>
              <a:t>předchozích </a:t>
            </a:r>
            <a:r>
              <a:rPr lang="cs-CZ" altLang="cs-CZ" sz="2200" dirty="0" smtClean="0"/>
              <a:t>plodin</a:t>
            </a:r>
          </a:p>
          <a:p>
            <a:pPr marL="1189037" lvl="2" indent="-457200" eaLnBrk="1" hangingPunct="1"/>
            <a:r>
              <a:rPr lang="cs-CZ" altLang="cs-CZ" sz="2200" dirty="0" smtClean="0"/>
              <a:t>zpracování půdy (léto, podzim)</a:t>
            </a:r>
          </a:p>
          <a:p>
            <a:pPr marL="1189037" lvl="2" indent="-457200" eaLnBrk="1" hangingPunct="1"/>
            <a:r>
              <a:rPr lang="cs-CZ" altLang="cs-CZ" sz="2200" dirty="0" smtClean="0"/>
              <a:t>výsev meziplodin</a:t>
            </a:r>
          </a:p>
          <a:p>
            <a:pPr marL="1189037" lvl="2" indent="-457200" eaLnBrk="1" hangingPunct="1"/>
            <a:r>
              <a:rPr lang="cs-CZ" altLang="cs-CZ" sz="2200" dirty="0"/>
              <a:t>aplikace statkových nebo organických </a:t>
            </a:r>
            <a:r>
              <a:rPr lang="cs-CZ" altLang="cs-CZ" sz="2200" dirty="0" smtClean="0"/>
              <a:t>hnojiv, příp. upravených kalů</a:t>
            </a:r>
            <a:endParaRPr lang="cs-CZ" altLang="cs-CZ" sz="2200" dirty="0"/>
          </a:p>
          <a:p>
            <a:pPr marL="1189037" lvl="2" indent="-457200" eaLnBrk="1" hangingPunct="1"/>
            <a:r>
              <a:rPr lang="cs-CZ" altLang="cs-CZ" sz="2200" dirty="0" smtClean="0"/>
              <a:t>zelené hnojení</a:t>
            </a:r>
          </a:p>
          <a:p>
            <a:pPr marL="1189037" lvl="2" indent="-457200" eaLnBrk="1" hangingPunct="1"/>
            <a:r>
              <a:rPr lang="cs-CZ" altLang="cs-CZ" sz="2200" dirty="0" smtClean="0"/>
              <a:t>jarní </a:t>
            </a:r>
            <a:r>
              <a:rPr lang="cs-CZ" altLang="cs-CZ" sz="2200" dirty="0"/>
              <a:t>organické hnojení </a:t>
            </a:r>
            <a:endParaRPr lang="cs-CZ" altLang="cs-CZ" sz="2200" dirty="0" smtClean="0"/>
          </a:p>
          <a:p>
            <a:pPr marL="1189037" lvl="2" indent="-457200" eaLnBrk="1" hangingPunct="1"/>
            <a:r>
              <a:rPr lang="cs-CZ" altLang="cs-CZ" sz="2200" dirty="0"/>
              <a:t>zpracování půdy </a:t>
            </a:r>
            <a:r>
              <a:rPr lang="cs-CZ" altLang="cs-CZ" sz="2200" dirty="0" smtClean="0"/>
              <a:t>(jaro)</a:t>
            </a:r>
          </a:p>
          <a:p>
            <a:pPr marL="1189037" lvl="2" indent="-457200" eaLnBrk="1" hangingPunct="1"/>
            <a:r>
              <a:rPr lang="cs-CZ" altLang="cs-CZ" sz="2200" dirty="0" smtClean="0"/>
              <a:t>pěstování hlavních plodin (JŽ 2023)  </a:t>
            </a:r>
          </a:p>
          <a:p>
            <a:pPr marL="1189037" lvl="2" indent="-457200" eaLnBrk="1" hangingPunct="1"/>
            <a:r>
              <a:rPr lang="cs-CZ" altLang="cs-CZ" sz="2200" dirty="0" smtClean="0"/>
              <a:t>výnosy se nesledují, takže koncem června jsou již k dispozici všechny podklady pro výpočet (termín je do 30. září)</a:t>
            </a:r>
          </a:p>
        </p:txBody>
      </p:sp>
    </p:spTree>
    <p:extLst>
      <p:ext uri="{BB962C8B-B14F-4D97-AF65-F5344CB8AC3E}">
        <p14:creationId xmlns:p14="http://schemas.microsoft.com/office/powerpoint/2010/main" val="271702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Nadpis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90600"/>
          </a:xfrm>
        </p:spPr>
        <p:txBody>
          <a:bodyPr/>
          <a:lstStyle/>
          <a:p>
            <a:pPr algn="ctr"/>
            <a:r>
              <a:rPr lang="cs-CZ" altLang="cs-CZ" sz="4000" b="1" dirty="0" smtClean="0"/>
              <a:t>Hospodaření s organickou hmotou – R</a:t>
            </a:r>
          </a:p>
        </p:txBody>
      </p:sp>
      <p:sp>
        <p:nvSpPr>
          <p:cNvPr id="181251" name="Zástupný symbol pro obsah 3"/>
          <p:cNvSpPr>
            <a:spLocks noGrp="1"/>
          </p:cNvSpPr>
          <p:nvPr>
            <p:ph idx="1"/>
          </p:nvPr>
        </p:nvSpPr>
        <p:spPr>
          <a:xfrm>
            <a:off x="0" y="1557338"/>
            <a:ext cx="9036050" cy="5300662"/>
          </a:xfrm>
        </p:spPr>
        <p:txBody>
          <a:bodyPr/>
          <a:lstStyle/>
          <a:p>
            <a:pPr marL="914400" lvl="1" indent="-457200" eaLnBrk="1" hangingPunct="1"/>
            <a:r>
              <a:rPr lang="cs-CZ" altLang="cs-CZ" sz="2800" dirty="0"/>
              <a:t>Potřebné </a:t>
            </a:r>
            <a:r>
              <a:rPr lang="cs-CZ" altLang="cs-CZ" sz="2800" dirty="0" smtClean="0"/>
              <a:t>údaje</a:t>
            </a:r>
          </a:p>
          <a:p>
            <a:pPr marL="1189037" lvl="2" indent="-457200" eaLnBrk="1" hangingPunct="1"/>
            <a:r>
              <a:rPr lang="cs-CZ" altLang="cs-CZ" sz="2200" b="1" dirty="0" smtClean="0"/>
              <a:t>Jednotná </a:t>
            </a:r>
            <a:r>
              <a:rPr lang="cs-CZ" altLang="cs-CZ" sz="2200" b="1" dirty="0"/>
              <a:t>žádost</a:t>
            </a:r>
            <a:r>
              <a:rPr lang="cs-CZ" altLang="cs-CZ" sz="2200" dirty="0"/>
              <a:t> (2023) – výměra půdy (kultury R, G, U); výměra úhorů a </a:t>
            </a:r>
            <a:r>
              <a:rPr lang="cs-CZ" altLang="cs-CZ" sz="2200" dirty="0" smtClean="0"/>
              <a:t>deklarovaných „ryze</a:t>
            </a:r>
            <a:r>
              <a:rPr lang="cs-CZ" altLang="cs-CZ" sz="2200" dirty="0"/>
              <a:t>“ neprodukčních ploch (např. ochranné pásy</a:t>
            </a:r>
            <a:r>
              <a:rPr lang="cs-CZ" altLang="cs-CZ" sz="2200" dirty="0" smtClean="0"/>
              <a:t>), které se přičtou k výměře úhorů.</a:t>
            </a:r>
            <a:endParaRPr lang="cs-CZ" altLang="cs-CZ" sz="2200" dirty="0"/>
          </a:p>
          <a:p>
            <a:pPr marL="1189037" lvl="2" indent="-457200" eaLnBrk="1" hangingPunct="1"/>
            <a:r>
              <a:rPr lang="cs-CZ" altLang="cs-CZ" sz="2200" b="1" dirty="0" smtClean="0"/>
              <a:t>Registr </a:t>
            </a:r>
            <a:r>
              <a:rPr lang="cs-CZ" altLang="cs-CZ" sz="2200" b="1" dirty="0"/>
              <a:t>půdy </a:t>
            </a:r>
            <a:r>
              <a:rPr lang="cs-CZ" altLang="cs-CZ" sz="2200" dirty="0"/>
              <a:t>(Portál farmáře) – součet výměr DPB zařazených podle převažujícího půdní druhu.</a:t>
            </a:r>
          </a:p>
          <a:p>
            <a:pPr marL="1189037" lvl="2" indent="-457200" eaLnBrk="1" hangingPunct="1"/>
            <a:r>
              <a:rPr lang="cs-CZ" altLang="cs-CZ" sz="2200" b="1" dirty="0" smtClean="0"/>
              <a:t>Evidence </a:t>
            </a:r>
            <a:r>
              <a:rPr lang="cs-CZ" altLang="cs-CZ" sz="2200" b="1" dirty="0"/>
              <a:t>hnojení </a:t>
            </a:r>
            <a:r>
              <a:rPr lang="cs-CZ" altLang="cs-CZ" sz="2200" dirty="0"/>
              <a:t>(období od 1. 7. 2022 do 30. 6. 2023) – spotřeba hnojiv a upravených kalů; plocha, kde byla použita statková hnojiva rostlinného původu (sláma, chrást apod.); plocha, kde byly pěstovány </a:t>
            </a:r>
            <a:r>
              <a:rPr lang="cs-CZ" altLang="cs-CZ" sz="2200" dirty="0" smtClean="0"/>
              <a:t>meziplodiny (doba pěstování nad 8 týdnů). </a:t>
            </a:r>
            <a:endParaRPr lang="cs-CZ" altLang="cs-CZ" sz="2200" dirty="0"/>
          </a:p>
          <a:p>
            <a:pPr marL="1189037" lvl="2" indent="-457200" eaLnBrk="1" hangingPunct="1"/>
            <a:r>
              <a:rPr lang="cs-CZ" altLang="cs-CZ" sz="2200" b="1" dirty="0" smtClean="0"/>
              <a:t>Vlastní </a:t>
            </a:r>
            <a:r>
              <a:rPr lang="cs-CZ" altLang="cs-CZ" sz="2200" b="1" dirty="0"/>
              <a:t>evidence agrotechnických operací </a:t>
            </a:r>
            <a:r>
              <a:rPr lang="cs-CZ" altLang="cs-CZ" sz="2200" dirty="0"/>
              <a:t>– použití technologií strip-till (pásové zpracování půdy) a přímého setí do nezpracované půdy, meziplodin nebo rostlinných zbytků.</a:t>
            </a:r>
          </a:p>
        </p:txBody>
      </p:sp>
    </p:spTree>
    <p:extLst>
      <p:ext uri="{BB962C8B-B14F-4D97-AF65-F5344CB8AC3E}">
        <p14:creationId xmlns:p14="http://schemas.microsoft.com/office/powerpoint/2010/main" val="2166904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2978" y="210794"/>
            <a:ext cx="6642738" cy="367550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Tw Cen MT" panose="020B0602020104020603" pitchFamily="34" charset="-18"/>
              </a:rPr>
              <a:t>Druh půdy – lze najít v </a:t>
            </a:r>
            <a:r>
              <a:rPr lang="cs-CZ" sz="3200" b="1" dirty="0" smtClean="0">
                <a:latin typeface="Tw Cen MT" panose="020B0602020104020603" pitchFamily="34" charset="-18"/>
              </a:rPr>
              <a:t>Registru půdy</a:t>
            </a:r>
            <a:endParaRPr lang="cs-CZ" sz="3200" b="1" dirty="0">
              <a:latin typeface="Tw Cen MT" panose="020B06020201040206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232" y="841278"/>
            <a:ext cx="7524836" cy="5004556"/>
          </a:xfrm>
        </p:spPr>
        <p:txBody>
          <a:bodyPr/>
          <a:lstStyle/>
          <a:p>
            <a:r>
              <a:rPr lang="cs-CZ" sz="2400" dirty="0" smtClean="0">
                <a:latin typeface="Tw Cen MT" panose="020B0602020104020603" pitchFamily="34" charset="-18"/>
              </a:rPr>
              <a:t>tisk </a:t>
            </a:r>
            <a:r>
              <a:rPr lang="cs-CZ" sz="2400" dirty="0">
                <a:latin typeface="Tw Cen MT" panose="020B0602020104020603" pitchFamily="34" charset="-18"/>
              </a:rPr>
              <a:t>č. 1 Základní</a:t>
            </a:r>
          </a:p>
          <a:p>
            <a:r>
              <a:rPr lang="cs-CZ" sz="2400" dirty="0" smtClean="0">
                <a:latin typeface="Tw Cen MT" panose="020B0602020104020603" pitchFamily="34" charset="-18"/>
              </a:rPr>
              <a:t>tisk </a:t>
            </a:r>
            <a:r>
              <a:rPr lang="cs-CZ" sz="2400" dirty="0">
                <a:latin typeface="Tw Cen MT" panose="020B0602020104020603" pitchFamily="34" charset="-18"/>
              </a:rPr>
              <a:t>č. 2 Přehled DPB </a:t>
            </a:r>
            <a:r>
              <a:rPr lang="cs-CZ" sz="2400" dirty="0" smtClean="0">
                <a:latin typeface="Tw Cen MT" panose="020B0602020104020603" pitchFamily="34" charset="-18"/>
              </a:rPr>
              <a:t/>
            </a:r>
            <a:br>
              <a:rPr lang="cs-CZ" sz="2400" dirty="0" smtClean="0">
                <a:latin typeface="Tw Cen MT" panose="020B0602020104020603" pitchFamily="34" charset="-18"/>
              </a:rPr>
            </a:br>
            <a:r>
              <a:rPr lang="cs-CZ" sz="2400" dirty="0" smtClean="0">
                <a:latin typeface="Tw Cen MT" panose="020B0602020104020603" pitchFamily="34" charset="-18"/>
              </a:rPr>
              <a:t>s detailními </a:t>
            </a:r>
            <a:r>
              <a:rPr lang="cs-CZ" sz="2400" dirty="0">
                <a:latin typeface="Tw Cen MT" panose="020B0602020104020603" pitchFamily="34" charset="-18"/>
              </a:rPr>
              <a:t>údaji k datu</a:t>
            </a:r>
          </a:p>
          <a:p>
            <a:r>
              <a:rPr lang="cs-CZ" sz="2400" dirty="0" smtClean="0">
                <a:latin typeface="Tw Cen MT" panose="020B0602020104020603" pitchFamily="34" charset="-18"/>
              </a:rPr>
              <a:t>tisk </a:t>
            </a:r>
            <a:r>
              <a:rPr lang="cs-CZ" sz="2400" dirty="0">
                <a:latin typeface="Tw Cen MT" panose="020B0602020104020603" pitchFamily="34" charset="-18"/>
              </a:rPr>
              <a:t>Nitrátová směrnice </a:t>
            </a:r>
          </a:p>
          <a:p>
            <a:pPr marL="0" indent="0">
              <a:buNone/>
            </a:pPr>
            <a:r>
              <a:rPr lang="cs-CZ" sz="2400" dirty="0">
                <a:latin typeface="Tw Cen MT" panose="020B0602020104020603" pitchFamily="34" charset="-18"/>
              </a:rPr>
              <a:t>     1. NS souhrn</a:t>
            </a:r>
          </a:p>
          <a:p>
            <a:r>
              <a:rPr lang="cs-CZ" altLang="cs-CZ" sz="2400" b="1" dirty="0"/>
              <a:t>s</a:t>
            </a:r>
            <a:r>
              <a:rPr lang="cs-CZ" altLang="cs-CZ" sz="2400" b="1" dirty="0" smtClean="0"/>
              <a:t>oučet </a:t>
            </a:r>
            <a:r>
              <a:rPr lang="cs-CZ" altLang="cs-CZ" sz="2400" b="1" dirty="0"/>
              <a:t>výměr </a:t>
            </a:r>
            <a:r>
              <a:rPr lang="cs-CZ" altLang="cs-CZ" sz="2400" b="1" dirty="0" smtClean="0"/>
              <a:t>dle kultur</a:t>
            </a:r>
            <a:endParaRPr lang="cs-CZ" sz="2400" dirty="0" smtClean="0">
              <a:latin typeface="Tw Cen MT" panose="020B0602020104020603" pitchFamily="34" charset="-18"/>
            </a:endParaRPr>
          </a:p>
          <a:p>
            <a:r>
              <a:rPr lang="cs-CZ" sz="2400" dirty="0" smtClean="0">
                <a:latin typeface="Tw Cen MT" panose="020B0602020104020603" pitchFamily="34" charset="-18"/>
              </a:rPr>
              <a:t>detail </a:t>
            </a:r>
            <a:r>
              <a:rPr lang="cs-CZ" sz="2400" dirty="0">
                <a:latin typeface="Tw Cen MT" panose="020B0602020104020603" pitchFamily="34" charset="-18"/>
              </a:rPr>
              <a:t>DPB</a:t>
            </a:r>
          </a:p>
          <a:p>
            <a:endParaRPr lang="cs-CZ" sz="1500" dirty="0">
              <a:latin typeface="Tw Cen MT" panose="020B0602020104020603" pitchFamily="34" charset="-18"/>
            </a:endParaRPr>
          </a:p>
          <a:p>
            <a:endParaRPr lang="cs-CZ" sz="1500" dirty="0">
              <a:latin typeface="Tw Cen MT" panose="020B0602020104020603" pitchFamily="34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493" y="688469"/>
            <a:ext cx="5225507" cy="34629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0" y="3718472"/>
            <a:ext cx="4441581" cy="6011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00347"/>
            <a:ext cx="5052311" cy="255765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947154" y="2505831"/>
            <a:ext cx="281030" cy="171247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1331639" y="4019030"/>
            <a:ext cx="3522957" cy="1838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74050" y="4006503"/>
            <a:ext cx="657589" cy="31308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/>
          <a:srcRect l="60760" t="3493" r="1513" b="-3493"/>
          <a:stretch/>
        </p:blipFill>
        <p:spPr>
          <a:xfrm>
            <a:off x="5957826" y="4393609"/>
            <a:ext cx="3127493" cy="26928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/>
          <a:srcRect l="1" r="61514" b="-10139"/>
          <a:stretch/>
        </p:blipFill>
        <p:spPr>
          <a:xfrm>
            <a:off x="3073922" y="4300347"/>
            <a:ext cx="2910955" cy="296136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481762" y="4371655"/>
            <a:ext cx="602406" cy="31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3194723" y="5373216"/>
            <a:ext cx="4257597" cy="179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202787" y="5955957"/>
            <a:ext cx="4249534" cy="2202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202787" y="6370046"/>
            <a:ext cx="4249534" cy="226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521571" y="1039329"/>
            <a:ext cx="1563747" cy="31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2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15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Obdélník 1"/>
          <p:cNvSpPr>
            <a:spLocks noChangeArrowheads="1"/>
          </p:cNvSpPr>
          <p:nvPr/>
        </p:nvSpPr>
        <p:spPr bwMode="auto">
          <a:xfrm>
            <a:off x="0" y="188913"/>
            <a:ext cx="9178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0000"/>
                </a:solidFill>
                <a:latin typeface="Tw Cen MT" panose="020B0602020104020603" pitchFamily="34" charset="-18"/>
              </a:rPr>
              <a:t>„Etalon“: </a:t>
            </a:r>
            <a:r>
              <a:rPr lang="cs-CZ" altLang="cs-CZ" sz="2400" dirty="0">
                <a:solidFill>
                  <a:srgbClr val="000000"/>
                </a:solidFill>
                <a:latin typeface="Tw Cen MT" panose="020B0602020104020603" pitchFamily="34" charset="-18"/>
              </a:rPr>
              <a:t> hnůj 30 t/ha, na 35 % </a:t>
            </a:r>
            <a:r>
              <a:rPr lang="cs-CZ" altLang="cs-CZ" sz="2400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výměry R+G+U.</a:t>
            </a:r>
            <a:endParaRPr lang="cs-CZ" altLang="cs-CZ" sz="2400" dirty="0">
              <a:solidFill>
                <a:srgbClr val="000000"/>
              </a:solidFill>
              <a:latin typeface="Tw Cen MT" panose="020B0602020104020603" pitchFamily="34" charset="-1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w Cen MT" panose="020B0602020104020603" pitchFamily="34" charset="-18"/>
              </a:rPr>
              <a:t> Jiná hnojiva nebo postupy </a:t>
            </a:r>
            <a:r>
              <a:rPr lang="cs-CZ" altLang="cs-CZ" sz="2400" i="1" dirty="0">
                <a:solidFill>
                  <a:srgbClr val="000000"/>
                </a:solidFill>
                <a:latin typeface="Tw Cen MT" panose="020B0602020104020603" pitchFamily="34" charset="-18"/>
              </a:rPr>
              <a:t>(přepočet podle účinnosti)</a:t>
            </a:r>
            <a:r>
              <a:rPr lang="cs-CZ" altLang="cs-CZ" sz="2400" dirty="0">
                <a:solidFill>
                  <a:srgbClr val="000000"/>
                </a:solidFill>
                <a:latin typeface="Tw Cen MT" panose="020B0602020104020603" pitchFamily="34" charset="-18"/>
              </a:rPr>
              <a:t>, např.:</a:t>
            </a:r>
            <a:endParaRPr lang="en-US" altLang="cs-CZ" sz="2400" dirty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83669"/>
              </p:ext>
            </p:extLst>
          </p:nvPr>
        </p:nvGraphicFramePr>
        <p:xfrm>
          <a:off x="323850" y="1077913"/>
          <a:ext cx="8569325" cy="4516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  <a:latin typeface="+mn-lt"/>
                        </a:rPr>
                        <a:t>váhový</a:t>
                      </a:r>
                      <a:r>
                        <a:rPr lang="cs-CZ" sz="2000" b="1" u="none" strike="noStrike" baseline="0" dirty="0" smtClean="0">
                          <a:effectLst/>
                          <a:latin typeface="+mn-lt"/>
                        </a:rPr>
                        <a:t> k</a:t>
                      </a:r>
                      <a:r>
                        <a:rPr lang="cs-CZ" sz="2000" b="1" u="none" strike="noStrike" dirty="0" smtClean="0">
                          <a:effectLst/>
                          <a:latin typeface="+mn-lt"/>
                        </a:rPr>
                        <a:t>oeficient </a:t>
                      </a:r>
                      <a:br>
                        <a:rPr lang="cs-CZ" sz="2000" b="1" u="none" strike="noStrike" dirty="0" smtClean="0">
                          <a:effectLst/>
                          <a:latin typeface="+mn-lt"/>
                        </a:rPr>
                      </a:br>
                      <a:r>
                        <a:rPr lang="cs-CZ" sz="2000" b="1" u="none" strike="noStrike" dirty="0" smtClean="0">
                          <a:effectLst/>
                          <a:latin typeface="+mn-lt"/>
                        </a:rPr>
                        <a:t>(na 1 ha)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  <a:latin typeface="+mn-lt"/>
                        </a:rPr>
                        <a:t>při směrné dávce t/ha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dirty="0" smtClean="0">
                          <a:effectLst/>
                          <a:latin typeface="+mn-lt"/>
                        </a:rPr>
                        <a:t>Hnůj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  <a:latin typeface="+mn-lt"/>
                        </a:rPr>
                        <a:t>1,00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  <a:latin typeface="+mn-lt"/>
                        </a:rPr>
                        <a:t>30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  <a:latin typeface="+mn-lt"/>
                        </a:rPr>
                        <a:t>Kompost s poměrem C:N </a:t>
                      </a:r>
                      <a:r>
                        <a:rPr lang="pl-PL" sz="2000" u="none" strike="noStrike" dirty="0" smtClean="0">
                          <a:effectLst/>
                          <a:latin typeface="+mn-lt"/>
                        </a:rPr>
                        <a:t>10 </a:t>
                      </a:r>
                      <a:r>
                        <a:rPr lang="pl-PL" sz="2000" u="none" strike="noStrike" smtClean="0">
                          <a:effectLst/>
                          <a:latin typeface="+mn-lt"/>
                        </a:rPr>
                        <a:t>a vyšším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  <a:latin typeface="+mn-lt"/>
                        </a:rPr>
                        <a:t>1,00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  <a:latin typeface="+mn-lt"/>
                        </a:rPr>
                        <a:t>Kompost </a:t>
                      </a:r>
                      <a:r>
                        <a:rPr lang="pl-PL" sz="2000" u="none" strike="noStrike" dirty="0" smtClean="0">
                          <a:effectLst/>
                          <a:latin typeface="+mn-lt"/>
                        </a:rPr>
                        <a:t>s poměrem C:N pod 10 </a:t>
                      </a:r>
                      <a:endParaRPr lang="pl-PL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  <a:latin typeface="+mn-lt"/>
                        </a:rPr>
                        <a:t>0,65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Kejda skotu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Kejda prasat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Digestát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  <a:latin typeface="+mn-lt"/>
                        </a:rPr>
                        <a:t>Sláma obilnin, olejnin, luskovin, …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0,50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 smtClean="0">
                          <a:effectLst/>
                          <a:latin typeface="+mn-lt"/>
                        </a:rPr>
                        <a:t>Meziplodiny </a:t>
                      </a:r>
                      <a:r>
                        <a:rPr lang="pl-PL" sz="2000" u="none" strike="noStrike">
                          <a:effectLst/>
                          <a:latin typeface="+mn-lt"/>
                        </a:rPr>
                        <a:t>– </a:t>
                      </a:r>
                      <a:r>
                        <a:rPr lang="pl-PL" sz="2000" u="none" strike="noStrike" smtClean="0">
                          <a:effectLst/>
                          <a:latin typeface="+mn-lt"/>
                        </a:rPr>
                        <a:t>pokud následuje ozimá plodina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 smtClean="0">
                          <a:effectLst/>
                          <a:latin typeface="+mn-lt"/>
                        </a:rPr>
                        <a:t>Meziplodiny </a:t>
                      </a:r>
                      <a:r>
                        <a:rPr lang="pl-PL" sz="2000" u="none" strike="noStrike">
                          <a:effectLst/>
                          <a:latin typeface="+mn-lt"/>
                        </a:rPr>
                        <a:t>– </a:t>
                      </a:r>
                      <a:r>
                        <a:rPr lang="pl-PL" sz="2000" u="none" strike="noStrike" smtClean="0">
                          <a:effectLst/>
                          <a:latin typeface="+mn-lt"/>
                        </a:rPr>
                        <a:t>pokud následuje jarní plodina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0,35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3937" name="Obdélník 1"/>
          <p:cNvSpPr>
            <a:spLocks noChangeArrowheads="1"/>
          </p:cNvSpPr>
          <p:nvPr/>
        </p:nvSpPr>
        <p:spPr bwMode="auto">
          <a:xfrm>
            <a:off x="179388" y="5842000"/>
            <a:ext cx="8929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Tw Cen MT" panose="020B0602020104020603" pitchFamily="34" charset="-18"/>
              </a:rPr>
              <a:t>Příklad přepočtu roční spotřeby hnoje v závodě s výměrou 1 000 ha </a:t>
            </a:r>
            <a:r>
              <a:rPr lang="cs-CZ" altLang="cs-CZ" sz="2000" b="1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(R+G+U)</a:t>
            </a:r>
            <a:r>
              <a:rPr lang="cs-CZ" altLang="cs-CZ" sz="2000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:</a:t>
            </a:r>
            <a:endParaRPr lang="cs-CZ" altLang="cs-CZ" sz="2000" dirty="0">
              <a:solidFill>
                <a:srgbClr val="000000"/>
              </a:solidFill>
              <a:latin typeface="Tw Cen MT" panose="020B0602020104020603" pitchFamily="34" charset="-1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Tw Cen MT" panose="020B0602020104020603" pitchFamily="34" charset="-18"/>
              </a:rPr>
              <a:t>                 11 000 t : 30 t/ha x 1,00 = 367 přepočtených ha (= 36,7 </a:t>
            </a:r>
            <a:r>
              <a:rPr lang="cs-CZ" altLang="cs-CZ" sz="2000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%)</a:t>
            </a:r>
            <a:endParaRPr lang="cs-CZ" altLang="cs-CZ" sz="2000" dirty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2888"/>
            <a:ext cx="9144000" cy="935038"/>
          </a:xfrm>
        </p:spPr>
        <p:txBody>
          <a:bodyPr/>
          <a:lstStyle/>
          <a:p>
            <a:pPr eaLnBrk="1" hangingPunct="1"/>
            <a:r>
              <a:rPr lang="cs-CZ" altLang="cs-CZ" sz="2200" b="1" dirty="0" smtClean="0">
                <a:solidFill>
                  <a:srgbClr val="663300"/>
                </a:solidFill>
              </a:rPr>
              <a:t>Průměrné charakteristiky statkových a organických hnojiv, a upravených kalů</a:t>
            </a:r>
          </a:p>
        </p:txBody>
      </p:sp>
      <p:graphicFrame>
        <p:nvGraphicFramePr>
          <p:cNvPr id="176326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781824"/>
              </p:ext>
            </p:extLst>
          </p:nvPr>
        </p:nvGraphicFramePr>
        <p:xfrm>
          <a:off x="468313" y="427038"/>
          <a:ext cx="8185150" cy="6420148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63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Hnojiva, upravené kaly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cs-CZ" altLang="cs-CZ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(žlutě – novela 2021)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sušiny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(%)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org. látek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(kg OL/t)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uhlíku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(kg C/t)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dusíku      (kg N/t)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Poměr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 : N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86">
                <a:tc rowSpan="1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SH</a:t>
                      </a:r>
                    </a:p>
                  </a:txBody>
                  <a:tcPr marL="10800" marR="54000" marT="10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Hnůj skotu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6,7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Hnůj prasat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187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Hnůj koňský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Hnůj ovcí a koz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8,9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Močůvka skotu a hnojůvka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Močůvka prasat a hnojůvka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2,1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Kejda skotu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57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3,9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Fugát kejdy skotu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3,9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Separát kejdy skotu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Kejda prasat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4,1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Fugát kejdy prasat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3,9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Separát kejdy prasat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Drůbeží trus – uleželý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111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Drůbeží trus – sušený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73,0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239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Drůbeží trus s podestýlkou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157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20,4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186"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OH</a:t>
                      </a:r>
                    </a:p>
                  </a:txBody>
                  <a:tcPr marL="10800" marR="54000" marT="10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Kompost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Digestát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49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Fugát digestátu 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Separát digestátu, tuhý digestát 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Ost. org. hnojiva, např. výpalky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10,5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98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UK</a:t>
                      </a:r>
                      <a:endParaRPr kumimoji="0" lang="es-ES" alt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" marR="54000" marT="10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s-ES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Upravený kal (evid. ve 100% suš</a:t>
                      </a: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es-ES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600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899592" y="836712"/>
            <a:ext cx="1872208" cy="288032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0013"/>
            <a:ext cx="9144000" cy="792163"/>
          </a:xfrm>
        </p:spPr>
        <p:txBody>
          <a:bodyPr/>
          <a:lstStyle/>
          <a:p>
            <a:pPr eaLnBrk="1" hangingPunct="1"/>
            <a:r>
              <a:rPr lang="cs-CZ" altLang="cs-CZ" sz="2400" b="1" dirty="0" smtClean="0">
                <a:solidFill>
                  <a:srgbClr val="663300"/>
                </a:solidFill>
              </a:rPr>
              <a:t>Průměrné charakteristiky statkových hnojiv rostlinného původu</a:t>
            </a:r>
            <a:endParaRPr lang="cs-CZ" altLang="cs-CZ" sz="2400" dirty="0" smtClean="0">
              <a:solidFill>
                <a:srgbClr val="66330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52516"/>
              </p:ext>
            </p:extLst>
          </p:nvPr>
        </p:nvGraphicFramePr>
        <p:xfrm>
          <a:off x="539750" y="1412875"/>
          <a:ext cx="7993063" cy="4533900"/>
        </p:xfrm>
        <a:graphic>
          <a:graphicData uri="http://schemas.openxmlformats.org/drawingml/2006/table">
            <a:tbl>
              <a:tblPr/>
              <a:tblGrid>
                <a:gridCol w="43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5650"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SH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Sláma hustě setých obilnin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85,0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2521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4–5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80–100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Sláma kukuřice na zrno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85,0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2521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Sláma luskovin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85,0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2521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10–15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28–40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Sláma olejnin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90,0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2521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7–10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40–60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Chrást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15,0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2521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Meziplodina na zelené hnojení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15,0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2521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2–5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10–25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750" y="620713"/>
          <a:ext cx="7993064" cy="786186"/>
        </p:xfrm>
        <a:graphic>
          <a:graphicData uri="http://schemas.openxmlformats.org/drawingml/2006/table">
            <a:tbl>
              <a:tblPr/>
              <a:tblGrid>
                <a:gridCol w="432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5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28" marR="9128" marT="89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Skliditelné vedlejší nebo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hlavní rostlinné produkty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použité ke hnojení</a:t>
                      </a:r>
                    </a:p>
                  </a:txBody>
                  <a:tcPr marL="9128" marR="9128" marT="89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sušiny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(%)</a:t>
                      </a:r>
                    </a:p>
                  </a:txBody>
                  <a:tcPr marL="9128" marR="9128" marT="89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org. látek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(kg OL/t)</a:t>
                      </a:r>
                    </a:p>
                  </a:txBody>
                  <a:tcPr marL="9128" marR="9128" marT="89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uhlíku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(kg C/t)</a:t>
                      </a:r>
                    </a:p>
                  </a:txBody>
                  <a:tcPr marL="9128" marR="9128" marT="89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dusíku      (kg N/t)</a:t>
                      </a:r>
                    </a:p>
                  </a:txBody>
                  <a:tcPr marL="9128" marR="9128" marT="89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Poměr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 : N</a:t>
                      </a:r>
                    </a:p>
                  </a:txBody>
                  <a:tcPr marL="9128" marR="9128" marT="89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 txBox="1">
            <a:spLocks noChangeArrowheads="1"/>
          </p:cNvSpPr>
          <p:nvPr/>
        </p:nvSpPr>
        <p:spPr bwMode="auto">
          <a:xfrm>
            <a:off x="179388" y="3644900"/>
            <a:ext cx="8856662" cy="2087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3200" b="1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Evidence a bilance </a:t>
            </a:r>
            <a:r>
              <a:rPr lang="cs-CZ" altLang="cs-CZ" sz="2800" b="1" i="1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(přehled, návaznosti)</a:t>
            </a:r>
          </a:p>
          <a:p>
            <a:pPr marL="571500" indent="-5715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3200" b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Model OH pro ekoplatbu 2023</a:t>
            </a:r>
          </a:p>
          <a:p>
            <a:pPr marL="571500" indent="-5715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3200" b="1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Bilance </a:t>
            </a:r>
            <a:r>
              <a:rPr lang="cs-CZ" altLang="cs-CZ" sz="3200" b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N za hospodářský rok 2021/2022 </a:t>
            </a:r>
            <a:endParaRPr lang="cs-CZ" altLang="cs-CZ" sz="3200" b="1" kern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71500" indent="-5715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cs-CZ" sz="3200" b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Bilancování dusíku za rok 2021</a:t>
            </a:r>
            <a:endParaRPr lang="cs-CZ" altLang="cs-CZ" sz="3200" b="1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32369"/>
          </a:xfrm>
          <a:prstGeom prst="rect">
            <a:avLst/>
          </a:prstGeom>
        </p:spPr>
      </p:pic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1763688" y="-27219"/>
            <a:ext cx="4248150" cy="6048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4400" b="1" kern="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www.vurv.cz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4625752" y="1722141"/>
            <a:ext cx="1520825" cy="1080071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779912" y="2420888"/>
            <a:ext cx="965200" cy="0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739313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5888"/>
            <a:ext cx="968057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68375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71232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0338"/>
            <a:ext cx="7993062" cy="65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Nadpis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90600"/>
          </a:xfrm>
        </p:spPr>
        <p:txBody>
          <a:bodyPr/>
          <a:lstStyle/>
          <a:p>
            <a:pPr algn="ctr"/>
            <a:r>
              <a:rPr lang="cs-CZ" altLang="cs-CZ" sz="4000" b="1" dirty="0" smtClean="0"/>
              <a:t>Hospodaření s organickou hmotou – C</a:t>
            </a:r>
          </a:p>
        </p:txBody>
      </p:sp>
      <p:sp>
        <p:nvSpPr>
          <p:cNvPr id="181251" name="Zástupný symbol pro obsah 3"/>
          <p:cNvSpPr>
            <a:spLocks noGrp="1"/>
          </p:cNvSpPr>
          <p:nvPr>
            <p:ph idx="1"/>
          </p:nvPr>
        </p:nvSpPr>
        <p:spPr>
          <a:xfrm>
            <a:off x="-468560" y="1484784"/>
            <a:ext cx="9793088" cy="5300662"/>
          </a:xfrm>
        </p:spPr>
        <p:txBody>
          <a:bodyPr/>
          <a:lstStyle/>
          <a:p>
            <a:pPr marL="914400" lvl="1" indent="-457200" eaLnBrk="1" hangingPunct="1"/>
            <a:r>
              <a:rPr lang="cs-CZ" altLang="cs-CZ" sz="2800" dirty="0" smtClean="0"/>
              <a:t>Ekoplatba na chmelnice</a:t>
            </a:r>
          </a:p>
          <a:p>
            <a:pPr marL="1189037" lvl="2" indent="-457200" eaLnBrk="1" hangingPunct="1"/>
            <a:r>
              <a:rPr lang="cs-CZ" altLang="cs-CZ" sz="2200" dirty="0"/>
              <a:t>Žadatel hospodaří s organickou hmotou na </a:t>
            </a:r>
            <a:r>
              <a:rPr lang="cs-CZ" altLang="cs-CZ" sz="2200" dirty="0" smtClean="0"/>
              <a:t>min. </a:t>
            </a:r>
            <a:r>
              <a:rPr lang="cs-CZ" altLang="cs-CZ" sz="2200" dirty="0"/>
              <a:t>30 % </a:t>
            </a:r>
            <a:r>
              <a:rPr lang="cs-CZ" altLang="cs-CZ" sz="2200" dirty="0" smtClean="0"/>
              <a:t>chmelnic</a:t>
            </a:r>
            <a:r>
              <a:rPr lang="cs-CZ" altLang="cs-CZ" sz="2200" dirty="0"/>
              <a:t>, s </a:t>
            </a:r>
            <a:r>
              <a:rPr lang="cs-CZ" altLang="cs-CZ" sz="2200" dirty="0" smtClean="0"/>
              <a:t>využitím</a:t>
            </a:r>
          </a:p>
          <a:p>
            <a:pPr marL="1646237" lvl="3" indent="-457200" eaLnBrk="1" hangingPunct="1"/>
            <a:r>
              <a:rPr lang="cs-CZ" altLang="cs-CZ" sz="1900" dirty="0" smtClean="0"/>
              <a:t>statkových hnojiv (vč. chmeliny) nebo organických </a:t>
            </a:r>
            <a:r>
              <a:rPr lang="cs-CZ" altLang="cs-CZ" sz="1900" dirty="0"/>
              <a:t>hnojiv </a:t>
            </a:r>
            <a:endParaRPr lang="cs-CZ" altLang="cs-CZ" sz="1900" dirty="0" smtClean="0"/>
          </a:p>
          <a:p>
            <a:pPr marL="1646237" lvl="3" indent="-457200" eaLnBrk="1" hangingPunct="1"/>
            <a:r>
              <a:rPr lang="cs-CZ" altLang="cs-CZ" sz="1900" dirty="0" smtClean="0"/>
              <a:t>pěstování </a:t>
            </a:r>
            <a:r>
              <a:rPr lang="cs-CZ" altLang="cs-CZ" sz="1900" dirty="0"/>
              <a:t>meziplodin. </a:t>
            </a:r>
            <a:endParaRPr lang="cs-CZ" altLang="cs-CZ" sz="1900" dirty="0" smtClean="0"/>
          </a:p>
          <a:p>
            <a:pPr marL="1189037" lvl="2" indent="-457200" eaLnBrk="1" hangingPunct="1"/>
            <a:r>
              <a:rPr lang="cs-CZ" altLang="cs-CZ" sz="2200" dirty="0" smtClean="0"/>
              <a:t>Výpočet do </a:t>
            </a:r>
            <a:r>
              <a:rPr lang="cs-CZ" altLang="cs-CZ" sz="2200" dirty="0"/>
              <a:t>30. září </a:t>
            </a:r>
            <a:r>
              <a:rPr lang="cs-CZ" altLang="cs-CZ" sz="2200" dirty="0" smtClean="0"/>
              <a:t>(předložit Fondu </a:t>
            </a:r>
            <a:r>
              <a:rPr lang="cs-CZ" altLang="cs-CZ" sz="2200" dirty="0"/>
              <a:t>při </a:t>
            </a:r>
            <a:r>
              <a:rPr lang="cs-CZ" altLang="cs-CZ" sz="2200" dirty="0" smtClean="0"/>
              <a:t>příp. kontrole </a:t>
            </a:r>
            <a:r>
              <a:rPr lang="cs-CZ" altLang="cs-CZ" sz="2200" dirty="0"/>
              <a:t>na </a:t>
            </a:r>
            <a:r>
              <a:rPr lang="cs-CZ" altLang="cs-CZ" sz="2200" dirty="0" smtClean="0"/>
              <a:t>místě). </a:t>
            </a:r>
          </a:p>
          <a:p>
            <a:pPr marL="1189037" lvl="2" indent="-457200" eaLnBrk="1" hangingPunct="1"/>
            <a:r>
              <a:rPr lang="cs-CZ" altLang="cs-CZ" sz="2200" dirty="0" smtClean="0"/>
              <a:t>Kladný </a:t>
            </a:r>
            <a:r>
              <a:rPr lang="cs-CZ" altLang="cs-CZ" sz="2200" dirty="0"/>
              <a:t>výsledek výpočtu znamená splnění požadavku na hospodaření </a:t>
            </a:r>
            <a:r>
              <a:rPr lang="cs-CZ" altLang="cs-CZ" sz="2200" dirty="0" smtClean="0"/>
              <a:t/>
            </a:r>
            <a:br>
              <a:rPr lang="cs-CZ" altLang="cs-CZ" sz="2200" dirty="0" smtClean="0"/>
            </a:br>
            <a:r>
              <a:rPr lang="cs-CZ" altLang="cs-CZ" sz="2200" dirty="0" smtClean="0"/>
              <a:t>s </a:t>
            </a:r>
            <a:r>
              <a:rPr lang="cs-CZ" altLang="cs-CZ" sz="2200" dirty="0"/>
              <a:t>organickou hmotou, záporná hodnota znamená nesplnění tohoto požadavku. </a:t>
            </a:r>
            <a:endParaRPr lang="cs-CZ" altLang="cs-CZ" sz="2200" dirty="0" smtClean="0"/>
          </a:p>
          <a:p>
            <a:pPr marL="1189037" lvl="2" indent="-457200" eaLnBrk="1" hangingPunct="1"/>
            <a:r>
              <a:rPr lang="cs-CZ" altLang="cs-CZ" sz="2200" dirty="0" smtClean="0"/>
              <a:t>V </a:t>
            </a:r>
            <a:r>
              <a:rPr lang="cs-CZ" altLang="cs-CZ" sz="2200" dirty="0"/>
              <a:t>případě, že nebude podmínka splněna, lze přihlédnout k hospodaření </a:t>
            </a:r>
            <a:r>
              <a:rPr lang="cs-CZ" altLang="cs-CZ" sz="2200" dirty="0" smtClean="0"/>
              <a:t/>
            </a:r>
            <a:br>
              <a:rPr lang="cs-CZ" altLang="cs-CZ" sz="2200" dirty="0" smtClean="0"/>
            </a:br>
            <a:r>
              <a:rPr lang="cs-CZ" altLang="cs-CZ" sz="2200" dirty="0" smtClean="0"/>
              <a:t>za </a:t>
            </a:r>
            <a:r>
              <a:rPr lang="cs-CZ" altLang="cs-CZ" sz="2200" dirty="0"/>
              <a:t>dva předchozí </a:t>
            </a:r>
            <a:r>
              <a:rPr lang="cs-CZ" altLang="cs-CZ" sz="2200" dirty="0" smtClean="0"/>
              <a:t>roky </a:t>
            </a:r>
            <a:r>
              <a:rPr lang="cs-CZ" altLang="cs-CZ" sz="2200" i="1" dirty="0" smtClean="0"/>
              <a:t>(tato </a:t>
            </a:r>
            <a:r>
              <a:rPr lang="cs-CZ" altLang="cs-CZ" sz="2200" i="1" dirty="0"/>
              <a:t>možnost byla nastavena zejména pro případy organického hnojení ve víceletých </a:t>
            </a:r>
            <a:r>
              <a:rPr lang="cs-CZ" altLang="cs-CZ" sz="2200" i="1" dirty="0" smtClean="0"/>
              <a:t>cyklech). </a:t>
            </a:r>
          </a:p>
          <a:p>
            <a:pPr marL="1189037" lvl="2" indent="-457200" eaLnBrk="1" hangingPunct="1"/>
            <a:r>
              <a:rPr lang="cs-CZ" altLang="cs-CZ" sz="2200" dirty="0" smtClean="0"/>
              <a:t>Formulář </a:t>
            </a:r>
            <a:r>
              <a:rPr lang="cs-CZ" altLang="cs-CZ" sz="2200" dirty="0"/>
              <a:t>pro </a:t>
            </a:r>
            <a:r>
              <a:rPr lang="cs-CZ" altLang="cs-CZ" sz="2200" dirty="0" smtClean="0"/>
              <a:t>výpočet za chmelnice </a:t>
            </a:r>
            <a:r>
              <a:rPr lang="cs-CZ" altLang="cs-CZ" sz="2200" dirty="0"/>
              <a:t>(kultura C), s návodem </a:t>
            </a:r>
            <a:r>
              <a:rPr lang="cs-CZ" altLang="cs-CZ" sz="2200" dirty="0" smtClean="0"/>
              <a:t/>
            </a:r>
            <a:br>
              <a:rPr lang="cs-CZ" altLang="cs-CZ" sz="2200" dirty="0" smtClean="0"/>
            </a:br>
            <a:r>
              <a:rPr lang="cs-CZ" altLang="cs-CZ" sz="2200" dirty="0" smtClean="0"/>
              <a:t>a vysvětlivkami: „Model OH pro ekoplatbu 2023“ (</a:t>
            </a:r>
            <a:r>
              <a:rPr lang="cs-CZ" altLang="cs-CZ" sz="2200" dirty="0" smtClean="0">
                <a:solidFill>
                  <a:srgbClr val="0000FF"/>
                </a:solidFill>
              </a:rPr>
              <a:t>www.vurv.cz</a:t>
            </a:r>
            <a:r>
              <a:rPr lang="cs-CZ" altLang="cs-CZ" sz="2200" dirty="0" smtClean="0"/>
              <a:t>). 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2541061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endParaRPr lang="cs-CZ" altLang="cs-CZ" sz="3200" b="1" dirty="0" smtClean="0"/>
          </a:p>
        </p:txBody>
      </p:sp>
      <p:sp>
        <p:nvSpPr>
          <p:cNvPr id="41987" name="Zástupný symbol pro obsah 3"/>
          <p:cNvSpPr>
            <a:spLocks noGrp="1"/>
          </p:cNvSpPr>
          <p:nvPr>
            <p:ph idx="1"/>
          </p:nvPr>
        </p:nvSpPr>
        <p:spPr>
          <a:xfrm>
            <a:off x="-252536" y="1556792"/>
            <a:ext cx="9288586" cy="5157192"/>
          </a:xfrm>
        </p:spPr>
        <p:txBody>
          <a:bodyPr/>
          <a:lstStyle/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cs-CZ" b="1" dirty="0" smtClean="0"/>
              <a:t>Taxonomie </a:t>
            </a:r>
            <a:r>
              <a:rPr lang="cs-CZ" b="1" dirty="0"/>
              <a:t>EU </a:t>
            </a:r>
            <a:r>
              <a:rPr lang="cs-CZ" dirty="0" smtClean="0"/>
              <a:t>(nástroj Green Deal) = klasifikační </a:t>
            </a:r>
            <a:r>
              <a:rPr lang="cs-CZ" dirty="0"/>
              <a:t>systém udržitelnosti, který převádí cíle EU v oblasti klimatu a </a:t>
            </a:r>
            <a:r>
              <a:rPr lang="cs-CZ" dirty="0" smtClean="0"/>
              <a:t>životního </a:t>
            </a:r>
            <a:r>
              <a:rPr lang="cs-CZ" dirty="0"/>
              <a:t>prostředí do podoby kritérií pro udržitelné </a:t>
            </a:r>
            <a:r>
              <a:rPr lang="cs-CZ" dirty="0" smtClean="0"/>
              <a:t>podnikání, za účelem mobilizace </a:t>
            </a:r>
            <a:r>
              <a:rPr lang="cs-CZ" dirty="0"/>
              <a:t>soukromého </a:t>
            </a:r>
            <a:r>
              <a:rPr lang="cs-CZ" dirty="0" smtClean="0"/>
              <a:t>kapitálu (přijatelnost investic).</a:t>
            </a:r>
            <a:endParaRPr lang="cs-CZ" altLang="cs-CZ" dirty="0" smtClean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V bilanci jsou započítány toky živin do/z farmy („přes vrata“). 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31251"/>
            <a:ext cx="89281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600" b="1" dirty="0">
                <a:solidFill>
                  <a:srgbClr val="000000"/>
                </a:solidFill>
              </a:rPr>
              <a:t>Faremní </a:t>
            </a:r>
            <a:r>
              <a:rPr lang="cs-CZ" altLang="cs-CZ" sz="3600" b="1" dirty="0" smtClean="0">
                <a:solidFill>
                  <a:srgbClr val="000000"/>
                </a:solidFill>
              </a:rPr>
              <a:t>bilance </a:t>
            </a:r>
            <a:r>
              <a:rPr lang="cs-CZ" altLang="cs-CZ" sz="3200" b="1" dirty="0" smtClean="0">
                <a:solidFill>
                  <a:srgbClr val="000000"/>
                </a:solidFill>
              </a:rPr>
              <a:t>(návrh pro taxonomii, X. 2022)</a:t>
            </a:r>
            <a:endParaRPr lang="cs-CZ" altLang="cs-CZ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447120"/>
              </p:ext>
            </p:extLst>
          </p:nvPr>
        </p:nvGraphicFramePr>
        <p:xfrm>
          <a:off x="251172" y="3687765"/>
          <a:ext cx="8641655" cy="3017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b="1" dirty="0" smtClean="0">
                          <a:effectLst/>
                        </a:rPr>
                        <a:t>VSTUPY (z vnějšku)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b="1" dirty="0" smtClean="0">
                          <a:effectLst/>
                        </a:rPr>
                        <a:t>VÝSTUPY (ven)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 osivo, sadba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 tržní produkce rostlinná, vč.</a:t>
                      </a:r>
                      <a:r>
                        <a:rPr lang="cs-CZ" sz="2200" baseline="0" dirty="0" smtClean="0">
                          <a:effectLst/>
                        </a:rPr>
                        <a:t> </a:t>
                      </a:r>
                      <a:r>
                        <a:rPr lang="cs-CZ" sz="2200" dirty="0" smtClean="0">
                          <a:effectLst/>
                        </a:rPr>
                        <a:t>krmiv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 minerální </a:t>
                      </a:r>
                      <a:r>
                        <a:rPr lang="cs-CZ" sz="2200" dirty="0">
                          <a:effectLst/>
                        </a:rPr>
                        <a:t>hnojiva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effectLst/>
                        </a:rPr>
                        <a:t>  tržní </a:t>
                      </a:r>
                      <a:r>
                        <a:rPr lang="cs-CZ" sz="2200" dirty="0">
                          <a:effectLst/>
                        </a:rPr>
                        <a:t>produkce </a:t>
                      </a:r>
                      <a:r>
                        <a:rPr lang="cs-CZ" sz="2200" dirty="0" smtClean="0">
                          <a:effectLst/>
                        </a:rPr>
                        <a:t>živočišná, živá zvířata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 statková </a:t>
                      </a:r>
                      <a:r>
                        <a:rPr lang="cs-CZ" sz="2200" dirty="0">
                          <a:effectLst/>
                        </a:rPr>
                        <a:t>hnojiva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 statková </a:t>
                      </a:r>
                      <a:r>
                        <a:rPr lang="cs-CZ" sz="2200" dirty="0">
                          <a:effectLst/>
                        </a:rPr>
                        <a:t>hnojiva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 organická hnojiva, upravené kaly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 organická </a:t>
                      </a:r>
                      <a:r>
                        <a:rPr lang="cs-CZ" sz="2200" dirty="0">
                          <a:effectLst/>
                        </a:rPr>
                        <a:t>hnojiva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cs-CZ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biolog. fixace N, atm. depozice N</a:t>
                      </a: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i="0" dirty="0" smtClean="0">
                          <a:effectLst/>
                        </a:rPr>
                        <a:t>BILANČNÍ ROZDÍL</a:t>
                      </a:r>
                      <a:endParaRPr lang="cs-CZ" sz="2200" b="1" i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 zvířata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i="0" dirty="0" smtClean="0">
                          <a:effectLst/>
                        </a:rPr>
                        <a:t>  ztráty (provoz, ovzduší,</a:t>
                      </a:r>
                      <a:r>
                        <a:rPr lang="cs-CZ" sz="2200" i="0" baseline="0" dirty="0" smtClean="0">
                          <a:effectLst/>
                        </a:rPr>
                        <a:t> </a:t>
                      </a:r>
                      <a:r>
                        <a:rPr lang="cs-CZ" sz="2200" i="0" dirty="0" smtClean="0">
                          <a:effectLst/>
                        </a:rPr>
                        <a:t>voda, …)</a:t>
                      </a:r>
                      <a:endParaRPr lang="cs-CZ" sz="2200" b="1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effectLst/>
                        </a:rPr>
                        <a:t>  krmiva</a:t>
                      </a:r>
                      <a:endParaRPr lang="cs-CZ" sz="2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i="0" dirty="0" smtClean="0">
                          <a:effectLst/>
                        </a:rPr>
                        <a:t>  meziroční skladové zásoby</a:t>
                      </a:r>
                      <a:endParaRPr lang="cs-CZ" sz="22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2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příp. další nakoupené produkty</a:t>
                      </a: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i="0" dirty="0" smtClean="0">
                          <a:effectLst/>
                        </a:rPr>
                        <a:t>  akumulace živin či ochuzení (půda)</a:t>
                      </a:r>
                      <a:endParaRPr lang="cs-CZ" sz="22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5357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r>
              <a:rPr lang="cs-CZ" altLang="cs-CZ" sz="3200" b="1" dirty="0" smtClean="0"/>
              <a:t> </a:t>
            </a:r>
          </a:p>
        </p:txBody>
      </p:sp>
      <p:sp>
        <p:nvSpPr>
          <p:cNvPr id="230403" name="Zástupný symbol pro obsah 3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Započítány jsou toky živin do/ze zemědělství (prostředí).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Příklad: hrubá bilance OECD (od 2006), bilance EUROSTAT.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Závazný parametr pro strategii „Farm to Fork“ </a:t>
            </a:r>
            <a:r>
              <a:rPr lang="cs-CZ" altLang="cs-CZ" sz="2400" dirty="0" smtClean="0"/>
              <a:t>(bilance N a P).</a:t>
            </a:r>
            <a:endParaRPr lang="cs-CZ" altLang="cs-CZ" sz="2400" b="1" dirty="0" smtClean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cs-CZ" alt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b="1" dirty="0" smtClean="0">
                <a:solidFill>
                  <a:srgbClr val="000000"/>
                </a:solidFill>
              </a:rPr>
              <a:t>Hrubá a čistá bilance (OECD/EUROSTAT)</a:t>
            </a:r>
            <a:endParaRPr lang="cs-CZ" altLang="cs-CZ" sz="3600" b="1" i="1" kern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07950" y="3141663"/>
          <a:ext cx="8928100" cy="3436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7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b="1" dirty="0" smtClean="0">
                          <a:effectLst/>
                        </a:rPr>
                        <a:t>VSTUPY</a:t>
                      </a:r>
                      <a:endParaRPr lang="cs-CZ" sz="22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b="1" dirty="0" smtClean="0">
                          <a:effectLst/>
                        </a:rPr>
                        <a:t>VÝSTUPY</a:t>
                      </a:r>
                      <a:endParaRPr lang="cs-CZ" sz="20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effectLst/>
                        </a:rPr>
                        <a:t> osivo, sadba</a:t>
                      </a:r>
                      <a:endParaRPr lang="cs-CZ" sz="2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 sklizené</a:t>
                      </a:r>
                      <a:r>
                        <a:rPr lang="cs-CZ" sz="2200" baseline="0" dirty="0" smtClean="0">
                          <a:effectLst/>
                        </a:rPr>
                        <a:t> </a:t>
                      </a:r>
                      <a:r>
                        <a:rPr lang="cs-CZ" sz="2200" dirty="0" smtClean="0">
                          <a:effectLst/>
                        </a:rPr>
                        <a:t>hlavní</a:t>
                      </a:r>
                      <a:r>
                        <a:rPr lang="cs-CZ" sz="2200" baseline="0" dirty="0" smtClean="0">
                          <a:effectLst/>
                        </a:rPr>
                        <a:t> rostlinné produkty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minerální </a:t>
                      </a:r>
                      <a:r>
                        <a:rPr lang="cs-CZ" sz="2200" dirty="0">
                          <a:effectLst/>
                        </a:rPr>
                        <a:t>hnojiva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 sklizené vedlejší produkty (mimo slámy ke stlaní)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256">
                <a:tc rowSpan="3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exkrece živin hosp. zvířaty</a:t>
                      </a:r>
                      <a:r>
                        <a:rPr lang="cs-CZ" sz="2200" baseline="0" dirty="0" smtClean="0">
                          <a:effectLst/>
                        </a:rPr>
                        <a:t> </a:t>
                      </a:r>
                      <a:br>
                        <a:rPr lang="cs-CZ" sz="2200" baseline="0" dirty="0" smtClean="0">
                          <a:effectLst/>
                        </a:rPr>
                      </a:br>
                      <a:r>
                        <a:rPr lang="cs-CZ" sz="2200" baseline="0" dirty="0" smtClean="0">
                          <a:effectLst/>
                        </a:rPr>
                        <a:t> (bez odečtu ztrát živin </a:t>
                      </a:r>
                      <a:br>
                        <a:rPr lang="cs-CZ" sz="2200" baseline="0" dirty="0" smtClean="0">
                          <a:effectLst/>
                        </a:rPr>
                      </a:br>
                      <a:r>
                        <a:rPr lang="cs-CZ" sz="2200" baseline="0" dirty="0" smtClean="0">
                          <a:effectLst/>
                        </a:rPr>
                        <a:t> ve stájích a při skladování </a:t>
                      </a:r>
                      <a:br>
                        <a:rPr lang="cs-CZ" sz="2200" baseline="0" dirty="0" smtClean="0">
                          <a:effectLst/>
                        </a:rPr>
                      </a:br>
                      <a:r>
                        <a:rPr lang="cs-CZ" sz="2200" baseline="0" dirty="0" smtClean="0">
                          <a:effectLst/>
                        </a:rPr>
                        <a:t> statkových hnojiv)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9"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HRUBÁ</a:t>
                      </a:r>
                      <a:r>
                        <a:rPr lang="cs-CZ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BILANCE</a:t>
                      </a:r>
                      <a:endParaRPr lang="cs-CZ" sz="22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47"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cs-CZ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celkové ztráty (ovzduší, voda), </a:t>
                      </a:r>
                      <a:br>
                        <a:rPr lang="cs-CZ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akumulace či ochuzení (půda)</a:t>
                      </a:r>
                      <a:endParaRPr lang="cs-CZ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2200" dirty="0" smtClean="0">
                          <a:effectLst/>
                        </a:rPr>
                        <a:t>organická hnojiva </a:t>
                      </a:r>
                      <a:endParaRPr lang="cs-CZ" sz="2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DOPOČTENÉ VÝSTUPY</a:t>
                      </a:r>
                      <a:endParaRPr lang="cs-CZ" sz="2000" b="0" i="1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effectLst/>
                        </a:rPr>
                        <a:t> upravené kaly</a:t>
                      </a:r>
                      <a:endParaRPr lang="cs-CZ" sz="2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i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cs-CZ" sz="22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emise N (amoniak, oxidy dusíku)</a:t>
                      </a: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atmosférická depozice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i="0" dirty="0" smtClean="0">
                          <a:solidFill>
                            <a:srgbClr val="0000FF"/>
                          </a:solidFill>
                          <a:effectLst/>
                        </a:rPr>
                        <a:t>ČISTÁ BILANCE</a:t>
                      </a:r>
                      <a:endParaRPr lang="cs-CZ" sz="2000" b="0" i="1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effectLst/>
                        </a:rPr>
                        <a:t> biologická fixace N</a:t>
                      </a:r>
                      <a:endParaRPr lang="cs-CZ" sz="2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i="0" baseline="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cs-CZ" sz="2200" i="0" dirty="0" smtClean="0">
                          <a:solidFill>
                            <a:srgbClr val="0000FF"/>
                          </a:solidFill>
                          <a:effectLst/>
                        </a:rPr>
                        <a:t>ztráty do vod; akumulace či ochuzení (půda)</a:t>
                      </a:r>
                      <a:endParaRPr lang="cs-CZ" sz="2200" b="1" i="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r>
              <a:rPr lang="cs-CZ" altLang="cs-CZ" sz="3200" b="1" dirty="0" smtClean="0"/>
              <a:t> </a:t>
            </a:r>
          </a:p>
        </p:txBody>
      </p:sp>
      <p:sp>
        <p:nvSpPr>
          <p:cNvPr id="235523" name="Zástupný symbol pro obsah 3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Započítány jsou pouze zemědělské toky živin do/z půdy.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Zemědělská bilance N dle nitrátové směrnice, povinná na </a:t>
            </a:r>
            <a:br>
              <a:rPr lang="cs-CZ" altLang="cs-CZ" dirty="0" smtClean="0"/>
            </a:br>
            <a:r>
              <a:rPr lang="cs-CZ" altLang="cs-CZ" dirty="0" smtClean="0"/>
              <a:t>cca 70 % z. p. LPIS (od hospodářského roku 2020/2021).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/>
              <a:t>Software (</a:t>
            </a:r>
            <a:r>
              <a:rPr lang="cs-CZ" altLang="cs-CZ" u="sng" dirty="0" smtClean="0">
                <a:solidFill>
                  <a:srgbClr val="0000FF"/>
                </a:solidFill>
              </a:rPr>
              <a:t>www.vurv.cz</a:t>
            </a:r>
            <a:r>
              <a:rPr lang="cs-CZ" altLang="cs-CZ" dirty="0" smtClean="0"/>
              <a:t>; </a:t>
            </a:r>
            <a:r>
              <a:rPr lang="cs-CZ" altLang="cs-CZ" u="sng" dirty="0" smtClean="0">
                <a:solidFill>
                  <a:srgbClr val="0000FF"/>
                </a:solidFill>
              </a:rPr>
              <a:t>www.nitrat.cz</a:t>
            </a:r>
            <a:r>
              <a:rPr lang="cs-CZ" altLang="cs-CZ" dirty="0" smtClean="0"/>
              <a:t>) počítá i bilanci P a K.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4000" b="1" dirty="0" smtClean="0">
                <a:solidFill>
                  <a:srgbClr val="000000"/>
                </a:solidFill>
              </a:rPr>
              <a:t>Zemědělská povrchová bilance</a:t>
            </a:r>
            <a:endParaRPr lang="cs-CZ" altLang="cs-CZ" sz="4000" b="1" i="1" kern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31800" y="3500438"/>
          <a:ext cx="8280400" cy="3211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41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b="1" dirty="0" smtClean="0">
                          <a:effectLst/>
                        </a:rPr>
                        <a:t>VSTUPY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b="1" dirty="0" smtClean="0">
                          <a:effectLst/>
                        </a:rPr>
                        <a:t>VÝSTUPY </a:t>
                      </a:r>
                      <a:endParaRPr lang="cs-CZ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effectLst/>
                        </a:rPr>
                        <a:t>  minerální hnojiva</a:t>
                      </a:r>
                      <a:endParaRPr lang="cs-CZ" sz="2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 sklizené</a:t>
                      </a:r>
                      <a:r>
                        <a:rPr lang="cs-CZ" sz="2200" baseline="0" dirty="0" smtClean="0">
                          <a:effectLst/>
                        </a:rPr>
                        <a:t> </a:t>
                      </a:r>
                      <a:r>
                        <a:rPr lang="cs-CZ" sz="2200" dirty="0" smtClean="0">
                          <a:effectLst/>
                        </a:rPr>
                        <a:t>hlavní</a:t>
                      </a:r>
                      <a:r>
                        <a:rPr lang="cs-CZ" sz="2200" baseline="0" dirty="0" smtClean="0">
                          <a:effectLst/>
                        </a:rPr>
                        <a:t> rostlinné produkty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1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 </a:t>
                      </a:r>
                      <a:r>
                        <a:rPr lang="cs-CZ" sz="2200" baseline="0" dirty="0" smtClean="0">
                          <a:effectLst/>
                        </a:rPr>
                        <a:t>statková hnojiva živočišného</a:t>
                      </a:r>
                      <a:br>
                        <a:rPr lang="cs-CZ" sz="2200" baseline="0" dirty="0" smtClean="0">
                          <a:effectLst/>
                        </a:rPr>
                      </a:br>
                      <a:r>
                        <a:rPr lang="cs-CZ" sz="2200" baseline="0" dirty="0" smtClean="0">
                          <a:effectLst/>
                        </a:rPr>
                        <a:t>  původu (po odečtu ztrát živin</a:t>
                      </a:r>
                      <a:br>
                        <a:rPr lang="cs-CZ" sz="2200" baseline="0" dirty="0" smtClean="0">
                          <a:effectLst/>
                        </a:rPr>
                      </a:br>
                      <a:r>
                        <a:rPr lang="cs-CZ" sz="2200" baseline="0" dirty="0" smtClean="0">
                          <a:effectLst/>
                        </a:rPr>
                        <a:t>  ve stájích a při skladování)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  sklizené</a:t>
                      </a:r>
                      <a:r>
                        <a:rPr lang="cs-CZ" sz="2200" baseline="0" dirty="0" smtClean="0">
                          <a:effectLst/>
                        </a:rPr>
                        <a:t> vedlejší rostlinné produkty </a:t>
                      </a:r>
                      <a:br>
                        <a:rPr lang="cs-CZ" sz="2200" baseline="0" dirty="0" smtClean="0">
                          <a:effectLst/>
                        </a:rPr>
                      </a:br>
                      <a:r>
                        <a:rPr lang="cs-CZ" sz="2200" baseline="0" dirty="0" smtClean="0">
                          <a:effectLst/>
                        </a:rPr>
                        <a:t>  (včetně </a:t>
                      </a:r>
                      <a:r>
                        <a:rPr lang="cs-CZ" sz="2200" dirty="0" smtClean="0">
                          <a:effectLst/>
                        </a:rPr>
                        <a:t>slámy</a:t>
                      </a:r>
                      <a:r>
                        <a:rPr lang="cs-CZ" sz="2200" baseline="0" dirty="0" smtClean="0">
                          <a:effectLst/>
                        </a:rPr>
                        <a:t> určené ke stlaní) </a:t>
                      </a:r>
                      <a:endParaRPr lang="cs-CZ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cs-CZ" sz="2200" dirty="0" smtClean="0">
                          <a:effectLst/>
                        </a:rPr>
                        <a:t>organická hnojiva </a:t>
                      </a:r>
                      <a:endParaRPr lang="cs-CZ" sz="2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BILANČNÍ ROZDÍL</a:t>
                      </a:r>
                      <a:endParaRPr lang="cs-CZ" sz="2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effectLst/>
                        </a:rPr>
                        <a:t>  upravené kaly</a:t>
                      </a:r>
                      <a:endParaRPr lang="cs-CZ" sz="2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cs-CZ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ztráty (převážně do vody)</a:t>
                      </a:r>
                      <a:endParaRPr lang="cs-CZ" sz="2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5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effectLst/>
                        </a:rPr>
                        <a:t>  symbiotická fixace dusíku </a:t>
                      </a:r>
                      <a:br>
                        <a:rPr lang="cs-CZ" sz="2200" dirty="0" smtClean="0">
                          <a:effectLst/>
                        </a:rPr>
                      </a:br>
                      <a:r>
                        <a:rPr lang="cs-CZ" sz="2100" dirty="0" smtClean="0">
                          <a:effectLst/>
                        </a:rPr>
                        <a:t>  (mimo fixace N zelenými částmi </a:t>
                      </a:r>
                      <a:br>
                        <a:rPr lang="cs-CZ" sz="2100" dirty="0" smtClean="0">
                          <a:effectLst/>
                        </a:rPr>
                      </a:br>
                      <a:r>
                        <a:rPr lang="cs-CZ" sz="2100" dirty="0" smtClean="0">
                          <a:effectLst/>
                        </a:rPr>
                        <a:t>   rostlin = biostimulant Utrisha N)</a:t>
                      </a:r>
                      <a:endParaRPr lang="cs-CZ" sz="21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akumulace živin nebo ochuzení (půda)</a:t>
                      </a:r>
                      <a:endParaRPr lang="cs-CZ" sz="2200" b="1" i="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7" marR="444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Obdélník 4"/>
          <p:cNvSpPr>
            <a:spLocks noChangeArrowheads="1"/>
          </p:cNvSpPr>
          <p:nvPr/>
        </p:nvSpPr>
        <p:spPr bwMode="auto">
          <a:xfrm>
            <a:off x="-1588" y="20638"/>
            <a:ext cx="9145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Vývoj zemědělské bilance dusíku v ČR (</a:t>
            </a: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2006–2022)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04703"/>
            <a:ext cx="8040994" cy="61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18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délník 4"/>
          <p:cNvSpPr>
            <a:spLocks noChangeArrowheads="1"/>
          </p:cNvSpPr>
          <p:nvPr/>
        </p:nvSpPr>
        <p:spPr bwMode="auto">
          <a:xfrm>
            <a:off x="-1588" y="20638"/>
            <a:ext cx="9145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Vývoj zemědělské bilance fosforu v ČR (2006–2022)</a:t>
            </a: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5400" y="6478588"/>
            <a:ext cx="914558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Odhad „odčerpání“ fosforu z půdy (</a:t>
            </a:r>
            <a:r>
              <a:rPr kumimoji="0" lang="cs-CZ" alt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2001–2022): 65 </a:t>
            </a:r>
            <a:r>
              <a:rPr kumimoji="0" lang="cs-CZ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tis. t </a:t>
            </a:r>
            <a:r>
              <a:rPr kumimoji="0" lang="cs-CZ" alt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  <a:endParaRPr kumimoji="0" lang="cs-CZ" alt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03" y="482600"/>
            <a:ext cx="8252461" cy="596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81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endParaRPr lang="cs-CZ" altLang="cs-CZ" sz="3200" b="1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lvl="0" algn="ctr" eaLnBrk="1" hangingPunct="1">
              <a:defRPr/>
            </a:pPr>
            <a:r>
              <a:rPr lang="cs-CZ" altLang="cs-CZ" sz="3600" b="1" dirty="0">
                <a:solidFill>
                  <a:srgbClr val="000000"/>
                </a:solidFill>
              </a:rPr>
              <a:t>Bilance dusíku ve zranitelných oblastech</a:t>
            </a:r>
            <a:endParaRPr kumimoji="0" lang="cs-CZ" altLang="cs-CZ" sz="3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-36512" y="1608171"/>
            <a:ext cx="921702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lvl="2" indent="-271463">
              <a:spcBef>
                <a:spcPct val="0"/>
              </a:spcBef>
              <a:spcAft>
                <a:spcPts val="500"/>
              </a:spcAft>
              <a:tabLst>
                <a:tab pos="361950" algn="l"/>
              </a:tabLst>
            </a:pPr>
            <a:r>
              <a:rPr lang="cs-CZ" altLang="cs-CZ" b="1" kern="0" dirty="0" smtClean="0">
                <a:latin typeface="Tw Cen MT" panose="020B0602020104020603" pitchFamily="34" charset="-18"/>
              </a:rPr>
              <a:t>Spotřeba hnojiv: </a:t>
            </a:r>
            <a:r>
              <a:rPr lang="cs-CZ" altLang="cs-CZ" kern="0" dirty="0" smtClean="0">
                <a:latin typeface="Tw Cen MT" panose="020B0602020104020603" pitchFamily="34" charset="-18"/>
              </a:rPr>
              <a:t>za hospodářský rok (1. 7. 2021 – 30. 6. 2022)</a:t>
            </a:r>
          </a:p>
          <a:p>
            <a:pPr marL="361950" lvl="2" indent="-271463">
              <a:spcBef>
                <a:spcPct val="0"/>
              </a:spcBef>
              <a:spcAft>
                <a:spcPts val="500"/>
              </a:spcAft>
              <a:tabLst>
                <a:tab pos="361950" algn="l"/>
              </a:tabLst>
            </a:pPr>
            <a:r>
              <a:rPr lang="cs-CZ" altLang="cs-CZ" b="1" kern="0" dirty="0" smtClean="0">
                <a:latin typeface="Tw Cen MT" panose="020B0602020104020603" pitchFamily="34" charset="-18"/>
              </a:rPr>
              <a:t>Plochy, sklizně:</a:t>
            </a:r>
            <a:r>
              <a:rPr lang="cs-CZ" altLang="cs-CZ" kern="0" dirty="0" smtClean="0">
                <a:latin typeface="Tw Cen MT" panose="020B0602020104020603" pitchFamily="34" charset="-18"/>
              </a:rPr>
              <a:t> kalendářní rok, ve kterém hospodářský rok končí</a:t>
            </a:r>
          </a:p>
          <a:p>
            <a:pPr marL="361950" lvl="2" indent="-271463">
              <a:spcBef>
                <a:spcPct val="0"/>
              </a:spcBef>
              <a:spcAft>
                <a:spcPts val="500"/>
              </a:spcAft>
              <a:tabLst>
                <a:tab pos="361950" algn="l"/>
              </a:tabLst>
            </a:pPr>
            <a:r>
              <a:rPr lang="cs-CZ" altLang="cs-CZ" b="1" kern="0" dirty="0" smtClean="0">
                <a:latin typeface="Tw Cen MT" panose="020B0602020104020603" pitchFamily="34" charset="-18"/>
              </a:rPr>
              <a:t>Plodiny</a:t>
            </a:r>
            <a:r>
              <a:rPr lang="cs-CZ" altLang="cs-CZ" kern="0" dirty="0" smtClean="0">
                <a:latin typeface="Tw Cen MT" panose="020B0602020104020603" pitchFamily="34" charset="-18"/>
              </a:rPr>
              <a:t> dle JŽ (+ další plodiny na stejném DPB)</a:t>
            </a:r>
          </a:p>
          <a:p>
            <a:pPr marL="361950" lvl="2" indent="-271463">
              <a:spcBef>
                <a:spcPct val="0"/>
              </a:spcBef>
              <a:spcAft>
                <a:spcPts val="500"/>
              </a:spcAft>
              <a:tabLst>
                <a:tab pos="361950" algn="l"/>
              </a:tabLst>
            </a:pPr>
            <a:r>
              <a:rPr lang="cs-CZ" altLang="cs-CZ" kern="0" dirty="0" smtClean="0">
                <a:latin typeface="Tw Cen MT" panose="020B0602020104020603" pitchFamily="34" charset="-18"/>
              </a:rPr>
              <a:t>Povinnost výpočtu bilance N je </a:t>
            </a:r>
            <a:r>
              <a:rPr lang="cs-CZ" altLang="cs-CZ" b="1" kern="0" dirty="0" smtClean="0">
                <a:latin typeface="Tw Cen MT" panose="020B0602020104020603" pitchFamily="34" charset="-18"/>
              </a:rPr>
              <a:t>do 31. 12. </a:t>
            </a:r>
          </a:p>
          <a:p>
            <a:pPr marL="361950" lvl="2" indent="-271463">
              <a:spcBef>
                <a:spcPct val="0"/>
              </a:spcBef>
              <a:spcAft>
                <a:spcPts val="500"/>
              </a:spcAft>
              <a:tabLst>
                <a:tab pos="361950" algn="l"/>
              </a:tabLst>
            </a:pPr>
            <a:r>
              <a:rPr lang="cs-CZ" altLang="cs-CZ" b="1" kern="0" dirty="0" smtClean="0">
                <a:latin typeface="Tw Cen MT" panose="020B0602020104020603" pitchFamily="34" charset="-18"/>
              </a:rPr>
              <a:t>Bilance N se nikam neposílá </a:t>
            </a:r>
            <a:r>
              <a:rPr lang="cs-CZ" altLang="cs-CZ" kern="0" dirty="0" smtClean="0">
                <a:latin typeface="Tw Cen MT" panose="020B0602020104020603" pitchFamily="34" charset="-18"/>
              </a:rPr>
              <a:t>(od ledna 2022 vyžaduje kontrola předložit výpočet bilance N)</a:t>
            </a:r>
          </a:p>
          <a:p>
            <a:pPr marL="361950" lvl="2" indent="-271463">
              <a:spcBef>
                <a:spcPct val="0"/>
              </a:spcBef>
              <a:spcAft>
                <a:spcPts val="500"/>
              </a:spcAft>
              <a:tabLst>
                <a:tab pos="361950" algn="l"/>
              </a:tabLst>
            </a:pPr>
            <a:r>
              <a:rPr lang="cs-CZ" altLang="cs-CZ" kern="0" dirty="0" smtClean="0">
                <a:latin typeface="Tw Cen MT" panose="020B0602020104020603" pitchFamily="34" charset="-18"/>
              </a:rPr>
              <a:t>Limit bilančního přebytku dusíku je </a:t>
            </a:r>
            <a:r>
              <a:rPr lang="cs-CZ" altLang="cs-CZ" b="1" kern="0" dirty="0" smtClean="0">
                <a:latin typeface="Tw Cen MT" panose="020B0602020104020603" pitchFamily="34" charset="-18"/>
              </a:rPr>
              <a:t>70 kg N/ha z.p. závodu</a:t>
            </a:r>
            <a:r>
              <a:rPr lang="cs-CZ" altLang="cs-CZ" kern="0" dirty="0" smtClean="0">
                <a:latin typeface="Tw Cen MT" panose="020B0602020104020603" pitchFamily="34" charset="-18"/>
              </a:rPr>
              <a:t>, </a:t>
            </a:r>
            <a:br>
              <a:rPr lang="cs-CZ" altLang="cs-CZ" kern="0" dirty="0" smtClean="0">
                <a:latin typeface="Tw Cen MT" panose="020B0602020104020603" pitchFamily="34" charset="-18"/>
              </a:rPr>
            </a:br>
            <a:r>
              <a:rPr lang="cs-CZ" altLang="cs-CZ" kern="0" dirty="0" smtClean="0">
                <a:latin typeface="Tw Cen MT" panose="020B0602020104020603" pitchFamily="34" charset="-18"/>
              </a:rPr>
              <a:t>v průměru </a:t>
            </a:r>
            <a:r>
              <a:rPr lang="cs-CZ" altLang="cs-CZ" i="1" kern="0" dirty="0" smtClean="0">
                <a:latin typeface="Tw Cen MT" panose="020B0602020104020603" pitchFamily="34" charset="-18"/>
              </a:rPr>
              <a:t>(nikoliv v součtu) </a:t>
            </a:r>
            <a:r>
              <a:rPr lang="cs-CZ" altLang="cs-CZ" kern="0" dirty="0" smtClean="0">
                <a:latin typeface="Tw Cen MT" panose="020B0602020104020603" pitchFamily="34" charset="-18"/>
              </a:rPr>
              <a:t>tří po sobě následujících hospodářských let; </a:t>
            </a:r>
            <a:r>
              <a:rPr lang="cs-CZ" altLang="cs-CZ" b="1" kern="0" dirty="0" smtClean="0">
                <a:latin typeface="Tw Cen MT" panose="020B0602020104020603" pitchFamily="34" charset="-18"/>
              </a:rPr>
              <a:t>hodnota bilance v průměru za 3 roky</a:t>
            </a:r>
            <a:r>
              <a:rPr lang="cs-CZ" altLang="cs-CZ" kern="0" dirty="0" smtClean="0">
                <a:latin typeface="Tw Cen MT" panose="020B0602020104020603" pitchFamily="34" charset="-18"/>
              </a:rPr>
              <a:t> tedy bude poprvé kontrolována až </a:t>
            </a:r>
            <a:r>
              <a:rPr lang="cs-CZ" altLang="cs-CZ" b="1" kern="0" dirty="0" smtClean="0">
                <a:latin typeface="Tw Cen MT" panose="020B0602020104020603" pitchFamily="34" charset="-18"/>
              </a:rPr>
              <a:t>od začátku roku 2024  </a:t>
            </a:r>
          </a:p>
          <a:p>
            <a:pPr marL="361950" lvl="2" indent="-271463">
              <a:spcBef>
                <a:spcPct val="0"/>
              </a:spcBef>
              <a:spcAft>
                <a:spcPts val="500"/>
              </a:spcAft>
              <a:tabLst>
                <a:tab pos="361950" algn="l"/>
              </a:tabLst>
            </a:pPr>
            <a:r>
              <a:rPr lang="cs-CZ" altLang="cs-CZ" kern="0" dirty="0" smtClean="0">
                <a:latin typeface="Tw Cen MT" panose="020B0602020104020603" pitchFamily="34" charset="-18"/>
              </a:rPr>
              <a:t>Možnost odpočtu dodaného N z důvodů neovlivnitelných ztrát výnosů (při poklesu výnosu min. o 30 % proti průměru za 5 let)</a:t>
            </a:r>
          </a:p>
        </p:txBody>
      </p:sp>
    </p:spTree>
    <p:extLst>
      <p:ext uri="{BB962C8B-B14F-4D97-AF65-F5344CB8AC3E}">
        <p14:creationId xmlns:p14="http://schemas.microsoft.com/office/powerpoint/2010/main" val="4097299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Nadpis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90600"/>
          </a:xfrm>
        </p:spPr>
        <p:txBody>
          <a:bodyPr/>
          <a:lstStyle/>
          <a:p>
            <a:pPr algn="ctr"/>
            <a:r>
              <a:rPr lang="cs-CZ" altLang="cs-CZ" b="1" dirty="0" smtClean="0"/>
              <a:t>Program pro výpočet b</a:t>
            </a:r>
            <a:r>
              <a:rPr lang="it-IT" altLang="cs-CZ" b="1" smtClean="0"/>
              <a:t>ilance </a:t>
            </a:r>
            <a:r>
              <a:rPr lang="cs-CZ" altLang="cs-CZ" b="1" dirty="0" smtClean="0"/>
              <a:t>dusíku</a:t>
            </a:r>
          </a:p>
        </p:txBody>
      </p:sp>
      <p:sp>
        <p:nvSpPr>
          <p:cNvPr id="181251" name="Zástupný symbol pro obsah 3"/>
          <p:cNvSpPr>
            <a:spLocks noGrp="1"/>
          </p:cNvSpPr>
          <p:nvPr>
            <p:ph idx="1"/>
          </p:nvPr>
        </p:nvSpPr>
        <p:spPr>
          <a:xfrm>
            <a:off x="0" y="1557338"/>
            <a:ext cx="9036050" cy="5300662"/>
          </a:xfrm>
        </p:spPr>
        <p:txBody>
          <a:bodyPr/>
          <a:lstStyle/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cs-CZ" altLang="cs-CZ" sz="3200" b="1" dirty="0" smtClean="0"/>
              <a:t>Bilance dusíku </a:t>
            </a:r>
            <a:r>
              <a:rPr lang="cs-CZ" altLang="cs-CZ" sz="3200" dirty="0" smtClean="0"/>
              <a:t>(VÚRV, v.v.i., 2022)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cs-CZ" altLang="cs-CZ" sz="2800" dirty="0" smtClean="0"/>
              <a:t>Jednoduchý program (MS Excel) hodnotí bilanci dusíku </a:t>
            </a:r>
            <a:br>
              <a:rPr lang="cs-CZ" altLang="cs-CZ" sz="2800" dirty="0" smtClean="0"/>
            </a:br>
            <a:r>
              <a:rPr lang="cs-CZ" altLang="cs-CZ" sz="2800" dirty="0" smtClean="0"/>
              <a:t>(a současně i fosforu, draslíku).  </a:t>
            </a:r>
          </a:p>
          <a:p>
            <a:pPr marL="457200" lvl="1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cs-CZ" altLang="cs-CZ" sz="2800" b="1" dirty="0" smtClean="0"/>
              <a:t>                                      Odkazy:</a:t>
            </a:r>
          </a:p>
          <a:p>
            <a:pPr marL="457200" lvl="1" indent="0" algn="ctr" eaLnBrk="1" hangingPunct="1">
              <a:spcBef>
                <a:spcPct val="0"/>
              </a:spcBef>
              <a:buClr>
                <a:srgbClr val="94B6D2"/>
              </a:buClr>
              <a:buFont typeface="Wingdings 2" panose="05020102010507070707" pitchFamily="18" charset="2"/>
              <a:buNone/>
            </a:pPr>
            <a:r>
              <a:rPr lang="cs-CZ" altLang="cs-CZ" sz="4000" b="1" dirty="0" smtClean="0">
                <a:solidFill>
                  <a:srgbClr val="251AB8"/>
                </a:solidFill>
              </a:rPr>
              <a:t>www.vurv.cz </a:t>
            </a:r>
            <a:r>
              <a:rPr lang="cs-CZ" altLang="cs-CZ" sz="3200" i="1" dirty="0" smtClean="0">
                <a:solidFill>
                  <a:srgbClr val="251AB8"/>
                </a:solidFill>
              </a:rPr>
              <a:t>Poradenství – Software</a:t>
            </a:r>
            <a:endParaRPr lang="cs-CZ" altLang="cs-CZ" sz="3600" i="1" dirty="0" smtClean="0">
              <a:solidFill>
                <a:srgbClr val="251AB8"/>
              </a:solidFill>
            </a:endParaRPr>
          </a:p>
          <a:p>
            <a:pPr marL="457200" lvl="1" indent="0" algn="ct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4000" b="1" dirty="0" smtClean="0">
                <a:solidFill>
                  <a:srgbClr val="251AB8"/>
                </a:solidFill>
              </a:rPr>
              <a:t>www.nitrat.cz</a:t>
            </a:r>
            <a:r>
              <a:rPr lang="cs-CZ" altLang="cs-CZ" sz="3600" b="1" i="1" dirty="0" smtClean="0">
                <a:solidFill>
                  <a:srgbClr val="251AB8"/>
                </a:solidFill>
              </a:rPr>
              <a:t> </a:t>
            </a:r>
            <a:r>
              <a:rPr lang="cs-CZ" altLang="cs-CZ" sz="4000" b="1" dirty="0" smtClean="0">
                <a:solidFill>
                  <a:srgbClr val="251AB8"/>
                </a:solidFill>
              </a:rPr>
              <a:t>   </a:t>
            </a:r>
            <a:endParaRPr lang="cs-CZ" altLang="cs-CZ" sz="4000" dirty="0" smtClean="0"/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800" dirty="0" smtClean="0"/>
              <a:t>Výsledek výpočtu je uveden v </a:t>
            </a:r>
            <a:r>
              <a:rPr lang="cs-CZ" altLang="cs-CZ" sz="2800" b="1" dirty="0" smtClean="0"/>
              <a:t>závěrečném protokolu </a:t>
            </a:r>
            <a:br>
              <a:rPr lang="cs-CZ" altLang="cs-CZ" sz="2800" b="1" dirty="0" smtClean="0"/>
            </a:br>
            <a:r>
              <a:rPr lang="cs-CZ" altLang="cs-CZ" sz="2800" dirty="0" smtClean="0"/>
              <a:t>(k tisku nebo zkopírování). Současně je generován i výstup o spotřebě hnojiv pro vyplňování výkazu </a:t>
            </a:r>
            <a:r>
              <a:rPr lang="cs-CZ" altLang="cs-CZ" sz="2800" b="1" dirty="0" smtClean="0"/>
              <a:t>ČSÚ Zem 6-01</a:t>
            </a:r>
            <a:r>
              <a:rPr lang="cs-CZ" altLang="cs-CZ" sz="2800" dirty="0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Motiv systému Office">
  <a:themeElements>
    <a:clrScheme name="10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27552</TotalTime>
  <Words>1672</Words>
  <Application>Microsoft Office PowerPoint</Application>
  <PresentationFormat>Předvádění na obrazovce (4:3)</PresentationFormat>
  <Paragraphs>372</Paragraphs>
  <Slides>25</Slides>
  <Notes>4</Notes>
  <HiddenSlides>1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9</vt:i4>
      </vt:variant>
      <vt:variant>
        <vt:lpstr>Nadpisy snímků</vt:lpstr>
      </vt:variant>
      <vt:variant>
        <vt:i4>25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Tw Cen MT</vt:lpstr>
      <vt:lpstr>Wingdings</vt:lpstr>
      <vt:lpstr>Wingdings 2</vt:lpstr>
      <vt:lpstr>4_Medián</vt:lpstr>
      <vt:lpstr>8_Motiv systému Office</vt:lpstr>
      <vt:lpstr>Medián</vt:lpstr>
      <vt:lpstr>7_Motiv systému Office</vt:lpstr>
      <vt:lpstr>1_Motiv Office</vt:lpstr>
      <vt:lpstr>10_Motiv systému Office</vt:lpstr>
      <vt:lpstr>14_Motiv systému Office</vt:lpstr>
      <vt:lpstr>Motiv Office</vt:lpstr>
      <vt:lpstr>5_Medián</vt:lpstr>
      <vt:lpstr>Bilancování živin  a organické hmoty</vt:lpstr>
      <vt:lpstr>Prezentace aplikace PowerPoint</vt:lpstr>
      <vt:lpstr>Prezentace aplikace PowerPoint</vt:lpstr>
      <vt:lpstr> </vt:lpstr>
      <vt:lpstr> </vt:lpstr>
      <vt:lpstr>Prezentace aplikace PowerPoint</vt:lpstr>
      <vt:lpstr>Prezentace aplikace PowerPoint</vt:lpstr>
      <vt:lpstr>Prezentace aplikace PowerPoint</vt:lpstr>
      <vt:lpstr>Program pro výpočet bilance dusíku</vt:lpstr>
      <vt:lpstr>Výpočet bilance dusíku – protokol dle § 7a (NV č. 262/2012 Sb.)</vt:lpstr>
      <vt:lpstr>Prezentace aplikace PowerPoint</vt:lpstr>
      <vt:lpstr>Prezentace aplikace PowerPoint</vt:lpstr>
      <vt:lpstr>Hospodaření s organickou hmotou – R</vt:lpstr>
      <vt:lpstr>Hospodaření s organickou hmotou – R</vt:lpstr>
      <vt:lpstr>Hospodaření s organickou hmotou – R</vt:lpstr>
      <vt:lpstr>Druh půdy – lze najít v Registru půdy</vt:lpstr>
      <vt:lpstr>Prezentace aplikace PowerPoint</vt:lpstr>
      <vt:lpstr>Průměrné charakteristiky statkových a organických hnojiv, a upravených kalů</vt:lpstr>
      <vt:lpstr>Průměrné charakteristiky statkových hnojiv rostlinného původu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Hospodaření s organickou hmotou – 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Hlavackova</dc:creator>
  <cp:lastModifiedBy>admin</cp:lastModifiedBy>
  <cp:revision>1834</cp:revision>
  <dcterms:created xsi:type="dcterms:W3CDTF">2013-03-08T09:52:21Z</dcterms:created>
  <dcterms:modified xsi:type="dcterms:W3CDTF">2023-04-12T08:00:46Z</dcterms:modified>
</cp:coreProperties>
</file>