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441" r:id="rId5"/>
    <p:sldId id="259" r:id="rId6"/>
    <p:sldId id="260" r:id="rId7"/>
    <p:sldId id="261" r:id="rId8"/>
    <p:sldId id="262" r:id="rId9"/>
    <p:sldId id="263" r:id="rId10"/>
    <p:sldId id="264" r:id="rId11"/>
    <p:sldId id="265" r:id="rId12"/>
    <p:sldId id="266" r:id="rId13"/>
    <p:sldId id="332" r:id="rId14"/>
    <p:sldId id="387" r:id="rId15"/>
    <p:sldId id="388" r:id="rId16"/>
    <p:sldId id="389" r:id="rId17"/>
    <p:sldId id="390" r:id="rId18"/>
    <p:sldId id="391" r:id="rId19"/>
    <p:sldId id="333" r:id="rId20"/>
    <p:sldId id="334" r:id="rId21"/>
    <p:sldId id="335" r:id="rId22"/>
    <p:sldId id="336" r:id="rId23"/>
    <p:sldId id="337" r:id="rId24"/>
    <p:sldId id="338" r:id="rId25"/>
    <p:sldId id="339" r:id="rId26"/>
    <p:sldId id="340" r:id="rId27"/>
    <p:sldId id="442" r:id="rId28"/>
    <p:sldId id="383" r:id="rId29"/>
    <p:sldId id="384"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341" r:id="rId78"/>
    <p:sldId id="342" r:id="rId79"/>
    <p:sldId id="343" r:id="rId80"/>
    <p:sldId id="344" r:id="rId81"/>
    <p:sldId id="345" r:id="rId82"/>
    <p:sldId id="346" r:id="rId83"/>
    <p:sldId id="347" r:id="rId84"/>
    <p:sldId id="348" r:id="rId85"/>
    <p:sldId id="351" r:id="rId86"/>
    <p:sldId id="443" r:id="rId87"/>
    <p:sldId id="444" r:id="rId88"/>
    <p:sldId id="445" r:id="rId89"/>
    <p:sldId id="447" r:id="rId90"/>
    <p:sldId id="448" r:id="rId91"/>
    <p:sldId id="449" r:id="rId92"/>
    <p:sldId id="349" r:id="rId93"/>
    <p:sldId id="350" r:id="rId94"/>
    <p:sldId id="352" r:id="rId95"/>
    <p:sldId id="353" r:id="rId96"/>
    <p:sldId id="354" r:id="rId97"/>
    <p:sldId id="355" r:id="rId98"/>
    <p:sldId id="281" r:id="rId99"/>
    <p:sldId id="282" r:id="rId100"/>
    <p:sldId id="283" r:id="rId101"/>
    <p:sldId id="284" r:id="rId102"/>
    <p:sldId id="286" r:id="rId103"/>
    <p:sldId id="287" r:id="rId104"/>
    <p:sldId id="288" r:id="rId105"/>
    <p:sldId id="289" r:id="rId106"/>
    <p:sldId id="290" r:id="rId107"/>
    <p:sldId id="357" r:id="rId108"/>
    <p:sldId id="358" r:id="rId109"/>
    <p:sldId id="359" r:id="rId110"/>
    <p:sldId id="360" r:id="rId111"/>
    <p:sldId id="361" r:id="rId112"/>
    <p:sldId id="291" r:id="rId113"/>
    <p:sldId id="292" r:id="rId114"/>
    <p:sldId id="293" r:id="rId115"/>
    <p:sldId id="362" r:id="rId116"/>
    <p:sldId id="363" r:id="rId117"/>
    <p:sldId id="364" r:id="rId118"/>
    <p:sldId id="267" r:id="rId119"/>
    <p:sldId id="268" r:id="rId120"/>
    <p:sldId id="269" r:id="rId121"/>
    <p:sldId id="369" r:id="rId122"/>
    <p:sldId id="270" r:id="rId123"/>
    <p:sldId id="271" r:id="rId124"/>
    <p:sldId id="272" r:id="rId125"/>
    <p:sldId id="366" r:id="rId126"/>
    <p:sldId id="367" r:id="rId127"/>
    <p:sldId id="368" r:id="rId128"/>
    <p:sldId id="365" r:id="rId129"/>
    <p:sldId id="370" r:id="rId130"/>
    <p:sldId id="371" r:id="rId131"/>
    <p:sldId id="273" r:id="rId132"/>
    <p:sldId id="275" r:id="rId133"/>
    <p:sldId id="373" r:id="rId134"/>
    <p:sldId id="374" r:id="rId135"/>
    <p:sldId id="375" r:id="rId136"/>
    <p:sldId id="376" r:id="rId137"/>
    <p:sldId id="377" r:id="rId138"/>
    <p:sldId id="378" r:id="rId139"/>
    <p:sldId id="379" r:id="rId140"/>
    <p:sldId id="380" r:id="rId141"/>
    <p:sldId id="381" r:id="rId142"/>
    <p:sldId id="274" r:id="rId143"/>
    <p:sldId id="372" r:id="rId144"/>
    <p:sldId id="382" r:id="rId145"/>
    <p:sldId id="276" r:id="rId146"/>
    <p:sldId id="277" r:id="rId147"/>
    <p:sldId id="279" r:id="rId148"/>
    <p:sldId id="278" r:id="rId149"/>
    <p:sldId id="440" r:id="rId150"/>
    <p:sldId id="450" r:id="rId1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sorterViewPr>
    <p:cViewPr>
      <p:scale>
        <a:sx n="75" d="100"/>
        <a:sy n="75" d="100"/>
      </p:scale>
      <p:origin x="0" y="-1876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F0CDB-E67D-4318-AD23-3926855FECA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AB5E7C0-920D-4FA6-9DEB-510D7FEDDCE0}">
      <dgm:prSet/>
      <dgm:spPr/>
      <dgm:t>
        <a:bodyPr/>
        <a:lstStyle/>
        <a:p>
          <a:r>
            <a:rPr lang="cs-CZ"/>
            <a:t>Dle charakteru dané intervence se budou podávat dva typy žádostí – žádost o dotaci a žádost o zařazení.</a:t>
          </a:r>
          <a:endParaRPr lang="en-US"/>
        </a:p>
      </dgm:t>
    </dgm:pt>
    <dgm:pt modelId="{973F04B4-566D-4E1F-A6D3-2023102A8545}" type="parTrans" cxnId="{934081E9-2703-4A06-94FC-B1E63BBE9D1E}">
      <dgm:prSet/>
      <dgm:spPr/>
      <dgm:t>
        <a:bodyPr/>
        <a:lstStyle/>
        <a:p>
          <a:endParaRPr lang="en-US"/>
        </a:p>
      </dgm:t>
    </dgm:pt>
    <dgm:pt modelId="{B8FD5FB4-9413-471D-B063-0E83A75BEF6E}" type="sibTrans" cxnId="{934081E9-2703-4A06-94FC-B1E63BBE9D1E}">
      <dgm:prSet/>
      <dgm:spPr/>
      <dgm:t>
        <a:bodyPr/>
        <a:lstStyle/>
        <a:p>
          <a:endParaRPr lang="en-US"/>
        </a:p>
      </dgm:t>
    </dgm:pt>
    <dgm:pt modelId="{E81551C5-AA59-4E11-A7EC-BBBC08182910}">
      <dgm:prSet/>
      <dgm:spPr/>
      <dgm:t>
        <a:bodyPr/>
        <a:lstStyle/>
        <a:p>
          <a:r>
            <a:rPr lang="cs-CZ"/>
            <a:t>Žádosti o dotace na intervence Zalesňování zemědělské půdy – založení porostu a Založení agrolesnického systému se podávají po provedení výsadby.</a:t>
          </a:r>
          <a:endParaRPr lang="en-US"/>
        </a:p>
      </dgm:t>
    </dgm:pt>
    <dgm:pt modelId="{F28FD071-0B48-4DF9-912C-D32FD4BB72DB}" type="parTrans" cxnId="{A2BEB832-3ABB-40A8-A1CE-A29CCFBD8F47}">
      <dgm:prSet/>
      <dgm:spPr/>
      <dgm:t>
        <a:bodyPr/>
        <a:lstStyle/>
        <a:p>
          <a:endParaRPr lang="en-US"/>
        </a:p>
      </dgm:t>
    </dgm:pt>
    <dgm:pt modelId="{5C20FECA-FA9F-4DA7-9A15-BB2A1DE672E8}" type="sibTrans" cxnId="{A2BEB832-3ABB-40A8-A1CE-A29CCFBD8F47}">
      <dgm:prSet/>
      <dgm:spPr/>
      <dgm:t>
        <a:bodyPr/>
        <a:lstStyle/>
        <a:p>
          <a:endParaRPr lang="en-US"/>
        </a:p>
      </dgm:t>
    </dgm:pt>
    <dgm:pt modelId="{82B90C1C-39B1-4A81-A120-0596A2ECD184}" type="pres">
      <dgm:prSet presAssocID="{098F0CDB-E67D-4318-AD23-3926855FECAB}" presName="hierChild1" presStyleCnt="0">
        <dgm:presLayoutVars>
          <dgm:chPref val="1"/>
          <dgm:dir/>
          <dgm:animOne val="branch"/>
          <dgm:animLvl val="lvl"/>
          <dgm:resizeHandles/>
        </dgm:presLayoutVars>
      </dgm:prSet>
      <dgm:spPr/>
    </dgm:pt>
    <dgm:pt modelId="{BF3C40B1-4083-4026-8CF9-ADA56C0ABBCF}" type="pres">
      <dgm:prSet presAssocID="{DAB5E7C0-920D-4FA6-9DEB-510D7FEDDCE0}" presName="hierRoot1" presStyleCnt="0"/>
      <dgm:spPr/>
    </dgm:pt>
    <dgm:pt modelId="{1EEFA3ED-C599-4112-9EFE-4F5CA069D4C7}" type="pres">
      <dgm:prSet presAssocID="{DAB5E7C0-920D-4FA6-9DEB-510D7FEDDCE0}" presName="composite" presStyleCnt="0"/>
      <dgm:spPr/>
    </dgm:pt>
    <dgm:pt modelId="{B93C7D7C-B486-4DAC-A845-AF99DAB2D002}" type="pres">
      <dgm:prSet presAssocID="{DAB5E7C0-920D-4FA6-9DEB-510D7FEDDCE0}" presName="background" presStyleLbl="node0" presStyleIdx="0" presStyleCnt="2"/>
      <dgm:spPr/>
    </dgm:pt>
    <dgm:pt modelId="{569BB5B5-C030-469D-9F38-A6C4ACBFD915}" type="pres">
      <dgm:prSet presAssocID="{DAB5E7C0-920D-4FA6-9DEB-510D7FEDDCE0}" presName="text" presStyleLbl="fgAcc0" presStyleIdx="0" presStyleCnt="2">
        <dgm:presLayoutVars>
          <dgm:chPref val="3"/>
        </dgm:presLayoutVars>
      </dgm:prSet>
      <dgm:spPr/>
    </dgm:pt>
    <dgm:pt modelId="{F40F8206-1732-463A-8E70-14A97E3A4548}" type="pres">
      <dgm:prSet presAssocID="{DAB5E7C0-920D-4FA6-9DEB-510D7FEDDCE0}" presName="hierChild2" presStyleCnt="0"/>
      <dgm:spPr/>
    </dgm:pt>
    <dgm:pt modelId="{DB725446-6AA7-487C-AF95-7436E0DD6608}" type="pres">
      <dgm:prSet presAssocID="{E81551C5-AA59-4E11-A7EC-BBBC08182910}" presName="hierRoot1" presStyleCnt="0"/>
      <dgm:spPr/>
    </dgm:pt>
    <dgm:pt modelId="{49963D03-52EA-47A1-A5DD-FFE0F848FEEC}" type="pres">
      <dgm:prSet presAssocID="{E81551C5-AA59-4E11-A7EC-BBBC08182910}" presName="composite" presStyleCnt="0"/>
      <dgm:spPr/>
    </dgm:pt>
    <dgm:pt modelId="{55EA7C44-0B9F-4EDD-9BB8-899619B7BEE2}" type="pres">
      <dgm:prSet presAssocID="{E81551C5-AA59-4E11-A7EC-BBBC08182910}" presName="background" presStyleLbl="node0" presStyleIdx="1" presStyleCnt="2"/>
      <dgm:spPr/>
    </dgm:pt>
    <dgm:pt modelId="{4E5D370F-CA23-4089-9A33-B85032E0EFA4}" type="pres">
      <dgm:prSet presAssocID="{E81551C5-AA59-4E11-A7EC-BBBC08182910}" presName="text" presStyleLbl="fgAcc0" presStyleIdx="1" presStyleCnt="2">
        <dgm:presLayoutVars>
          <dgm:chPref val="3"/>
        </dgm:presLayoutVars>
      </dgm:prSet>
      <dgm:spPr/>
    </dgm:pt>
    <dgm:pt modelId="{6E5BC306-EF66-4B95-9E9B-061073547C2E}" type="pres">
      <dgm:prSet presAssocID="{E81551C5-AA59-4E11-A7EC-BBBC08182910}" presName="hierChild2" presStyleCnt="0"/>
      <dgm:spPr/>
    </dgm:pt>
  </dgm:ptLst>
  <dgm:cxnLst>
    <dgm:cxn modelId="{73AA042C-ACA1-4930-85B5-567E88963289}" type="presOf" srcId="{DAB5E7C0-920D-4FA6-9DEB-510D7FEDDCE0}" destId="{569BB5B5-C030-469D-9F38-A6C4ACBFD915}" srcOrd="0" destOrd="0" presId="urn:microsoft.com/office/officeart/2005/8/layout/hierarchy1"/>
    <dgm:cxn modelId="{A2BEB832-3ABB-40A8-A1CE-A29CCFBD8F47}" srcId="{098F0CDB-E67D-4318-AD23-3926855FECAB}" destId="{E81551C5-AA59-4E11-A7EC-BBBC08182910}" srcOrd="1" destOrd="0" parTransId="{F28FD071-0B48-4DF9-912C-D32FD4BB72DB}" sibTransId="{5C20FECA-FA9F-4DA7-9A15-BB2A1DE672E8}"/>
    <dgm:cxn modelId="{2228776F-7316-47BE-A5D8-57337BD3E2BD}" type="presOf" srcId="{098F0CDB-E67D-4318-AD23-3926855FECAB}" destId="{82B90C1C-39B1-4A81-A120-0596A2ECD184}" srcOrd="0" destOrd="0" presId="urn:microsoft.com/office/officeart/2005/8/layout/hierarchy1"/>
    <dgm:cxn modelId="{817C4851-A895-4F7B-92B3-D51DF393C054}" type="presOf" srcId="{E81551C5-AA59-4E11-A7EC-BBBC08182910}" destId="{4E5D370F-CA23-4089-9A33-B85032E0EFA4}" srcOrd="0" destOrd="0" presId="urn:microsoft.com/office/officeart/2005/8/layout/hierarchy1"/>
    <dgm:cxn modelId="{934081E9-2703-4A06-94FC-B1E63BBE9D1E}" srcId="{098F0CDB-E67D-4318-AD23-3926855FECAB}" destId="{DAB5E7C0-920D-4FA6-9DEB-510D7FEDDCE0}" srcOrd="0" destOrd="0" parTransId="{973F04B4-566D-4E1F-A6D3-2023102A8545}" sibTransId="{B8FD5FB4-9413-471D-B063-0E83A75BEF6E}"/>
    <dgm:cxn modelId="{425D5525-EAA3-44FF-B993-E13CCB60C14C}" type="presParOf" srcId="{82B90C1C-39B1-4A81-A120-0596A2ECD184}" destId="{BF3C40B1-4083-4026-8CF9-ADA56C0ABBCF}" srcOrd="0" destOrd="0" presId="urn:microsoft.com/office/officeart/2005/8/layout/hierarchy1"/>
    <dgm:cxn modelId="{9A7EE7ED-6C7E-4D77-9236-109140CE7957}" type="presParOf" srcId="{BF3C40B1-4083-4026-8CF9-ADA56C0ABBCF}" destId="{1EEFA3ED-C599-4112-9EFE-4F5CA069D4C7}" srcOrd="0" destOrd="0" presId="urn:microsoft.com/office/officeart/2005/8/layout/hierarchy1"/>
    <dgm:cxn modelId="{F6F8CEA5-BD61-4B24-A89B-73BA7667773D}" type="presParOf" srcId="{1EEFA3ED-C599-4112-9EFE-4F5CA069D4C7}" destId="{B93C7D7C-B486-4DAC-A845-AF99DAB2D002}" srcOrd="0" destOrd="0" presId="urn:microsoft.com/office/officeart/2005/8/layout/hierarchy1"/>
    <dgm:cxn modelId="{AB7FF8E1-42D5-43C0-B3B4-2E670BFE8D93}" type="presParOf" srcId="{1EEFA3ED-C599-4112-9EFE-4F5CA069D4C7}" destId="{569BB5B5-C030-469D-9F38-A6C4ACBFD915}" srcOrd="1" destOrd="0" presId="urn:microsoft.com/office/officeart/2005/8/layout/hierarchy1"/>
    <dgm:cxn modelId="{B54B2E84-C389-4C2C-BE10-C502642DA061}" type="presParOf" srcId="{BF3C40B1-4083-4026-8CF9-ADA56C0ABBCF}" destId="{F40F8206-1732-463A-8E70-14A97E3A4548}" srcOrd="1" destOrd="0" presId="urn:microsoft.com/office/officeart/2005/8/layout/hierarchy1"/>
    <dgm:cxn modelId="{D63D078E-0988-46F1-9726-22B94A8B3DBD}" type="presParOf" srcId="{82B90C1C-39B1-4A81-A120-0596A2ECD184}" destId="{DB725446-6AA7-487C-AF95-7436E0DD6608}" srcOrd="1" destOrd="0" presId="urn:microsoft.com/office/officeart/2005/8/layout/hierarchy1"/>
    <dgm:cxn modelId="{F1D269F9-D1E8-44E9-B1A9-D3D18FE5903D}" type="presParOf" srcId="{DB725446-6AA7-487C-AF95-7436E0DD6608}" destId="{49963D03-52EA-47A1-A5DD-FFE0F848FEEC}" srcOrd="0" destOrd="0" presId="urn:microsoft.com/office/officeart/2005/8/layout/hierarchy1"/>
    <dgm:cxn modelId="{7A93747A-3888-4640-8732-8180C7F7D445}" type="presParOf" srcId="{49963D03-52EA-47A1-A5DD-FFE0F848FEEC}" destId="{55EA7C44-0B9F-4EDD-9BB8-899619B7BEE2}" srcOrd="0" destOrd="0" presId="urn:microsoft.com/office/officeart/2005/8/layout/hierarchy1"/>
    <dgm:cxn modelId="{3117BC99-C6A6-4832-9CBF-0A647C887C4E}" type="presParOf" srcId="{49963D03-52EA-47A1-A5DD-FFE0F848FEEC}" destId="{4E5D370F-CA23-4089-9A33-B85032E0EFA4}" srcOrd="1" destOrd="0" presId="urn:microsoft.com/office/officeart/2005/8/layout/hierarchy1"/>
    <dgm:cxn modelId="{1BFCDA04-053B-447A-8DE3-40E861191A27}" type="presParOf" srcId="{DB725446-6AA7-487C-AF95-7436E0DD6608}" destId="{6E5BC306-EF66-4B95-9E9B-061073547C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D1FB0F-4178-4CF0-9835-DE3339B6AD1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4221B61-6A25-48EE-839C-040A51324E54}">
      <dgm:prSet/>
      <dgm:spPr/>
      <dgm:t>
        <a:bodyPr/>
        <a:lstStyle/>
        <a:p>
          <a:r>
            <a:rPr lang="cs-CZ" b="1"/>
            <a:t>Předpokládaný příjem žádostí – plán výzev jaro/léto      (předběžně květen – červenec 2023)</a:t>
          </a:r>
          <a:endParaRPr lang="en-US"/>
        </a:p>
      </dgm:t>
    </dgm:pt>
    <dgm:pt modelId="{0FE086AA-2B82-40CE-9BDF-1770FD8A227C}" type="parTrans" cxnId="{E2818CE3-E0E0-40F7-A499-D3C10879311D}">
      <dgm:prSet/>
      <dgm:spPr/>
      <dgm:t>
        <a:bodyPr/>
        <a:lstStyle/>
        <a:p>
          <a:endParaRPr lang="en-US"/>
        </a:p>
      </dgm:t>
    </dgm:pt>
    <dgm:pt modelId="{F4CEC0FD-254B-4CCC-88AA-17198B265157}" type="sibTrans" cxnId="{E2818CE3-E0E0-40F7-A499-D3C10879311D}">
      <dgm:prSet/>
      <dgm:spPr/>
      <dgm:t>
        <a:bodyPr/>
        <a:lstStyle/>
        <a:p>
          <a:endParaRPr lang="en-US"/>
        </a:p>
      </dgm:t>
    </dgm:pt>
    <dgm:pt modelId="{ED483B7F-F119-4775-A2F3-CA38E65DCF91}">
      <dgm:prSet/>
      <dgm:spPr/>
      <dgm:t>
        <a:bodyPr/>
        <a:lstStyle/>
        <a:p>
          <a:r>
            <a:rPr lang="cs-CZ" b="1"/>
            <a:t>➢ Investice do zemědělských podniků</a:t>
          </a:r>
          <a:endParaRPr lang="en-US"/>
        </a:p>
      </dgm:t>
    </dgm:pt>
    <dgm:pt modelId="{EA1DFBBE-1C4A-4EEF-BC24-414528AFC12E}" type="parTrans" cxnId="{5B63530D-60BF-4369-AEAF-2FF95D86159C}">
      <dgm:prSet/>
      <dgm:spPr/>
      <dgm:t>
        <a:bodyPr/>
        <a:lstStyle/>
        <a:p>
          <a:endParaRPr lang="en-US"/>
        </a:p>
      </dgm:t>
    </dgm:pt>
    <dgm:pt modelId="{70A287F4-CA97-4E53-AC47-34D16ACA5EBB}" type="sibTrans" cxnId="{5B63530D-60BF-4369-AEAF-2FF95D86159C}">
      <dgm:prSet/>
      <dgm:spPr/>
      <dgm:t>
        <a:bodyPr/>
        <a:lstStyle/>
        <a:p>
          <a:endParaRPr lang="en-US"/>
        </a:p>
      </dgm:t>
    </dgm:pt>
    <dgm:pt modelId="{E208D649-10A4-484B-B144-9636A991C57A}">
      <dgm:prSet/>
      <dgm:spPr/>
      <dgm:t>
        <a:bodyPr/>
        <a:lstStyle/>
        <a:p>
          <a:r>
            <a:rPr lang="cs-CZ" b="1"/>
            <a:t>➢ Investice do zpracování zemědělských produktů</a:t>
          </a:r>
          <a:endParaRPr lang="en-US"/>
        </a:p>
      </dgm:t>
    </dgm:pt>
    <dgm:pt modelId="{DDE5137D-856D-4F48-95AD-F0C48E2F4D01}" type="parTrans" cxnId="{CF1D0562-1CEA-4845-867D-EA492D195D99}">
      <dgm:prSet/>
      <dgm:spPr/>
      <dgm:t>
        <a:bodyPr/>
        <a:lstStyle/>
        <a:p>
          <a:endParaRPr lang="en-US"/>
        </a:p>
      </dgm:t>
    </dgm:pt>
    <dgm:pt modelId="{010FAFBF-00BD-454B-B8D8-EA82E4A611E2}" type="sibTrans" cxnId="{CF1D0562-1CEA-4845-867D-EA492D195D99}">
      <dgm:prSet/>
      <dgm:spPr/>
      <dgm:t>
        <a:bodyPr/>
        <a:lstStyle/>
        <a:p>
          <a:endParaRPr lang="en-US"/>
        </a:p>
      </dgm:t>
    </dgm:pt>
    <dgm:pt modelId="{8F37FFFF-0E3B-48DF-8BB1-A4AE6517911C}">
      <dgm:prSet/>
      <dgm:spPr/>
      <dgm:t>
        <a:bodyPr/>
        <a:lstStyle/>
        <a:p>
          <a:r>
            <a:rPr lang="cs-CZ" b="1"/>
            <a:t>➢ Zahájení činnosti mladého zemědělce</a:t>
          </a:r>
          <a:endParaRPr lang="en-US"/>
        </a:p>
      </dgm:t>
    </dgm:pt>
    <dgm:pt modelId="{89BE2B4F-665F-46C1-875A-B5B92E183AE0}" type="parTrans" cxnId="{C9304A94-72C5-44E5-B9E5-9DEF239C2112}">
      <dgm:prSet/>
      <dgm:spPr/>
      <dgm:t>
        <a:bodyPr/>
        <a:lstStyle/>
        <a:p>
          <a:endParaRPr lang="en-US"/>
        </a:p>
      </dgm:t>
    </dgm:pt>
    <dgm:pt modelId="{B85AFDE4-6A4C-4FD4-9C2C-E6425B52B1C2}" type="sibTrans" cxnId="{C9304A94-72C5-44E5-B9E5-9DEF239C2112}">
      <dgm:prSet/>
      <dgm:spPr/>
      <dgm:t>
        <a:bodyPr/>
        <a:lstStyle/>
        <a:p>
          <a:endParaRPr lang="en-US"/>
        </a:p>
      </dgm:t>
    </dgm:pt>
    <dgm:pt modelId="{2A386ED6-3FB4-42B2-BC80-DA5779B1ABA3}">
      <dgm:prSet/>
      <dgm:spPr/>
      <dgm:t>
        <a:bodyPr/>
        <a:lstStyle/>
        <a:p>
          <a:r>
            <a:rPr lang="cs-CZ" b="1"/>
            <a:t>➢ Inovace při zpracování zemědělských produktů</a:t>
          </a:r>
          <a:endParaRPr lang="en-US"/>
        </a:p>
      </dgm:t>
    </dgm:pt>
    <dgm:pt modelId="{D05C3C05-D092-4A72-8AF6-DF85E4C3B5E2}" type="parTrans" cxnId="{CE8B474A-18FA-472F-9842-C3607ABD9176}">
      <dgm:prSet/>
      <dgm:spPr/>
      <dgm:t>
        <a:bodyPr/>
        <a:lstStyle/>
        <a:p>
          <a:endParaRPr lang="en-US"/>
        </a:p>
      </dgm:t>
    </dgm:pt>
    <dgm:pt modelId="{96A197B5-857A-4531-B13C-F4411A07AB77}" type="sibTrans" cxnId="{CE8B474A-18FA-472F-9842-C3607ABD9176}">
      <dgm:prSet/>
      <dgm:spPr/>
      <dgm:t>
        <a:bodyPr/>
        <a:lstStyle/>
        <a:p>
          <a:endParaRPr lang="en-US"/>
        </a:p>
      </dgm:t>
    </dgm:pt>
    <dgm:pt modelId="{BE110F5E-B278-494F-B51D-997AB3BA5945}">
      <dgm:prSet/>
      <dgm:spPr/>
      <dgm:t>
        <a:bodyPr/>
        <a:lstStyle/>
        <a:p>
          <a:r>
            <a:rPr lang="cs-CZ" b="1"/>
            <a:t>➢ Podpora operačních skupin a projektů EIP </a:t>
          </a:r>
          <a:endParaRPr lang="en-US"/>
        </a:p>
      </dgm:t>
    </dgm:pt>
    <dgm:pt modelId="{D90E2856-9F93-4610-AFF2-0EC6361B0003}" type="parTrans" cxnId="{A4F5979F-7545-4AE4-90FF-3D13661E157D}">
      <dgm:prSet/>
      <dgm:spPr/>
      <dgm:t>
        <a:bodyPr/>
        <a:lstStyle/>
        <a:p>
          <a:endParaRPr lang="en-US"/>
        </a:p>
      </dgm:t>
    </dgm:pt>
    <dgm:pt modelId="{10C3DE1E-FDB5-4646-8B5E-258FCCB9904D}" type="sibTrans" cxnId="{A4F5979F-7545-4AE4-90FF-3D13661E157D}">
      <dgm:prSet/>
      <dgm:spPr/>
      <dgm:t>
        <a:bodyPr/>
        <a:lstStyle/>
        <a:p>
          <a:endParaRPr lang="en-US"/>
        </a:p>
      </dgm:t>
    </dgm:pt>
    <dgm:pt modelId="{782D7A73-A11A-4157-9B55-70197230A221}">
      <dgm:prSet/>
      <dgm:spPr/>
      <dgm:t>
        <a:bodyPr/>
        <a:lstStyle/>
        <a:p>
          <a:r>
            <a:rPr lang="cs-CZ" b="1"/>
            <a:t>podzim (předběžně říjen 2023)</a:t>
          </a:r>
          <a:endParaRPr lang="en-US"/>
        </a:p>
      </dgm:t>
    </dgm:pt>
    <dgm:pt modelId="{02153540-7BE0-46B9-B898-FFD744880A09}" type="parTrans" cxnId="{BF07438B-14A4-45E3-98C6-7B7FDE9BD196}">
      <dgm:prSet/>
      <dgm:spPr/>
      <dgm:t>
        <a:bodyPr/>
        <a:lstStyle/>
        <a:p>
          <a:endParaRPr lang="en-US"/>
        </a:p>
      </dgm:t>
    </dgm:pt>
    <dgm:pt modelId="{AF05AA3B-63C7-4329-B76D-5F1876431BB3}" type="sibTrans" cxnId="{BF07438B-14A4-45E3-98C6-7B7FDE9BD196}">
      <dgm:prSet/>
      <dgm:spPr/>
      <dgm:t>
        <a:bodyPr/>
        <a:lstStyle/>
        <a:p>
          <a:endParaRPr lang="en-US"/>
        </a:p>
      </dgm:t>
    </dgm:pt>
    <dgm:pt modelId="{D67267C0-28CC-41F6-A665-0172F9F9C546}">
      <dgm:prSet/>
      <dgm:spPr/>
      <dgm:t>
        <a:bodyPr/>
        <a:lstStyle/>
        <a:p>
          <a:r>
            <a:rPr lang="cs-CZ" b="1"/>
            <a:t>➢Investice do lesnické infrastruktury</a:t>
          </a:r>
          <a:endParaRPr lang="en-US"/>
        </a:p>
      </dgm:t>
    </dgm:pt>
    <dgm:pt modelId="{062BD85D-5D8E-4EFD-AA6D-741BECD29065}" type="parTrans" cxnId="{8B54AC4B-935C-4582-99B0-4A4BCDF270B7}">
      <dgm:prSet/>
      <dgm:spPr/>
      <dgm:t>
        <a:bodyPr/>
        <a:lstStyle/>
        <a:p>
          <a:endParaRPr lang="en-US"/>
        </a:p>
      </dgm:t>
    </dgm:pt>
    <dgm:pt modelId="{A02D7B4B-9FCE-4C30-B675-52FDBAD7CF9E}" type="sibTrans" cxnId="{8B54AC4B-935C-4582-99B0-4A4BCDF270B7}">
      <dgm:prSet/>
      <dgm:spPr/>
      <dgm:t>
        <a:bodyPr/>
        <a:lstStyle/>
        <a:p>
          <a:endParaRPr lang="en-US"/>
        </a:p>
      </dgm:t>
    </dgm:pt>
    <dgm:pt modelId="{4BD9CCAD-DC19-4976-8BC2-05DD98BC4A07}" type="pres">
      <dgm:prSet presAssocID="{B5D1FB0F-4178-4CF0-9835-DE3339B6AD16}" presName="diagram" presStyleCnt="0">
        <dgm:presLayoutVars>
          <dgm:dir/>
          <dgm:resizeHandles val="exact"/>
        </dgm:presLayoutVars>
      </dgm:prSet>
      <dgm:spPr/>
    </dgm:pt>
    <dgm:pt modelId="{314770CA-4784-4876-818D-E147758152A7}" type="pres">
      <dgm:prSet presAssocID="{B4221B61-6A25-48EE-839C-040A51324E54}" presName="node" presStyleLbl="node1" presStyleIdx="0" presStyleCnt="8">
        <dgm:presLayoutVars>
          <dgm:bulletEnabled val="1"/>
        </dgm:presLayoutVars>
      </dgm:prSet>
      <dgm:spPr/>
    </dgm:pt>
    <dgm:pt modelId="{EE9297EF-1355-4F7D-813A-7DD0122C7C6B}" type="pres">
      <dgm:prSet presAssocID="{F4CEC0FD-254B-4CCC-88AA-17198B265157}" presName="sibTrans" presStyleCnt="0"/>
      <dgm:spPr/>
    </dgm:pt>
    <dgm:pt modelId="{79CD4089-B698-4D7B-AE9E-BC80FFFDC43F}" type="pres">
      <dgm:prSet presAssocID="{ED483B7F-F119-4775-A2F3-CA38E65DCF91}" presName="node" presStyleLbl="node1" presStyleIdx="1" presStyleCnt="8">
        <dgm:presLayoutVars>
          <dgm:bulletEnabled val="1"/>
        </dgm:presLayoutVars>
      </dgm:prSet>
      <dgm:spPr/>
    </dgm:pt>
    <dgm:pt modelId="{B12E8C13-89A7-42AC-A6D9-5AC82A8369A0}" type="pres">
      <dgm:prSet presAssocID="{70A287F4-CA97-4E53-AC47-34D16ACA5EBB}" presName="sibTrans" presStyleCnt="0"/>
      <dgm:spPr/>
    </dgm:pt>
    <dgm:pt modelId="{60629B16-0859-4A6F-B645-4F0C17A60634}" type="pres">
      <dgm:prSet presAssocID="{E208D649-10A4-484B-B144-9636A991C57A}" presName="node" presStyleLbl="node1" presStyleIdx="2" presStyleCnt="8">
        <dgm:presLayoutVars>
          <dgm:bulletEnabled val="1"/>
        </dgm:presLayoutVars>
      </dgm:prSet>
      <dgm:spPr/>
    </dgm:pt>
    <dgm:pt modelId="{6C59EDE3-9211-4EE8-81B3-9789FA787C23}" type="pres">
      <dgm:prSet presAssocID="{010FAFBF-00BD-454B-B8D8-EA82E4A611E2}" presName="sibTrans" presStyleCnt="0"/>
      <dgm:spPr/>
    </dgm:pt>
    <dgm:pt modelId="{F662A153-4389-4125-8272-5E75663B1535}" type="pres">
      <dgm:prSet presAssocID="{8F37FFFF-0E3B-48DF-8BB1-A4AE6517911C}" presName="node" presStyleLbl="node1" presStyleIdx="3" presStyleCnt="8">
        <dgm:presLayoutVars>
          <dgm:bulletEnabled val="1"/>
        </dgm:presLayoutVars>
      </dgm:prSet>
      <dgm:spPr/>
    </dgm:pt>
    <dgm:pt modelId="{1A290869-8EB9-47F9-82AC-2F73563D2DD2}" type="pres">
      <dgm:prSet presAssocID="{B85AFDE4-6A4C-4FD4-9C2C-E6425B52B1C2}" presName="sibTrans" presStyleCnt="0"/>
      <dgm:spPr/>
    </dgm:pt>
    <dgm:pt modelId="{AD1A7FFB-E1ED-46F3-884F-9469B2F11D3A}" type="pres">
      <dgm:prSet presAssocID="{2A386ED6-3FB4-42B2-BC80-DA5779B1ABA3}" presName="node" presStyleLbl="node1" presStyleIdx="4" presStyleCnt="8">
        <dgm:presLayoutVars>
          <dgm:bulletEnabled val="1"/>
        </dgm:presLayoutVars>
      </dgm:prSet>
      <dgm:spPr/>
    </dgm:pt>
    <dgm:pt modelId="{FFBF90BA-5A5E-4648-973C-BB20597EAF9B}" type="pres">
      <dgm:prSet presAssocID="{96A197B5-857A-4531-B13C-F4411A07AB77}" presName="sibTrans" presStyleCnt="0"/>
      <dgm:spPr/>
    </dgm:pt>
    <dgm:pt modelId="{FA626F3B-A0F9-46EC-A971-B44B0CD2AED3}" type="pres">
      <dgm:prSet presAssocID="{BE110F5E-B278-494F-B51D-997AB3BA5945}" presName="node" presStyleLbl="node1" presStyleIdx="5" presStyleCnt="8">
        <dgm:presLayoutVars>
          <dgm:bulletEnabled val="1"/>
        </dgm:presLayoutVars>
      </dgm:prSet>
      <dgm:spPr/>
    </dgm:pt>
    <dgm:pt modelId="{2CCFDB8C-3791-49EE-AE6C-CFA3FE2254BF}" type="pres">
      <dgm:prSet presAssocID="{10C3DE1E-FDB5-4646-8B5E-258FCCB9904D}" presName="sibTrans" presStyleCnt="0"/>
      <dgm:spPr/>
    </dgm:pt>
    <dgm:pt modelId="{8B3F6F55-2547-495F-98B6-522D15FB3679}" type="pres">
      <dgm:prSet presAssocID="{782D7A73-A11A-4157-9B55-70197230A221}" presName="node" presStyleLbl="node1" presStyleIdx="6" presStyleCnt="8">
        <dgm:presLayoutVars>
          <dgm:bulletEnabled val="1"/>
        </dgm:presLayoutVars>
      </dgm:prSet>
      <dgm:spPr/>
    </dgm:pt>
    <dgm:pt modelId="{325D3174-9695-498B-B8E5-ECB0CC7679DF}" type="pres">
      <dgm:prSet presAssocID="{AF05AA3B-63C7-4329-B76D-5F1876431BB3}" presName="sibTrans" presStyleCnt="0"/>
      <dgm:spPr/>
    </dgm:pt>
    <dgm:pt modelId="{04892035-A4C4-4228-8055-53706BDD8F96}" type="pres">
      <dgm:prSet presAssocID="{D67267C0-28CC-41F6-A665-0172F9F9C546}" presName="node" presStyleLbl="node1" presStyleIdx="7" presStyleCnt="8">
        <dgm:presLayoutVars>
          <dgm:bulletEnabled val="1"/>
        </dgm:presLayoutVars>
      </dgm:prSet>
      <dgm:spPr/>
    </dgm:pt>
  </dgm:ptLst>
  <dgm:cxnLst>
    <dgm:cxn modelId="{131A870B-4563-46A6-AD70-ECB76C3E176F}" type="presOf" srcId="{BE110F5E-B278-494F-B51D-997AB3BA5945}" destId="{FA626F3B-A0F9-46EC-A971-B44B0CD2AED3}" srcOrd="0" destOrd="0" presId="urn:microsoft.com/office/officeart/2005/8/layout/default"/>
    <dgm:cxn modelId="{5B63530D-60BF-4369-AEAF-2FF95D86159C}" srcId="{B5D1FB0F-4178-4CF0-9835-DE3339B6AD16}" destId="{ED483B7F-F119-4775-A2F3-CA38E65DCF91}" srcOrd="1" destOrd="0" parTransId="{EA1DFBBE-1C4A-4EEF-BC24-414528AFC12E}" sibTransId="{70A287F4-CA97-4E53-AC47-34D16ACA5EBB}"/>
    <dgm:cxn modelId="{215D9828-2BE5-4AB0-A39B-7932AE80D806}" type="presOf" srcId="{D67267C0-28CC-41F6-A665-0172F9F9C546}" destId="{04892035-A4C4-4228-8055-53706BDD8F96}" srcOrd="0" destOrd="0" presId="urn:microsoft.com/office/officeart/2005/8/layout/default"/>
    <dgm:cxn modelId="{386E012F-EA63-4430-8328-3EACA0033C55}" type="presOf" srcId="{ED483B7F-F119-4775-A2F3-CA38E65DCF91}" destId="{79CD4089-B698-4D7B-AE9E-BC80FFFDC43F}" srcOrd="0" destOrd="0" presId="urn:microsoft.com/office/officeart/2005/8/layout/default"/>
    <dgm:cxn modelId="{CF1D0562-1CEA-4845-867D-EA492D195D99}" srcId="{B5D1FB0F-4178-4CF0-9835-DE3339B6AD16}" destId="{E208D649-10A4-484B-B144-9636A991C57A}" srcOrd="2" destOrd="0" parTransId="{DDE5137D-856D-4F48-95AD-F0C48E2F4D01}" sibTransId="{010FAFBF-00BD-454B-B8D8-EA82E4A611E2}"/>
    <dgm:cxn modelId="{CE8B474A-18FA-472F-9842-C3607ABD9176}" srcId="{B5D1FB0F-4178-4CF0-9835-DE3339B6AD16}" destId="{2A386ED6-3FB4-42B2-BC80-DA5779B1ABA3}" srcOrd="4" destOrd="0" parTransId="{D05C3C05-D092-4A72-8AF6-DF85E4C3B5E2}" sibTransId="{96A197B5-857A-4531-B13C-F4411A07AB77}"/>
    <dgm:cxn modelId="{8B54AC4B-935C-4582-99B0-4A4BCDF270B7}" srcId="{B5D1FB0F-4178-4CF0-9835-DE3339B6AD16}" destId="{D67267C0-28CC-41F6-A665-0172F9F9C546}" srcOrd="7" destOrd="0" parTransId="{062BD85D-5D8E-4EFD-AA6D-741BECD29065}" sibTransId="{A02D7B4B-9FCE-4C30-B675-52FDBAD7CF9E}"/>
    <dgm:cxn modelId="{292AC074-9333-4313-8862-B3C92406DC02}" type="presOf" srcId="{E208D649-10A4-484B-B144-9636A991C57A}" destId="{60629B16-0859-4A6F-B645-4F0C17A60634}" srcOrd="0" destOrd="0" presId="urn:microsoft.com/office/officeart/2005/8/layout/default"/>
    <dgm:cxn modelId="{F3048989-FCBB-4DFE-A440-175093A55C03}" type="presOf" srcId="{2A386ED6-3FB4-42B2-BC80-DA5779B1ABA3}" destId="{AD1A7FFB-E1ED-46F3-884F-9469B2F11D3A}" srcOrd="0" destOrd="0" presId="urn:microsoft.com/office/officeart/2005/8/layout/default"/>
    <dgm:cxn modelId="{BF07438B-14A4-45E3-98C6-7B7FDE9BD196}" srcId="{B5D1FB0F-4178-4CF0-9835-DE3339B6AD16}" destId="{782D7A73-A11A-4157-9B55-70197230A221}" srcOrd="6" destOrd="0" parTransId="{02153540-7BE0-46B9-B898-FFD744880A09}" sibTransId="{AF05AA3B-63C7-4329-B76D-5F1876431BB3}"/>
    <dgm:cxn modelId="{C9304A94-72C5-44E5-B9E5-9DEF239C2112}" srcId="{B5D1FB0F-4178-4CF0-9835-DE3339B6AD16}" destId="{8F37FFFF-0E3B-48DF-8BB1-A4AE6517911C}" srcOrd="3" destOrd="0" parTransId="{89BE2B4F-665F-46C1-875A-B5B92E183AE0}" sibTransId="{B85AFDE4-6A4C-4FD4-9C2C-E6425B52B1C2}"/>
    <dgm:cxn modelId="{A4F5979F-7545-4AE4-90FF-3D13661E157D}" srcId="{B5D1FB0F-4178-4CF0-9835-DE3339B6AD16}" destId="{BE110F5E-B278-494F-B51D-997AB3BA5945}" srcOrd="5" destOrd="0" parTransId="{D90E2856-9F93-4610-AFF2-0EC6361B0003}" sibTransId="{10C3DE1E-FDB5-4646-8B5E-258FCCB9904D}"/>
    <dgm:cxn modelId="{577FCAB5-DB5B-41FB-A719-9C3475A7ED3F}" type="presOf" srcId="{8F37FFFF-0E3B-48DF-8BB1-A4AE6517911C}" destId="{F662A153-4389-4125-8272-5E75663B1535}" srcOrd="0" destOrd="0" presId="urn:microsoft.com/office/officeart/2005/8/layout/default"/>
    <dgm:cxn modelId="{6C7582BE-97B4-46B8-AB8B-1B71F9AB9CA1}" type="presOf" srcId="{B5D1FB0F-4178-4CF0-9835-DE3339B6AD16}" destId="{4BD9CCAD-DC19-4976-8BC2-05DD98BC4A07}" srcOrd="0" destOrd="0" presId="urn:microsoft.com/office/officeart/2005/8/layout/default"/>
    <dgm:cxn modelId="{79B047C8-E8D3-4B0A-A745-2680AF80FEC1}" type="presOf" srcId="{B4221B61-6A25-48EE-839C-040A51324E54}" destId="{314770CA-4784-4876-818D-E147758152A7}" srcOrd="0" destOrd="0" presId="urn:microsoft.com/office/officeart/2005/8/layout/default"/>
    <dgm:cxn modelId="{A5E19AC9-8304-4977-9773-60A9511B4F3F}" type="presOf" srcId="{782D7A73-A11A-4157-9B55-70197230A221}" destId="{8B3F6F55-2547-495F-98B6-522D15FB3679}" srcOrd="0" destOrd="0" presId="urn:microsoft.com/office/officeart/2005/8/layout/default"/>
    <dgm:cxn modelId="{E2818CE3-E0E0-40F7-A499-D3C10879311D}" srcId="{B5D1FB0F-4178-4CF0-9835-DE3339B6AD16}" destId="{B4221B61-6A25-48EE-839C-040A51324E54}" srcOrd="0" destOrd="0" parTransId="{0FE086AA-2B82-40CE-9BDF-1770FD8A227C}" sibTransId="{F4CEC0FD-254B-4CCC-88AA-17198B265157}"/>
    <dgm:cxn modelId="{2CE34BE8-A1FA-4214-B690-46F7DFE271C6}" type="presParOf" srcId="{4BD9CCAD-DC19-4976-8BC2-05DD98BC4A07}" destId="{314770CA-4784-4876-818D-E147758152A7}" srcOrd="0" destOrd="0" presId="urn:microsoft.com/office/officeart/2005/8/layout/default"/>
    <dgm:cxn modelId="{40B7F72B-5EE9-43C2-9156-DCC9E2310E02}" type="presParOf" srcId="{4BD9CCAD-DC19-4976-8BC2-05DD98BC4A07}" destId="{EE9297EF-1355-4F7D-813A-7DD0122C7C6B}" srcOrd="1" destOrd="0" presId="urn:microsoft.com/office/officeart/2005/8/layout/default"/>
    <dgm:cxn modelId="{BAD3B006-E5FA-4ABB-83FA-BD4E0C288152}" type="presParOf" srcId="{4BD9CCAD-DC19-4976-8BC2-05DD98BC4A07}" destId="{79CD4089-B698-4D7B-AE9E-BC80FFFDC43F}" srcOrd="2" destOrd="0" presId="urn:microsoft.com/office/officeart/2005/8/layout/default"/>
    <dgm:cxn modelId="{78806BAA-E62F-4CE6-B412-31435A2A802C}" type="presParOf" srcId="{4BD9CCAD-DC19-4976-8BC2-05DD98BC4A07}" destId="{B12E8C13-89A7-42AC-A6D9-5AC82A8369A0}" srcOrd="3" destOrd="0" presId="urn:microsoft.com/office/officeart/2005/8/layout/default"/>
    <dgm:cxn modelId="{0892B3C5-15C5-4722-9CE4-B5702B9C3DE2}" type="presParOf" srcId="{4BD9CCAD-DC19-4976-8BC2-05DD98BC4A07}" destId="{60629B16-0859-4A6F-B645-4F0C17A60634}" srcOrd="4" destOrd="0" presId="urn:microsoft.com/office/officeart/2005/8/layout/default"/>
    <dgm:cxn modelId="{E747BAF2-3B9F-4990-986E-662EE254BBDB}" type="presParOf" srcId="{4BD9CCAD-DC19-4976-8BC2-05DD98BC4A07}" destId="{6C59EDE3-9211-4EE8-81B3-9789FA787C23}" srcOrd="5" destOrd="0" presId="urn:microsoft.com/office/officeart/2005/8/layout/default"/>
    <dgm:cxn modelId="{9444B118-28D9-4890-BAC8-279D8D8EBD10}" type="presParOf" srcId="{4BD9CCAD-DC19-4976-8BC2-05DD98BC4A07}" destId="{F662A153-4389-4125-8272-5E75663B1535}" srcOrd="6" destOrd="0" presId="urn:microsoft.com/office/officeart/2005/8/layout/default"/>
    <dgm:cxn modelId="{EB5841FC-D6FC-4551-A6BD-F3468E92F4A0}" type="presParOf" srcId="{4BD9CCAD-DC19-4976-8BC2-05DD98BC4A07}" destId="{1A290869-8EB9-47F9-82AC-2F73563D2DD2}" srcOrd="7" destOrd="0" presId="urn:microsoft.com/office/officeart/2005/8/layout/default"/>
    <dgm:cxn modelId="{0B350760-ADC5-4619-8B9D-22B7BE736662}" type="presParOf" srcId="{4BD9CCAD-DC19-4976-8BC2-05DD98BC4A07}" destId="{AD1A7FFB-E1ED-46F3-884F-9469B2F11D3A}" srcOrd="8" destOrd="0" presId="urn:microsoft.com/office/officeart/2005/8/layout/default"/>
    <dgm:cxn modelId="{B9DBC0EF-06A9-40B5-B38B-A1EEDB1080FE}" type="presParOf" srcId="{4BD9CCAD-DC19-4976-8BC2-05DD98BC4A07}" destId="{FFBF90BA-5A5E-4648-973C-BB20597EAF9B}" srcOrd="9" destOrd="0" presId="urn:microsoft.com/office/officeart/2005/8/layout/default"/>
    <dgm:cxn modelId="{9D4DAF6A-7635-45CD-947B-27DC5027F8C2}" type="presParOf" srcId="{4BD9CCAD-DC19-4976-8BC2-05DD98BC4A07}" destId="{FA626F3B-A0F9-46EC-A971-B44B0CD2AED3}" srcOrd="10" destOrd="0" presId="urn:microsoft.com/office/officeart/2005/8/layout/default"/>
    <dgm:cxn modelId="{B1829050-F668-47BB-B047-715E29DF9FB5}" type="presParOf" srcId="{4BD9CCAD-DC19-4976-8BC2-05DD98BC4A07}" destId="{2CCFDB8C-3791-49EE-AE6C-CFA3FE2254BF}" srcOrd="11" destOrd="0" presId="urn:microsoft.com/office/officeart/2005/8/layout/default"/>
    <dgm:cxn modelId="{1E3D3BC1-AEBC-4F52-975B-782E0B527EDF}" type="presParOf" srcId="{4BD9CCAD-DC19-4976-8BC2-05DD98BC4A07}" destId="{8B3F6F55-2547-495F-98B6-522D15FB3679}" srcOrd="12" destOrd="0" presId="urn:microsoft.com/office/officeart/2005/8/layout/default"/>
    <dgm:cxn modelId="{93D2242E-4B37-486A-92F9-5EC1E7CE9DC2}" type="presParOf" srcId="{4BD9CCAD-DC19-4976-8BC2-05DD98BC4A07}" destId="{325D3174-9695-498B-B8E5-ECB0CC7679DF}" srcOrd="13" destOrd="0" presId="urn:microsoft.com/office/officeart/2005/8/layout/default"/>
    <dgm:cxn modelId="{2ED75A94-31F9-41BF-A319-34A788876066}" type="presParOf" srcId="{4BD9CCAD-DC19-4976-8BC2-05DD98BC4A07}" destId="{04892035-A4C4-4228-8055-53706BDD8F9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C499A-917F-4FE7-80AD-1FAC8B146A0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4F89175-6188-4A50-B9A6-8037BACFEC8D}">
      <dgm:prSet/>
      <dgm:spPr/>
      <dgm:t>
        <a:bodyPr/>
        <a:lstStyle/>
        <a:p>
          <a:r>
            <a:rPr lang="cs-CZ" b="1"/>
            <a:t>➢ Technologické investice v lesním hospodářství</a:t>
          </a:r>
          <a:endParaRPr lang="en-US"/>
        </a:p>
      </dgm:t>
    </dgm:pt>
    <dgm:pt modelId="{873E9748-744E-43CB-8935-EC57942685DA}" type="parTrans" cxnId="{A58D418E-92F4-409F-9695-5D0D67881A89}">
      <dgm:prSet/>
      <dgm:spPr/>
      <dgm:t>
        <a:bodyPr/>
        <a:lstStyle/>
        <a:p>
          <a:endParaRPr lang="en-US"/>
        </a:p>
      </dgm:t>
    </dgm:pt>
    <dgm:pt modelId="{8C564249-2605-48F4-A936-95086ED97DFE}" type="sibTrans" cxnId="{A58D418E-92F4-409F-9695-5D0D67881A89}">
      <dgm:prSet/>
      <dgm:spPr/>
      <dgm:t>
        <a:bodyPr/>
        <a:lstStyle/>
        <a:p>
          <a:endParaRPr lang="en-US"/>
        </a:p>
      </dgm:t>
    </dgm:pt>
    <dgm:pt modelId="{79050DCC-4FB5-43C7-BC72-11CDE90576E9}">
      <dgm:prSet/>
      <dgm:spPr/>
      <dgm:t>
        <a:bodyPr/>
        <a:lstStyle/>
        <a:p>
          <a:r>
            <a:rPr lang="cs-CZ" b="1"/>
            <a:t>➢ Technologie snižující emise GHG a NH3</a:t>
          </a:r>
          <a:endParaRPr lang="en-US"/>
        </a:p>
      </dgm:t>
    </dgm:pt>
    <dgm:pt modelId="{99CA8793-49E8-4E2C-BA79-540D7A94EF77}" type="parTrans" cxnId="{F4D9D01D-56E9-4F62-BC68-53AC50272725}">
      <dgm:prSet/>
      <dgm:spPr/>
      <dgm:t>
        <a:bodyPr/>
        <a:lstStyle/>
        <a:p>
          <a:endParaRPr lang="en-US"/>
        </a:p>
      </dgm:t>
    </dgm:pt>
    <dgm:pt modelId="{D4F32992-0D26-449A-A047-AD6B36BC12EF}" type="sibTrans" cxnId="{F4D9D01D-56E9-4F62-BC68-53AC50272725}">
      <dgm:prSet/>
      <dgm:spPr/>
      <dgm:t>
        <a:bodyPr/>
        <a:lstStyle/>
        <a:p>
          <a:endParaRPr lang="en-US"/>
        </a:p>
      </dgm:t>
    </dgm:pt>
    <dgm:pt modelId="{FFBD4654-2743-4116-AFF4-E227E73E1EC7}">
      <dgm:prSet/>
      <dgm:spPr/>
      <dgm:t>
        <a:bodyPr/>
        <a:lstStyle/>
        <a:p>
          <a:r>
            <a:rPr lang="cs-CZ" b="1"/>
            <a:t>➢ Inovace v zemědělské prvovýrobě</a:t>
          </a:r>
          <a:endParaRPr lang="en-US"/>
        </a:p>
      </dgm:t>
    </dgm:pt>
    <dgm:pt modelId="{07C17959-0E19-4338-B411-2913498D5A49}" type="parTrans" cxnId="{3DD78822-C697-4788-BC61-CCA303240867}">
      <dgm:prSet/>
      <dgm:spPr/>
      <dgm:t>
        <a:bodyPr/>
        <a:lstStyle/>
        <a:p>
          <a:endParaRPr lang="en-US"/>
        </a:p>
      </dgm:t>
    </dgm:pt>
    <dgm:pt modelId="{A18EC8DA-5D06-4FD6-B97D-77A52246DE2E}" type="sibTrans" cxnId="{3DD78822-C697-4788-BC61-CCA303240867}">
      <dgm:prSet/>
      <dgm:spPr/>
      <dgm:t>
        <a:bodyPr/>
        <a:lstStyle/>
        <a:p>
          <a:endParaRPr lang="en-US"/>
        </a:p>
      </dgm:t>
    </dgm:pt>
    <dgm:pt modelId="{0072078F-0F36-480C-B696-63C716A91AE4}">
      <dgm:prSet/>
      <dgm:spPr/>
      <dgm:t>
        <a:bodyPr/>
        <a:lstStyle/>
        <a:p>
          <a:r>
            <a:rPr lang="cs-CZ" b="1"/>
            <a:t>➢ Investice do nezemědělských činností</a:t>
          </a:r>
          <a:endParaRPr lang="en-US"/>
        </a:p>
      </dgm:t>
    </dgm:pt>
    <dgm:pt modelId="{78CC36AF-C9AC-4206-93E6-1A980DDC79AA}" type="parTrans" cxnId="{8880BC78-D560-462A-8412-231FA8A129A8}">
      <dgm:prSet/>
      <dgm:spPr/>
      <dgm:t>
        <a:bodyPr/>
        <a:lstStyle/>
        <a:p>
          <a:endParaRPr lang="en-US"/>
        </a:p>
      </dgm:t>
    </dgm:pt>
    <dgm:pt modelId="{0CC54DC8-CA90-4C19-948A-0830187EDEA9}" type="sibTrans" cxnId="{8880BC78-D560-462A-8412-231FA8A129A8}">
      <dgm:prSet/>
      <dgm:spPr/>
      <dgm:t>
        <a:bodyPr/>
        <a:lstStyle/>
        <a:p>
          <a:endParaRPr lang="en-US"/>
        </a:p>
      </dgm:t>
    </dgm:pt>
    <dgm:pt modelId="{C5563C6C-68DC-42EF-963A-D7CE99063094}">
      <dgm:prSet/>
      <dgm:spPr/>
      <dgm:t>
        <a:bodyPr/>
        <a:lstStyle/>
        <a:p>
          <a:r>
            <a:rPr lang="cs-CZ" b="1"/>
            <a:t>➢ Vodohospodářská opatření v lesích</a:t>
          </a:r>
          <a:endParaRPr lang="en-US"/>
        </a:p>
      </dgm:t>
    </dgm:pt>
    <dgm:pt modelId="{71C51888-F1B7-4229-B536-6785CB925482}" type="parTrans" cxnId="{4C331C86-FB94-4C3B-A436-C5D781674CF4}">
      <dgm:prSet/>
      <dgm:spPr/>
      <dgm:t>
        <a:bodyPr/>
        <a:lstStyle/>
        <a:p>
          <a:endParaRPr lang="en-US"/>
        </a:p>
      </dgm:t>
    </dgm:pt>
    <dgm:pt modelId="{C393C732-114A-4846-8C09-38D9EB03EB71}" type="sibTrans" cxnId="{4C331C86-FB94-4C3B-A436-C5D781674CF4}">
      <dgm:prSet/>
      <dgm:spPr/>
      <dgm:t>
        <a:bodyPr/>
        <a:lstStyle/>
        <a:p>
          <a:endParaRPr lang="en-US"/>
        </a:p>
      </dgm:t>
    </dgm:pt>
    <dgm:pt modelId="{CA5B9B0F-DE47-4F69-9FF1-B03C2FE5806A}">
      <dgm:prSet/>
      <dgm:spPr/>
      <dgm:t>
        <a:bodyPr/>
        <a:lstStyle/>
        <a:p>
          <a:r>
            <a:rPr lang="cs-CZ" b="1"/>
            <a:t>➢ Investice do obnovy kalamitních ploch</a:t>
          </a:r>
          <a:endParaRPr lang="en-US"/>
        </a:p>
      </dgm:t>
    </dgm:pt>
    <dgm:pt modelId="{686232CD-AE99-4CE7-91AC-CFFD2FA19D54}" type="parTrans" cxnId="{F2D4764A-7553-4529-B60D-05944F4FF11B}">
      <dgm:prSet/>
      <dgm:spPr/>
      <dgm:t>
        <a:bodyPr/>
        <a:lstStyle/>
        <a:p>
          <a:endParaRPr lang="en-US"/>
        </a:p>
      </dgm:t>
    </dgm:pt>
    <dgm:pt modelId="{075B0245-2AF1-4976-B3DA-6706494C3C41}" type="sibTrans" cxnId="{F2D4764A-7553-4529-B60D-05944F4FF11B}">
      <dgm:prSet/>
      <dgm:spPr/>
      <dgm:t>
        <a:bodyPr/>
        <a:lstStyle/>
        <a:p>
          <a:endParaRPr lang="en-US"/>
        </a:p>
      </dgm:t>
    </dgm:pt>
    <dgm:pt modelId="{A50C4491-9813-44CD-8DA0-205A30657BB1}">
      <dgm:prSet/>
      <dgm:spPr/>
      <dgm:t>
        <a:bodyPr/>
        <a:lstStyle/>
        <a:p>
          <a:r>
            <a:rPr lang="cs-CZ" b="1"/>
            <a:t>➢ Investice do ochrany melioračních a zpevňujících dřevin</a:t>
          </a:r>
          <a:endParaRPr lang="en-US"/>
        </a:p>
      </dgm:t>
    </dgm:pt>
    <dgm:pt modelId="{65D6F93A-4A8A-4C9E-90F7-A228391550A7}" type="parTrans" cxnId="{C52D2F9D-F925-490B-A4C2-3F150E483858}">
      <dgm:prSet/>
      <dgm:spPr/>
      <dgm:t>
        <a:bodyPr/>
        <a:lstStyle/>
        <a:p>
          <a:endParaRPr lang="en-US"/>
        </a:p>
      </dgm:t>
    </dgm:pt>
    <dgm:pt modelId="{785347C9-17B6-4CE7-BFAA-930D0E13B031}" type="sibTrans" cxnId="{C52D2F9D-F925-490B-A4C2-3F150E483858}">
      <dgm:prSet/>
      <dgm:spPr/>
      <dgm:t>
        <a:bodyPr/>
        <a:lstStyle/>
        <a:p>
          <a:endParaRPr lang="en-US"/>
        </a:p>
      </dgm:t>
    </dgm:pt>
    <dgm:pt modelId="{C150AFC1-1EE3-40E5-A174-4DC06507D0FB}">
      <dgm:prSet/>
      <dgm:spPr/>
      <dgm:t>
        <a:bodyPr/>
        <a:lstStyle/>
        <a:p>
          <a:r>
            <a:rPr lang="cs-CZ" b="1"/>
            <a:t>➢ Neproduktivní investice v lesích </a:t>
          </a:r>
          <a:endParaRPr lang="en-US"/>
        </a:p>
      </dgm:t>
    </dgm:pt>
    <dgm:pt modelId="{DA7A346E-B8EF-4547-AC93-C943E23D9BE8}" type="parTrans" cxnId="{CB1E6DD2-E185-4E56-83BA-DEB2A55273B1}">
      <dgm:prSet/>
      <dgm:spPr/>
      <dgm:t>
        <a:bodyPr/>
        <a:lstStyle/>
        <a:p>
          <a:endParaRPr lang="en-US"/>
        </a:p>
      </dgm:t>
    </dgm:pt>
    <dgm:pt modelId="{4FFACA3C-0A09-4FDD-B6F1-0A884C2D3ED5}" type="sibTrans" cxnId="{CB1E6DD2-E185-4E56-83BA-DEB2A55273B1}">
      <dgm:prSet/>
      <dgm:spPr/>
      <dgm:t>
        <a:bodyPr/>
        <a:lstStyle/>
        <a:p>
          <a:endParaRPr lang="en-US"/>
        </a:p>
      </dgm:t>
    </dgm:pt>
    <dgm:pt modelId="{E67B8A91-2A6C-4C06-9BC3-EF8A765B4606}">
      <dgm:prSet/>
      <dgm:spPr/>
      <dgm:t>
        <a:bodyPr/>
        <a:lstStyle/>
        <a:p>
          <a:r>
            <a:rPr lang="cs-CZ" b="1"/>
            <a:t>➢ Přeměna porostů náhradních dřevin</a:t>
          </a:r>
          <a:endParaRPr lang="en-US"/>
        </a:p>
      </dgm:t>
    </dgm:pt>
    <dgm:pt modelId="{C0341960-A2BB-4CC9-9B08-20EAC89C4C01}" type="parTrans" cxnId="{E5A76A35-24BC-485B-8D32-F673423A622C}">
      <dgm:prSet/>
      <dgm:spPr/>
      <dgm:t>
        <a:bodyPr/>
        <a:lstStyle/>
        <a:p>
          <a:endParaRPr lang="en-US"/>
        </a:p>
      </dgm:t>
    </dgm:pt>
    <dgm:pt modelId="{3A66D013-576E-426F-8008-9265BB57FDBA}" type="sibTrans" cxnId="{E5A76A35-24BC-485B-8D32-F673423A622C}">
      <dgm:prSet/>
      <dgm:spPr/>
      <dgm:t>
        <a:bodyPr/>
        <a:lstStyle/>
        <a:p>
          <a:endParaRPr lang="en-US"/>
        </a:p>
      </dgm:t>
    </dgm:pt>
    <dgm:pt modelId="{B5D3F7B2-A7D2-4D6F-A29D-DAFA07FAFAC5}" type="pres">
      <dgm:prSet presAssocID="{550C499A-917F-4FE7-80AD-1FAC8B146A00}" presName="diagram" presStyleCnt="0">
        <dgm:presLayoutVars>
          <dgm:dir/>
          <dgm:resizeHandles val="exact"/>
        </dgm:presLayoutVars>
      </dgm:prSet>
      <dgm:spPr/>
    </dgm:pt>
    <dgm:pt modelId="{99E9422F-D834-4922-9D4F-6180C8D9E86B}" type="pres">
      <dgm:prSet presAssocID="{74F89175-6188-4A50-B9A6-8037BACFEC8D}" presName="node" presStyleLbl="node1" presStyleIdx="0" presStyleCnt="9">
        <dgm:presLayoutVars>
          <dgm:bulletEnabled val="1"/>
        </dgm:presLayoutVars>
      </dgm:prSet>
      <dgm:spPr/>
    </dgm:pt>
    <dgm:pt modelId="{F5FCA210-6BAA-4115-A188-CA02A3534C6F}" type="pres">
      <dgm:prSet presAssocID="{8C564249-2605-48F4-A936-95086ED97DFE}" presName="sibTrans" presStyleCnt="0"/>
      <dgm:spPr/>
    </dgm:pt>
    <dgm:pt modelId="{D75797F8-F836-4064-8333-E2F4CF4E9D35}" type="pres">
      <dgm:prSet presAssocID="{79050DCC-4FB5-43C7-BC72-11CDE90576E9}" presName="node" presStyleLbl="node1" presStyleIdx="1" presStyleCnt="9">
        <dgm:presLayoutVars>
          <dgm:bulletEnabled val="1"/>
        </dgm:presLayoutVars>
      </dgm:prSet>
      <dgm:spPr/>
    </dgm:pt>
    <dgm:pt modelId="{1E0FD7D3-4F48-412B-B069-AD50E90D2F7F}" type="pres">
      <dgm:prSet presAssocID="{D4F32992-0D26-449A-A047-AD6B36BC12EF}" presName="sibTrans" presStyleCnt="0"/>
      <dgm:spPr/>
    </dgm:pt>
    <dgm:pt modelId="{F2FF7B52-23C4-494D-85DC-81E232A3C0BF}" type="pres">
      <dgm:prSet presAssocID="{FFBD4654-2743-4116-AFF4-E227E73E1EC7}" presName="node" presStyleLbl="node1" presStyleIdx="2" presStyleCnt="9">
        <dgm:presLayoutVars>
          <dgm:bulletEnabled val="1"/>
        </dgm:presLayoutVars>
      </dgm:prSet>
      <dgm:spPr/>
    </dgm:pt>
    <dgm:pt modelId="{D47B969E-7D85-48FD-BF63-514B2FEF118E}" type="pres">
      <dgm:prSet presAssocID="{A18EC8DA-5D06-4FD6-B97D-77A52246DE2E}" presName="sibTrans" presStyleCnt="0"/>
      <dgm:spPr/>
    </dgm:pt>
    <dgm:pt modelId="{89759BEB-3C72-44E6-BBE6-E315E4CEE275}" type="pres">
      <dgm:prSet presAssocID="{0072078F-0F36-480C-B696-63C716A91AE4}" presName="node" presStyleLbl="node1" presStyleIdx="3" presStyleCnt="9">
        <dgm:presLayoutVars>
          <dgm:bulletEnabled val="1"/>
        </dgm:presLayoutVars>
      </dgm:prSet>
      <dgm:spPr/>
    </dgm:pt>
    <dgm:pt modelId="{B5CE257C-783C-407C-AB23-5EE498B96013}" type="pres">
      <dgm:prSet presAssocID="{0CC54DC8-CA90-4C19-948A-0830187EDEA9}" presName="sibTrans" presStyleCnt="0"/>
      <dgm:spPr/>
    </dgm:pt>
    <dgm:pt modelId="{B421663D-B916-47AC-85E9-F4BE3B9ED74F}" type="pres">
      <dgm:prSet presAssocID="{C5563C6C-68DC-42EF-963A-D7CE99063094}" presName="node" presStyleLbl="node1" presStyleIdx="4" presStyleCnt="9">
        <dgm:presLayoutVars>
          <dgm:bulletEnabled val="1"/>
        </dgm:presLayoutVars>
      </dgm:prSet>
      <dgm:spPr/>
    </dgm:pt>
    <dgm:pt modelId="{8AA7DD53-82E0-4CBE-B72A-EFEA04930B92}" type="pres">
      <dgm:prSet presAssocID="{C393C732-114A-4846-8C09-38D9EB03EB71}" presName="sibTrans" presStyleCnt="0"/>
      <dgm:spPr/>
    </dgm:pt>
    <dgm:pt modelId="{840BB910-9526-4BFA-8C0F-2ACB9ABEDFDB}" type="pres">
      <dgm:prSet presAssocID="{CA5B9B0F-DE47-4F69-9FF1-B03C2FE5806A}" presName="node" presStyleLbl="node1" presStyleIdx="5" presStyleCnt="9">
        <dgm:presLayoutVars>
          <dgm:bulletEnabled val="1"/>
        </dgm:presLayoutVars>
      </dgm:prSet>
      <dgm:spPr/>
    </dgm:pt>
    <dgm:pt modelId="{7765C797-7F35-493B-9D97-DCD28F652426}" type="pres">
      <dgm:prSet presAssocID="{075B0245-2AF1-4976-B3DA-6706494C3C41}" presName="sibTrans" presStyleCnt="0"/>
      <dgm:spPr/>
    </dgm:pt>
    <dgm:pt modelId="{C5AB5C8D-CE04-40B5-A4BB-D8FB22E4BC50}" type="pres">
      <dgm:prSet presAssocID="{A50C4491-9813-44CD-8DA0-205A30657BB1}" presName="node" presStyleLbl="node1" presStyleIdx="6" presStyleCnt="9">
        <dgm:presLayoutVars>
          <dgm:bulletEnabled val="1"/>
        </dgm:presLayoutVars>
      </dgm:prSet>
      <dgm:spPr/>
    </dgm:pt>
    <dgm:pt modelId="{624D0D84-992C-4F38-87BB-C7BB1977DC21}" type="pres">
      <dgm:prSet presAssocID="{785347C9-17B6-4CE7-BFAA-930D0E13B031}" presName="sibTrans" presStyleCnt="0"/>
      <dgm:spPr/>
    </dgm:pt>
    <dgm:pt modelId="{2896A1C3-9A70-48A9-96E3-65040F0B65F2}" type="pres">
      <dgm:prSet presAssocID="{C150AFC1-1EE3-40E5-A174-4DC06507D0FB}" presName="node" presStyleLbl="node1" presStyleIdx="7" presStyleCnt="9">
        <dgm:presLayoutVars>
          <dgm:bulletEnabled val="1"/>
        </dgm:presLayoutVars>
      </dgm:prSet>
      <dgm:spPr/>
    </dgm:pt>
    <dgm:pt modelId="{A9B854CB-AD51-4F6C-AE36-EEEB2B4CCBD9}" type="pres">
      <dgm:prSet presAssocID="{4FFACA3C-0A09-4FDD-B6F1-0A884C2D3ED5}" presName="sibTrans" presStyleCnt="0"/>
      <dgm:spPr/>
    </dgm:pt>
    <dgm:pt modelId="{A11D4F48-347A-4215-A491-DF8F20D77C34}" type="pres">
      <dgm:prSet presAssocID="{E67B8A91-2A6C-4C06-9BC3-EF8A765B4606}" presName="node" presStyleLbl="node1" presStyleIdx="8" presStyleCnt="9">
        <dgm:presLayoutVars>
          <dgm:bulletEnabled val="1"/>
        </dgm:presLayoutVars>
      </dgm:prSet>
      <dgm:spPr/>
    </dgm:pt>
  </dgm:ptLst>
  <dgm:cxnLst>
    <dgm:cxn modelId="{36A84B10-42F2-4ACB-A1E2-A70986F42D74}" type="presOf" srcId="{FFBD4654-2743-4116-AFF4-E227E73E1EC7}" destId="{F2FF7B52-23C4-494D-85DC-81E232A3C0BF}" srcOrd="0" destOrd="0" presId="urn:microsoft.com/office/officeart/2005/8/layout/default"/>
    <dgm:cxn modelId="{09A82E18-097C-412A-B8F9-0F6EB048E6AA}" type="presOf" srcId="{550C499A-917F-4FE7-80AD-1FAC8B146A00}" destId="{B5D3F7B2-A7D2-4D6F-A29D-DAFA07FAFAC5}" srcOrd="0" destOrd="0" presId="urn:microsoft.com/office/officeart/2005/8/layout/default"/>
    <dgm:cxn modelId="{F4D9D01D-56E9-4F62-BC68-53AC50272725}" srcId="{550C499A-917F-4FE7-80AD-1FAC8B146A00}" destId="{79050DCC-4FB5-43C7-BC72-11CDE90576E9}" srcOrd="1" destOrd="0" parTransId="{99CA8793-49E8-4E2C-BA79-540D7A94EF77}" sibTransId="{D4F32992-0D26-449A-A047-AD6B36BC12EF}"/>
    <dgm:cxn modelId="{3DD78822-C697-4788-BC61-CCA303240867}" srcId="{550C499A-917F-4FE7-80AD-1FAC8B146A00}" destId="{FFBD4654-2743-4116-AFF4-E227E73E1EC7}" srcOrd="2" destOrd="0" parTransId="{07C17959-0E19-4338-B411-2913498D5A49}" sibTransId="{A18EC8DA-5D06-4FD6-B97D-77A52246DE2E}"/>
    <dgm:cxn modelId="{E5A76A35-24BC-485B-8D32-F673423A622C}" srcId="{550C499A-917F-4FE7-80AD-1FAC8B146A00}" destId="{E67B8A91-2A6C-4C06-9BC3-EF8A765B4606}" srcOrd="8" destOrd="0" parTransId="{C0341960-A2BB-4CC9-9B08-20EAC89C4C01}" sibTransId="{3A66D013-576E-426F-8008-9265BB57FDBA}"/>
    <dgm:cxn modelId="{6BE2A969-1A8A-4484-8C55-4904274056BA}" type="presOf" srcId="{CA5B9B0F-DE47-4F69-9FF1-B03C2FE5806A}" destId="{840BB910-9526-4BFA-8C0F-2ACB9ABEDFDB}" srcOrd="0" destOrd="0" presId="urn:microsoft.com/office/officeart/2005/8/layout/default"/>
    <dgm:cxn modelId="{F2D4764A-7553-4529-B60D-05944F4FF11B}" srcId="{550C499A-917F-4FE7-80AD-1FAC8B146A00}" destId="{CA5B9B0F-DE47-4F69-9FF1-B03C2FE5806A}" srcOrd="5" destOrd="0" parTransId="{686232CD-AE99-4CE7-91AC-CFFD2FA19D54}" sibTransId="{075B0245-2AF1-4976-B3DA-6706494C3C41}"/>
    <dgm:cxn modelId="{8108034E-9128-45AB-94AF-5021D9CBF5CB}" type="presOf" srcId="{79050DCC-4FB5-43C7-BC72-11CDE90576E9}" destId="{D75797F8-F836-4064-8333-E2F4CF4E9D35}" srcOrd="0" destOrd="0" presId="urn:microsoft.com/office/officeart/2005/8/layout/default"/>
    <dgm:cxn modelId="{8880BC78-D560-462A-8412-231FA8A129A8}" srcId="{550C499A-917F-4FE7-80AD-1FAC8B146A00}" destId="{0072078F-0F36-480C-B696-63C716A91AE4}" srcOrd="3" destOrd="0" parTransId="{78CC36AF-C9AC-4206-93E6-1A980DDC79AA}" sibTransId="{0CC54DC8-CA90-4C19-948A-0830187EDEA9}"/>
    <dgm:cxn modelId="{4C331C86-FB94-4C3B-A436-C5D781674CF4}" srcId="{550C499A-917F-4FE7-80AD-1FAC8B146A00}" destId="{C5563C6C-68DC-42EF-963A-D7CE99063094}" srcOrd="4" destOrd="0" parTransId="{71C51888-F1B7-4229-B536-6785CB925482}" sibTransId="{C393C732-114A-4846-8C09-38D9EB03EB71}"/>
    <dgm:cxn modelId="{73965089-302B-41BD-B4C1-9AFFC01AACA7}" type="presOf" srcId="{E67B8A91-2A6C-4C06-9BC3-EF8A765B4606}" destId="{A11D4F48-347A-4215-A491-DF8F20D77C34}" srcOrd="0" destOrd="0" presId="urn:microsoft.com/office/officeart/2005/8/layout/default"/>
    <dgm:cxn modelId="{A58D418E-92F4-409F-9695-5D0D67881A89}" srcId="{550C499A-917F-4FE7-80AD-1FAC8B146A00}" destId="{74F89175-6188-4A50-B9A6-8037BACFEC8D}" srcOrd="0" destOrd="0" parTransId="{873E9748-744E-43CB-8935-EC57942685DA}" sibTransId="{8C564249-2605-48F4-A936-95086ED97DFE}"/>
    <dgm:cxn modelId="{B1E23196-E0D8-4DAF-9728-0F171A095272}" type="presOf" srcId="{0072078F-0F36-480C-B696-63C716A91AE4}" destId="{89759BEB-3C72-44E6-BBE6-E315E4CEE275}" srcOrd="0" destOrd="0" presId="urn:microsoft.com/office/officeart/2005/8/layout/default"/>
    <dgm:cxn modelId="{C52D2F9D-F925-490B-A4C2-3F150E483858}" srcId="{550C499A-917F-4FE7-80AD-1FAC8B146A00}" destId="{A50C4491-9813-44CD-8DA0-205A30657BB1}" srcOrd="6" destOrd="0" parTransId="{65D6F93A-4A8A-4C9E-90F7-A228391550A7}" sibTransId="{785347C9-17B6-4CE7-BFAA-930D0E13B031}"/>
    <dgm:cxn modelId="{51FF53A1-8FF8-4070-90F1-A13101E7B86B}" type="presOf" srcId="{C150AFC1-1EE3-40E5-A174-4DC06507D0FB}" destId="{2896A1C3-9A70-48A9-96E3-65040F0B65F2}" srcOrd="0" destOrd="0" presId="urn:microsoft.com/office/officeart/2005/8/layout/default"/>
    <dgm:cxn modelId="{9189A3B1-DCD1-4992-BE97-8C8B08CD57A2}" type="presOf" srcId="{A50C4491-9813-44CD-8DA0-205A30657BB1}" destId="{C5AB5C8D-CE04-40B5-A4BB-D8FB22E4BC50}" srcOrd="0" destOrd="0" presId="urn:microsoft.com/office/officeart/2005/8/layout/default"/>
    <dgm:cxn modelId="{CB1E6DD2-E185-4E56-83BA-DEB2A55273B1}" srcId="{550C499A-917F-4FE7-80AD-1FAC8B146A00}" destId="{C150AFC1-1EE3-40E5-A174-4DC06507D0FB}" srcOrd="7" destOrd="0" parTransId="{DA7A346E-B8EF-4547-AC93-C943E23D9BE8}" sibTransId="{4FFACA3C-0A09-4FDD-B6F1-0A884C2D3ED5}"/>
    <dgm:cxn modelId="{85F840E8-4A3A-41EA-A9C7-9D2CA59C3AC6}" type="presOf" srcId="{C5563C6C-68DC-42EF-963A-D7CE99063094}" destId="{B421663D-B916-47AC-85E9-F4BE3B9ED74F}" srcOrd="0" destOrd="0" presId="urn:microsoft.com/office/officeart/2005/8/layout/default"/>
    <dgm:cxn modelId="{E22EFEF4-4521-4293-BF64-92AB9F4A75BC}" type="presOf" srcId="{74F89175-6188-4A50-B9A6-8037BACFEC8D}" destId="{99E9422F-D834-4922-9D4F-6180C8D9E86B}" srcOrd="0" destOrd="0" presId="urn:microsoft.com/office/officeart/2005/8/layout/default"/>
    <dgm:cxn modelId="{E6D4A4C8-859C-4B99-AEC5-50F0AF3B7D6A}" type="presParOf" srcId="{B5D3F7B2-A7D2-4D6F-A29D-DAFA07FAFAC5}" destId="{99E9422F-D834-4922-9D4F-6180C8D9E86B}" srcOrd="0" destOrd="0" presId="urn:microsoft.com/office/officeart/2005/8/layout/default"/>
    <dgm:cxn modelId="{EC53E9F4-E8C1-43E0-973D-86920D1A874E}" type="presParOf" srcId="{B5D3F7B2-A7D2-4D6F-A29D-DAFA07FAFAC5}" destId="{F5FCA210-6BAA-4115-A188-CA02A3534C6F}" srcOrd="1" destOrd="0" presId="urn:microsoft.com/office/officeart/2005/8/layout/default"/>
    <dgm:cxn modelId="{F4CCFC0F-2636-45A0-98F5-86A48839A868}" type="presParOf" srcId="{B5D3F7B2-A7D2-4D6F-A29D-DAFA07FAFAC5}" destId="{D75797F8-F836-4064-8333-E2F4CF4E9D35}" srcOrd="2" destOrd="0" presId="urn:microsoft.com/office/officeart/2005/8/layout/default"/>
    <dgm:cxn modelId="{186ADC2A-E169-4418-BEE8-3782245D644A}" type="presParOf" srcId="{B5D3F7B2-A7D2-4D6F-A29D-DAFA07FAFAC5}" destId="{1E0FD7D3-4F48-412B-B069-AD50E90D2F7F}" srcOrd="3" destOrd="0" presId="urn:microsoft.com/office/officeart/2005/8/layout/default"/>
    <dgm:cxn modelId="{E9DE9D82-EFF8-45E3-8E59-858C5E829BED}" type="presParOf" srcId="{B5D3F7B2-A7D2-4D6F-A29D-DAFA07FAFAC5}" destId="{F2FF7B52-23C4-494D-85DC-81E232A3C0BF}" srcOrd="4" destOrd="0" presId="urn:microsoft.com/office/officeart/2005/8/layout/default"/>
    <dgm:cxn modelId="{08E2987B-381E-4F7E-8C9A-8E63189A1CD2}" type="presParOf" srcId="{B5D3F7B2-A7D2-4D6F-A29D-DAFA07FAFAC5}" destId="{D47B969E-7D85-48FD-BF63-514B2FEF118E}" srcOrd="5" destOrd="0" presId="urn:microsoft.com/office/officeart/2005/8/layout/default"/>
    <dgm:cxn modelId="{E41F72D1-C8F3-4816-81CE-CE54BE63522C}" type="presParOf" srcId="{B5D3F7B2-A7D2-4D6F-A29D-DAFA07FAFAC5}" destId="{89759BEB-3C72-44E6-BBE6-E315E4CEE275}" srcOrd="6" destOrd="0" presId="urn:microsoft.com/office/officeart/2005/8/layout/default"/>
    <dgm:cxn modelId="{1FE04664-BCEE-4EDB-95FD-955B8D3E31C6}" type="presParOf" srcId="{B5D3F7B2-A7D2-4D6F-A29D-DAFA07FAFAC5}" destId="{B5CE257C-783C-407C-AB23-5EE498B96013}" srcOrd="7" destOrd="0" presId="urn:microsoft.com/office/officeart/2005/8/layout/default"/>
    <dgm:cxn modelId="{D59875EC-2160-452C-BF65-2324B043213E}" type="presParOf" srcId="{B5D3F7B2-A7D2-4D6F-A29D-DAFA07FAFAC5}" destId="{B421663D-B916-47AC-85E9-F4BE3B9ED74F}" srcOrd="8" destOrd="0" presId="urn:microsoft.com/office/officeart/2005/8/layout/default"/>
    <dgm:cxn modelId="{AAA6070A-5E25-4D1F-AC52-6D4F482CF1AF}" type="presParOf" srcId="{B5D3F7B2-A7D2-4D6F-A29D-DAFA07FAFAC5}" destId="{8AA7DD53-82E0-4CBE-B72A-EFEA04930B92}" srcOrd="9" destOrd="0" presId="urn:microsoft.com/office/officeart/2005/8/layout/default"/>
    <dgm:cxn modelId="{BF1BF77E-ABC4-4EC0-8380-4882923FB703}" type="presParOf" srcId="{B5D3F7B2-A7D2-4D6F-A29D-DAFA07FAFAC5}" destId="{840BB910-9526-4BFA-8C0F-2ACB9ABEDFDB}" srcOrd="10" destOrd="0" presId="urn:microsoft.com/office/officeart/2005/8/layout/default"/>
    <dgm:cxn modelId="{04AF4650-673D-47EE-9F1E-0B5DF3355CD8}" type="presParOf" srcId="{B5D3F7B2-A7D2-4D6F-A29D-DAFA07FAFAC5}" destId="{7765C797-7F35-493B-9D97-DCD28F652426}" srcOrd="11" destOrd="0" presId="urn:microsoft.com/office/officeart/2005/8/layout/default"/>
    <dgm:cxn modelId="{CBA7CE4F-8988-4103-87B3-1F482916991E}" type="presParOf" srcId="{B5D3F7B2-A7D2-4D6F-A29D-DAFA07FAFAC5}" destId="{C5AB5C8D-CE04-40B5-A4BB-D8FB22E4BC50}" srcOrd="12" destOrd="0" presId="urn:microsoft.com/office/officeart/2005/8/layout/default"/>
    <dgm:cxn modelId="{7692C0FF-10F1-4D55-890F-53788111CE1E}" type="presParOf" srcId="{B5D3F7B2-A7D2-4D6F-A29D-DAFA07FAFAC5}" destId="{624D0D84-992C-4F38-87BB-C7BB1977DC21}" srcOrd="13" destOrd="0" presId="urn:microsoft.com/office/officeart/2005/8/layout/default"/>
    <dgm:cxn modelId="{18340DDA-45BE-4497-BBFB-E7D2AA6F1283}" type="presParOf" srcId="{B5D3F7B2-A7D2-4D6F-A29D-DAFA07FAFAC5}" destId="{2896A1C3-9A70-48A9-96E3-65040F0B65F2}" srcOrd="14" destOrd="0" presId="urn:microsoft.com/office/officeart/2005/8/layout/default"/>
    <dgm:cxn modelId="{54B9E7ED-8CF6-40B8-9609-D9E6CFDCB0AB}" type="presParOf" srcId="{B5D3F7B2-A7D2-4D6F-A29D-DAFA07FAFAC5}" destId="{A9B854CB-AD51-4F6C-AE36-EEEB2B4CCBD9}" srcOrd="15" destOrd="0" presId="urn:microsoft.com/office/officeart/2005/8/layout/default"/>
    <dgm:cxn modelId="{4CF25ED9-F683-40D6-9A97-926D14F67B44}" type="presParOf" srcId="{B5D3F7B2-A7D2-4D6F-A29D-DAFA07FAFAC5}" destId="{A11D4F48-347A-4215-A491-DF8F20D77C3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168E61-EC7B-4E3A-93AE-02E10CDA2E18}"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F005CF73-EEBF-4738-BECB-F86891F7AA1C}">
      <dgm:prSet/>
      <dgm:spPr/>
      <dgm:t>
        <a:bodyPr/>
        <a:lstStyle/>
        <a:p>
          <a:r>
            <a:rPr lang="cs-CZ" dirty="0"/>
            <a:t>Žadatel: musí být aktivním zemědělcem </a:t>
          </a:r>
          <a:endParaRPr lang="en-US" dirty="0"/>
        </a:p>
      </dgm:t>
    </dgm:pt>
    <dgm:pt modelId="{ABC29C82-86C1-4B28-8A96-2244D64A9156}" type="parTrans" cxnId="{53E1C599-602A-4647-A006-7EB6461BECE0}">
      <dgm:prSet/>
      <dgm:spPr/>
      <dgm:t>
        <a:bodyPr/>
        <a:lstStyle/>
        <a:p>
          <a:endParaRPr lang="en-US"/>
        </a:p>
      </dgm:t>
    </dgm:pt>
    <dgm:pt modelId="{5D402C42-F48C-45CB-8481-14C7F33231DC}" type="sibTrans" cxnId="{53E1C599-602A-4647-A006-7EB6461BECE0}">
      <dgm:prSet/>
      <dgm:spPr/>
      <dgm:t>
        <a:bodyPr/>
        <a:lstStyle/>
        <a:p>
          <a:endParaRPr lang="en-US"/>
        </a:p>
      </dgm:t>
    </dgm:pt>
    <dgm:pt modelId="{EEB27E53-8693-48E5-A606-B24699F7C4EB}">
      <dgm:prSet/>
      <dgm:spPr/>
      <dgm:t>
        <a:bodyPr/>
        <a:lstStyle/>
        <a:p>
          <a:r>
            <a:rPr lang="cs-CZ"/>
            <a:t>obhospodařuje min. 1 ha zemědělské půdy evidované v LPIS</a:t>
          </a:r>
          <a:endParaRPr lang="en-US"/>
        </a:p>
      </dgm:t>
    </dgm:pt>
    <dgm:pt modelId="{51DBA0B4-AD64-4D2F-9970-F108E80906CC}" type="parTrans" cxnId="{E8F23179-46C1-4C10-820A-0272112B3A59}">
      <dgm:prSet/>
      <dgm:spPr/>
      <dgm:t>
        <a:bodyPr/>
        <a:lstStyle/>
        <a:p>
          <a:endParaRPr lang="en-US"/>
        </a:p>
      </dgm:t>
    </dgm:pt>
    <dgm:pt modelId="{9DF3730C-47A8-4BCB-AD5E-6DB0DF6E425A}" type="sibTrans" cxnId="{E8F23179-46C1-4C10-820A-0272112B3A59}">
      <dgm:prSet/>
      <dgm:spPr/>
      <dgm:t>
        <a:bodyPr/>
        <a:lstStyle/>
        <a:p>
          <a:endParaRPr lang="en-US"/>
        </a:p>
      </dgm:t>
    </dgm:pt>
    <dgm:pt modelId="{B5B1ECA1-7EF6-4143-BAD4-5D814CFEED47}">
      <dgm:prSet/>
      <dgm:spPr/>
      <dgm:t>
        <a:bodyPr/>
        <a:lstStyle/>
        <a:p>
          <a:r>
            <a:rPr lang="cs-CZ"/>
            <a:t>deklarovaná zemědělská plocha musí být řádně zemědělsky obhospodařovaná </a:t>
          </a:r>
          <a:endParaRPr lang="en-US"/>
        </a:p>
      </dgm:t>
    </dgm:pt>
    <dgm:pt modelId="{EED619AB-3817-473C-B265-B492393DD421}" type="parTrans" cxnId="{C80CEE28-B872-4A2D-9426-C0BBDE1E2BDE}">
      <dgm:prSet/>
      <dgm:spPr/>
      <dgm:t>
        <a:bodyPr/>
        <a:lstStyle/>
        <a:p>
          <a:endParaRPr lang="en-US"/>
        </a:p>
      </dgm:t>
    </dgm:pt>
    <dgm:pt modelId="{0DBABE0C-47D9-4BE0-8DD1-17A5D13F3B14}" type="sibTrans" cxnId="{C80CEE28-B872-4A2D-9426-C0BBDE1E2BDE}">
      <dgm:prSet/>
      <dgm:spPr/>
      <dgm:t>
        <a:bodyPr/>
        <a:lstStyle/>
        <a:p>
          <a:endParaRPr lang="en-US"/>
        </a:p>
      </dgm:t>
    </dgm:pt>
    <dgm:pt modelId="{B22FD576-AB0B-4A9D-A3B5-4F9330D3A674}">
      <dgm:prSet/>
      <dgm:spPr/>
      <dgm:t>
        <a:bodyPr/>
        <a:lstStyle/>
        <a:p>
          <a:r>
            <a:rPr lang="cs-CZ"/>
            <a:t>musí dodržovat požadavky podmíněnosti (DZES, PPH)</a:t>
          </a:r>
          <a:endParaRPr lang="en-US"/>
        </a:p>
      </dgm:t>
    </dgm:pt>
    <dgm:pt modelId="{C20C4302-F105-4466-B543-996C60CC4C05}" type="parTrans" cxnId="{4FC50214-C923-477B-8787-AEEE5331BB41}">
      <dgm:prSet/>
      <dgm:spPr/>
      <dgm:t>
        <a:bodyPr/>
        <a:lstStyle/>
        <a:p>
          <a:endParaRPr lang="en-US"/>
        </a:p>
      </dgm:t>
    </dgm:pt>
    <dgm:pt modelId="{D63278F2-33DF-44A6-AAA4-0CBA5C0475E7}" type="sibTrans" cxnId="{4FC50214-C923-477B-8787-AEEE5331BB41}">
      <dgm:prSet/>
      <dgm:spPr/>
      <dgm:t>
        <a:bodyPr/>
        <a:lstStyle/>
        <a:p>
          <a:endParaRPr lang="en-US"/>
        </a:p>
      </dgm:t>
    </dgm:pt>
    <dgm:pt modelId="{D3F421EB-08FA-46E6-90F7-0A8BD4639D03}" type="pres">
      <dgm:prSet presAssocID="{C2168E61-EC7B-4E3A-93AE-02E10CDA2E18}" presName="diagram" presStyleCnt="0">
        <dgm:presLayoutVars>
          <dgm:dir/>
          <dgm:resizeHandles val="exact"/>
        </dgm:presLayoutVars>
      </dgm:prSet>
      <dgm:spPr/>
    </dgm:pt>
    <dgm:pt modelId="{AE2E0F79-F8F7-4DA4-81DF-FD6B8692FACB}" type="pres">
      <dgm:prSet presAssocID="{F005CF73-EEBF-4738-BECB-F86891F7AA1C}" presName="node" presStyleLbl="node1" presStyleIdx="0" presStyleCnt="4">
        <dgm:presLayoutVars>
          <dgm:bulletEnabled val="1"/>
        </dgm:presLayoutVars>
      </dgm:prSet>
      <dgm:spPr/>
    </dgm:pt>
    <dgm:pt modelId="{937D6166-0235-4746-9FBD-CC5D11DC51AA}" type="pres">
      <dgm:prSet presAssocID="{5D402C42-F48C-45CB-8481-14C7F33231DC}" presName="sibTrans" presStyleLbl="sibTrans2D1" presStyleIdx="0" presStyleCnt="3"/>
      <dgm:spPr/>
    </dgm:pt>
    <dgm:pt modelId="{B1177322-54DA-499F-A50B-95CA3EC954C3}" type="pres">
      <dgm:prSet presAssocID="{5D402C42-F48C-45CB-8481-14C7F33231DC}" presName="connectorText" presStyleLbl="sibTrans2D1" presStyleIdx="0" presStyleCnt="3"/>
      <dgm:spPr/>
    </dgm:pt>
    <dgm:pt modelId="{FA68E9B1-EE8F-464C-BB6C-696F88D15468}" type="pres">
      <dgm:prSet presAssocID="{EEB27E53-8693-48E5-A606-B24699F7C4EB}" presName="node" presStyleLbl="node1" presStyleIdx="1" presStyleCnt="4">
        <dgm:presLayoutVars>
          <dgm:bulletEnabled val="1"/>
        </dgm:presLayoutVars>
      </dgm:prSet>
      <dgm:spPr/>
    </dgm:pt>
    <dgm:pt modelId="{93141BED-BB22-4C8E-ADA4-A2CB6E91F473}" type="pres">
      <dgm:prSet presAssocID="{9DF3730C-47A8-4BCB-AD5E-6DB0DF6E425A}" presName="sibTrans" presStyleLbl="sibTrans2D1" presStyleIdx="1" presStyleCnt="3"/>
      <dgm:spPr/>
    </dgm:pt>
    <dgm:pt modelId="{9CA25424-EFA0-4C57-958E-1BE36BC6F58E}" type="pres">
      <dgm:prSet presAssocID="{9DF3730C-47A8-4BCB-AD5E-6DB0DF6E425A}" presName="connectorText" presStyleLbl="sibTrans2D1" presStyleIdx="1" presStyleCnt="3"/>
      <dgm:spPr/>
    </dgm:pt>
    <dgm:pt modelId="{A3C86B2C-CAD6-497C-856F-DA54C4EE45D4}" type="pres">
      <dgm:prSet presAssocID="{B5B1ECA1-7EF6-4143-BAD4-5D814CFEED47}" presName="node" presStyleLbl="node1" presStyleIdx="2" presStyleCnt="4">
        <dgm:presLayoutVars>
          <dgm:bulletEnabled val="1"/>
        </dgm:presLayoutVars>
      </dgm:prSet>
      <dgm:spPr/>
    </dgm:pt>
    <dgm:pt modelId="{419ADEDF-8FDC-4EAA-89C3-97F98B9DDF79}" type="pres">
      <dgm:prSet presAssocID="{0DBABE0C-47D9-4BE0-8DD1-17A5D13F3B14}" presName="sibTrans" presStyleLbl="sibTrans2D1" presStyleIdx="2" presStyleCnt="3"/>
      <dgm:spPr/>
    </dgm:pt>
    <dgm:pt modelId="{CE529090-3DF3-486A-84A8-22BB790EDCFF}" type="pres">
      <dgm:prSet presAssocID="{0DBABE0C-47D9-4BE0-8DD1-17A5D13F3B14}" presName="connectorText" presStyleLbl="sibTrans2D1" presStyleIdx="2" presStyleCnt="3"/>
      <dgm:spPr/>
    </dgm:pt>
    <dgm:pt modelId="{6A3D97D1-54D6-4A61-8FA8-7B22E2CA60E6}" type="pres">
      <dgm:prSet presAssocID="{B22FD576-AB0B-4A9D-A3B5-4F9330D3A674}" presName="node" presStyleLbl="node1" presStyleIdx="3" presStyleCnt="4">
        <dgm:presLayoutVars>
          <dgm:bulletEnabled val="1"/>
        </dgm:presLayoutVars>
      </dgm:prSet>
      <dgm:spPr/>
    </dgm:pt>
  </dgm:ptLst>
  <dgm:cxnLst>
    <dgm:cxn modelId="{3478E80A-D65C-446A-A624-A059F7B2CF73}" type="presOf" srcId="{0DBABE0C-47D9-4BE0-8DD1-17A5D13F3B14}" destId="{419ADEDF-8FDC-4EAA-89C3-97F98B9DDF79}" srcOrd="0" destOrd="0" presId="urn:microsoft.com/office/officeart/2005/8/layout/process5"/>
    <dgm:cxn modelId="{4FC50214-C923-477B-8787-AEEE5331BB41}" srcId="{C2168E61-EC7B-4E3A-93AE-02E10CDA2E18}" destId="{B22FD576-AB0B-4A9D-A3B5-4F9330D3A674}" srcOrd="3" destOrd="0" parTransId="{C20C4302-F105-4466-B543-996C60CC4C05}" sibTransId="{D63278F2-33DF-44A6-AAA4-0CBA5C0475E7}"/>
    <dgm:cxn modelId="{C80CEE28-B872-4A2D-9426-C0BBDE1E2BDE}" srcId="{C2168E61-EC7B-4E3A-93AE-02E10CDA2E18}" destId="{B5B1ECA1-7EF6-4143-BAD4-5D814CFEED47}" srcOrd="2" destOrd="0" parTransId="{EED619AB-3817-473C-B265-B492393DD421}" sibTransId="{0DBABE0C-47D9-4BE0-8DD1-17A5D13F3B14}"/>
    <dgm:cxn modelId="{A3953F32-8C27-47B5-93B5-EA83945DD7C6}" type="presOf" srcId="{5D402C42-F48C-45CB-8481-14C7F33231DC}" destId="{937D6166-0235-4746-9FBD-CC5D11DC51AA}" srcOrd="0" destOrd="0" presId="urn:microsoft.com/office/officeart/2005/8/layout/process5"/>
    <dgm:cxn modelId="{E86E243E-133A-4E07-9E54-734E419D6B0E}" type="presOf" srcId="{9DF3730C-47A8-4BCB-AD5E-6DB0DF6E425A}" destId="{9CA25424-EFA0-4C57-958E-1BE36BC6F58E}" srcOrd="1" destOrd="0" presId="urn:microsoft.com/office/officeart/2005/8/layout/process5"/>
    <dgm:cxn modelId="{934D376A-7DA8-4256-84BA-02C0D016A1F2}" type="presOf" srcId="{B22FD576-AB0B-4A9D-A3B5-4F9330D3A674}" destId="{6A3D97D1-54D6-4A61-8FA8-7B22E2CA60E6}" srcOrd="0" destOrd="0" presId="urn:microsoft.com/office/officeart/2005/8/layout/process5"/>
    <dgm:cxn modelId="{C981FD4E-6A20-4DE7-BF7E-392CBEE139E5}" type="presOf" srcId="{C2168E61-EC7B-4E3A-93AE-02E10CDA2E18}" destId="{D3F421EB-08FA-46E6-90F7-0A8BD4639D03}" srcOrd="0" destOrd="0" presId="urn:microsoft.com/office/officeart/2005/8/layout/process5"/>
    <dgm:cxn modelId="{6DA9D471-2FA0-40F9-9BA7-E36FC58EF79D}" type="presOf" srcId="{5D402C42-F48C-45CB-8481-14C7F33231DC}" destId="{B1177322-54DA-499F-A50B-95CA3EC954C3}" srcOrd="1" destOrd="0" presId="urn:microsoft.com/office/officeart/2005/8/layout/process5"/>
    <dgm:cxn modelId="{B130FA71-E4C4-46F4-B10F-5781FE8D9189}" type="presOf" srcId="{0DBABE0C-47D9-4BE0-8DD1-17A5D13F3B14}" destId="{CE529090-3DF3-486A-84A8-22BB790EDCFF}" srcOrd="1" destOrd="0" presId="urn:microsoft.com/office/officeart/2005/8/layout/process5"/>
    <dgm:cxn modelId="{E8F23179-46C1-4C10-820A-0272112B3A59}" srcId="{C2168E61-EC7B-4E3A-93AE-02E10CDA2E18}" destId="{EEB27E53-8693-48E5-A606-B24699F7C4EB}" srcOrd="1" destOrd="0" parTransId="{51DBA0B4-AD64-4D2F-9970-F108E80906CC}" sibTransId="{9DF3730C-47A8-4BCB-AD5E-6DB0DF6E425A}"/>
    <dgm:cxn modelId="{53E1C599-602A-4647-A006-7EB6461BECE0}" srcId="{C2168E61-EC7B-4E3A-93AE-02E10CDA2E18}" destId="{F005CF73-EEBF-4738-BECB-F86891F7AA1C}" srcOrd="0" destOrd="0" parTransId="{ABC29C82-86C1-4B28-8A96-2244D64A9156}" sibTransId="{5D402C42-F48C-45CB-8481-14C7F33231DC}"/>
    <dgm:cxn modelId="{B8768DB1-C246-4220-874B-EB9BA8D8B43D}" type="presOf" srcId="{9DF3730C-47A8-4BCB-AD5E-6DB0DF6E425A}" destId="{93141BED-BB22-4C8E-ADA4-A2CB6E91F473}" srcOrd="0" destOrd="0" presId="urn:microsoft.com/office/officeart/2005/8/layout/process5"/>
    <dgm:cxn modelId="{296FB8BF-4202-4F46-8739-931B8CFEB5BF}" type="presOf" srcId="{F005CF73-EEBF-4738-BECB-F86891F7AA1C}" destId="{AE2E0F79-F8F7-4DA4-81DF-FD6B8692FACB}" srcOrd="0" destOrd="0" presId="urn:microsoft.com/office/officeart/2005/8/layout/process5"/>
    <dgm:cxn modelId="{5943DBD0-2C8F-4575-AE9F-04854C72471E}" type="presOf" srcId="{EEB27E53-8693-48E5-A606-B24699F7C4EB}" destId="{FA68E9B1-EE8F-464C-BB6C-696F88D15468}" srcOrd="0" destOrd="0" presId="urn:microsoft.com/office/officeart/2005/8/layout/process5"/>
    <dgm:cxn modelId="{275DA2FC-E3E0-45D1-B957-2221444DC626}" type="presOf" srcId="{B5B1ECA1-7EF6-4143-BAD4-5D814CFEED47}" destId="{A3C86B2C-CAD6-497C-856F-DA54C4EE45D4}" srcOrd="0" destOrd="0" presId="urn:microsoft.com/office/officeart/2005/8/layout/process5"/>
    <dgm:cxn modelId="{10A9D630-BA97-4AFB-A8B5-2CA9673A7CEA}" type="presParOf" srcId="{D3F421EB-08FA-46E6-90F7-0A8BD4639D03}" destId="{AE2E0F79-F8F7-4DA4-81DF-FD6B8692FACB}" srcOrd="0" destOrd="0" presId="urn:microsoft.com/office/officeart/2005/8/layout/process5"/>
    <dgm:cxn modelId="{3AA0A09B-7AF5-4A4A-813A-BBB3102A36DA}" type="presParOf" srcId="{D3F421EB-08FA-46E6-90F7-0A8BD4639D03}" destId="{937D6166-0235-4746-9FBD-CC5D11DC51AA}" srcOrd="1" destOrd="0" presId="urn:microsoft.com/office/officeart/2005/8/layout/process5"/>
    <dgm:cxn modelId="{98D1C539-230C-4B2C-B168-BEF078289B37}" type="presParOf" srcId="{937D6166-0235-4746-9FBD-CC5D11DC51AA}" destId="{B1177322-54DA-499F-A50B-95CA3EC954C3}" srcOrd="0" destOrd="0" presId="urn:microsoft.com/office/officeart/2005/8/layout/process5"/>
    <dgm:cxn modelId="{8C77C205-DCC6-4FE1-8CF9-766BB076E10F}" type="presParOf" srcId="{D3F421EB-08FA-46E6-90F7-0A8BD4639D03}" destId="{FA68E9B1-EE8F-464C-BB6C-696F88D15468}" srcOrd="2" destOrd="0" presId="urn:microsoft.com/office/officeart/2005/8/layout/process5"/>
    <dgm:cxn modelId="{36D1FF63-C73D-4791-824E-F728A2B3897F}" type="presParOf" srcId="{D3F421EB-08FA-46E6-90F7-0A8BD4639D03}" destId="{93141BED-BB22-4C8E-ADA4-A2CB6E91F473}" srcOrd="3" destOrd="0" presId="urn:microsoft.com/office/officeart/2005/8/layout/process5"/>
    <dgm:cxn modelId="{664978B4-155B-4D10-BF17-BB5A52C6B707}" type="presParOf" srcId="{93141BED-BB22-4C8E-ADA4-A2CB6E91F473}" destId="{9CA25424-EFA0-4C57-958E-1BE36BC6F58E}" srcOrd="0" destOrd="0" presId="urn:microsoft.com/office/officeart/2005/8/layout/process5"/>
    <dgm:cxn modelId="{3E13E84A-CF40-4C51-AD4B-DC0D100B44CE}" type="presParOf" srcId="{D3F421EB-08FA-46E6-90F7-0A8BD4639D03}" destId="{A3C86B2C-CAD6-497C-856F-DA54C4EE45D4}" srcOrd="4" destOrd="0" presId="urn:microsoft.com/office/officeart/2005/8/layout/process5"/>
    <dgm:cxn modelId="{F6D4A672-2B71-484C-BAC0-6B46738D65F1}" type="presParOf" srcId="{D3F421EB-08FA-46E6-90F7-0A8BD4639D03}" destId="{419ADEDF-8FDC-4EAA-89C3-97F98B9DDF79}" srcOrd="5" destOrd="0" presId="urn:microsoft.com/office/officeart/2005/8/layout/process5"/>
    <dgm:cxn modelId="{F2D3AAD7-458A-4D03-AA85-BC44AEC73793}" type="presParOf" srcId="{419ADEDF-8FDC-4EAA-89C3-97F98B9DDF79}" destId="{CE529090-3DF3-486A-84A8-22BB790EDCFF}" srcOrd="0" destOrd="0" presId="urn:microsoft.com/office/officeart/2005/8/layout/process5"/>
    <dgm:cxn modelId="{3661EA99-DDDC-463C-8A77-0948015B86D5}" type="presParOf" srcId="{D3F421EB-08FA-46E6-90F7-0A8BD4639D03}" destId="{6A3D97D1-54D6-4A61-8FA8-7B22E2CA60E6}"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5DC5F2-CDD3-4AC9-930A-2E1C72B2293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2D423C8-DBEC-402E-B264-3B30D357E5A8}">
      <dgm:prSet/>
      <dgm:spPr/>
      <dgm:t>
        <a:bodyPr/>
        <a:lstStyle/>
        <a:p>
          <a:r>
            <a:rPr lang="cs-CZ"/>
            <a:t>Žadatel má možnost kombinovat obě opatření</a:t>
          </a:r>
          <a:endParaRPr lang="en-US"/>
        </a:p>
      </dgm:t>
    </dgm:pt>
    <dgm:pt modelId="{360DDC45-5D1E-456C-8CD5-55F26A9D6DF2}" type="parTrans" cxnId="{EC086650-3C9E-49BE-8937-8C7DAE60B062}">
      <dgm:prSet/>
      <dgm:spPr/>
      <dgm:t>
        <a:bodyPr/>
        <a:lstStyle/>
        <a:p>
          <a:endParaRPr lang="en-US"/>
        </a:p>
      </dgm:t>
    </dgm:pt>
    <dgm:pt modelId="{CB710A46-8C76-4C27-84FE-7EFA9BDB11B3}" type="sibTrans" cxnId="{EC086650-3C9E-49BE-8937-8C7DAE60B062}">
      <dgm:prSet/>
      <dgm:spPr/>
      <dgm:t>
        <a:bodyPr/>
        <a:lstStyle/>
        <a:p>
          <a:endParaRPr lang="en-US"/>
        </a:p>
      </dgm:t>
    </dgm:pt>
    <dgm:pt modelId="{9D38C6B9-8A2B-4180-BDBD-9C15345A5CD4}">
      <dgm:prSet/>
      <dgm:spPr/>
      <dgm:t>
        <a:bodyPr/>
        <a:lstStyle/>
        <a:p>
          <a:r>
            <a:rPr lang="cs-CZ"/>
            <a:t>Platba bude vyplacena na vyčleněnou neprodukční plochu odpovídající 7 % orné půdy. V zájmu motivace vstoupit do prémiového stupně se nebudou výměry odečítat od základního stupně. </a:t>
          </a:r>
          <a:endParaRPr lang="en-US"/>
        </a:p>
      </dgm:t>
    </dgm:pt>
    <dgm:pt modelId="{91F1E044-C747-4D16-A506-4896B36BA8CF}" type="parTrans" cxnId="{57D8BA08-D72C-472D-BA8D-E8FE3660433F}">
      <dgm:prSet/>
      <dgm:spPr/>
      <dgm:t>
        <a:bodyPr/>
        <a:lstStyle/>
        <a:p>
          <a:endParaRPr lang="en-US"/>
        </a:p>
      </dgm:t>
    </dgm:pt>
    <dgm:pt modelId="{EED38971-5B11-4542-A470-EC6ABA45089E}" type="sibTrans" cxnId="{57D8BA08-D72C-472D-BA8D-E8FE3660433F}">
      <dgm:prSet/>
      <dgm:spPr/>
      <dgm:t>
        <a:bodyPr/>
        <a:lstStyle/>
        <a:p>
          <a:endParaRPr lang="en-US"/>
        </a:p>
      </dgm:t>
    </dgm:pt>
    <dgm:pt modelId="{EBDAE388-B507-4096-9AAD-B5F53D8AAD6B}">
      <dgm:prSet/>
      <dgm:spPr/>
      <dgm:t>
        <a:bodyPr/>
        <a:lstStyle/>
        <a:p>
          <a:r>
            <a:rPr lang="cs-CZ"/>
            <a:t>Nicméně jistý odpočet nastane, pokud žadatel nakombinuje obě podmínky prémiové ekoplatby mezi sebou, tzn., založí ochranné pásy podél vody, které zároveň uplatní v rámci 7 % neprodukčních ploch.</a:t>
          </a:r>
          <a:endParaRPr lang="en-US"/>
        </a:p>
      </dgm:t>
    </dgm:pt>
    <dgm:pt modelId="{60C919E3-74D4-4DCD-BFCF-A360DA16CFEC}" type="parTrans" cxnId="{8DB749C1-5C26-4C4B-9EC3-F8C04F42CA45}">
      <dgm:prSet/>
      <dgm:spPr/>
      <dgm:t>
        <a:bodyPr/>
        <a:lstStyle/>
        <a:p>
          <a:endParaRPr lang="en-US"/>
        </a:p>
      </dgm:t>
    </dgm:pt>
    <dgm:pt modelId="{A99C4A91-B0EF-481D-A7F1-F6B97290D886}" type="sibTrans" cxnId="{8DB749C1-5C26-4C4B-9EC3-F8C04F42CA45}">
      <dgm:prSet/>
      <dgm:spPr/>
      <dgm:t>
        <a:bodyPr/>
        <a:lstStyle/>
        <a:p>
          <a:endParaRPr lang="en-US"/>
        </a:p>
      </dgm:t>
    </dgm:pt>
    <dgm:pt modelId="{A8C1C19C-12CE-49F6-BEE6-CCAC6D4BC2AB}">
      <dgm:prSet/>
      <dgm:spPr/>
      <dgm:t>
        <a:bodyPr/>
        <a:lstStyle/>
        <a:p>
          <a:r>
            <a:rPr lang="cs-CZ"/>
            <a:t>Dotčené hektary pak budou proplaceny pouze jednou, tzn., duplicitní hektary budou odečteny.</a:t>
          </a:r>
          <a:endParaRPr lang="en-US"/>
        </a:p>
      </dgm:t>
    </dgm:pt>
    <dgm:pt modelId="{24753E35-DE2E-41B8-B1F7-E8CA5380EE00}" type="parTrans" cxnId="{97A6CCC8-B2BD-4034-AF76-31ADB55ADFCB}">
      <dgm:prSet/>
      <dgm:spPr/>
      <dgm:t>
        <a:bodyPr/>
        <a:lstStyle/>
        <a:p>
          <a:endParaRPr lang="en-US"/>
        </a:p>
      </dgm:t>
    </dgm:pt>
    <dgm:pt modelId="{E15683E7-7FC0-4BDA-BFFD-4A4608A7D139}" type="sibTrans" cxnId="{97A6CCC8-B2BD-4034-AF76-31ADB55ADFCB}">
      <dgm:prSet/>
      <dgm:spPr/>
      <dgm:t>
        <a:bodyPr/>
        <a:lstStyle/>
        <a:p>
          <a:endParaRPr lang="en-US"/>
        </a:p>
      </dgm:t>
    </dgm:pt>
    <dgm:pt modelId="{12BA766A-6E50-459D-AFD1-325BE637F6F4}" type="pres">
      <dgm:prSet presAssocID="{195DC5F2-CDD3-4AC9-930A-2E1C72B22932}" presName="vert0" presStyleCnt="0">
        <dgm:presLayoutVars>
          <dgm:dir/>
          <dgm:animOne val="branch"/>
          <dgm:animLvl val="lvl"/>
        </dgm:presLayoutVars>
      </dgm:prSet>
      <dgm:spPr/>
    </dgm:pt>
    <dgm:pt modelId="{2EE60228-4888-4E8C-B338-245666D5F8D5}" type="pres">
      <dgm:prSet presAssocID="{C2D423C8-DBEC-402E-B264-3B30D357E5A8}" presName="thickLine" presStyleLbl="alignNode1" presStyleIdx="0" presStyleCnt="4"/>
      <dgm:spPr/>
    </dgm:pt>
    <dgm:pt modelId="{60013BA2-4D28-436D-8D83-F960A369C6C3}" type="pres">
      <dgm:prSet presAssocID="{C2D423C8-DBEC-402E-B264-3B30D357E5A8}" presName="horz1" presStyleCnt="0"/>
      <dgm:spPr/>
    </dgm:pt>
    <dgm:pt modelId="{F64CE21B-91C9-4ACD-A922-B880AC184BFA}" type="pres">
      <dgm:prSet presAssocID="{C2D423C8-DBEC-402E-B264-3B30D357E5A8}" presName="tx1" presStyleLbl="revTx" presStyleIdx="0" presStyleCnt="4"/>
      <dgm:spPr/>
    </dgm:pt>
    <dgm:pt modelId="{0FD284A6-F8D6-48ED-9DB9-818E7469D90D}" type="pres">
      <dgm:prSet presAssocID="{C2D423C8-DBEC-402E-B264-3B30D357E5A8}" presName="vert1" presStyleCnt="0"/>
      <dgm:spPr/>
    </dgm:pt>
    <dgm:pt modelId="{AA069FAF-8846-41FC-A4FF-C9AD9E667AEB}" type="pres">
      <dgm:prSet presAssocID="{9D38C6B9-8A2B-4180-BDBD-9C15345A5CD4}" presName="thickLine" presStyleLbl="alignNode1" presStyleIdx="1" presStyleCnt="4"/>
      <dgm:spPr/>
    </dgm:pt>
    <dgm:pt modelId="{03DA7334-4B3E-47F9-AB12-EABD880C9B20}" type="pres">
      <dgm:prSet presAssocID="{9D38C6B9-8A2B-4180-BDBD-9C15345A5CD4}" presName="horz1" presStyleCnt="0"/>
      <dgm:spPr/>
    </dgm:pt>
    <dgm:pt modelId="{0248C63B-7EE8-4118-A15B-4C2228BE59AF}" type="pres">
      <dgm:prSet presAssocID="{9D38C6B9-8A2B-4180-BDBD-9C15345A5CD4}" presName="tx1" presStyleLbl="revTx" presStyleIdx="1" presStyleCnt="4"/>
      <dgm:spPr/>
    </dgm:pt>
    <dgm:pt modelId="{7C7A1CA4-B112-40E4-8A52-CAAF2F0A9E2E}" type="pres">
      <dgm:prSet presAssocID="{9D38C6B9-8A2B-4180-BDBD-9C15345A5CD4}" presName="vert1" presStyleCnt="0"/>
      <dgm:spPr/>
    </dgm:pt>
    <dgm:pt modelId="{2E239160-3266-4E40-88BB-95463639EE34}" type="pres">
      <dgm:prSet presAssocID="{EBDAE388-B507-4096-9AAD-B5F53D8AAD6B}" presName="thickLine" presStyleLbl="alignNode1" presStyleIdx="2" presStyleCnt="4"/>
      <dgm:spPr/>
    </dgm:pt>
    <dgm:pt modelId="{259E28ED-C4BB-4557-890F-E09E6723C5F5}" type="pres">
      <dgm:prSet presAssocID="{EBDAE388-B507-4096-9AAD-B5F53D8AAD6B}" presName="horz1" presStyleCnt="0"/>
      <dgm:spPr/>
    </dgm:pt>
    <dgm:pt modelId="{92B98A4B-3786-488F-9D15-A18CD925290C}" type="pres">
      <dgm:prSet presAssocID="{EBDAE388-B507-4096-9AAD-B5F53D8AAD6B}" presName="tx1" presStyleLbl="revTx" presStyleIdx="2" presStyleCnt="4"/>
      <dgm:spPr/>
    </dgm:pt>
    <dgm:pt modelId="{D1054B31-8A26-40E4-BFDB-9EBC5A715A6C}" type="pres">
      <dgm:prSet presAssocID="{EBDAE388-B507-4096-9AAD-B5F53D8AAD6B}" presName="vert1" presStyleCnt="0"/>
      <dgm:spPr/>
    </dgm:pt>
    <dgm:pt modelId="{4982C131-0BF0-4C13-B2BF-9DF24D2C544C}" type="pres">
      <dgm:prSet presAssocID="{A8C1C19C-12CE-49F6-BEE6-CCAC6D4BC2AB}" presName="thickLine" presStyleLbl="alignNode1" presStyleIdx="3" presStyleCnt="4"/>
      <dgm:spPr/>
    </dgm:pt>
    <dgm:pt modelId="{733FCE86-5AB0-4E3E-BEC6-D6677CCAECA9}" type="pres">
      <dgm:prSet presAssocID="{A8C1C19C-12CE-49F6-BEE6-CCAC6D4BC2AB}" presName="horz1" presStyleCnt="0"/>
      <dgm:spPr/>
    </dgm:pt>
    <dgm:pt modelId="{F664D3BC-5610-41EA-94E4-CCF512110AED}" type="pres">
      <dgm:prSet presAssocID="{A8C1C19C-12CE-49F6-BEE6-CCAC6D4BC2AB}" presName="tx1" presStyleLbl="revTx" presStyleIdx="3" presStyleCnt="4"/>
      <dgm:spPr/>
    </dgm:pt>
    <dgm:pt modelId="{982314DB-BA63-4A07-A985-2F348E8DAFE6}" type="pres">
      <dgm:prSet presAssocID="{A8C1C19C-12CE-49F6-BEE6-CCAC6D4BC2AB}" presName="vert1" presStyleCnt="0"/>
      <dgm:spPr/>
    </dgm:pt>
  </dgm:ptLst>
  <dgm:cxnLst>
    <dgm:cxn modelId="{57D8BA08-D72C-472D-BA8D-E8FE3660433F}" srcId="{195DC5F2-CDD3-4AC9-930A-2E1C72B22932}" destId="{9D38C6B9-8A2B-4180-BDBD-9C15345A5CD4}" srcOrd="1" destOrd="0" parTransId="{91F1E044-C747-4D16-A506-4896B36BA8CF}" sibTransId="{EED38971-5B11-4542-A470-EC6ABA45089E}"/>
    <dgm:cxn modelId="{E4FB902F-83D2-48FA-94EA-F4E36ED1481B}" type="presOf" srcId="{A8C1C19C-12CE-49F6-BEE6-CCAC6D4BC2AB}" destId="{F664D3BC-5610-41EA-94E4-CCF512110AED}" srcOrd="0" destOrd="0" presId="urn:microsoft.com/office/officeart/2008/layout/LinedList"/>
    <dgm:cxn modelId="{09DD2C62-C252-4451-A6F0-FAFC71C99B7D}" type="presOf" srcId="{C2D423C8-DBEC-402E-B264-3B30D357E5A8}" destId="{F64CE21B-91C9-4ACD-A922-B880AC184BFA}" srcOrd="0" destOrd="0" presId="urn:microsoft.com/office/officeart/2008/layout/LinedList"/>
    <dgm:cxn modelId="{EC086650-3C9E-49BE-8937-8C7DAE60B062}" srcId="{195DC5F2-CDD3-4AC9-930A-2E1C72B22932}" destId="{C2D423C8-DBEC-402E-B264-3B30D357E5A8}" srcOrd="0" destOrd="0" parTransId="{360DDC45-5D1E-456C-8CD5-55F26A9D6DF2}" sibTransId="{CB710A46-8C76-4C27-84FE-7EFA9BDB11B3}"/>
    <dgm:cxn modelId="{5CFD04BA-5265-4736-A988-3694AF062E19}" type="presOf" srcId="{EBDAE388-B507-4096-9AAD-B5F53D8AAD6B}" destId="{92B98A4B-3786-488F-9D15-A18CD925290C}" srcOrd="0" destOrd="0" presId="urn:microsoft.com/office/officeart/2008/layout/LinedList"/>
    <dgm:cxn modelId="{24D146BB-9D8C-4EB2-8BCC-399650955D6F}" type="presOf" srcId="{9D38C6B9-8A2B-4180-BDBD-9C15345A5CD4}" destId="{0248C63B-7EE8-4118-A15B-4C2228BE59AF}" srcOrd="0" destOrd="0" presId="urn:microsoft.com/office/officeart/2008/layout/LinedList"/>
    <dgm:cxn modelId="{8DB749C1-5C26-4C4B-9EC3-F8C04F42CA45}" srcId="{195DC5F2-CDD3-4AC9-930A-2E1C72B22932}" destId="{EBDAE388-B507-4096-9AAD-B5F53D8AAD6B}" srcOrd="2" destOrd="0" parTransId="{60C919E3-74D4-4DCD-BFCF-A360DA16CFEC}" sibTransId="{A99C4A91-B0EF-481D-A7F1-F6B97290D886}"/>
    <dgm:cxn modelId="{97A6CCC8-B2BD-4034-AF76-31ADB55ADFCB}" srcId="{195DC5F2-CDD3-4AC9-930A-2E1C72B22932}" destId="{A8C1C19C-12CE-49F6-BEE6-CCAC6D4BC2AB}" srcOrd="3" destOrd="0" parTransId="{24753E35-DE2E-41B8-B1F7-E8CA5380EE00}" sibTransId="{E15683E7-7FC0-4BDA-BFFD-4A4608A7D139}"/>
    <dgm:cxn modelId="{BB89E6FB-06B4-47ED-A31E-2773D263AD10}" type="presOf" srcId="{195DC5F2-CDD3-4AC9-930A-2E1C72B22932}" destId="{12BA766A-6E50-459D-AFD1-325BE637F6F4}" srcOrd="0" destOrd="0" presId="urn:microsoft.com/office/officeart/2008/layout/LinedList"/>
    <dgm:cxn modelId="{A2E67732-FA93-4786-B8ED-D8592A61F82B}" type="presParOf" srcId="{12BA766A-6E50-459D-AFD1-325BE637F6F4}" destId="{2EE60228-4888-4E8C-B338-245666D5F8D5}" srcOrd="0" destOrd="0" presId="urn:microsoft.com/office/officeart/2008/layout/LinedList"/>
    <dgm:cxn modelId="{EE0F925E-1FF9-411D-8B17-354964ED1604}" type="presParOf" srcId="{12BA766A-6E50-459D-AFD1-325BE637F6F4}" destId="{60013BA2-4D28-436D-8D83-F960A369C6C3}" srcOrd="1" destOrd="0" presId="urn:microsoft.com/office/officeart/2008/layout/LinedList"/>
    <dgm:cxn modelId="{5180106B-830D-4D76-A906-C97389E63907}" type="presParOf" srcId="{60013BA2-4D28-436D-8D83-F960A369C6C3}" destId="{F64CE21B-91C9-4ACD-A922-B880AC184BFA}" srcOrd="0" destOrd="0" presId="urn:microsoft.com/office/officeart/2008/layout/LinedList"/>
    <dgm:cxn modelId="{4DD46D01-5122-4E55-8A35-0F3B623B25B1}" type="presParOf" srcId="{60013BA2-4D28-436D-8D83-F960A369C6C3}" destId="{0FD284A6-F8D6-48ED-9DB9-818E7469D90D}" srcOrd="1" destOrd="0" presId="urn:microsoft.com/office/officeart/2008/layout/LinedList"/>
    <dgm:cxn modelId="{8C5BC302-3B0C-4FDB-A1D2-5D9D786D8D7F}" type="presParOf" srcId="{12BA766A-6E50-459D-AFD1-325BE637F6F4}" destId="{AA069FAF-8846-41FC-A4FF-C9AD9E667AEB}" srcOrd="2" destOrd="0" presId="urn:microsoft.com/office/officeart/2008/layout/LinedList"/>
    <dgm:cxn modelId="{219174A6-5505-494B-839F-E748F849F9EC}" type="presParOf" srcId="{12BA766A-6E50-459D-AFD1-325BE637F6F4}" destId="{03DA7334-4B3E-47F9-AB12-EABD880C9B20}" srcOrd="3" destOrd="0" presId="urn:microsoft.com/office/officeart/2008/layout/LinedList"/>
    <dgm:cxn modelId="{B529BCB7-2065-49D3-87AA-47374CB0ABCB}" type="presParOf" srcId="{03DA7334-4B3E-47F9-AB12-EABD880C9B20}" destId="{0248C63B-7EE8-4118-A15B-4C2228BE59AF}" srcOrd="0" destOrd="0" presId="urn:microsoft.com/office/officeart/2008/layout/LinedList"/>
    <dgm:cxn modelId="{F9AF351E-1620-47F7-9D92-F301AFB6F9DD}" type="presParOf" srcId="{03DA7334-4B3E-47F9-AB12-EABD880C9B20}" destId="{7C7A1CA4-B112-40E4-8A52-CAAF2F0A9E2E}" srcOrd="1" destOrd="0" presId="urn:microsoft.com/office/officeart/2008/layout/LinedList"/>
    <dgm:cxn modelId="{86EC5155-A9F9-413D-BCEB-ED441CB9EF52}" type="presParOf" srcId="{12BA766A-6E50-459D-AFD1-325BE637F6F4}" destId="{2E239160-3266-4E40-88BB-95463639EE34}" srcOrd="4" destOrd="0" presId="urn:microsoft.com/office/officeart/2008/layout/LinedList"/>
    <dgm:cxn modelId="{DC4D0E28-18D2-4039-ADF6-781D9308F789}" type="presParOf" srcId="{12BA766A-6E50-459D-AFD1-325BE637F6F4}" destId="{259E28ED-C4BB-4557-890F-E09E6723C5F5}" srcOrd="5" destOrd="0" presId="urn:microsoft.com/office/officeart/2008/layout/LinedList"/>
    <dgm:cxn modelId="{AD58F077-274E-40C5-BE67-3D027B3154A4}" type="presParOf" srcId="{259E28ED-C4BB-4557-890F-E09E6723C5F5}" destId="{92B98A4B-3786-488F-9D15-A18CD925290C}" srcOrd="0" destOrd="0" presId="urn:microsoft.com/office/officeart/2008/layout/LinedList"/>
    <dgm:cxn modelId="{6217486A-2E18-434A-82D1-0AB16A514DB9}" type="presParOf" srcId="{259E28ED-C4BB-4557-890F-E09E6723C5F5}" destId="{D1054B31-8A26-40E4-BFDB-9EBC5A715A6C}" srcOrd="1" destOrd="0" presId="urn:microsoft.com/office/officeart/2008/layout/LinedList"/>
    <dgm:cxn modelId="{DB23977C-155B-4400-918E-D87B5DF82A41}" type="presParOf" srcId="{12BA766A-6E50-459D-AFD1-325BE637F6F4}" destId="{4982C131-0BF0-4C13-B2BF-9DF24D2C544C}" srcOrd="6" destOrd="0" presId="urn:microsoft.com/office/officeart/2008/layout/LinedList"/>
    <dgm:cxn modelId="{F5E11921-2468-414D-822E-5EEB9E256103}" type="presParOf" srcId="{12BA766A-6E50-459D-AFD1-325BE637F6F4}" destId="{733FCE86-5AB0-4E3E-BEC6-D6677CCAECA9}" srcOrd="7" destOrd="0" presId="urn:microsoft.com/office/officeart/2008/layout/LinedList"/>
    <dgm:cxn modelId="{904D6A41-3C2D-4524-8F16-C983CBDE8E48}" type="presParOf" srcId="{733FCE86-5AB0-4E3E-BEC6-D6677CCAECA9}" destId="{F664D3BC-5610-41EA-94E4-CCF512110AED}" srcOrd="0" destOrd="0" presId="urn:microsoft.com/office/officeart/2008/layout/LinedList"/>
    <dgm:cxn modelId="{4733D139-87E2-45D2-A0E4-E95997DA6931}" type="presParOf" srcId="{733FCE86-5AB0-4E3E-BEC6-D6677CCAECA9}" destId="{982314DB-BA63-4A07-A985-2F348E8DAF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C7D7C-B486-4DAC-A845-AF99DAB2D002}">
      <dsp:nvSpPr>
        <dsp:cNvPr id="0" name=""/>
        <dsp:cNvSpPr/>
      </dsp:nvSpPr>
      <dsp:spPr>
        <a:xfrm>
          <a:off x="1205"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BB5B5-C030-469D-9F38-A6C4ACBFD915}">
      <dsp:nvSpPr>
        <dsp:cNvPr id="0" name=""/>
        <dsp:cNvSpPr/>
      </dsp:nvSpPr>
      <dsp:spPr>
        <a:xfrm>
          <a:off x="471217"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a:t>Dle charakteru dané intervence se budou podávat dva typy žádostí – žádost o dotaci a žádost o zařazení.</a:t>
          </a:r>
          <a:endParaRPr lang="en-US" sz="2400" kern="1200"/>
        </a:p>
      </dsp:txBody>
      <dsp:txXfrm>
        <a:off x="549891" y="857605"/>
        <a:ext cx="4072760" cy="2528770"/>
      </dsp:txXfrm>
    </dsp:sp>
    <dsp:sp modelId="{55EA7C44-0B9F-4EDD-9BB8-899619B7BEE2}">
      <dsp:nvSpPr>
        <dsp:cNvPr id="0" name=""/>
        <dsp:cNvSpPr/>
      </dsp:nvSpPr>
      <dsp:spPr>
        <a:xfrm>
          <a:off x="5171337"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5D370F-CA23-4089-9A33-B85032E0EFA4}">
      <dsp:nvSpPr>
        <dsp:cNvPr id="0" name=""/>
        <dsp:cNvSpPr/>
      </dsp:nvSpPr>
      <dsp:spPr>
        <a:xfrm>
          <a:off x="5641349"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a:t>Žádosti o dotace na intervence Zalesňování zemědělské půdy – založení porostu a Založení agrolesnického systému se podávají po provedení výsadby.</a:t>
          </a:r>
          <a:endParaRPr lang="en-US" sz="2400" kern="1200"/>
        </a:p>
      </dsp:txBody>
      <dsp:txXfrm>
        <a:off x="5720023" y="857605"/>
        <a:ext cx="4072760" cy="2528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770CA-4784-4876-818D-E147758152A7}">
      <dsp:nvSpPr>
        <dsp:cNvPr id="0" name=""/>
        <dsp:cNvSpPr/>
      </dsp:nvSpPr>
      <dsp:spPr>
        <a:xfrm>
          <a:off x="2892" y="407230"/>
          <a:ext cx="2294622" cy="137677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Předpokládaný příjem žádostí – plán výzev jaro/léto      (předběžně květen – červenec 2023)</a:t>
          </a:r>
          <a:endParaRPr lang="en-US" sz="1700" kern="1200"/>
        </a:p>
      </dsp:txBody>
      <dsp:txXfrm>
        <a:off x="2892" y="407230"/>
        <a:ext cx="2294622" cy="1376773"/>
      </dsp:txXfrm>
    </dsp:sp>
    <dsp:sp modelId="{79CD4089-B698-4D7B-AE9E-BC80FFFDC43F}">
      <dsp:nvSpPr>
        <dsp:cNvPr id="0" name=""/>
        <dsp:cNvSpPr/>
      </dsp:nvSpPr>
      <dsp:spPr>
        <a:xfrm>
          <a:off x="2526977" y="407230"/>
          <a:ext cx="2294622" cy="1376773"/>
        </a:xfrm>
        <a:prstGeom prst="rect">
          <a:avLst/>
        </a:prstGeom>
        <a:solidFill>
          <a:schemeClr val="accent2">
            <a:hueOff val="196931"/>
            <a:satOff val="3687"/>
            <a:lumOff val="-2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 Investice do zemědělských podniků</a:t>
          </a:r>
          <a:endParaRPr lang="en-US" sz="1700" kern="1200"/>
        </a:p>
      </dsp:txBody>
      <dsp:txXfrm>
        <a:off x="2526977" y="407230"/>
        <a:ext cx="2294622" cy="1376773"/>
      </dsp:txXfrm>
    </dsp:sp>
    <dsp:sp modelId="{60629B16-0859-4A6F-B645-4F0C17A60634}">
      <dsp:nvSpPr>
        <dsp:cNvPr id="0" name=""/>
        <dsp:cNvSpPr/>
      </dsp:nvSpPr>
      <dsp:spPr>
        <a:xfrm>
          <a:off x="5051062" y="407230"/>
          <a:ext cx="2294622" cy="1376773"/>
        </a:xfrm>
        <a:prstGeom prst="rect">
          <a:avLst/>
        </a:prstGeom>
        <a:solidFill>
          <a:schemeClr val="accent2">
            <a:hueOff val="393862"/>
            <a:satOff val="7373"/>
            <a:lumOff val="-44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 Investice do zpracování zemědělských produktů</a:t>
          </a:r>
          <a:endParaRPr lang="en-US" sz="1700" kern="1200"/>
        </a:p>
      </dsp:txBody>
      <dsp:txXfrm>
        <a:off x="5051062" y="407230"/>
        <a:ext cx="2294622" cy="1376773"/>
      </dsp:txXfrm>
    </dsp:sp>
    <dsp:sp modelId="{F662A153-4389-4125-8272-5E75663B1535}">
      <dsp:nvSpPr>
        <dsp:cNvPr id="0" name=""/>
        <dsp:cNvSpPr/>
      </dsp:nvSpPr>
      <dsp:spPr>
        <a:xfrm>
          <a:off x="7575147" y="407230"/>
          <a:ext cx="2294622" cy="1376773"/>
        </a:xfrm>
        <a:prstGeom prst="rect">
          <a:avLst/>
        </a:prstGeom>
        <a:solidFill>
          <a:schemeClr val="accent2">
            <a:hueOff val="590793"/>
            <a:satOff val="11060"/>
            <a:lumOff val="-67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 Zahájení činnosti mladého zemědělce</a:t>
          </a:r>
          <a:endParaRPr lang="en-US" sz="1700" kern="1200"/>
        </a:p>
      </dsp:txBody>
      <dsp:txXfrm>
        <a:off x="7575147" y="407230"/>
        <a:ext cx="2294622" cy="1376773"/>
      </dsp:txXfrm>
    </dsp:sp>
    <dsp:sp modelId="{AD1A7FFB-E1ED-46F3-884F-9469B2F11D3A}">
      <dsp:nvSpPr>
        <dsp:cNvPr id="0" name=""/>
        <dsp:cNvSpPr/>
      </dsp:nvSpPr>
      <dsp:spPr>
        <a:xfrm>
          <a:off x="2892" y="2013466"/>
          <a:ext cx="2294622" cy="1376773"/>
        </a:xfrm>
        <a:prstGeom prst="rect">
          <a:avLst/>
        </a:prstGeom>
        <a:solidFill>
          <a:schemeClr val="accent2">
            <a:hueOff val="787724"/>
            <a:satOff val="14747"/>
            <a:lumOff val="-8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 Inovace při zpracování zemědělských produktů</a:t>
          </a:r>
          <a:endParaRPr lang="en-US" sz="1700" kern="1200"/>
        </a:p>
      </dsp:txBody>
      <dsp:txXfrm>
        <a:off x="2892" y="2013466"/>
        <a:ext cx="2294622" cy="1376773"/>
      </dsp:txXfrm>
    </dsp:sp>
    <dsp:sp modelId="{FA626F3B-A0F9-46EC-A971-B44B0CD2AED3}">
      <dsp:nvSpPr>
        <dsp:cNvPr id="0" name=""/>
        <dsp:cNvSpPr/>
      </dsp:nvSpPr>
      <dsp:spPr>
        <a:xfrm>
          <a:off x="2526977" y="2013466"/>
          <a:ext cx="2294622" cy="1376773"/>
        </a:xfrm>
        <a:prstGeom prst="rect">
          <a:avLst/>
        </a:prstGeom>
        <a:solidFill>
          <a:schemeClr val="accent2">
            <a:hueOff val="984655"/>
            <a:satOff val="18434"/>
            <a:lumOff val="-112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 Podpora operačních skupin a projektů EIP </a:t>
          </a:r>
          <a:endParaRPr lang="en-US" sz="1700" kern="1200"/>
        </a:p>
      </dsp:txBody>
      <dsp:txXfrm>
        <a:off x="2526977" y="2013466"/>
        <a:ext cx="2294622" cy="1376773"/>
      </dsp:txXfrm>
    </dsp:sp>
    <dsp:sp modelId="{8B3F6F55-2547-495F-98B6-522D15FB3679}">
      <dsp:nvSpPr>
        <dsp:cNvPr id="0" name=""/>
        <dsp:cNvSpPr/>
      </dsp:nvSpPr>
      <dsp:spPr>
        <a:xfrm>
          <a:off x="5051062" y="2013466"/>
          <a:ext cx="2294622" cy="1376773"/>
        </a:xfrm>
        <a:prstGeom prst="rect">
          <a:avLst/>
        </a:prstGeom>
        <a:solidFill>
          <a:schemeClr val="accent2">
            <a:hueOff val="1181586"/>
            <a:satOff val="22120"/>
            <a:lumOff val="-13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podzim (předběžně říjen 2023)</a:t>
          </a:r>
          <a:endParaRPr lang="en-US" sz="1700" kern="1200"/>
        </a:p>
      </dsp:txBody>
      <dsp:txXfrm>
        <a:off x="5051062" y="2013466"/>
        <a:ext cx="2294622" cy="1376773"/>
      </dsp:txXfrm>
    </dsp:sp>
    <dsp:sp modelId="{04892035-A4C4-4228-8055-53706BDD8F96}">
      <dsp:nvSpPr>
        <dsp:cNvPr id="0" name=""/>
        <dsp:cNvSpPr/>
      </dsp:nvSpPr>
      <dsp:spPr>
        <a:xfrm>
          <a:off x="7575147" y="2013466"/>
          <a:ext cx="2294622" cy="1376773"/>
        </a:xfrm>
        <a:prstGeom prst="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b="1" kern="1200"/>
            <a:t>➢Investice do lesnické infrastruktury</a:t>
          </a:r>
          <a:endParaRPr lang="en-US" sz="1700" kern="1200"/>
        </a:p>
      </dsp:txBody>
      <dsp:txXfrm>
        <a:off x="7575147" y="2013466"/>
        <a:ext cx="2294622" cy="1376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9422F-D834-4922-9D4F-6180C8D9E86B}">
      <dsp:nvSpPr>
        <dsp:cNvPr id="0" name=""/>
        <dsp:cNvSpPr/>
      </dsp:nvSpPr>
      <dsp:spPr>
        <a:xfrm>
          <a:off x="857952" y="1814"/>
          <a:ext cx="1896920" cy="1138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Technologické investice v lesním hospodářství</a:t>
          </a:r>
          <a:endParaRPr lang="en-US" sz="1600" kern="1200"/>
        </a:p>
      </dsp:txBody>
      <dsp:txXfrm>
        <a:off x="857952" y="1814"/>
        <a:ext cx="1896920" cy="1138152"/>
      </dsp:txXfrm>
    </dsp:sp>
    <dsp:sp modelId="{D75797F8-F836-4064-8333-E2F4CF4E9D35}">
      <dsp:nvSpPr>
        <dsp:cNvPr id="0" name=""/>
        <dsp:cNvSpPr/>
      </dsp:nvSpPr>
      <dsp:spPr>
        <a:xfrm>
          <a:off x="2944565" y="1814"/>
          <a:ext cx="1896920" cy="113815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Technologie snižující emise GHG a NH3</a:t>
          </a:r>
          <a:endParaRPr lang="en-US" sz="1600" kern="1200"/>
        </a:p>
      </dsp:txBody>
      <dsp:txXfrm>
        <a:off x="2944565" y="1814"/>
        <a:ext cx="1896920" cy="1138152"/>
      </dsp:txXfrm>
    </dsp:sp>
    <dsp:sp modelId="{F2FF7B52-23C4-494D-85DC-81E232A3C0BF}">
      <dsp:nvSpPr>
        <dsp:cNvPr id="0" name=""/>
        <dsp:cNvSpPr/>
      </dsp:nvSpPr>
      <dsp:spPr>
        <a:xfrm>
          <a:off x="5031177" y="1814"/>
          <a:ext cx="1896920" cy="113815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Inovace v zemědělské prvovýrobě</a:t>
          </a:r>
          <a:endParaRPr lang="en-US" sz="1600" kern="1200"/>
        </a:p>
      </dsp:txBody>
      <dsp:txXfrm>
        <a:off x="5031177" y="1814"/>
        <a:ext cx="1896920" cy="1138152"/>
      </dsp:txXfrm>
    </dsp:sp>
    <dsp:sp modelId="{89759BEB-3C72-44E6-BBE6-E315E4CEE275}">
      <dsp:nvSpPr>
        <dsp:cNvPr id="0" name=""/>
        <dsp:cNvSpPr/>
      </dsp:nvSpPr>
      <dsp:spPr>
        <a:xfrm>
          <a:off x="7117789" y="1814"/>
          <a:ext cx="1896920" cy="113815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Investice do nezemědělských činností</a:t>
          </a:r>
          <a:endParaRPr lang="en-US" sz="1600" kern="1200"/>
        </a:p>
      </dsp:txBody>
      <dsp:txXfrm>
        <a:off x="7117789" y="1814"/>
        <a:ext cx="1896920" cy="1138152"/>
      </dsp:txXfrm>
    </dsp:sp>
    <dsp:sp modelId="{B421663D-B916-47AC-85E9-F4BE3B9ED74F}">
      <dsp:nvSpPr>
        <dsp:cNvPr id="0" name=""/>
        <dsp:cNvSpPr/>
      </dsp:nvSpPr>
      <dsp:spPr>
        <a:xfrm>
          <a:off x="857952" y="1329658"/>
          <a:ext cx="1896920" cy="113815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Vodohospodářská opatření v lesích</a:t>
          </a:r>
          <a:endParaRPr lang="en-US" sz="1600" kern="1200"/>
        </a:p>
      </dsp:txBody>
      <dsp:txXfrm>
        <a:off x="857952" y="1329658"/>
        <a:ext cx="1896920" cy="1138152"/>
      </dsp:txXfrm>
    </dsp:sp>
    <dsp:sp modelId="{840BB910-9526-4BFA-8C0F-2ACB9ABEDFDB}">
      <dsp:nvSpPr>
        <dsp:cNvPr id="0" name=""/>
        <dsp:cNvSpPr/>
      </dsp:nvSpPr>
      <dsp:spPr>
        <a:xfrm>
          <a:off x="2944565" y="1329658"/>
          <a:ext cx="1896920" cy="1138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Investice do obnovy kalamitních ploch</a:t>
          </a:r>
          <a:endParaRPr lang="en-US" sz="1600" kern="1200"/>
        </a:p>
      </dsp:txBody>
      <dsp:txXfrm>
        <a:off x="2944565" y="1329658"/>
        <a:ext cx="1896920" cy="1138152"/>
      </dsp:txXfrm>
    </dsp:sp>
    <dsp:sp modelId="{C5AB5C8D-CE04-40B5-A4BB-D8FB22E4BC50}">
      <dsp:nvSpPr>
        <dsp:cNvPr id="0" name=""/>
        <dsp:cNvSpPr/>
      </dsp:nvSpPr>
      <dsp:spPr>
        <a:xfrm>
          <a:off x="5031177" y="1329658"/>
          <a:ext cx="1896920" cy="113815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Investice do ochrany melioračních a zpevňujících dřevin</a:t>
          </a:r>
          <a:endParaRPr lang="en-US" sz="1600" kern="1200"/>
        </a:p>
      </dsp:txBody>
      <dsp:txXfrm>
        <a:off x="5031177" y="1329658"/>
        <a:ext cx="1896920" cy="1138152"/>
      </dsp:txXfrm>
    </dsp:sp>
    <dsp:sp modelId="{2896A1C3-9A70-48A9-96E3-65040F0B65F2}">
      <dsp:nvSpPr>
        <dsp:cNvPr id="0" name=""/>
        <dsp:cNvSpPr/>
      </dsp:nvSpPr>
      <dsp:spPr>
        <a:xfrm>
          <a:off x="7117789" y="1329658"/>
          <a:ext cx="1896920" cy="113815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Neproduktivní investice v lesích </a:t>
          </a:r>
          <a:endParaRPr lang="en-US" sz="1600" kern="1200"/>
        </a:p>
      </dsp:txBody>
      <dsp:txXfrm>
        <a:off x="7117789" y="1329658"/>
        <a:ext cx="1896920" cy="1138152"/>
      </dsp:txXfrm>
    </dsp:sp>
    <dsp:sp modelId="{A11D4F48-347A-4215-A491-DF8F20D77C34}">
      <dsp:nvSpPr>
        <dsp:cNvPr id="0" name=""/>
        <dsp:cNvSpPr/>
      </dsp:nvSpPr>
      <dsp:spPr>
        <a:xfrm>
          <a:off x="3987871" y="2657503"/>
          <a:ext cx="1896920" cy="113815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a:t>➢ Přeměna porostů náhradních dřevin</a:t>
          </a:r>
          <a:endParaRPr lang="en-US" sz="1600" kern="1200"/>
        </a:p>
      </dsp:txBody>
      <dsp:txXfrm>
        <a:off x="3987871" y="2657503"/>
        <a:ext cx="1896920" cy="1138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E0F79-F8F7-4DA4-81DF-FD6B8692FACB}">
      <dsp:nvSpPr>
        <dsp:cNvPr id="0" name=""/>
        <dsp:cNvSpPr/>
      </dsp:nvSpPr>
      <dsp:spPr>
        <a:xfrm>
          <a:off x="1182" y="548740"/>
          <a:ext cx="2521816" cy="15130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Žadatel: musí být aktivním zemědělcem </a:t>
          </a:r>
          <a:endParaRPr lang="en-US" sz="1800" kern="1200" dirty="0"/>
        </a:p>
      </dsp:txBody>
      <dsp:txXfrm>
        <a:off x="45499" y="593057"/>
        <a:ext cx="2433182" cy="1424455"/>
      </dsp:txXfrm>
    </dsp:sp>
    <dsp:sp modelId="{937D6166-0235-4746-9FBD-CC5D11DC51AA}">
      <dsp:nvSpPr>
        <dsp:cNvPr id="0" name=""/>
        <dsp:cNvSpPr/>
      </dsp:nvSpPr>
      <dsp:spPr>
        <a:xfrm>
          <a:off x="2744919" y="992579"/>
          <a:ext cx="534625" cy="6254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44919" y="1117661"/>
        <a:ext cx="374238" cy="375246"/>
      </dsp:txXfrm>
    </dsp:sp>
    <dsp:sp modelId="{FA68E9B1-EE8F-464C-BB6C-696F88D15468}">
      <dsp:nvSpPr>
        <dsp:cNvPr id="0" name=""/>
        <dsp:cNvSpPr/>
      </dsp:nvSpPr>
      <dsp:spPr>
        <a:xfrm>
          <a:off x="3531725" y="548740"/>
          <a:ext cx="2521816" cy="15130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obhospodařuje min. 1 ha zemědělské půdy evidované v LPIS</a:t>
          </a:r>
          <a:endParaRPr lang="en-US" sz="1800" kern="1200"/>
        </a:p>
      </dsp:txBody>
      <dsp:txXfrm>
        <a:off x="3576042" y="593057"/>
        <a:ext cx="2433182" cy="1424455"/>
      </dsp:txXfrm>
    </dsp:sp>
    <dsp:sp modelId="{93141BED-BB22-4C8E-ADA4-A2CB6E91F473}">
      <dsp:nvSpPr>
        <dsp:cNvPr id="0" name=""/>
        <dsp:cNvSpPr/>
      </dsp:nvSpPr>
      <dsp:spPr>
        <a:xfrm rot="5400000">
          <a:off x="4525321" y="2238357"/>
          <a:ext cx="534625" cy="6254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4605011" y="2283750"/>
        <a:ext cx="375246" cy="374238"/>
      </dsp:txXfrm>
    </dsp:sp>
    <dsp:sp modelId="{A3C86B2C-CAD6-497C-856F-DA54C4EE45D4}">
      <dsp:nvSpPr>
        <dsp:cNvPr id="0" name=""/>
        <dsp:cNvSpPr/>
      </dsp:nvSpPr>
      <dsp:spPr>
        <a:xfrm>
          <a:off x="3531725" y="3070556"/>
          <a:ext cx="2521816" cy="15130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deklarovaná zemědělská plocha musí být řádně zemědělsky obhospodařovaná </a:t>
          </a:r>
          <a:endParaRPr lang="en-US" sz="1800" kern="1200"/>
        </a:p>
      </dsp:txBody>
      <dsp:txXfrm>
        <a:off x="3576042" y="3114873"/>
        <a:ext cx="2433182" cy="1424455"/>
      </dsp:txXfrm>
    </dsp:sp>
    <dsp:sp modelId="{419ADEDF-8FDC-4EAA-89C3-97F98B9DDF79}">
      <dsp:nvSpPr>
        <dsp:cNvPr id="0" name=""/>
        <dsp:cNvSpPr/>
      </dsp:nvSpPr>
      <dsp:spPr>
        <a:xfrm rot="10800000">
          <a:off x="2775180" y="3514396"/>
          <a:ext cx="534625" cy="6254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935567" y="3639478"/>
        <a:ext cx="374238" cy="375246"/>
      </dsp:txXfrm>
    </dsp:sp>
    <dsp:sp modelId="{6A3D97D1-54D6-4A61-8FA8-7B22E2CA60E6}">
      <dsp:nvSpPr>
        <dsp:cNvPr id="0" name=""/>
        <dsp:cNvSpPr/>
      </dsp:nvSpPr>
      <dsp:spPr>
        <a:xfrm>
          <a:off x="1182" y="3070556"/>
          <a:ext cx="2521816" cy="15130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a:t>musí dodržovat požadavky podmíněnosti (DZES, PPH)</a:t>
          </a:r>
          <a:endParaRPr lang="en-US" sz="1800" kern="1200"/>
        </a:p>
      </dsp:txBody>
      <dsp:txXfrm>
        <a:off x="45499" y="3114873"/>
        <a:ext cx="2433182" cy="14244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60228-4888-4E8C-B338-245666D5F8D5}">
      <dsp:nvSpPr>
        <dsp:cNvPr id="0" name=""/>
        <dsp:cNvSpPr/>
      </dsp:nvSpPr>
      <dsp:spPr>
        <a:xfrm>
          <a:off x="0" y="0"/>
          <a:ext cx="645194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CE21B-91C9-4ACD-A922-B880AC184BFA}">
      <dsp:nvSpPr>
        <dsp:cNvPr id="0" name=""/>
        <dsp:cNvSpPr/>
      </dsp:nvSpPr>
      <dsp:spPr>
        <a:xfrm>
          <a:off x="0" y="0"/>
          <a:ext cx="6451943" cy="1116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cs-CZ" sz="1700" kern="1200"/>
            <a:t>Žadatel má možnost kombinovat obě opatření</a:t>
          </a:r>
          <a:endParaRPr lang="en-US" sz="1700" kern="1200"/>
        </a:p>
      </dsp:txBody>
      <dsp:txXfrm>
        <a:off x="0" y="0"/>
        <a:ext cx="6451943" cy="1116971"/>
      </dsp:txXfrm>
    </dsp:sp>
    <dsp:sp modelId="{AA069FAF-8846-41FC-A4FF-C9AD9E667AEB}">
      <dsp:nvSpPr>
        <dsp:cNvPr id="0" name=""/>
        <dsp:cNvSpPr/>
      </dsp:nvSpPr>
      <dsp:spPr>
        <a:xfrm>
          <a:off x="0" y="1116971"/>
          <a:ext cx="6451943" cy="0"/>
        </a:xfrm>
        <a:prstGeom prst="line">
          <a:avLst/>
        </a:prstGeom>
        <a:solidFill>
          <a:schemeClr val="accent2">
            <a:hueOff val="459506"/>
            <a:satOff val="8602"/>
            <a:lumOff val="-523"/>
            <a:alphaOff val="0"/>
          </a:schemeClr>
        </a:solidFill>
        <a:ln w="19050" cap="flat" cmpd="sng" algn="ctr">
          <a:solidFill>
            <a:schemeClr val="accent2">
              <a:hueOff val="459506"/>
              <a:satOff val="8602"/>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8C63B-7EE8-4118-A15B-4C2228BE59AF}">
      <dsp:nvSpPr>
        <dsp:cNvPr id="0" name=""/>
        <dsp:cNvSpPr/>
      </dsp:nvSpPr>
      <dsp:spPr>
        <a:xfrm>
          <a:off x="0" y="1116971"/>
          <a:ext cx="6451943" cy="1116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cs-CZ" sz="1700" kern="1200"/>
            <a:t>Platba bude vyplacena na vyčleněnou neprodukční plochu odpovídající 7 % orné půdy. V zájmu motivace vstoupit do prémiového stupně se nebudou výměry odečítat od základního stupně. </a:t>
          </a:r>
          <a:endParaRPr lang="en-US" sz="1700" kern="1200"/>
        </a:p>
      </dsp:txBody>
      <dsp:txXfrm>
        <a:off x="0" y="1116971"/>
        <a:ext cx="6451943" cy="1116971"/>
      </dsp:txXfrm>
    </dsp:sp>
    <dsp:sp modelId="{2E239160-3266-4E40-88BB-95463639EE34}">
      <dsp:nvSpPr>
        <dsp:cNvPr id="0" name=""/>
        <dsp:cNvSpPr/>
      </dsp:nvSpPr>
      <dsp:spPr>
        <a:xfrm>
          <a:off x="0" y="2233943"/>
          <a:ext cx="6451943" cy="0"/>
        </a:xfrm>
        <a:prstGeom prst="line">
          <a:avLst/>
        </a:prstGeom>
        <a:solidFill>
          <a:schemeClr val="accent2">
            <a:hueOff val="919011"/>
            <a:satOff val="17205"/>
            <a:lumOff val="-1046"/>
            <a:alphaOff val="0"/>
          </a:schemeClr>
        </a:solidFill>
        <a:ln w="19050" cap="flat" cmpd="sng" algn="ctr">
          <a:solidFill>
            <a:schemeClr val="accent2">
              <a:hueOff val="919011"/>
              <a:satOff val="17205"/>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98A4B-3786-488F-9D15-A18CD925290C}">
      <dsp:nvSpPr>
        <dsp:cNvPr id="0" name=""/>
        <dsp:cNvSpPr/>
      </dsp:nvSpPr>
      <dsp:spPr>
        <a:xfrm>
          <a:off x="0" y="2233943"/>
          <a:ext cx="6451943" cy="1116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cs-CZ" sz="1700" kern="1200"/>
            <a:t>Nicméně jistý odpočet nastane, pokud žadatel nakombinuje obě podmínky prémiové ekoplatby mezi sebou, tzn., založí ochranné pásy podél vody, které zároveň uplatní v rámci 7 % neprodukčních ploch.</a:t>
          </a:r>
          <a:endParaRPr lang="en-US" sz="1700" kern="1200"/>
        </a:p>
      </dsp:txBody>
      <dsp:txXfrm>
        <a:off x="0" y="2233943"/>
        <a:ext cx="6451943" cy="1116971"/>
      </dsp:txXfrm>
    </dsp:sp>
    <dsp:sp modelId="{4982C131-0BF0-4C13-B2BF-9DF24D2C544C}">
      <dsp:nvSpPr>
        <dsp:cNvPr id="0" name=""/>
        <dsp:cNvSpPr/>
      </dsp:nvSpPr>
      <dsp:spPr>
        <a:xfrm>
          <a:off x="0" y="3350915"/>
          <a:ext cx="6451943" cy="0"/>
        </a:xfrm>
        <a:prstGeom prst="line">
          <a:avLst/>
        </a:prstGeom>
        <a:solidFill>
          <a:schemeClr val="accent2">
            <a:hueOff val="1378517"/>
            <a:satOff val="25807"/>
            <a:lumOff val="-1569"/>
            <a:alphaOff val="0"/>
          </a:schemeClr>
        </a:solidFill>
        <a:ln w="19050" cap="flat" cmpd="sng" algn="ctr">
          <a:solidFill>
            <a:schemeClr val="accent2">
              <a:hueOff val="1378517"/>
              <a:satOff val="25807"/>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64D3BC-5610-41EA-94E4-CCF512110AED}">
      <dsp:nvSpPr>
        <dsp:cNvPr id="0" name=""/>
        <dsp:cNvSpPr/>
      </dsp:nvSpPr>
      <dsp:spPr>
        <a:xfrm>
          <a:off x="0" y="3350915"/>
          <a:ext cx="6451943" cy="1116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cs-CZ" sz="1700" kern="1200"/>
            <a:t>Dotčené hektary pak budou proplaceny pouze jednou, tzn., duplicitní hektary budou odečteny.</a:t>
          </a:r>
          <a:endParaRPr lang="en-US" sz="1700" kern="1200"/>
        </a:p>
      </dsp:txBody>
      <dsp:txXfrm>
        <a:off x="0" y="3350915"/>
        <a:ext cx="6451943" cy="11169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1008460-8B2F-4AAA-A4E2-10730069204C}" type="datetimeFigureOut">
              <a:rPr lang="en-US" smtClean="0"/>
              <a:pPr/>
              <a:t>11/6/2022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946259B-8396-46CD-AD42-FDEDA89DA27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22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12303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17664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chemeClr val="tx1"/>
                </a:solidFill>
                <a:latin typeface="Calibri"/>
                <a:cs typeface="Calibri"/>
              </a:defRPr>
            </a:lvl1pPr>
          </a:lstStyle>
          <a:p>
            <a:endParaRPr/>
          </a:p>
        </p:txBody>
      </p:sp>
      <p:sp>
        <p:nvSpPr>
          <p:cNvPr id="3" name="Holder 3"/>
          <p:cNvSpPr>
            <a:spLocks noGrp="1"/>
          </p:cNvSpPr>
          <p:nvPr>
            <p:ph sz="half" idx="2"/>
          </p:nvPr>
        </p:nvSpPr>
        <p:spPr>
          <a:xfrm>
            <a:off x="745642" y="1178128"/>
            <a:ext cx="4516120" cy="4141470"/>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sz="half" idx="3"/>
          </p:nvPr>
        </p:nvSpPr>
        <p:spPr>
          <a:xfrm>
            <a:off x="7481696" y="1446987"/>
            <a:ext cx="3963034" cy="445262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272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0348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74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08584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8043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65492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19748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74948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1008460-8B2F-4AAA-A4E2-10730069204C}" type="datetimeFigureOut">
              <a:rPr lang="en-US" smtClean="0"/>
              <a:pPr/>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97050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1008460-8B2F-4AAA-A4E2-10730069204C}" type="datetimeFigureOut">
              <a:rPr lang="en-US" smtClean="0"/>
              <a:pPr/>
              <a:t>11/6/2022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55535072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msova@volny.cz"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2.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8.png"/></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Třešňové květy">
            <a:extLst>
              <a:ext uri="{FF2B5EF4-FFF2-40B4-BE49-F238E27FC236}">
                <a16:creationId xmlns:a16="http://schemas.microsoft.com/office/drawing/2014/main" id="{A4517433-03A1-09A4-F607-919CCE205E63}"/>
              </a:ext>
            </a:extLst>
          </p:cNvPr>
          <p:cNvPicPr>
            <a:picLocks noChangeAspect="1"/>
          </p:cNvPicPr>
          <p:nvPr/>
        </p:nvPicPr>
        <p:blipFill rotWithShape="1">
          <a:blip r:embed="rId2">
            <a:duotone>
              <a:schemeClr val="accent1">
                <a:shade val="45000"/>
                <a:satMod val="135000"/>
              </a:schemeClr>
              <a:prstClr val="white"/>
            </a:duotone>
            <a:alphaModFix amt="60000"/>
          </a:blip>
          <a:srcRect t="6755" b="8976"/>
          <a:stretch/>
        </p:blipFill>
        <p:spPr>
          <a:xfrm>
            <a:off x="20" y="10"/>
            <a:ext cx="12191979" cy="6857989"/>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90C6F96F-CECE-1239-5057-C87955F96CA1}"/>
              </a:ext>
            </a:extLst>
          </p:cNvPr>
          <p:cNvSpPr>
            <a:spLocks noGrp="1"/>
          </p:cNvSpPr>
          <p:nvPr>
            <p:ph type="ctrTitle"/>
          </p:nvPr>
        </p:nvSpPr>
        <p:spPr>
          <a:xfrm>
            <a:off x="1109980" y="882376"/>
            <a:ext cx="9966960" cy="2984210"/>
          </a:xfrm>
        </p:spPr>
        <p:txBody>
          <a:bodyPr>
            <a:normAutofit/>
          </a:bodyPr>
          <a:lstStyle/>
          <a:p>
            <a:r>
              <a:rPr lang="cs-CZ" dirty="0"/>
              <a:t>  </a:t>
            </a:r>
            <a:r>
              <a:rPr lang="cs-CZ" b="1" dirty="0"/>
              <a:t>Informační seminář</a:t>
            </a:r>
            <a:br>
              <a:rPr lang="cs-CZ" dirty="0"/>
            </a:br>
            <a:r>
              <a:rPr lang="cs-CZ" dirty="0"/>
              <a:t> SZP 2023 - 2027</a:t>
            </a:r>
          </a:p>
        </p:txBody>
      </p:sp>
      <p:sp>
        <p:nvSpPr>
          <p:cNvPr id="3" name="Podnadpis 2">
            <a:extLst>
              <a:ext uri="{FF2B5EF4-FFF2-40B4-BE49-F238E27FC236}">
                <a16:creationId xmlns:a16="http://schemas.microsoft.com/office/drawing/2014/main" id="{B9BF763C-8800-DC89-3091-99B359614F61}"/>
              </a:ext>
            </a:extLst>
          </p:cNvPr>
          <p:cNvSpPr>
            <a:spLocks noGrp="1"/>
          </p:cNvSpPr>
          <p:nvPr>
            <p:ph type="subTitle" idx="1"/>
          </p:nvPr>
        </p:nvSpPr>
        <p:spPr>
          <a:xfrm>
            <a:off x="1186774" y="3869634"/>
            <a:ext cx="10118746" cy="1388165"/>
          </a:xfrm>
        </p:spPr>
        <p:txBody>
          <a:bodyPr>
            <a:normAutofit/>
          </a:bodyPr>
          <a:lstStyle/>
          <a:p>
            <a:r>
              <a:rPr lang="cs-CZ" sz="3200" b="1" dirty="0"/>
              <a:t>Příbram 7. 11. 2022</a:t>
            </a:r>
          </a:p>
          <a:p>
            <a:r>
              <a:rPr lang="cs-CZ" sz="2400" b="1" dirty="0"/>
              <a:t>Ing. Jaroslava Šamsová, </a:t>
            </a:r>
            <a:r>
              <a:rPr lang="cs-CZ" sz="2400" b="1" cap="none" dirty="0">
                <a:hlinkClick r:id="rId3"/>
              </a:rPr>
              <a:t>samsova@volny.cz</a:t>
            </a:r>
            <a:r>
              <a:rPr lang="cs-CZ" sz="2400" b="1" dirty="0"/>
              <a:t>, </a:t>
            </a:r>
            <a:r>
              <a:rPr lang="cs-CZ" sz="2400" b="1" kern="600" cap="none" spc="240" dirty="0"/>
              <a:t>telefon: 604 205 690</a:t>
            </a:r>
          </a:p>
          <a:p>
            <a:endParaRPr lang="cs-CZ" dirty="0"/>
          </a:p>
        </p:txBody>
      </p:sp>
    </p:spTree>
    <p:extLst>
      <p:ext uri="{BB962C8B-B14F-4D97-AF65-F5344CB8AC3E}">
        <p14:creationId xmlns:p14="http://schemas.microsoft.com/office/powerpoint/2010/main" val="401535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B41D5-FA5C-99B9-068A-FB3766A2A85D}"/>
              </a:ext>
            </a:extLst>
          </p:cNvPr>
          <p:cNvSpPr>
            <a:spLocks noGrp="1"/>
          </p:cNvSpPr>
          <p:nvPr>
            <p:ph type="title"/>
          </p:nvPr>
        </p:nvSpPr>
        <p:spPr>
          <a:xfrm>
            <a:off x="1143000" y="609600"/>
            <a:ext cx="9875520" cy="1356360"/>
          </a:xfrm>
        </p:spPr>
        <p:txBody>
          <a:bodyPr>
            <a:normAutofit/>
          </a:bodyPr>
          <a:lstStyle/>
          <a:p>
            <a:r>
              <a:rPr lang="cs-CZ" b="1" i="0" u="none" strike="noStrike" baseline="0">
                <a:latin typeface="Arial" panose="020B0604020202020204" pitchFamily="34" charset="0"/>
              </a:rPr>
              <a:t>Projektové intervence </a:t>
            </a:r>
            <a:endParaRPr lang="cs-CZ"/>
          </a:p>
        </p:txBody>
      </p:sp>
      <p:graphicFrame>
        <p:nvGraphicFramePr>
          <p:cNvPr id="7" name="Zástupný obsah 2">
            <a:extLst>
              <a:ext uri="{FF2B5EF4-FFF2-40B4-BE49-F238E27FC236}">
                <a16:creationId xmlns:a16="http://schemas.microsoft.com/office/drawing/2014/main" id="{31B18FB6-842A-897C-04E9-708F7EDA5177}"/>
              </a:ext>
            </a:extLst>
          </p:cNvPr>
          <p:cNvGraphicFramePr>
            <a:graphicFrameLocks noGrp="1"/>
          </p:cNvGraphicFramePr>
          <p:nvPr>
            <p:ph idx="1"/>
            <p:extLst>
              <p:ext uri="{D42A27DB-BD31-4B8C-83A1-F6EECF244321}">
                <p14:modId xmlns:p14="http://schemas.microsoft.com/office/powerpoint/2010/main" val="4251092667"/>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11092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5801" y="-78378"/>
            <a:ext cx="8657869" cy="1257845"/>
          </a:xfrm>
          <a:prstGeom prst="rect">
            <a:avLst/>
          </a:prstGeom>
        </p:spPr>
        <p:txBody>
          <a:bodyPr vert="horz" wrap="square" lIns="0" tIns="12700" rIns="0" bIns="0" rtlCol="0">
            <a:spAutoFit/>
          </a:bodyPr>
          <a:lstStyle/>
          <a:p>
            <a:pPr marL="12700">
              <a:lnSpc>
                <a:spcPts val="3304"/>
              </a:lnSpc>
              <a:spcBef>
                <a:spcPts val="100"/>
              </a:spcBef>
            </a:pPr>
            <a:br>
              <a:rPr lang="cs-CZ" b="1" dirty="0"/>
            </a:br>
            <a:r>
              <a:rPr sz="2400" b="1" dirty="0" err="1"/>
              <a:t>Dotace</a:t>
            </a:r>
            <a:r>
              <a:rPr sz="2400" b="1" spc="-70" dirty="0"/>
              <a:t> </a:t>
            </a:r>
            <a:r>
              <a:rPr sz="2400" b="1" dirty="0"/>
              <a:t>na</a:t>
            </a:r>
            <a:r>
              <a:rPr sz="2400" b="1" spc="-40" dirty="0"/>
              <a:t> </a:t>
            </a:r>
            <a:r>
              <a:rPr sz="2400" b="1" spc="-10" dirty="0"/>
              <a:t>zemědělskou</a:t>
            </a:r>
            <a:r>
              <a:rPr sz="2400" b="1" spc="-90" dirty="0"/>
              <a:t> </a:t>
            </a:r>
            <a:r>
              <a:rPr sz="2400" b="1" dirty="0"/>
              <a:t>půdu</a:t>
            </a:r>
            <a:r>
              <a:rPr sz="2400" b="1" spc="-45" dirty="0"/>
              <a:t> </a:t>
            </a:r>
            <a:r>
              <a:rPr sz="2400" b="1" dirty="0"/>
              <a:t>s</a:t>
            </a:r>
            <a:r>
              <a:rPr sz="2400" b="1" spc="-35" dirty="0"/>
              <a:t> </a:t>
            </a:r>
            <a:r>
              <a:rPr sz="2400" b="1" dirty="0"/>
              <a:t>druhem</a:t>
            </a:r>
            <a:r>
              <a:rPr sz="2400" b="1" spc="-55" dirty="0"/>
              <a:t> </a:t>
            </a:r>
            <a:r>
              <a:rPr sz="2400" b="1" spc="-10" dirty="0"/>
              <a:t>zemědělské</a:t>
            </a:r>
            <a:r>
              <a:rPr sz="2400" b="1" spc="-80" dirty="0"/>
              <a:t> </a:t>
            </a:r>
            <a:r>
              <a:rPr sz="2400" b="1" spc="-10" dirty="0"/>
              <a:t>kultury</a:t>
            </a:r>
          </a:p>
          <a:p>
            <a:pPr marL="12700">
              <a:lnSpc>
                <a:spcPts val="3304"/>
              </a:lnSpc>
            </a:pPr>
            <a:r>
              <a:rPr sz="2400" b="1" dirty="0">
                <a:latin typeface="Calibri"/>
                <a:cs typeface="Calibri"/>
              </a:rPr>
              <a:t>trvalý</a:t>
            </a:r>
            <a:r>
              <a:rPr sz="2400" b="1" spc="-85" dirty="0">
                <a:latin typeface="Calibri"/>
                <a:cs typeface="Calibri"/>
              </a:rPr>
              <a:t> </a:t>
            </a:r>
            <a:r>
              <a:rPr sz="2400" b="1" dirty="0">
                <a:latin typeface="Calibri"/>
                <a:cs typeface="Calibri"/>
              </a:rPr>
              <a:t>travní</a:t>
            </a:r>
            <a:r>
              <a:rPr sz="2400" b="1" spc="-110" dirty="0">
                <a:latin typeface="Calibri"/>
                <a:cs typeface="Calibri"/>
              </a:rPr>
              <a:t> </a:t>
            </a:r>
            <a:r>
              <a:rPr sz="2400" b="1" spc="-10" dirty="0">
                <a:latin typeface="Calibri"/>
                <a:cs typeface="Calibri"/>
              </a:rPr>
              <a:t>porost</a:t>
            </a:r>
          </a:p>
        </p:txBody>
      </p:sp>
      <p:pic>
        <p:nvPicPr>
          <p:cNvPr id="3" name="object 3"/>
          <p:cNvPicPr/>
          <p:nvPr/>
        </p:nvPicPr>
        <p:blipFill>
          <a:blip r:embed="rId2" cstate="print"/>
          <a:stretch>
            <a:fillRect/>
          </a:stretch>
        </p:blipFill>
        <p:spPr>
          <a:xfrm>
            <a:off x="193547" y="175247"/>
            <a:ext cx="486156" cy="486168"/>
          </a:xfrm>
          <a:prstGeom prst="rect">
            <a:avLst/>
          </a:prstGeom>
        </p:spPr>
      </p:pic>
      <p:grpSp>
        <p:nvGrpSpPr>
          <p:cNvPr id="4" name="object 4"/>
          <p:cNvGrpSpPr/>
          <p:nvPr/>
        </p:nvGrpSpPr>
        <p:grpSpPr>
          <a:xfrm>
            <a:off x="178299" y="1159680"/>
            <a:ext cx="6916420" cy="1629410"/>
            <a:chOff x="178299" y="1159680"/>
            <a:chExt cx="6916420" cy="1629410"/>
          </a:xfrm>
        </p:grpSpPr>
        <p:pic>
          <p:nvPicPr>
            <p:cNvPr id="5" name="object 5"/>
            <p:cNvPicPr/>
            <p:nvPr/>
          </p:nvPicPr>
          <p:blipFill>
            <a:blip r:embed="rId3" cstate="print"/>
            <a:stretch>
              <a:fillRect/>
            </a:stretch>
          </p:blipFill>
          <p:spPr>
            <a:xfrm>
              <a:off x="178299" y="1159680"/>
              <a:ext cx="6915928" cy="1629282"/>
            </a:xfrm>
            <a:prstGeom prst="rect">
              <a:avLst/>
            </a:prstGeom>
          </p:spPr>
        </p:pic>
        <p:sp>
          <p:nvSpPr>
            <p:cNvPr id="6" name="object 6"/>
            <p:cNvSpPr/>
            <p:nvPr/>
          </p:nvSpPr>
          <p:spPr>
            <a:xfrm>
              <a:off x="195072" y="1167384"/>
              <a:ext cx="6832600" cy="1554480"/>
            </a:xfrm>
            <a:custGeom>
              <a:avLst/>
              <a:gdLst/>
              <a:ahLst/>
              <a:cxnLst/>
              <a:rect l="l" t="t" r="r" b="b"/>
              <a:pathLst>
                <a:path w="6832600" h="1554480">
                  <a:moveTo>
                    <a:pt x="6573011" y="0"/>
                  </a:moveTo>
                  <a:lnTo>
                    <a:pt x="259092" y="0"/>
                  </a:lnTo>
                  <a:lnTo>
                    <a:pt x="212520" y="4172"/>
                  </a:lnTo>
                  <a:lnTo>
                    <a:pt x="168687" y="16203"/>
                  </a:lnTo>
                  <a:lnTo>
                    <a:pt x="128324" y="35362"/>
                  </a:lnTo>
                  <a:lnTo>
                    <a:pt x="92163" y="60918"/>
                  </a:lnTo>
                  <a:lnTo>
                    <a:pt x="60936" y="92140"/>
                  </a:lnTo>
                  <a:lnTo>
                    <a:pt x="35374" y="128298"/>
                  </a:lnTo>
                  <a:lnTo>
                    <a:pt x="16209" y="168661"/>
                  </a:lnTo>
                  <a:lnTo>
                    <a:pt x="4174" y="212498"/>
                  </a:lnTo>
                  <a:lnTo>
                    <a:pt x="0" y="259079"/>
                  </a:lnTo>
                  <a:lnTo>
                    <a:pt x="0" y="1295400"/>
                  </a:lnTo>
                  <a:lnTo>
                    <a:pt x="4174" y="1341981"/>
                  </a:lnTo>
                  <a:lnTo>
                    <a:pt x="16209" y="1385818"/>
                  </a:lnTo>
                  <a:lnTo>
                    <a:pt x="35374" y="1426181"/>
                  </a:lnTo>
                  <a:lnTo>
                    <a:pt x="60936" y="1462339"/>
                  </a:lnTo>
                  <a:lnTo>
                    <a:pt x="92163" y="1493561"/>
                  </a:lnTo>
                  <a:lnTo>
                    <a:pt x="128324" y="1519117"/>
                  </a:lnTo>
                  <a:lnTo>
                    <a:pt x="168687" y="1538276"/>
                  </a:lnTo>
                  <a:lnTo>
                    <a:pt x="212520" y="1550307"/>
                  </a:lnTo>
                  <a:lnTo>
                    <a:pt x="259092" y="1554479"/>
                  </a:lnTo>
                  <a:lnTo>
                    <a:pt x="6573011" y="1554479"/>
                  </a:lnTo>
                  <a:lnTo>
                    <a:pt x="6619593" y="1550307"/>
                  </a:lnTo>
                  <a:lnTo>
                    <a:pt x="6663430" y="1538276"/>
                  </a:lnTo>
                  <a:lnTo>
                    <a:pt x="6703793" y="1519117"/>
                  </a:lnTo>
                  <a:lnTo>
                    <a:pt x="6739951" y="1493561"/>
                  </a:lnTo>
                  <a:lnTo>
                    <a:pt x="6771173" y="1462339"/>
                  </a:lnTo>
                  <a:lnTo>
                    <a:pt x="6796729" y="1426181"/>
                  </a:lnTo>
                  <a:lnTo>
                    <a:pt x="6815888" y="1385818"/>
                  </a:lnTo>
                  <a:lnTo>
                    <a:pt x="6827919" y="1341981"/>
                  </a:lnTo>
                  <a:lnTo>
                    <a:pt x="6832092" y="1295400"/>
                  </a:lnTo>
                  <a:lnTo>
                    <a:pt x="6832092" y="259079"/>
                  </a:lnTo>
                  <a:lnTo>
                    <a:pt x="6827919" y="212498"/>
                  </a:lnTo>
                  <a:lnTo>
                    <a:pt x="6815888" y="168661"/>
                  </a:lnTo>
                  <a:lnTo>
                    <a:pt x="6796729" y="128298"/>
                  </a:lnTo>
                  <a:lnTo>
                    <a:pt x="6771173" y="92140"/>
                  </a:lnTo>
                  <a:lnTo>
                    <a:pt x="6739951" y="60918"/>
                  </a:lnTo>
                  <a:lnTo>
                    <a:pt x="6703793" y="35362"/>
                  </a:lnTo>
                  <a:lnTo>
                    <a:pt x="6663430" y="16203"/>
                  </a:lnTo>
                  <a:lnTo>
                    <a:pt x="6619593" y="4172"/>
                  </a:lnTo>
                  <a:lnTo>
                    <a:pt x="6573011" y="0"/>
                  </a:lnTo>
                  <a:close/>
                </a:path>
              </a:pathLst>
            </a:custGeom>
            <a:solidFill>
              <a:srgbClr val="E1EFD9"/>
            </a:solidFill>
          </p:spPr>
          <p:txBody>
            <a:bodyPr wrap="square" lIns="0" tIns="0" rIns="0" bIns="0" rtlCol="0"/>
            <a:lstStyle/>
            <a:p>
              <a:endParaRPr/>
            </a:p>
          </p:txBody>
        </p:sp>
      </p:grpSp>
      <p:sp>
        <p:nvSpPr>
          <p:cNvPr id="7" name="object 7"/>
          <p:cNvSpPr txBox="1"/>
          <p:nvPr/>
        </p:nvSpPr>
        <p:spPr>
          <a:xfrm>
            <a:off x="3848861" y="3726637"/>
            <a:ext cx="4184650"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Kombinovatelnost</a:t>
            </a:r>
            <a:r>
              <a:rPr sz="2400" b="1" spc="-35" dirty="0">
                <a:latin typeface="Calibri"/>
                <a:cs typeface="Calibri"/>
              </a:rPr>
              <a:t> </a:t>
            </a:r>
            <a:r>
              <a:rPr sz="2400" b="1" dirty="0">
                <a:latin typeface="Calibri"/>
                <a:cs typeface="Calibri"/>
              </a:rPr>
              <a:t>s</a:t>
            </a:r>
            <a:r>
              <a:rPr sz="2400" b="1" spc="-20" dirty="0">
                <a:latin typeface="Calibri"/>
                <a:cs typeface="Calibri"/>
              </a:rPr>
              <a:t> </a:t>
            </a:r>
            <a:r>
              <a:rPr sz="2400" b="1" spc="-10" dirty="0">
                <a:latin typeface="Calibri"/>
                <a:cs typeface="Calibri"/>
              </a:rPr>
              <a:t>AEKO</a:t>
            </a:r>
            <a:r>
              <a:rPr sz="2400" b="1" spc="-70" dirty="0">
                <a:latin typeface="Calibri"/>
                <a:cs typeface="Calibri"/>
              </a:rPr>
              <a:t> </a:t>
            </a:r>
            <a:r>
              <a:rPr sz="2400" b="1" dirty="0">
                <a:latin typeface="Calibri"/>
                <a:cs typeface="Calibri"/>
              </a:rPr>
              <a:t>-</a:t>
            </a:r>
            <a:r>
              <a:rPr sz="2400" b="1" spc="-30" dirty="0">
                <a:latin typeface="Calibri"/>
                <a:cs typeface="Calibri"/>
              </a:rPr>
              <a:t> </a:t>
            </a:r>
            <a:r>
              <a:rPr sz="2400" b="1" spc="-20" dirty="0">
                <a:latin typeface="Calibri"/>
                <a:cs typeface="Calibri"/>
              </a:rPr>
              <a:t>OETP</a:t>
            </a:r>
            <a:endParaRPr sz="2400">
              <a:latin typeface="Calibri"/>
              <a:cs typeface="Calibri"/>
            </a:endParaRPr>
          </a:p>
        </p:txBody>
      </p:sp>
      <p:sp>
        <p:nvSpPr>
          <p:cNvPr id="8" name="object 8"/>
          <p:cNvSpPr txBox="1"/>
          <p:nvPr/>
        </p:nvSpPr>
        <p:spPr>
          <a:xfrm>
            <a:off x="474065" y="1633854"/>
            <a:ext cx="6386195" cy="848994"/>
          </a:xfrm>
          <a:prstGeom prst="rect">
            <a:avLst/>
          </a:prstGeom>
        </p:spPr>
        <p:txBody>
          <a:bodyPr vert="horz" wrap="square" lIns="0" tIns="12700" rIns="0" bIns="0" rtlCol="0">
            <a:spAutoFit/>
          </a:bodyPr>
          <a:lstStyle/>
          <a:p>
            <a:pPr marL="299085" marR="5080" indent="-28702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Při</a:t>
            </a:r>
            <a:r>
              <a:rPr sz="1800" spc="-45" dirty="0">
                <a:latin typeface="Calibri"/>
                <a:cs typeface="Calibri"/>
              </a:rPr>
              <a:t> </a:t>
            </a:r>
            <a:r>
              <a:rPr sz="1800" dirty="0">
                <a:latin typeface="Calibri"/>
                <a:cs typeface="Calibri"/>
              </a:rPr>
              <a:t>souběhu</a:t>
            </a:r>
            <a:r>
              <a:rPr sz="1800" spc="-35" dirty="0">
                <a:latin typeface="Calibri"/>
                <a:cs typeface="Calibri"/>
              </a:rPr>
              <a:t> </a:t>
            </a:r>
            <a:r>
              <a:rPr sz="1800" dirty="0">
                <a:latin typeface="Calibri"/>
                <a:cs typeface="Calibri"/>
              </a:rPr>
              <a:t>s</a:t>
            </a:r>
            <a:r>
              <a:rPr sz="1800" spc="-15" dirty="0">
                <a:latin typeface="Calibri"/>
                <a:cs typeface="Calibri"/>
              </a:rPr>
              <a:t> </a:t>
            </a:r>
            <a:r>
              <a:rPr sz="1800" dirty="0">
                <a:latin typeface="Calibri"/>
                <a:cs typeface="Calibri"/>
              </a:rPr>
              <a:t>oblastmi,</a:t>
            </a:r>
            <a:r>
              <a:rPr sz="1800" spc="-30" dirty="0">
                <a:latin typeface="Calibri"/>
                <a:cs typeface="Calibri"/>
              </a:rPr>
              <a:t> </a:t>
            </a:r>
            <a:r>
              <a:rPr sz="1800" dirty="0">
                <a:latin typeface="Calibri"/>
                <a:cs typeface="Calibri"/>
              </a:rPr>
              <a:t>kde</a:t>
            </a:r>
            <a:r>
              <a:rPr sz="1800" spc="-20" dirty="0">
                <a:latin typeface="Calibri"/>
                <a:cs typeface="Calibri"/>
              </a:rPr>
              <a:t> </a:t>
            </a:r>
            <a:r>
              <a:rPr sz="1800" dirty="0">
                <a:latin typeface="Calibri"/>
                <a:cs typeface="Calibri"/>
              </a:rPr>
              <a:t>zvláštní</a:t>
            </a:r>
            <a:r>
              <a:rPr sz="1800" spc="-40" dirty="0">
                <a:latin typeface="Calibri"/>
                <a:cs typeface="Calibri"/>
              </a:rPr>
              <a:t> </a:t>
            </a:r>
            <a:r>
              <a:rPr sz="1800" dirty="0">
                <a:latin typeface="Calibri"/>
                <a:cs typeface="Calibri"/>
              </a:rPr>
              <a:t>právní</a:t>
            </a:r>
            <a:r>
              <a:rPr sz="1800" spc="-35" dirty="0">
                <a:latin typeface="Calibri"/>
                <a:cs typeface="Calibri"/>
              </a:rPr>
              <a:t> </a:t>
            </a:r>
            <a:r>
              <a:rPr sz="1800" dirty="0">
                <a:latin typeface="Calibri"/>
                <a:cs typeface="Calibri"/>
              </a:rPr>
              <a:t>předpis</a:t>
            </a:r>
            <a:r>
              <a:rPr sz="1800" spc="-25" dirty="0">
                <a:latin typeface="Calibri"/>
                <a:cs typeface="Calibri"/>
              </a:rPr>
              <a:t> </a:t>
            </a:r>
            <a:r>
              <a:rPr sz="1800" dirty="0">
                <a:latin typeface="Calibri"/>
                <a:cs typeface="Calibri"/>
              </a:rPr>
              <a:t>úplně</a:t>
            </a:r>
            <a:r>
              <a:rPr sz="1800" spc="-15" dirty="0">
                <a:latin typeface="Calibri"/>
                <a:cs typeface="Calibri"/>
              </a:rPr>
              <a:t> </a:t>
            </a:r>
            <a:r>
              <a:rPr sz="1800" spc="-10" dirty="0">
                <a:latin typeface="Calibri"/>
                <a:cs typeface="Calibri"/>
              </a:rPr>
              <a:t>zakazuje </a:t>
            </a:r>
            <a:r>
              <a:rPr sz="1800" dirty="0">
                <a:latin typeface="Calibri"/>
                <a:cs typeface="Calibri"/>
              </a:rPr>
              <a:t>hnojit</a:t>
            </a:r>
            <a:r>
              <a:rPr sz="1800" spc="-50" dirty="0">
                <a:latin typeface="Calibri"/>
                <a:cs typeface="Calibri"/>
              </a:rPr>
              <a:t> </a:t>
            </a:r>
            <a:r>
              <a:rPr sz="1800" dirty="0">
                <a:latin typeface="Calibri"/>
                <a:cs typeface="Calibri"/>
              </a:rPr>
              <a:t>nebo</a:t>
            </a:r>
            <a:r>
              <a:rPr sz="1800" spc="-40" dirty="0">
                <a:latin typeface="Calibri"/>
                <a:cs typeface="Calibri"/>
              </a:rPr>
              <a:t> </a:t>
            </a:r>
            <a:r>
              <a:rPr sz="1800" dirty="0">
                <a:latin typeface="Calibri"/>
                <a:cs typeface="Calibri"/>
              </a:rPr>
              <a:t>zakazuje</a:t>
            </a:r>
            <a:r>
              <a:rPr sz="1800" spc="-45" dirty="0">
                <a:latin typeface="Calibri"/>
                <a:cs typeface="Calibri"/>
              </a:rPr>
              <a:t> </a:t>
            </a:r>
            <a:r>
              <a:rPr sz="1800" dirty="0">
                <a:latin typeface="Calibri"/>
                <a:cs typeface="Calibri"/>
              </a:rPr>
              <a:t>hnojit</a:t>
            </a:r>
            <a:r>
              <a:rPr sz="1800" spc="-50" dirty="0">
                <a:latin typeface="Calibri"/>
                <a:cs typeface="Calibri"/>
              </a:rPr>
              <a:t> </a:t>
            </a:r>
            <a:r>
              <a:rPr sz="1800" dirty="0">
                <a:latin typeface="Calibri"/>
                <a:cs typeface="Calibri"/>
              </a:rPr>
              <a:t>průmyslovými</a:t>
            </a:r>
            <a:r>
              <a:rPr sz="1800" spc="-65" dirty="0">
                <a:latin typeface="Calibri"/>
                <a:cs typeface="Calibri"/>
              </a:rPr>
              <a:t> </a:t>
            </a:r>
            <a:r>
              <a:rPr sz="1800" spc="-10" dirty="0">
                <a:latin typeface="Calibri"/>
                <a:cs typeface="Calibri"/>
              </a:rPr>
              <a:t>hnojivy,</a:t>
            </a:r>
            <a:r>
              <a:rPr sz="1800" spc="-40" dirty="0">
                <a:latin typeface="Calibri"/>
                <a:cs typeface="Calibri"/>
              </a:rPr>
              <a:t> </a:t>
            </a:r>
            <a:r>
              <a:rPr sz="1800" spc="-10" dirty="0">
                <a:latin typeface="Calibri"/>
                <a:cs typeface="Calibri"/>
              </a:rPr>
              <a:t>dochází</a:t>
            </a:r>
            <a:endParaRPr sz="1800" dirty="0">
              <a:latin typeface="Calibri"/>
              <a:cs typeface="Calibri"/>
            </a:endParaRPr>
          </a:p>
          <a:p>
            <a:pPr marL="299085">
              <a:lnSpc>
                <a:spcPct val="100000"/>
              </a:lnSpc>
            </a:pPr>
            <a:r>
              <a:rPr sz="1800" dirty="0">
                <a:latin typeface="Calibri"/>
                <a:cs typeface="Calibri"/>
              </a:rPr>
              <a:t>k</a:t>
            </a:r>
            <a:r>
              <a:rPr sz="1800" spc="-20" dirty="0">
                <a:latin typeface="Calibri"/>
                <a:cs typeface="Calibri"/>
              </a:rPr>
              <a:t> </a:t>
            </a:r>
            <a:r>
              <a:rPr sz="1800" dirty="0">
                <a:latin typeface="Calibri"/>
                <a:cs typeface="Calibri"/>
              </a:rPr>
              <a:t>odpočtu</a:t>
            </a:r>
            <a:r>
              <a:rPr sz="1800" spc="10" dirty="0">
                <a:latin typeface="Calibri"/>
                <a:cs typeface="Calibri"/>
              </a:rPr>
              <a:t> </a:t>
            </a:r>
            <a:r>
              <a:rPr sz="1800" dirty="0">
                <a:latin typeface="Calibri"/>
                <a:cs typeface="Calibri"/>
              </a:rPr>
              <a:t>ve</a:t>
            </a:r>
            <a:r>
              <a:rPr sz="1800" spc="-20" dirty="0">
                <a:latin typeface="Calibri"/>
                <a:cs typeface="Calibri"/>
              </a:rPr>
              <a:t> </a:t>
            </a:r>
            <a:r>
              <a:rPr sz="1800" dirty="0">
                <a:latin typeface="Calibri"/>
                <a:cs typeface="Calibri"/>
              </a:rPr>
              <a:t>výši</a:t>
            </a:r>
            <a:r>
              <a:rPr sz="1800" spc="-25" dirty="0">
                <a:latin typeface="Calibri"/>
                <a:cs typeface="Calibri"/>
              </a:rPr>
              <a:t> </a:t>
            </a:r>
            <a:r>
              <a:rPr sz="1800" dirty="0">
                <a:latin typeface="Calibri"/>
                <a:cs typeface="Calibri"/>
              </a:rPr>
              <a:t>34</a:t>
            </a:r>
            <a:r>
              <a:rPr sz="1800" spc="-5" dirty="0">
                <a:latin typeface="Calibri"/>
                <a:cs typeface="Calibri"/>
              </a:rPr>
              <a:t> </a:t>
            </a:r>
            <a:r>
              <a:rPr sz="1800" spc="-10" dirty="0">
                <a:latin typeface="Calibri"/>
                <a:cs typeface="Calibri"/>
              </a:rPr>
              <a:t>EUR/ha.</a:t>
            </a:r>
            <a:endParaRPr sz="1800" dirty="0">
              <a:latin typeface="Calibri"/>
              <a:cs typeface="Calibri"/>
            </a:endParaRPr>
          </a:p>
        </p:txBody>
      </p:sp>
      <p:graphicFrame>
        <p:nvGraphicFramePr>
          <p:cNvPr id="9" name="object 9"/>
          <p:cNvGraphicFramePr>
            <a:graphicFrameLocks noGrp="1"/>
          </p:cNvGraphicFramePr>
          <p:nvPr/>
        </p:nvGraphicFramePr>
        <p:xfrm>
          <a:off x="978903" y="4251959"/>
          <a:ext cx="9446258" cy="2483485"/>
        </p:xfrm>
        <a:graphic>
          <a:graphicData uri="http://schemas.openxmlformats.org/drawingml/2006/table">
            <a:tbl>
              <a:tblPr firstRow="1" bandRow="1">
                <a:tableStyleId>{2D5ABB26-0587-4C30-8999-92F81FD0307C}</a:tableStyleId>
              </a:tblPr>
              <a:tblGrid>
                <a:gridCol w="1780539">
                  <a:extLst>
                    <a:ext uri="{9D8B030D-6E8A-4147-A177-3AD203B41FA5}">
                      <a16:colId xmlns:a16="http://schemas.microsoft.com/office/drawing/2014/main" val="20000"/>
                    </a:ext>
                  </a:extLst>
                </a:gridCol>
                <a:gridCol w="2880994">
                  <a:extLst>
                    <a:ext uri="{9D8B030D-6E8A-4147-A177-3AD203B41FA5}">
                      <a16:colId xmlns:a16="http://schemas.microsoft.com/office/drawing/2014/main" val="20001"/>
                    </a:ext>
                  </a:extLst>
                </a:gridCol>
                <a:gridCol w="2041525">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639445">
                <a:tc>
                  <a:txBody>
                    <a:bodyPr/>
                    <a:lstStyle/>
                    <a:p>
                      <a:pPr algn="ctr">
                        <a:lnSpc>
                          <a:spcPct val="100000"/>
                        </a:lnSpc>
                        <a:spcBef>
                          <a:spcPts val="1330"/>
                        </a:spcBef>
                      </a:pPr>
                      <a:r>
                        <a:rPr sz="1800" b="1" spc="-10" dirty="0">
                          <a:solidFill>
                            <a:srgbClr val="FFFFFF"/>
                          </a:solidFill>
                          <a:latin typeface="Calibri"/>
                          <a:cs typeface="Calibri"/>
                        </a:rPr>
                        <a:t>TITUL</a:t>
                      </a:r>
                      <a:endParaRPr sz="1800">
                        <a:latin typeface="Calibri"/>
                        <a:cs typeface="Calibri"/>
                      </a:endParaRPr>
                    </a:p>
                  </a:txBody>
                  <a:tcPr marL="0" marR="0" marT="168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algn="ctr">
                        <a:lnSpc>
                          <a:spcPct val="100000"/>
                        </a:lnSpc>
                        <a:spcBef>
                          <a:spcPts val="250"/>
                        </a:spcBef>
                      </a:pPr>
                      <a:r>
                        <a:rPr sz="1800" dirty="0">
                          <a:solidFill>
                            <a:srgbClr val="FFFFFF"/>
                          </a:solidFill>
                          <a:latin typeface="Calibri"/>
                          <a:cs typeface="Calibri"/>
                        </a:rPr>
                        <a:t>Snížená</a:t>
                      </a:r>
                      <a:r>
                        <a:rPr sz="1800" spc="-35" dirty="0">
                          <a:solidFill>
                            <a:srgbClr val="FFFFFF"/>
                          </a:solidFill>
                          <a:latin typeface="Calibri"/>
                          <a:cs typeface="Calibri"/>
                        </a:rPr>
                        <a:t> </a:t>
                      </a:r>
                      <a:r>
                        <a:rPr sz="1800" dirty="0">
                          <a:solidFill>
                            <a:srgbClr val="FFFFFF"/>
                          </a:solidFill>
                          <a:latin typeface="Calibri"/>
                          <a:cs typeface="Calibri"/>
                        </a:rPr>
                        <a:t>roční</a:t>
                      </a:r>
                      <a:r>
                        <a:rPr sz="1800" spc="-35" dirty="0">
                          <a:solidFill>
                            <a:srgbClr val="FFFFFF"/>
                          </a:solidFill>
                          <a:latin typeface="Calibri"/>
                          <a:cs typeface="Calibri"/>
                        </a:rPr>
                        <a:t> </a:t>
                      </a:r>
                      <a:r>
                        <a:rPr sz="1800" dirty="0">
                          <a:solidFill>
                            <a:srgbClr val="FFFFFF"/>
                          </a:solidFill>
                          <a:latin typeface="Calibri"/>
                          <a:cs typeface="Calibri"/>
                        </a:rPr>
                        <a:t>sazba</a:t>
                      </a:r>
                      <a:r>
                        <a:rPr sz="1800" spc="-40" dirty="0">
                          <a:solidFill>
                            <a:srgbClr val="FFFFFF"/>
                          </a:solidFill>
                          <a:latin typeface="Calibri"/>
                          <a:cs typeface="Calibri"/>
                        </a:rPr>
                        <a:t> </a:t>
                      </a:r>
                      <a:r>
                        <a:rPr sz="1800" spc="-10" dirty="0">
                          <a:solidFill>
                            <a:srgbClr val="FFFFFF"/>
                          </a:solidFill>
                          <a:latin typeface="Calibri"/>
                          <a:cs typeface="Calibri"/>
                        </a:rPr>
                        <a:t>dotace</a:t>
                      </a:r>
                      <a:endParaRPr sz="1800">
                        <a:latin typeface="Calibri"/>
                        <a:cs typeface="Calibri"/>
                      </a:endParaRPr>
                    </a:p>
                    <a:p>
                      <a:pPr algn="ctr">
                        <a:lnSpc>
                          <a:spcPct val="100000"/>
                        </a:lnSpc>
                      </a:pPr>
                      <a:r>
                        <a:rPr sz="1800" spc="-10" dirty="0">
                          <a:solidFill>
                            <a:srgbClr val="FFFFFF"/>
                          </a:solidFill>
                          <a:latin typeface="Calibri"/>
                          <a:cs typeface="Calibri"/>
                        </a:rPr>
                        <a:t>EUR/ha</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2540" algn="ctr">
                        <a:lnSpc>
                          <a:spcPct val="100000"/>
                        </a:lnSpc>
                        <a:spcBef>
                          <a:spcPts val="1330"/>
                        </a:spcBef>
                      </a:pPr>
                      <a:r>
                        <a:rPr sz="1800" b="1" spc="-10" dirty="0">
                          <a:solidFill>
                            <a:srgbClr val="FFFFFF"/>
                          </a:solidFill>
                          <a:latin typeface="Calibri"/>
                          <a:cs typeface="Calibri"/>
                        </a:rPr>
                        <a:t>TITUL</a:t>
                      </a:r>
                      <a:endParaRPr sz="1800">
                        <a:latin typeface="Calibri"/>
                        <a:cs typeface="Calibri"/>
                      </a:endParaRPr>
                    </a:p>
                  </a:txBody>
                  <a:tcPr marL="0" marR="0" marT="168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2540" algn="ctr">
                        <a:lnSpc>
                          <a:spcPct val="100000"/>
                        </a:lnSpc>
                        <a:spcBef>
                          <a:spcPts val="250"/>
                        </a:spcBef>
                      </a:pPr>
                      <a:r>
                        <a:rPr sz="1800" dirty="0">
                          <a:solidFill>
                            <a:srgbClr val="FFFFFF"/>
                          </a:solidFill>
                          <a:latin typeface="Calibri"/>
                          <a:cs typeface="Calibri"/>
                        </a:rPr>
                        <a:t>Snížená</a:t>
                      </a:r>
                      <a:r>
                        <a:rPr sz="1800" spc="-15" dirty="0">
                          <a:solidFill>
                            <a:srgbClr val="FFFFFF"/>
                          </a:solidFill>
                          <a:latin typeface="Calibri"/>
                          <a:cs typeface="Calibri"/>
                        </a:rPr>
                        <a:t> </a:t>
                      </a:r>
                      <a:r>
                        <a:rPr sz="1800" dirty="0">
                          <a:solidFill>
                            <a:srgbClr val="FFFFFF"/>
                          </a:solidFill>
                          <a:latin typeface="Calibri"/>
                          <a:cs typeface="Calibri"/>
                        </a:rPr>
                        <a:t>roční</a:t>
                      </a:r>
                      <a:r>
                        <a:rPr sz="1800" spc="-20" dirty="0">
                          <a:solidFill>
                            <a:srgbClr val="FFFFFF"/>
                          </a:solidFill>
                          <a:latin typeface="Calibri"/>
                          <a:cs typeface="Calibri"/>
                        </a:rPr>
                        <a:t> </a:t>
                      </a:r>
                      <a:r>
                        <a:rPr sz="1800" dirty="0">
                          <a:solidFill>
                            <a:srgbClr val="FFFFFF"/>
                          </a:solidFill>
                          <a:latin typeface="Calibri"/>
                          <a:cs typeface="Calibri"/>
                        </a:rPr>
                        <a:t>sazba</a:t>
                      </a:r>
                      <a:r>
                        <a:rPr sz="1800" spc="-20" dirty="0">
                          <a:solidFill>
                            <a:srgbClr val="FFFFFF"/>
                          </a:solidFill>
                          <a:latin typeface="Calibri"/>
                          <a:cs typeface="Calibri"/>
                        </a:rPr>
                        <a:t> </a:t>
                      </a:r>
                      <a:r>
                        <a:rPr sz="1800" spc="-10" dirty="0">
                          <a:solidFill>
                            <a:srgbClr val="FFFFFF"/>
                          </a:solidFill>
                          <a:latin typeface="Calibri"/>
                          <a:cs typeface="Calibri"/>
                        </a:rPr>
                        <a:t>dotace</a:t>
                      </a:r>
                      <a:endParaRPr sz="1800">
                        <a:latin typeface="Calibri"/>
                        <a:cs typeface="Calibri"/>
                      </a:endParaRPr>
                    </a:p>
                    <a:p>
                      <a:pPr marL="1905" algn="ctr">
                        <a:lnSpc>
                          <a:spcPct val="100000"/>
                        </a:lnSpc>
                      </a:pPr>
                      <a:r>
                        <a:rPr sz="1800" spc="-10" dirty="0">
                          <a:solidFill>
                            <a:srgbClr val="FFFFFF"/>
                          </a:solidFill>
                          <a:latin typeface="Calibri"/>
                          <a:cs typeface="Calibri"/>
                        </a:rPr>
                        <a:t>EUR/ha</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370840">
                <a:tc>
                  <a:txBody>
                    <a:bodyPr/>
                    <a:lstStyle/>
                    <a:p>
                      <a:pPr marL="91440">
                        <a:lnSpc>
                          <a:spcPct val="100000"/>
                        </a:lnSpc>
                        <a:spcBef>
                          <a:spcPts val="250"/>
                        </a:spcBef>
                      </a:pPr>
                      <a:r>
                        <a:rPr sz="1800" spc="-20" dirty="0">
                          <a:latin typeface="Calibri"/>
                          <a:cs typeface="Calibri"/>
                        </a:rPr>
                        <a:t>ZÁKL</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1270" algn="ctr">
                        <a:lnSpc>
                          <a:spcPct val="100000"/>
                        </a:lnSpc>
                        <a:spcBef>
                          <a:spcPts val="250"/>
                        </a:spcBef>
                      </a:pPr>
                      <a:r>
                        <a:rPr sz="1800" spc="-25" dirty="0">
                          <a:latin typeface="Calibri"/>
                          <a:cs typeface="Calibri"/>
                        </a:rPr>
                        <a:t>91</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50"/>
                        </a:spcBef>
                      </a:pPr>
                      <a:r>
                        <a:rPr sz="1800" spc="-10" dirty="0">
                          <a:latin typeface="Calibri"/>
                          <a:cs typeface="Calibri"/>
                        </a:rPr>
                        <a:t>CHŘÁSTAL</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R="1189355" algn="r">
                        <a:lnSpc>
                          <a:spcPct val="100000"/>
                        </a:lnSpc>
                        <a:spcBef>
                          <a:spcPts val="265"/>
                        </a:spcBef>
                      </a:pPr>
                      <a:r>
                        <a:rPr sz="1800" spc="-25" dirty="0">
                          <a:latin typeface="Calibri"/>
                          <a:cs typeface="Calibri"/>
                        </a:rPr>
                        <a:t>162</a:t>
                      </a:r>
                      <a:endParaRPr sz="1800">
                        <a:latin typeface="Calibri"/>
                        <a:cs typeface="Calibri"/>
                      </a:endParaRPr>
                    </a:p>
                  </a:txBody>
                  <a:tcPr marL="0" marR="0" marT="33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370840">
                <a:tc>
                  <a:txBody>
                    <a:bodyPr/>
                    <a:lstStyle/>
                    <a:p>
                      <a:pPr marL="91440">
                        <a:lnSpc>
                          <a:spcPct val="100000"/>
                        </a:lnSpc>
                        <a:spcBef>
                          <a:spcPts val="250"/>
                        </a:spcBef>
                      </a:pPr>
                      <a:r>
                        <a:rPr sz="1800" spc="-10" dirty="0">
                          <a:latin typeface="Calibri"/>
                          <a:cs typeface="Calibri"/>
                        </a:rPr>
                        <a:t>MVLH/MVLN</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1270" algn="ctr">
                        <a:lnSpc>
                          <a:spcPct val="100000"/>
                        </a:lnSpc>
                        <a:spcBef>
                          <a:spcPts val="250"/>
                        </a:spcBef>
                      </a:pPr>
                      <a:r>
                        <a:rPr sz="1800" spc="-10" dirty="0">
                          <a:latin typeface="Calibri"/>
                          <a:cs typeface="Calibri"/>
                        </a:rPr>
                        <a:t>98/136</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50"/>
                        </a:spcBef>
                      </a:pPr>
                      <a:r>
                        <a:rPr sz="1800" spc="-10" dirty="0">
                          <a:latin typeface="Calibri"/>
                          <a:cs typeface="Calibri"/>
                        </a:rPr>
                        <a:t>SSTaV</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R="1189355" algn="r">
                        <a:lnSpc>
                          <a:spcPct val="100000"/>
                        </a:lnSpc>
                        <a:spcBef>
                          <a:spcPts val="270"/>
                        </a:spcBef>
                      </a:pPr>
                      <a:r>
                        <a:rPr sz="1800" spc="-25" dirty="0">
                          <a:latin typeface="Calibri"/>
                          <a:cs typeface="Calibri"/>
                        </a:rPr>
                        <a:t>330</a:t>
                      </a:r>
                      <a:endParaRPr sz="18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370840">
                <a:tc>
                  <a:txBody>
                    <a:bodyPr/>
                    <a:lstStyle/>
                    <a:p>
                      <a:pPr marL="91440">
                        <a:lnSpc>
                          <a:spcPct val="100000"/>
                        </a:lnSpc>
                        <a:spcBef>
                          <a:spcPts val="250"/>
                        </a:spcBef>
                      </a:pPr>
                      <a:r>
                        <a:rPr sz="1800" spc="-10" dirty="0">
                          <a:latin typeface="Calibri"/>
                          <a:cs typeface="Calibri"/>
                        </a:rPr>
                        <a:t>HSLH/HSLN</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1905" algn="ctr">
                        <a:lnSpc>
                          <a:spcPct val="100000"/>
                        </a:lnSpc>
                        <a:spcBef>
                          <a:spcPts val="250"/>
                        </a:spcBef>
                      </a:pPr>
                      <a:r>
                        <a:rPr sz="1800" spc="-10" dirty="0">
                          <a:latin typeface="Calibri"/>
                          <a:cs typeface="Calibri"/>
                        </a:rPr>
                        <a:t>120/135</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50"/>
                        </a:spcBef>
                      </a:pPr>
                      <a:r>
                        <a:rPr sz="1800" spc="-25" dirty="0">
                          <a:latin typeface="Calibri"/>
                          <a:cs typeface="Calibri"/>
                        </a:rPr>
                        <a:t>MÚP</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R="1189355" algn="r">
                        <a:lnSpc>
                          <a:spcPct val="100000"/>
                        </a:lnSpc>
                        <a:spcBef>
                          <a:spcPts val="270"/>
                        </a:spcBef>
                      </a:pPr>
                      <a:r>
                        <a:rPr sz="1800" spc="-25" dirty="0">
                          <a:latin typeface="Calibri"/>
                          <a:cs typeface="Calibri"/>
                        </a:rPr>
                        <a:t>330</a:t>
                      </a:r>
                      <a:endParaRPr sz="18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r h="365760">
                <a:tc>
                  <a:txBody>
                    <a:bodyPr/>
                    <a:lstStyle/>
                    <a:p>
                      <a:pPr marL="91440">
                        <a:lnSpc>
                          <a:spcPct val="100000"/>
                        </a:lnSpc>
                        <a:spcBef>
                          <a:spcPts val="250"/>
                        </a:spcBef>
                      </a:pPr>
                      <a:r>
                        <a:rPr sz="1800" spc="-20" dirty="0">
                          <a:latin typeface="Calibri"/>
                          <a:cs typeface="Calibri"/>
                        </a:rPr>
                        <a:t>PODM</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1270" algn="ctr">
                        <a:lnSpc>
                          <a:spcPct val="100000"/>
                        </a:lnSpc>
                        <a:spcBef>
                          <a:spcPts val="250"/>
                        </a:spcBef>
                      </a:pPr>
                      <a:r>
                        <a:rPr sz="1800" spc="-25" dirty="0">
                          <a:latin typeface="Calibri"/>
                          <a:cs typeface="Calibri"/>
                        </a:rPr>
                        <a:t>640</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50"/>
                        </a:spcBef>
                      </a:pPr>
                      <a:r>
                        <a:rPr sz="1800" spc="-25" dirty="0">
                          <a:latin typeface="Calibri"/>
                          <a:cs typeface="Calibri"/>
                        </a:rPr>
                        <a:t>DBP</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R="1189355" algn="r">
                        <a:lnSpc>
                          <a:spcPct val="100000"/>
                        </a:lnSpc>
                        <a:spcBef>
                          <a:spcPts val="250"/>
                        </a:spcBef>
                      </a:pPr>
                      <a:r>
                        <a:rPr sz="1800" spc="-25" dirty="0">
                          <a:latin typeface="Calibri"/>
                          <a:cs typeface="Calibri"/>
                        </a:rPr>
                        <a:t>155</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4"/>
                  </a:ext>
                </a:extLst>
              </a:tr>
              <a:tr h="365760">
                <a:tc>
                  <a:txBody>
                    <a:bodyPr/>
                    <a:lstStyle/>
                    <a:p>
                      <a:pPr marL="91440">
                        <a:lnSpc>
                          <a:spcPct val="100000"/>
                        </a:lnSpc>
                        <a:spcBef>
                          <a:spcPts val="250"/>
                        </a:spcBef>
                      </a:pPr>
                      <a:r>
                        <a:rPr sz="1800" spc="-10" dirty="0">
                          <a:latin typeface="Calibri"/>
                          <a:cs typeface="Calibri"/>
                        </a:rPr>
                        <a:t>MODRÁSEK</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1270" algn="ctr">
                        <a:lnSpc>
                          <a:spcPct val="100000"/>
                        </a:lnSpc>
                        <a:spcBef>
                          <a:spcPts val="250"/>
                        </a:spcBef>
                      </a:pPr>
                      <a:r>
                        <a:rPr sz="1800" spc="-25" dirty="0">
                          <a:latin typeface="Calibri"/>
                          <a:cs typeface="Calibri"/>
                        </a:rPr>
                        <a:t>135</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50"/>
                        </a:spcBef>
                      </a:pPr>
                      <a:r>
                        <a:rPr sz="1800" dirty="0">
                          <a:latin typeface="Calibri"/>
                          <a:cs typeface="Calibri"/>
                        </a:rPr>
                        <a:t>Platba</a:t>
                      </a:r>
                      <a:r>
                        <a:rPr sz="1800" spc="-15" dirty="0">
                          <a:latin typeface="Calibri"/>
                          <a:cs typeface="Calibri"/>
                        </a:rPr>
                        <a:t> </a:t>
                      </a:r>
                      <a:r>
                        <a:rPr sz="1800" dirty="0">
                          <a:latin typeface="Calibri"/>
                          <a:cs typeface="Calibri"/>
                        </a:rPr>
                        <a:t>na</a:t>
                      </a:r>
                      <a:r>
                        <a:rPr sz="1800" spc="-5" dirty="0">
                          <a:latin typeface="Calibri"/>
                          <a:cs typeface="Calibri"/>
                        </a:rPr>
                        <a:t> </a:t>
                      </a:r>
                      <a:r>
                        <a:rPr sz="1800" spc="-10" dirty="0">
                          <a:latin typeface="Calibri"/>
                          <a:cs typeface="Calibri"/>
                        </a:rPr>
                        <a:t>výsledek</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R="1189355" algn="r">
                        <a:lnSpc>
                          <a:spcPct val="100000"/>
                        </a:lnSpc>
                        <a:spcBef>
                          <a:spcPts val="250"/>
                        </a:spcBef>
                      </a:pPr>
                      <a:r>
                        <a:rPr sz="1800" spc="-25" dirty="0">
                          <a:latin typeface="Calibri"/>
                          <a:cs typeface="Calibri"/>
                        </a:rPr>
                        <a:t>148</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5"/>
                  </a:ext>
                </a:extLst>
              </a:tr>
            </a:tbl>
          </a:graphicData>
        </a:graphic>
      </p:graphicFrame>
      <p:grpSp>
        <p:nvGrpSpPr>
          <p:cNvPr id="10" name="object 10"/>
          <p:cNvGrpSpPr/>
          <p:nvPr/>
        </p:nvGrpSpPr>
        <p:grpSpPr>
          <a:xfrm>
            <a:off x="7296908" y="1139888"/>
            <a:ext cx="4625340" cy="2588260"/>
            <a:chOff x="7296908" y="1139888"/>
            <a:chExt cx="4625340" cy="2588260"/>
          </a:xfrm>
        </p:grpSpPr>
        <p:pic>
          <p:nvPicPr>
            <p:cNvPr id="11" name="object 11"/>
            <p:cNvPicPr/>
            <p:nvPr/>
          </p:nvPicPr>
          <p:blipFill>
            <a:blip r:embed="rId4" cstate="print"/>
            <a:stretch>
              <a:fillRect/>
            </a:stretch>
          </p:blipFill>
          <p:spPr>
            <a:xfrm>
              <a:off x="7296908" y="1139888"/>
              <a:ext cx="4625346" cy="2587847"/>
            </a:xfrm>
            <a:prstGeom prst="rect">
              <a:avLst/>
            </a:prstGeom>
          </p:spPr>
        </p:pic>
        <p:sp>
          <p:nvSpPr>
            <p:cNvPr id="12" name="object 12"/>
            <p:cNvSpPr/>
            <p:nvPr/>
          </p:nvSpPr>
          <p:spPr>
            <a:xfrm>
              <a:off x="7313675" y="1147571"/>
              <a:ext cx="4541520" cy="2513330"/>
            </a:xfrm>
            <a:custGeom>
              <a:avLst/>
              <a:gdLst/>
              <a:ahLst/>
              <a:cxnLst/>
              <a:rect l="l" t="t" r="r" b="b"/>
              <a:pathLst>
                <a:path w="4541520" h="2513329">
                  <a:moveTo>
                    <a:pt x="4122674" y="0"/>
                  </a:moveTo>
                  <a:lnTo>
                    <a:pt x="418846" y="0"/>
                  </a:lnTo>
                  <a:lnTo>
                    <a:pt x="370009" y="2818"/>
                  </a:lnTo>
                  <a:lnTo>
                    <a:pt x="322825" y="11064"/>
                  </a:lnTo>
                  <a:lnTo>
                    <a:pt x="277608" y="24424"/>
                  </a:lnTo>
                  <a:lnTo>
                    <a:pt x="234672" y="42581"/>
                  </a:lnTo>
                  <a:lnTo>
                    <a:pt x="194332" y="65222"/>
                  </a:lnTo>
                  <a:lnTo>
                    <a:pt x="156902" y="92033"/>
                  </a:lnTo>
                  <a:lnTo>
                    <a:pt x="122697" y="122697"/>
                  </a:lnTo>
                  <a:lnTo>
                    <a:pt x="92033" y="156902"/>
                  </a:lnTo>
                  <a:lnTo>
                    <a:pt x="65222" y="194332"/>
                  </a:lnTo>
                  <a:lnTo>
                    <a:pt x="42581" y="234672"/>
                  </a:lnTo>
                  <a:lnTo>
                    <a:pt x="24424" y="277608"/>
                  </a:lnTo>
                  <a:lnTo>
                    <a:pt x="11064" y="322825"/>
                  </a:lnTo>
                  <a:lnTo>
                    <a:pt x="2818" y="370009"/>
                  </a:lnTo>
                  <a:lnTo>
                    <a:pt x="0" y="418845"/>
                  </a:lnTo>
                  <a:lnTo>
                    <a:pt x="0" y="2094229"/>
                  </a:lnTo>
                  <a:lnTo>
                    <a:pt x="2818" y="2143066"/>
                  </a:lnTo>
                  <a:lnTo>
                    <a:pt x="11064" y="2190250"/>
                  </a:lnTo>
                  <a:lnTo>
                    <a:pt x="24424" y="2235467"/>
                  </a:lnTo>
                  <a:lnTo>
                    <a:pt x="42581" y="2278403"/>
                  </a:lnTo>
                  <a:lnTo>
                    <a:pt x="65222" y="2318743"/>
                  </a:lnTo>
                  <a:lnTo>
                    <a:pt x="92033" y="2356173"/>
                  </a:lnTo>
                  <a:lnTo>
                    <a:pt x="122697" y="2390378"/>
                  </a:lnTo>
                  <a:lnTo>
                    <a:pt x="156902" y="2421042"/>
                  </a:lnTo>
                  <a:lnTo>
                    <a:pt x="194332" y="2447853"/>
                  </a:lnTo>
                  <a:lnTo>
                    <a:pt x="234672" y="2470494"/>
                  </a:lnTo>
                  <a:lnTo>
                    <a:pt x="277608" y="2488651"/>
                  </a:lnTo>
                  <a:lnTo>
                    <a:pt x="322825" y="2502011"/>
                  </a:lnTo>
                  <a:lnTo>
                    <a:pt x="370009" y="2510257"/>
                  </a:lnTo>
                  <a:lnTo>
                    <a:pt x="418846" y="2513076"/>
                  </a:lnTo>
                  <a:lnTo>
                    <a:pt x="4122674" y="2513076"/>
                  </a:lnTo>
                  <a:lnTo>
                    <a:pt x="4171510" y="2510257"/>
                  </a:lnTo>
                  <a:lnTo>
                    <a:pt x="4218694" y="2502011"/>
                  </a:lnTo>
                  <a:lnTo>
                    <a:pt x="4263911" y="2488651"/>
                  </a:lnTo>
                  <a:lnTo>
                    <a:pt x="4306847" y="2470494"/>
                  </a:lnTo>
                  <a:lnTo>
                    <a:pt x="4347187" y="2447853"/>
                  </a:lnTo>
                  <a:lnTo>
                    <a:pt x="4384617" y="2421042"/>
                  </a:lnTo>
                  <a:lnTo>
                    <a:pt x="4418822" y="2390378"/>
                  </a:lnTo>
                  <a:lnTo>
                    <a:pt x="4449486" y="2356173"/>
                  </a:lnTo>
                  <a:lnTo>
                    <a:pt x="4476297" y="2318743"/>
                  </a:lnTo>
                  <a:lnTo>
                    <a:pt x="4498938" y="2278403"/>
                  </a:lnTo>
                  <a:lnTo>
                    <a:pt x="4517095" y="2235467"/>
                  </a:lnTo>
                  <a:lnTo>
                    <a:pt x="4530455" y="2190250"/>
                  </a:lnTo>
                  <a:lnTo>
                    <a:pt x="4538701" y="2143066"/>
                  </a:lnTo>
                  <a:lnTo>
                    <a:pt x="4541520" y="2094229"/>
                  </a:lnTo>
                  <a:lnTo>
                    <a:pt x="4541520" y="418845"/>
                  </a:lnTo>
                  <a:lnTo>
                    <a:pt x="4538701" y="370009"/>
                  </a:lnTo>
                  <a:lnTo>
                    <a:pt x="4530455" y="322825"/>
                  </a:lnTo>
                  <a:lnTo>
                    <a:pt x="4517095" y="277608"/>
                  </a:lnTo>
                  <a:lnTo>
                    <a:pt x="4498938" y="234672"/>
                  </a:lnTo>
                  <a:lnTo>
                    <a:pt x="4476297" y="194332"/>
                  </a:lnTo>
                  <a:lnTo>
                    <a:pt x="4449486" y="156902"/>
                  </a:lnTo>
                  <a:lnTo>
                    <a:pt x="4418822" y="122697"/>
                  </a:lnTo>
                  <a:lnTo>
                    <a:pt x="4384617" y="92033"/>
                  </a:lnTo>
                  <a:lnTo>
                    <a:pt x="4347187" y="65222"/>
                  </a:lnTo>
                  <a:lnTo>
                    <a:pt x="4306847" y="42581"/>
                  </a:lnTo>
                  <a:lnTo>
                    <a:pt x="4263911" y="24424"/>
                  </a:lnTo>
                  <a:lnTo>
                    <a:pt x="4218694" y="11064"/>
                  </a:lnTo>
                  <a:lnTo>
                    <a:pt x="4171510" y="2818"/>
                  </a:lnTo>
                  <a:lnTo>
                    <a:pt x="4122674" y="0"/>
                  </a:lnTo>
                  <a:close/>
                </a:path>
              </a:pathLst>
            </a:custGeom>
            <a:solidFill>
              <a:srgbClr val="E1EFD9"/>
            </a:solidFill>
          </p:spPr>
          <p:txBody>
            <a:bodyPr wrap="square" lIns="0" tIns="0" rIns="0" bIns="0" rtlCol="0"/>
            <a:lstStyle/>
            <a:p>
              <a:endParaRPr/>
            </a:p>
          </p:txBody>
        </p:sp>
      </p:grpSp>
      <p:sp>
        <p:nvSpPr>
          <p:cNvPr id="13" name="object 13"/>
          <p:cNvSpPr txBox="1"/>
          <p:nvPr/>
        </p:nvSpPr>
        <p:spPr>
          <a:xfrm>
            <a:off x="474065" y="1283334"/>
            <a:ext cx="8823960" cy="299720"/>
          </a:xfrm>
          <a:prstGeom prst="rect">
            <a:avLst/>
          </a:prstGeom>
        </p:spPr>
        <p:txBody>
          <a:bodyPr vert="horz" wrap="square" lIns="0" tIns="12700" rIns="0" bIns="0" rtlCol="0">
            <a:spAutoFit/>
          </a:bodyPr>
          <a:lstStyle/>
          <a:p>
            <a:pPr marL="12700">
              <a:lnSpc>
                <a:spcPct val="100000"/>
              </a:lnSpc>
              <a:spcBef>
                <a:spcPts val="100"/>
              </a:spcBef>
              <a:tabLst>
                <a:tab pos="7081520" algn="l"/>
              </a:tabLst>
            </a:pPr>
            <a:r>
              <a:rPr sz="1800" b="1" spc="-10" dirty="0">
                <a:latin typeface="Calibri"/>
                <a:cs typeface="Calibri"/>
              </a:rPr>
              <a:t>Souběh</a:t>
            </a:r>
            <a:r>
              <a:rPr sz="1800" b="1" dirty="0">
                <a:latin typeface="Calibri"/>
                <a:cs typeface="Calibri"/>
              </a:rPr>
              <a:t>	</a:t>
            </a:r>
            <a:r>
              <a:rPr sz="1800" b="1" spc="-10" dirty="0">
                <a:latin typeface="Calibri"/>
                <a:cs typeface="Calibri"/>
              </a:rPr>
              <a:t>Kombinovatelnost</a:t>
            </a:r>
            <a:endParaRPr sz="1800">
              <a:latin typeface="Calibri"/>
              <a:cs typeface="Calibri"/>
            </a:endParaRPr>
          </a:p>
        </p:txBody>
      </p:sp>
      <p:sp>
        <p:nvSpPr>
          <p:cNvPr id="14" name="object 14"/>
          <p:cNvSpPr txBox="1"/>
          <p:nvPr/>
        </p:nvSpPr>
        <p:spPr>
          <a:xfrm>
            <a:off x="7543545" y="1710054"/>
            <a:ext cx="3372485" cy="1702435"/>
          </a:xfrm>
          <a:prstGeom prst="rect">
            <a:avLst/>
          </a:prstGeom>
        </p:spPr>
        <p:txBody>
          <a:bodyPr vert="horz" wrap="square" lIns="0" tIns="12700" rIns="0" bIns="0" rtlCol="0">
            <a:spAutoFit/>
          </a:bodyPr>
          <a:lstStyle/>
          <a:p>
            <a:pPr marR="5715" algn="r">
              <a:lnSpc>
                <a:spcPct val="100000"/>
              </a:lnSpc>
              <a:spcBef>
                <a:spcPts val="100"/>
              </a:spcBef>
              <a:tabLst>
                <a:tab pos="286385" algn="l"/>
              </a:tabLst>
            </a:pPr>
            <a:r>
              <a:rPr sz="1800" spc="-50" dirty="0">
                <a:latin typeface="Arial"/>
                <a:cs typeface="Arial"/>
              </a:rPr>
              <a:t>•</a:t>
            </a:r>
            <a:r>
              <a:rPr sz="1800" dirty="0">
                <a:latin typeface="Arial"/>
                <a:cs typeface="Arial"/>
              </a:rPr>
              <a:t>	</a:t>
            </a:r>
            <a:r>
              <a:rPr sz="1800" dirty="0">
                <a:latin typeface="Calibri"/>
                <a:cs typeface="Calibri"/>
              </a:rPr>
              <a:t>s</a:t>
            </a:r>
            <a:r>
              <a:rPr sz="1800" spc="-25" dirty="0">
                <a:latin typeface="Calibri"/>
                <a:cs typeface="Calibri"/>
              </a:rPr>
              <a:t> </a:t>
            </a:r>
            <a:r>
              <a:rPr sz="1800" dirty="0">
                <a:latin typeface="Calibri"/>
                <a:cs typeface="Calibri"/>
              </a:rPr>
              <a:t>AEKO</a:t>
            </a:r>
            <a:r>
              <a:rPr sz="1800" spc="-40" dirty="0">
                <a:latin typeface="Calibri"/>
                <a:cs typeface="Calibri"/>
              </a:rPr>
              <a:t> </a:t>
            </a:r>
            <a:r>
              <a:rPr sz="1800" dirty="0">
                <a:latin typeface="Calibri"/>
                <a:cs typeface="Calibri"/>
              </a:rPr>
              <a:t>–</a:t>
            </a:r>
            <a:r>
              <a:rPr sz="1800" spc="-5" dirty="0">
                <a:latin typeface="Calibri"/>
                <a:cs typeface="Calibri"/>
              </a:rPr>
              <a:t> </a:t>
            </a:r>
            <a:r>
              <a:rPr sz="1800" spc="-10" dirty="0">
                <a:latin typeface="Calibri"/>
                <a:cs typeface="Calibri"/>
              </a:rPr>
              <a:t>Zatravňování</a:t>
            </a:r>
            <a:r>
              <a:rPr sz="1800" spc="-40" dirty="0">
                <a:latin typeface="Calibri"/>
                <a:cs typeface="Calibri"/>
              </a:rPr>
              <a:t> </a:t>
            </a:r>
            <a:r>
              <a:rPr sz="1800" dirty="0">
                <a:latin typeface="Calibri"/>
                <a:cs typeface="Calibri"/>
              </a:rPr>
              <a:t>orné</a:t>
            </a:r>
            <a:r>
              <a:rPr sz="1800" spc="-10" dirty="0">
                <a:latin typeface="Calibri"/>
                <a:cs typeface="Calibri"/>
              </a:rPr>
              <a:t> </a:t>
            </a:r>
            <a:r>
              <a:rPr sz="1800" spc="-20" dirty="0">
                <a:latin typeface="Calibri"/>
                <a:cs typeface="Calibri"/>
              </a:rPr>
              <a:t>půdy</a:t>
            </a:r>
            <a:endParaRPr sz="1800">
              <a:latin typeface="Calibri"/>
              <a:cs typeface="Calibri"/>
            </a:endParaRPr>
          </a:p>
          <a:p>
            <a:pPr marR="5080" algn="r">
              <a:lnSpc>
                <a:spcPct val="100000"/>
              </a:lnSpc>
            </a:pPr>
            <a:r>
              <a:rPr sz="1800" dirty="0">
                <a:latin typeface="Calibri"/>
                <a:cs typeface="Calibri"/>
              </a:rPr>
              <a:t>(platba</a:t>
            </a:r>
            <a:r>
              <a:rPr sz="1800" spc="-15" dirty="0">
                <a:latin typeface="Calibri"/>
                <a:cs typeface="Calibri"/>
              </a:rPr>
              <a:t> </a:t>
            </a:r>
            <a:r>
              <a:rPr sz="1800" dirty="0">
                <a:latin typeface="Calibri"/>
                <a:cs typeface="Calibri"/>
              </a:rPr>
              <a:t>se</a:t>
            </a:r>
            <a:r>
              <a:rPr sz="1800" spc="-5" dirty="0">
                <a:latin typeface="Calibri"/>
                <a:cs typeface="Calibri"/>
              </a:rPr>
              <a:t> </a:t>
            </a:r>
            <a:r>
              <a:rPr sz="1800" dirty="0">
                <a:latin typeface="Calibri"/>
                <a:cs typeface="Calibri"/>
              </a:rPr>
              <a:t>poskytne</a:t>
            </a:r>
            <a:r>
              <a:rPr sz="1800" spc="-15" dirty="0">
                <a:latin typeface="Calibri"/>
                <a:cs typeface="Calibri"/>
              </a:rPr>
              <a:t> </a:t>
            </a:r>
            <a:r>
              <a:rPr sz="1800" dirty="0">
                <a:latin typeface="Calibri"/>
                <a:cs typeface="Calibri"/>
              </a:rPr>
              <a:t>jen</a:t>
            </a:r>
            <a:r>
              <a:rPr sz="1800" spc="-15" dirty="0">
                <a:latin typeface="Calibri"/>
                <a:cs typeface="Calibri"/>
              </a:rPr>
              <a:t> </a:t>
            </a:r>
            <a:r>
              <a:rPr sz="1800" dirty="0">
                <a:latin typeface="Calibri"/>
                <a:cs typeface="Calibri"/>
              </a:rPr>
              <a:t>na </a:t>
            </a:r>
            <a:r>
              <a:rPr sz="1800" spc="-20" dirty="0">
                <a:latin typeface="Calibri"/>
                <a:cs typeface="Calibri"/>
              </a:rPr>
              <a:t>AEKO)</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20" dirty="0">
                <a:latin typeface="Calibri"/>
                <a:cs typeface="Calibri"/>
              </a:rPr>
              <a:t> </a:t>
            </a:r>
            <a:r>
              <a:rPr sz="1800" dirty="0">
                <a:latin typeface="Calibri"/>
                <a:cs typeface="Calibri"/>
              </a:rPr>
              <a:t>AEKO</a:t>
            </a:r>
            <a:r>
              <a:rPr sz="1800" spc="-30" dirty="0">
                <a:latin typeface="Calibri"/>
                <a:cs typeface="Calibri"/>
              </a:rPr>
              <a:t> </a:t>
            </a:r>
            <a:r>
              <a:rPr sz="1800" dirty="0">
                <a:latin typeface="Calibri"/>
                <a:cs typeface="Calibri"/>
              </a:rPr>
              <a:t>–</a:t>
            </a:r>
            <a:r>
              <a:rPr sz="1800" spc="-5" dirty="0">
                <a:latin typeface="Calibri"/>
                <a:cs typeface="Calibri"/>
              </a:rPr>
              <a:t> </a:t>
            </a:r>
            <a:r>
              <a:rPr sz="1800" dirty="0">
                <a:latin typeface="Calibri"/>
                <a:cs typeface="Calibri"/>
              </a:rPr>
              <a:t>OETP</a:t>
            </a:r>
            <a:r>
              <a:rPr sz="1800" spc="-20" dirty="0">
                <a:latin typeface="Calibri"/>
                <a:cs typeface="Calibri"/>
              </a:rPr>
              <a:t> </a:t>
            </a:r>
            <a:r>
              <a:rPr sz="1800" dirty="0">
                <a:latin typeface="Calibri"/>
                <a:cs typeface="Calibri"/>
              </a:rPr>
              <a:t>–</a:t>
            </a:r>
            <a:r>
              <a:rPr sz="1800" spc="-20" dirty="0">
                <a:latin typeface="Calibri"/>
                <a:cs typeface="Calibri"/>
              </a:rPr>
              <a:t> </a:t>
            </a:r>
            <a:r>
              <a:rPr sz="1800" dirty="0">
                <a:latin typeface="Calibri"/>
                <a:cs typeface="Calibri"/>
              </a:rPr>
              <a:t>viz</a:t>
            </a:r>
            <a:r>
              <a:rPr sz="1800" spc="-15" dirty="0">
                <a:latin typeface="Calibri"/>
                <a:cs typeface="Calibri"/>
              </a:rPr>
              <a:t> </a:t>
            </a:r>
            <a:r>
              <a:rPr sz="1800" spc="-10" dirty="0">
                <a:latin typeface="Calibri"/>
                <a:cs typeface="Calibri"/>
              </a:rPr>
              <a:t>tabulka</a:t>
            </a:r>
            <a:endParaRPr sz="1800">
              <a:latin typeface="Calibri"/>
              <a:cs typeface="Calibri"/>
            </a:endParaRPr>
          </a:p>
          <a:p>
            <a:pPr marL="299085" marR="212090" indent="-28702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dirty="0">
                <a:latin typeface="Calibri"/>
                <a:cs typeface="Calibri"/>
              </a:rPr>
              <a:t>ALS</a:t>
            </a:r>
            <a:r>
              <a:rPr sz="1800" spc="-30" dirty="0">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silvopastevní</a:t>
            </a:r>
            <a:r>
              <a:rPr sz="1800" spc="-15" dirty="0">
                <a:latin typeface="Calibri"/>
                <a:cs typeface="Calibri"/>
              </a:rPr>
              <a:t> </a:t>
            </a:r>
            <a:r>
              <a:rPr sz="1800" dirty="0">
                <a:latin typeface="Calibri"/>
                <a:cs typeface="Calibri"/>
              </a:rPr>
              <a:t>(platba</a:t>
            </a:r>
            <a:r>
              <a:rPr sz="1800" spc="-15" dirty="0">
                <a:latin typeface="Calibri"/>
                <a:cs typeface="Calibri"/>
              </a:rPr>
              <a:t> </a:t>
            </a:r>
            <a:r>
              <a:rPr sz="1800" spc="-25" dirty="0">
                <a:latin typeface="Calibri"/>
                <a:cs typeface="Calibri"/>
              </a:rPr>
              <a:t>se </a:t>
            </a:r>
            <a:r>
              <a:rPr sz="1800" dirty="0">
                <a:latin typeface="Calibri"/>
                <a:cs typeface="Calibri"/>
              </a:rPr>
              <a:t>poskytne</a:t>
            </a:r>
            <a:r>
              <a:rPr sz="1800" spc="-20" dirty="0">
                <a:latin typeface="Calibri"/>
                <a:cs typeface="Calibri"/>
              </a:rPr>
              <a:t> </a:t>
            </a:r>
            <a:r>
              <a:rPr sz="1800" dirty="0">
                <a:latin typeface="Calibri"/>
                <a:cs typeface="Calibri"/>
              </a:rPr>
              <a:t>na</a:t>
            </a:r>
            <a:r>
              <a:rPr sz="1800" spc="5" dirty="0">
                <a:latin typeface="Calibri"/>
                <a:cs typeface="Calibri"/>
              </a:rPr>
              <a:t> </a:t>
            </a:r>
            <a:r>
              <a:rPr sz="1800" dirty="0">
                <a:latin typeface="Calibri"/>
                <a:cs typeface="Calibri"/>
              </a:rPr>
              <a:t>EZ</a:t>
            </a:r>
            <a:r>
              <a:rPr sz="1800" spc="-10" dirty="0">
                <a:latin typeface="Calibri"/>
                <a:cs typeface="Calibri"/>
              </a:rPr>
              <a:t> </a:t>
            </a:r>
            <a:r>
              <a:rPr sz="1800" dirty="0">
                <a:latin typeface="Calibri"/>
                <a:cs typeface="Calibri"/>
              </a:rPr>
              <a:t>i</a:t>
            </a:r>
            <a:r>
              <a:rPr sz="1800" spc="-5" dirty="0">
                <a:latin typeface="Calibri"/>
                <a:cs typeface="Calibri"/>
              </a:rPr>
              <a:t> </a:t>
            </a:r>
            <a:r>
              <a:rPr sz="1800" spc="-20" dirty="0">
                <a:latin typeface="Calibri"/>
                <a:cs typeface="Calibri"/>
              </a:rPr>
              <a:t>ALS)</a:t>
            </a:r>
            <a:endParaRPr sz="1800">
              <a:latin typeface="Calibri"/>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54130" y="1609324"/>
            <a:ext cx="5517515" cy="1388745"/>
            <a:chOff x="6454130" y="1609324"/>
            <a:chExt cx="5517515" cy="1388745"/>
          </a:xfrm>
        </p:grpSpPr>
        <p:pic>
          <p:nvPicPr>
            <p:cNvPr id="3" name="object 3"/>
            <p:cNvPicPr/>
            <p:nvPr/>
          </p:nvPicPr>
          <p:blipFill>
            <a:blip r:embed="rId2" cstate="print"/>
            <a:stretch>
              <a:fillRect/>
            </a:stretch>
          </p:blipFill>
          <p:spPr>
            <a:xfrm>
              <a:off x="6454130" y="1609324"/>
              <a:ext cx="5516900" cy="1388393"/>
            </a:xfrm>
            <a:prstGeom prst="rect">
              <a:avLst/>
            </a:prstGeom>
          </p:spPr>
        </p:pic>
        <p:sp>
          <p:nvSpPr>
            <p:cNvPr id="4" name="object 4"/>
            <p:cNvSpPr/>
            <p:nvPr/>
          </p:nvSpPr>
          <p:spPr>
            <a:xfrm>
              <a:off x="6470904" y="1616964"/>
              <a:ext cx="5433060" cy="1313815"/>
            </a:xfrm>
            <a:custGeom>
              <a:avLst/>
              <a:gdLst/>
              <a:ahLst/>
              <a:cxnLst/>
              <a:rect l="l" t="t" r="r" b="b"/>
              <a:pathLst>
                <a:path w="5433059" h="1313814">
                  <a:moveTo>
                    <a:pt x="5214112" y="0"/>
                  </a:moveTo>
                  <a:lnTo>
                    <a:pt x="218948" y="0"/>
                  </a:lnTo>
                  <a:lnTo>
                    <a:pt x="168750" y="5783"/>
                  </a:lnTo>
                  <a:lnTo>
                    <a:pt x="122667" y="22257"/>
                  </a:lnTo>
                  <a:lnTo>
                    <a:pt x="82014" y="48105"/>
                  </a:lnTo>
                  <a:lnTo>
                    <a:pt x="48105" y="82014"/>
                  </a:lnTo>
                  <a:lnTo>
                    <a:pt x="22257" y="122667"/>
                  </a:lnTo>
                  <a:lnTo>
                    <a:pt x="5783" y="168750"/>
                  </a:lnTo>
                  <a:lnTo>
                    <a:pt x="0" y="218948"/>
                  </a:lnTo>
                  <a:lnTo>
                    <a:pt x="0" y="1094739"/>
                  </a:lnTo>
                  <a:lnTo>
                    <a:pt x="5783" y="1144937"/>
                  </a:lnTo>
                  <a:lnTo>
                    <a:pt x="22257" y="1191020"/>
                  </a:lnTo>
                  <a:lnTo>
                    <a:pt x="48105" y="1231673"/>
                  </a:lnTo>
                  <a:lnTo>
                    <a:pt x="82014" y="1265582"/>
                  </a:lnTo>
                  <a:lnTo>
                    <a:pt x="122667" y="1291430"/>
                  </a:lnTo>
                  <a:lnTo>
                    <a:pt x="168750" y="1307904"/>
                  </a:lnTo>
                  <a:lnTo>
                    <a:pt x="218948" y="1313688"/>
                  </a:lnTo>
                  <a:lnTo>
                    <a:pt x="5214112" y="1313688"/>
                  </a:lnTo>
                  <a:lnTo>
                    <a:pt x="5264309" y="1307904"/>
                  </a:lnTo>
                  <a:lnTo>
                    <a:pt x="5310392" y="1291430"/>
                  </a:lnTo>
                  <a:lnTo>
                    <a:pt x="5351045" y="1265582"/>
                  </a:lnTo>
                  <a:lnTo>
                    <a:pt x="5384954" y="1231673"/>
                  </a:lnTo>
                  <a:lnTo>
                    <a:pt x="5410802" y="1191020"/>
                  </a:lnTo>
                  <a:lnTo>
                    <a:pt x="5427276" y="1144937"/>
                  </a:lnTo>
                  <a:lnTo>
                    <a:pt x="5433060" y="1094739"/>
                  </a:lnTo>
                  <a:lnTo>
                    <a:pt x="5433060" y="218948"/>
                  </a:lnTo>
                  <a:lnTo>
                    <a:pt x="5427276" y="168750"/>
                  </a:lnTo>
                  <a:lnTo>
                    <a:pt x="5410802" y="122667"/>
                  </a:lnTo>
                  <a:lnTo>
                    <a:pt x="5384954" y="82014"/>
                  </a:lnTo>
                  <a:lnTo>
                    <a:pt x="5351045" y="48105"/>
                  </a:lnTo>
                  <a:lnTo>
                    <a:pt x="5310392" y="22257"/>
                  </a:lnTo>
                  <a:lnTo>
                    <a:pt x="5264309" y="5783"/>
                  </a:lnTo>
                  <a:lnTo>
                    <a:pt x="5214112" y="0"/>
                  </a:lnTo>
                  <a:close/>
                </a:path>
              </a:pathLst>
            </a:custGeom>
            <a:solidFill>
              <a:srgbClr val="E1EFD9"/>
            </a:solidFill>
          </p:spPr>
          <p:txBody>
            <a:bodyPr wrap="square" lIns="0" tIns="0" rIns="0" bIns="0" rtlCol="0"/>
            <a:lstStyle/>
            <a:p>
              <a:endParaRPr/>
            </a:p>
          </p:txBody>
        </p:sp>
      </p:grpSp>
      <p:sp>
        <p:nvSpPr>
          <p:cNvPr id="5" name="object 5"/>
          <p:cNvSpPr txBox="1">
            <a:spLocks noGrp="1"/>
          </p:cNvSpPr>
          <p:nvPr>
            <p:ph type="title"/>
          </p:nvPr>
        </p:nvSpPr>
        <p:spPr>
          <a:xfrm>
            <a:off x="846531" y="117475"/>
            <a:ext cx="8867140" cy="866140"/>
          </a:xfrm>
          <a:prstGeom prst="rect">
            <a:avLst/>
          </a:prstGeom>
        </p:spPr>
        <p:txBody>
          <a:bodyPr vert="horz" wrap="square" lIns="0" tIns="12700" rIns="0" bIns="0" rtlCol="0">
            <a:spAutoFit/>
          </a:bodyPr>
          <a:lstStyle/>
          <a:p>
            <a:pPr marL="12700">
              <a:lnSpc>
                <a:spcPts val="3304"/>
              </a:lnSpc>
              <a:spcBef>
                <a:spcPts val="100"/>
              </a:spcBef>
            </a:pPr>
            <a:r>
              <a:rPr dirty="0"/>
              <a:t>Dotace</a:t>
            </a:r>
            <a:r>
              <a:rPr spc="-70" dirty="0"/>
              <a:t> </a:t>
            </a:r>
            <a:r>
              <a:rPr dirty="0"/>
              <a:t>na</a:t>
            </a:r>
            <a:r>
              <a:rPr spc="-40" dirty="0"/>
              <a:t> </a:t>
            </a:r>
            <a:r>
              <a:rPr spc="-10" dirty="0"/>
              <a:t>zemědělskou</a:t>
            </a:r>
            <a:r>
              <a:rPr spc="-90" dirty="0"/>
              <a:t> </a:t>
            </a:r>
            <a:r>
              <a:rPr dirty="0"/>
              <a:t>půdu</a:t>
            </a:r>
            <a:r>
              <a:rPr spc="-45" dirty="0"/>
              <a:t> </a:t>
            </a:r>
            <a:r>
              <a:rPr dirty="0"/>
              <a:t>s</a:t>
            </a:r>
            <a:r>
              <a:rPr spc="-35" dirty="0"/>
              <a:t> </a:t>
            </a:r>
            <a:r>
              <a:rPr dirty="0"/>
              <a:t>druhem</a:t>
            </a:r>
            <a:r>
              <a:rPr spc="-55" dirty="0"/>
              <a:t> </a:t>
            </a:r>
            <a:r>
              <a:rPr spc="-10" dirty="0"/>
              <a:t>zemědělské</a:t>
            </a:r>
            <a:r>
              <a:rPr spc="-80" dirty="0"/>
              <a:t> </a:t>
            </a:r>
            <a:r>
              <a:rPr spc="-10" dirty="0"/>
              <a:t>kultury</a:t>
            </a:r>
          </a:p>
          <a:p>
            <a:pPr marL="12700">
              <a:lnSpc>
                <a:spcPts val="3304"/>
              </a:lnSpc>
            </a:pPr>
            <a:r>
              <a:rPr b="1" spc="-10" dirty="0">
                <a:latin typeface="Calibri"/>
                <a:cs typeface="Calibri"/>
              </a:rPr>
              <a:t>standardní</a:t>
            </a:r>
            <a:r>
              <a:rPr b="1" spc="-70" dirty="0">
                <a:latin typeface="Calibri"/>
                <a:cs typeface="Calibri"/>
              </a:rPr>
              <a:t> </a:t>
            </a:r>
            <a:r>
              <a:rPr b="1" dirty="0">
                <a:latin typeface="Calibri"/>
                <a:cs typeface="Calibri"/>
              </a:rPr>
              <a:t>orná</a:t>
            </a:r>
            <a:r>
              <a:rPr b="1" spc="-20" dirty="0">
                <a:latin typeface="Calibri"/>
                <a:cs typeface="Calibri"/>
              </a:rPr>
              <a:t> půda</a:t>
            </a:r>
          </a:p>
        </p:txBody>
      </p:sp>
      <p:pic>
        <p:nvPicPr>
          <p:cNvPr id="6" name="object 6"/>
          <p:cNvPicPr/>
          <p:nvPr/>
        </p:nvPicPr>
        <p:blipFill>
          <a:blip r:embed="rId3" cstate="print"/>
          <a:stretch>
            <a:fillRect/>
          </a:stretch>
        </p:blipFill>
        <p:spPr>
          <a:xfrm>
            <a:off x="193547" y="175247"/>
            <a:ext cx="486156" cy="486168"/>
          </a:xfrm>
          <a:prstGeom prst="rect">
            <a:avLst/>
          </a:prstGeom>
        </p:spPr>
      </p:pic>
      <p:grpSp>
        <p:nvGrpSpPr>
          <p:cNvPr id="7" name="object 7"/>
          <p:cNvGrpSpPr/>
          <p:nvPr/>
        </p:nvGrpSpPr>
        <p:grpSpPr>
          <a:xfrm>
            <a:off x="460237" y="1546833"/>
            <a:ext cx="5517515" cy="4182110"/>
            <a:chOff x="460237" y="1546833"/>
            <a:chExt cx="5517515" cy="4182110"/>
          </a:xfrm>
        </p:grpSpPr>
        <p:pic>
          <p:nvPicPr>
            <p:cNvPr id="8" name="object 8"/>
            <p:cNvPicPr/>
            <p:nvPr/>
          </p:nvPicPr>
          <p:blipFill>
            <a:blip r:embed="rId4" cstate="print"/>
            <a:stretch>
              <a:fillRect/>
            </a:stretch>
          </p:blipFill>
          <p:spPr>
            <a:xfrm>
              <a:off x="460237" y="1546833"/>
              <a:ext cx="5516900" cy="4181895"/>
            </a:xfrm>
            <a:prstGeom prst="rect">
              <a:avLst/>
            </a:prstGeom>
          </p:spPr>
        </p:pic>
        <p:sp>
          <p:nvSpPr>
            <p:cNvPr id="9" name="object 9"/>
            <p:cNvSpPr/>
            <p:nvPr/>
          </p:nvSpPr>
          <p:spPr>
            <a:xfrm>
              <a:off x="477012" y="1554480"/>
              <a:ext cx="5433060" cy="4107179"/>
            </a:xfrm>
            <a:custGeom>
              <a:avLst/>
              <a:gdLst/>
              <a:ahLst/>
              <a:cxnLst/>
              <a:rect l="l" t="t" r="r" b="b"/>
              <a:pathLst>
                <a:path w="5433060" h="4107179">
                  <a:moveTo>
                    <a:pt x="4748530" y="0"/>
                  </a:moveTo>
                  <a:lnTo>
                    <a:pt x="684542" y="0"/>
                  </a:lnTo>
                  <a:lnTo>
                    <a:pt x="635655" y="1718"/>
                  </a:lnTo>
                  <a:lnTo>
                    <a:pt x="587695" y="6797"/>
                  </a:lnTo>
                  <a:lnTo>
                    <a:pt x="540778" y="15120"/>
                  </a:lnTo>
                  <a:lnTo>
                    <a:pt x="495022" y="26571"/>
                  </a:lnTo>
                  <a:lnTo>
                    <a:pt x="450540" y="41035"/>
                  </a:lnTo>
                  <a:lnTo>
                    <a:pt x="407450" y="58395"/>
                  </a:lnTo>
                  <a:lnTo>
                    <a:pt x="365867" y="78537"/>
                  </a:lnTo>
                  <a:lnTo>
                    <a:pt x="325906" y="101344"/>
                  </a:lnTo>
                  <a:lnTo>
                    <a:pt x="287684" y="126700"/>
                  </a:lnTo>
                  <a:lnTo>
                    <a:pt x="251317" y="154490"/>
                  </a:lnTo>
                  <a:lnTo>
                    <a:pt x="216919" y="184598"/>
                  </a:lnTo>
                  <a:lnTo>
                    <a:pt x="184608" y="216908"/>
                  </a:lnTo>
                  <a:lnTo>
                    <a:pt x="154499" y="251304"/>
                  </a:lnTo>
                  <a:lnTo>
                    <a:pt x="126708" y="287670"/>
                  </a:lnTo>
                  <a:lnTo>
                    <a:pt x="101351" y="325891"/>
                  </a:lnTo>
                  <a:lnTo>
                    <a:pt x="78542" y="365851"/>
                  </a:lnTo>
                  <a:lnTo>
                    <a:pt x="58399" y="407434"/>
                  </a:lnTo>
                  <a:lnTo>
                    <a:pt x="41038" y="450524"/>
                  </a:lnTo>
                  <a:lnTo>
                    <a:pt x="26573" y="495005"/>
                  </a:lnTo>
                  <a:lnTo>
                    <a:pt x="15121" y="540763"/>
                  </a:lnTo>
                  <a:lnTo>
                    <a:pt x="6797" y="587679"/>
                  </a:lnTo>
                  <a:lnTo>
                    <a:pt x="1718" y="635640"/>
                  </a:lnTo>
                  <a:lnTo>
                    <a:pt x="0" y="684530"/>
                  </a:lnTo>
                  <a:lnTo>
                    <a:pt x="0" y="3422650"/>
                  </a:lnTo>
                  <a:lnTo>
                    <a:pt x="1718" y="3471539"/>
                  </a:lnTo>
                  <a:lnTo>
                    <a:pt x="6797" y="3519500"/>
                  </a:lnTo>
                  <a:lnTo>
                    <a:pt x="15121" y="3566416"/>
                  </a:lnTo>
                  <a:lnTo>
                    <a:pt x="26573" y="3612174"/>
                  </a:lnTo>
                  <a:lnTo>
                    <a:pt x="41038" y="3656655"/>
                  </a:lnTo>
                  <a:lnTo>
                    <a:pt x="58399" y="3699745"/>
                  </a:lnTo>
                  <a:lnTo>
                    <a:pt x="78542" y="3741328"/>
                  </a:lnTo>
                  <a:lnTo>
                    <a:pt x="101351" y="3781288"/>
                  </a:lnTo>
                  <a:lnTo>
                    <a:pt x="126708" y="3819509"/>
                  </a:lnTo>
                  <a:lnTo>
                    <a:pt x="154499" y="3855875"/>
                  </a:lnTo>
                  <a:lnTo>
                    <a:pt x="184608" y="3890271"/>
                  </a:lnTo>
                  <a:lnTo>
                    <a:pt x="216919" y="3922581"/>
                  </a:lnTo>
                  <a:lnTo>
                    <a:pt x="251317" y="3952689"/>
                  </a:lnTo>
                  <a:lnTo>
                    <a:pt x="287684" y="3980479"/>
                  </a:lnTo>
                  <a:lnTo>
                    <a:pt x="325906" y="4005835"/>
                  </a:lnTo>
                  <a:lnTo>
                    <a:pt x="365867" y="4028642"/>
                  </a:lnTo>
                  <a:lnTo>
                    <a:pt x="407450" y="4048784"/>
                  </a:lnTo>
                  <a:lnTo>
                    <a:pt x="450540" y="4066144"/>
                  </a:lnTo>
                  <a:lnTo>
                    <a:pt x="495022" y="4080608"/>
                  </a:lnTo>
                  <a:lnTo>
                    <a:pt x="540778" y="4092059"/>
                  </a:lnTo>
                  <a:lnTo>
                    <a:pt x="587695" y="4100382"/>
                  </a:lnTo>
                  <a:lnTo>
                    <a:pt x="635655" y="4105461"/>
                  </a:lnTo>
                  <a:lnTo>
                    <a:pt x="684542" y="4107180"/>
                  </a:lnTo>
                  <a:lnTo>
                    <a:pt x="4748530" y="4107180"/>
                  </a:lnTo>
                  <a:lnTo>
                    <a:pt x="4797419" y="4105461"/>
                  </a:lnTo>
                  <a:lnTo>
                    <a:pt x="4845380" y="4100382"/>
                  </a:lnTo>
                  <a:lnTo>
                    <a:pt x="4892296" y="4092059"/>
                  </a:lnTo>
                  <a:lnTo>
                    <a:pt x="4938054" y="4080608"/>
                  </a:lnTo>
                  <a:lnTo>
                    <a:pt x="4982535" y="4066144"/>
                  </a:lnTo>
                  <a:lnTo>
                    <a:pt x="5025625" y="4048784"/>
                  </a:lnTo>
                  <a:lnTo>
                    <a:pt x="5067208" y="4028642"/>
                  </a:lnTo>
                  <a:lnTo>
                    <a:pt x="5107168" y="4005835"/>
                  </a:lnTo>
                  <a:lnTo>
                    <a:pt x="5145389" y="3980479"/>
                  </a:lnTo>
                  <a:lnTo>
                    <a:pt x="5181755" y="3952689"/>
                  </a:lnTo>
                  <a:lnTo>
                    <a:pt x="5216151" y="3922581"/>
                  </a:lnTo>
                  <a:lnTo>
                    <a:pt x="5248461" y="3890271"/>
                  </a:lnTo>
                  <a:lnTo>
                    <a:pt x="5278569" y="3855875"/>
                  </a:lnTo>
                  <a:lnTo>
                    <a:pt x="5306359" y="3819509"/>
                  </a:lnTo>
                  <a:lnTo>
                    <a:pt x="5331715" y="3781288"/>
                  </a:lnTo>
                  <a:lnTo>
                    <a:pt x="5354522" y="3741328"/>
                  </a:lnTo>
                  <a:lnTo>
                    <a:pt x="5374664" y="3699745"/>
                  </a:lnTo>
                  <a:lnTo>
                    <a:pt x="5392024" y="3656655"/>
                  </a:lnTo>
                  <a:lnTo>
                    <a:pt x="5406488" y="3612174"/>
                  </a:lnTo>
                  <a:lnTo>
                    <a:pt x="5417939" y="3566416"/>
                  </a:lnTo>
                  <a:lnTo>
                    <a:pt x="5426262" y="3519500"/>
                  </a:lnTo>
                  <a:lnTo>
                    <a:pt x="5431341" y="3471539"/>
                  </a:lnTo>
                  <a:lnTo>
                    <a:pt x="5433060" y="3422650"/>
                  </a:lnTo>
                  <a:lnTo>
                    <a:pt x="5433060" y="684530"/>
                  </a:lnTo>
                  <a:lnTo>
                    <a:pt x="5431341" y="635640"/>
                  </a:lnTo>
                  <a:lnTo>
                    <a:pt x="5426262" y="587679"/>
                  </a:lnTo>
                  <a:lnTo>
                    <a:pt x="5417939" y="540763"/>
                  </a:lnTo>
                  <a:lnTo>
                    <a:pt x="5406488" y="495005"/>
                  </a:lnTo>
                  <a:lnTo>
                    <a:pt x="5392024" y="450524"/>
                  </a:lnTo>
                  <a:lnTo>
                    <a:pt x="5374664" y="407434"/>
                  </a:lnTo>
                  <a:lnTo>
                    <a:pt x="5354522" y="365851"/>
                  </a:lnTo>
                  <a:lnTo>
                    <a:pt x="5331715" y="325891"/>
                  </a:lnTo>
                  <a:lnTo>
                    <a:pt x="5306359" y="287670"/>
                  </a:lnTo>
                  <a:lnTo>
                    <a:pt x="5278569" y="251304"/>
                  </a:lnTo>
                  <a:lnTo>
                    <a:pt x="5248461" y="216908"/>
                  </a:lnTo>
                  <a:lnTo>
                    <a:pt x="5216151" y="184598"/>
                  </a:lnTo>
                  <a:lnTo>
                    <a:pt x="5181755" y="154490"/>
                  </a:lnTo>
                  <a:lnTo>
                    <a:pt x="5145389" y="126700"/>
                  </a:lnTo>
                  <a:lnTo>
                    <a:pt x="5107168" y="101344"/>
                  </a:lnTo>
                  <a:lnTo>
                    <a:pt x="5067208" y="78537"/>
                  </a:lnTo>
                  <a:lnTo>
                    <a:pt x="5025625" y="58395"/>
                  </a:lnTo>
                  <a:lnTo>
                    <a:pt x="4982535" y="41035"/>
                  </a:lnTo>
                  <a:lnTo>
                    <a:pt x="4938054" y="26571"/>
                  </a:lnTo>
                  <a:lnTo>
                    <a:pt x="4892296" y="15120"/>
                  </a:lnTo>
                  <a:lnTo>
                    <a:pt x="4845380" y="6797"/>
                  </a:lnTo>
                  <a:lnTo>
                    <a:pt x="4797419" y="1718"/>
                  </a:lnTo>
                  <a:lnTo>
                    <a:pt x="4748530" y="0"/>
                  </a:lnTo>
                  <a:close/>
                </a:path>
              </a:pathLst>
            </a:custGeom>
            <a:solidFill>
              <a:srgbClr val="E1EFD9"/>
            </a:solidFill>
          </p:spPr>
          <p:txBody>
            <a:bodyPr wrap="square" lIns="0" tIns="0" rIns="0" bIns="0" rtlCol="0"/>
            <a:lstStyle/>
            <a:p>
              <a:endParaRPr/>
            </a:p>
          </p:txBody>
        </p:sp>
      </p:grpSp>
      <p:sp>
        <p:nvSpPr>
          <p:cNvPr id="10" name="object 10"/>
          <p:cNvSpPr txBox="1"/>
          <p:nvPr/>
        </p:nvSpPr>
        <p:spPr>
          <a:xfrm>
            <a:off x="942847" y="1092834"/>
            <a:ext cx="393827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6FAC46"/>
                </a:solidFill>
                <a:latin typeface="Calibri"/>
                <a:cs typeface="Calibri"/>
              </a:rPr>
              <a:t>Zlepšující</a:t>
            </a:r>
            <a:r>
              <a:rPr sz="2400" b="1" spc="-40" dirty="0">
                <a:solidFill>
                  <a:srgbClr val="6FAC46"/>
                </a:solidFill>
                <a:latin typeface="Calibri"/>
                <a:cs typeface="Calibri"/>
              </a:rPr>
              <a:t> </a:t>
            </a:r>
            <a:r>
              <a:rPr sz="2400" b="1" dirty="0">
                <a:solidFill>
                  <a:srgbClr val="6FAC46"/>
                </a:solidFill>
                <a:latin typeface="Calibri"/>
                <a:cs typeface="Calibri"/>
              </a:rPr>
              <a:t>netržní</a:t>
            </a:r>
            <a:r>
              <a:rPr sz="2400" b="1" spc="-50" dirty="0">
                <a:solidFill>
                  <a:srgbClr val="6FAC46"/>
                </a:solidFill>
                <a:latin typeface="Calibri"/>
                <a:cs typeface="Calibri"/>
              </a:rPr>
              <a:t> </a:t>
            </a:r>
            <a:r>
              <a:rPr sz="2400" b="1" dirty="0">
                <a:solidFill>
                  <a:srgbClr val="6FAC46"/>
                </a:solidFill>
                <a:latin typeface="Calibri"/>
                <a:cs typeface="Calibri"/>
              </a:rPr>
              <a:t>plodiny</a:t>
            </a:r>
            <a:r>
              <a:rPr sz="2400" b="1" spc="-35" dirty="0">
                <a:solidFill>
                  <a:srgbClr val="6FAC46"/>
                </a:solidFill>
                <a:latin typeface="Calibri"/>
                <a:cs typeface="Calibri"/>
              </a:rPr>
              <a:t> </a:t>
            </a:r>
            <a:r>
              <a:rPr sz="2400" b="1" spc="-10" dirty="0">
                <a:solidFill>
                  <a:srgbClr val="6FAC46"/>
                </a:solidFill>
                <a:latin typeface="Calibri"/>
                <a:cs typeface="Calibri"/>
              </a:rPr>
              <a:t>(ZNP)</a:t>
            </a:r>
            <a:endParaRPr sz="2400">
              <a:latin typeface="Calibri"/>
              <a:cs typeface="Calibri"/>
            </a:endParaRPr>
          </a:p>
        </p:txBody>
      </p:sp>
      <p:sp>
        <p:nvSpPr>
          <p:cNvPr id="11" name="object 11"/>
          <p:cNvSpPr txBox="1"/>
          <p:nvPr/>
        </p:nvSpPr>
        <p:spPr>
          <a:xfrm>
            <a:off x="477012" y="1635633"/>
            <a:ext cx="5924214" cy="3665106"/>
          </a:xfrm>
          <a:prstGeom prst="rect">
            <a:avLst/>
          </a:prstGeom>
        </p:spPr>
        <p:txBody>
          <a:bodyPr vert="horz" wrap="square" lIns="0" tIns="12700" rIns="0" bIns="0" rtlCol="0">
            <a:spAutoFit/>
          </a:bodyPr>
          <a:lstStyle/>
          <a:p>
            <a:pPr marL="299085" marR="462915" indent="-287020">
              <a:lnSpc>
                <a:spcPct val="100000"/>
              </a:lnSpc>
              <a:spcBef>
                <a:spcPts val="100"/>
              </a:spcBef>
              <a:tabLst>
                <a:tab pos="299085" algn="l"/>
              </a:tabLst>
            </a:pPr>
            <a:r>
              <a:rPr sz="1800" spc="-50" dirty="0">
                <a:latin typeface="Arial"/>
                <a:cs typeface="Arial"/>
              </a:rPr>
              <a:t>•</a:t>
            </a:r>
            <a:r>
              <a:rPr sz="1800" dirty="0">
                <a:latin typeface="Arial"/>
                <a:cs typeface="Arial"/>
              </a:rPr>
              <a:t>	</a:t>
            </a:r>
            <a:r>
              <a:rPr dirty="0">
                <a:latin typeface="Calibri"/>
                <a:cs typeface="Calibri"/>
              </a:rPr>
              <a:t>umožněno</a:t>
            </a:r>
            <a:r>
              <a:rPr spc="-45" dirty="0">
                <a:latin typeface="Calibri"/>
                <a:cs typeface="Calibri"/>
              </a:rPr>
              <a:t> </a:t>
            </a:r>
            <a:r>
              <a:rPr dirty="0">
                <a:latin typeface="Calibri"/>
                <a:cs typeface="Calibri"/>
              </a:rPr>
              <a:t>plnit</a:t>
            </a:r>
            <a:r>
              <a:rPr spc="-25" dirty="0">
                <a:latin typeface="Calibri"/>
                <a:cs typeface="Calibri"/>
              </a:rPr>
              <a:t> </a:t>
            </a:r>
            <a:r>
              <a:rPr dirty="0">
                <a:latin typeface="Calibri"/>
                <a:cs typeface="Calibri"/>
              </a:rPr>
              <a:t>podmínku</a:t>
            </a:r>
            <a:r>
              <a:rPr spc="-30" dirty="0">
                <a:latin typeface="Calibri"/>
                <a:cs typeface="Calibri"/>
              </a:rPr>
              <a:t> </a:t>
            </a:r>
            <a:r>
              <a:rPr dirty="0">
                <a:latin typeface="Calibri"/>
                <a:cs typeface="Calibri"/>
              </a:rPr>
              <a:t>pěstování</a:t>
            </a:r>
            <a:r>
              <a:rPr spc="-45" dirty="0">
                <a:latin typeface="Calibri"/>
                <a:cs typeface="Calibri"/>
              </a:rPr>
              <a:t> </a:t>
            </a:r>
            <a:r>
              <a:rPr dirty="0">
                <a:latin typeface="Calibri"/>
                <a:cs typeface="Calibri"/>
              </a:rPr>
              <a:t>ZNP</a:t>
            </a:r>
            <a:r>
              <a:rPr spc="-45" dirty="0">
                <a:latin typeface="Calibri"/>
                <a:cs typeface="Calibri"/>
              </a:rPr>
              <a:t> </a:t>
            </a:r>
            <a:r>
              <a:rPr spc="-25" dirty="0">
                <a:latin typeface="Calibri"/>
                <a:cs typeface="Calibri"/>
              </a:rPr>
              <a:t>na </a:t>
            </a:r>
            <a:r>
              <a:rPr dirty="0">
                <a:latin typeface="Calibri"/>
                <a:cs typeface="Calibri"/>
              </a:rPr>
              <a:t>minimálně</a:t>
            </a:r>
            <a:r>
              <a:rPr spc="-5" dirty="0">
                <a:latin typeface="Calibri"/>
                <a:cs typeface="Calibri"/>
              </a:rPr>
              <a:t> </a:t>
            </a:r>
            <a:r>
              <a:rPr dirty="0">
                <a:latin typeface="Calibri"/>
                <a:cs typeface="Calibri"/>
              </a:rPr>
              <a:t>20 %</a:t>
            </a:r>
            <a:r>
              <a:rPr spc="-10" dirty="0">
                <a:latin typeface="Calibri"/>
                <a:cs typeface="Calibri"/>
              </a:rPr>
              <a:t> </a:t>
            </a:r>
            <a:r>
              <a:rPr dirty="0">
                <a:latin typeface="Calibri"/>
                <a:cs typeface="Calibri"/>
              </a:rPr>
              <a:t>výměry</a:t>
            </a:r>
            <a:r>
              <a:rPr spc="-15" dirty="0">
                <a:latin typeface="Calibri"/>
                <a:cs typeface="Calibri"/>
              </a:rPr>
              <a:t> </a:t>
            </a:r>
            <a:r>
              <a:rPr dirty="0">
                <a:latin typeface="Calibri"/>
                <a:cs typeface="Calibri"/>
              </a:rPr>
              <a:t>při</a:t>
            </a:r>
            <a:r>
              <a:rPr spc="-10" dirty="0">
                <a:latin typeface="Calibri"/>
                <a:cs typeface="Calibri"/>
              </a:rPr>
              <a:t> </a:t>
            </a:r>
            <a:r>
              <a:rPr dirty="0">
                <a:latin typeface="Calibri"/>
                <a:cs typeface="Calibri"/>
              </a:rPr>
              <a:t>hospodaření</a:t>
            </a:r>
            <a:r>
              <a:rPr spc="10" dirty="0">
                <a:latin typeface="Calibri"/>
                <a:cs typeface="Calibri"/>
              </a:rPr>
              <a:t> </a:t>
            </a:r>
            <a:r>
              <a:rPr spc="-25" dirty="0">
                <a:latin typeface="Calibri"/>
                <a:cs typeface="Calibri"/>
              </a:rPr>
              <a:t>na </a:t>
            </a:r>
            <a:r>
              <a:rPr dirty="0">
                <a:latin typeface="Calibri"/>
                <a:cs typeface="Calibri"/>
              </a:rPr>
              <a:t>standardní</a:t>
            </a:r>
            <a:r>
              <a:rPr spc="-45" dirty="0">
                <a:latin typeface="Calibri"/>
                <a:cs typeface="Calibri"/>
              </a:rPr>
              <a:t> </a:t>
            </a:r>
            <a:r>
              <a:rPr dirty="0">
                <a:latin typeface="Calibri"/>
                <a:cs typeface="Calibri"/>
              </a:rPr>
              <a:t>orné</a:t>
            </a:r>
            <a:r>
              <a:rPr spc="-30" dirty="0">
                <a:latin typeface="Calibri"/>
                <a:cs typeface="Calibri"/>
              </a:rPr>
              <a:t> </a:t>
            </a:r>
            <a:r>
              <a:rPr dirty="0">
                <a:latin typeface="Calibri"/>
                <a:cs typeface="Calibri"/>
              </a:rPr>
              <a:t>půdě</a:t>
            </a:r>
            <a:r>
              <a:rPr spc="-25" dirty="0">
                <a:latin typeface="Calibri"/>
                <a:cs typeface="Calibri"/>
              </a:rPr>
              <a:t> </a:t>
            </a:r>
            <a:r>
              <a:rPr dirty="0">
                <a:latin typeface="Calibri"/>
                <a:cs typeface="Calibri"/>
              </a:rPr>
              <a:t>souhrnně</a:t>
            </a:r>
            <a:r>
              <a:rPr spc="-35" dirty="0">
                <a:latin typeface="Calibri"/>
                <a:cs typeface="Calibri"/>
              </a:rPr>
              <a:t> </a:t>
            </a:r>
            <a:r>
              <a:rPr dirty="0">
                <a:latin typeface="Calibri"/>
                <a:cs typeface="Calibri"/>
              </a:rPr>
              <a:t>za</a:t>
            </a:r>
            <a:r>
              <a:rPr spc="-35" dirty="0">
                <a:latin typeface="Calibri"/>
                <a:cs typeface="Calibri"/>
              </a:rPr>
              <a:t> </a:t>
            </a:r>
            <a:r>
              <a:rPr spc="-10" dirty="0">
                <a:latin typeface="Calibri"/>
                <a:cs typeface="Calibri"/>
              </a:rPr>
              <a:t>závazky</a:t>
            </a:r>
            <a:endParaRPr dirty="0">
              <a:latin typeface="Calibri"/>
              <a:cs typeface="Calibri"/>
            </a:endParaRPr>
          </a:p>
          <a:p>
            <a:pPr marL="299085" marR="597535">
              <a:lnSpc>
                <a:spcPct val="100000"/>
              </a:lnSpc>
            </a:pPr>
            <a:r>
              <a:rPr dirty="0">
                <a:latin typeface="Calibri"/>
                <a:cs typeface="Calibri"/>
              </a:rPr>
              <a:t>v</a:t>
            </a:r>
            <a:r>
              <a:rPr spc="-15" dirty="0">
                <a:latin typeface="Calibri"/>
                <a:cs typeface="Calibri"/>
              </a:rPr>
              <a:t> </a:t>
            </a:r>
            <a:r>
              <a:rPr dirty="0">
                <a:latin typeface="Calibri"/>
                <a:cs typeface="Calibri"/>
              </a:rPr>
              <a:t>opatření</a:t>
            </a:r>
            <a:r>
              <a:rPr spc="-5" dirty="0">
                <a:latin typeface="Calibri"/>
                <a:cs typeface="Calibri"/>
              </a:rPr>
              <a:t> </a:t>
            </a:r>
            <a:r>
              <a:rPr dirty="0">
                <a:latin typeface="Calibri"/>
                <a:cs typeface="Calibri"/>
              </a:rPr>
              <a:t>EZ</a:t>
            </a:r>
            <a:r>
              <a:rPr spc="-20" dirty="0">
                <a:latin typeface="Calibri"/>
                <a:cs typeface="Calibri"/>
              </a:rPr>
              <a:t> </a:t>
            </a:r>
            <a:r>
              <a:rPr dirty="0">
                <a:latin typeface="Calibri"/>
                <a:cs typeface="Calibri"/>
              </a:rPr>
              <a:t>dle</a:t>
            </a:r>
            <a:r>
              <a:rPr spc="-5" dirty="0">
                <a:latin typeface="Calibri"/>
                <a:cs typeface="Calibri"/>
              </a:rPr>
              <a:t> </a:t>
            </a:r>
            <a:r>
              <a:rPr dirty="0">
                <a:latin typeface="Calibri"/>
                <a:cs typeface="Calibri"/>
              </a:rPr>
              <a:t>NV</a:t>
            </a:r>
            <a:r>
              <a:rPr spc="-5" dirty="0">
                <a:latin typeface="Calibri"/>
                <a:cs typeface="Calibri"/>
              </a:rPr>
              <a:t> </a:t>
            </a:r>
            <a:r>
              <a:rPr dirty="0">
                <a:latin typeface="Calibri"/>
                <a:cs typeface="Calibri"/>
              </a:rPr>
              <a:t>76/2015</a:t>
            </a:r>
            <a:r>
              <a:rPr spc="-5" dirty="0">
                <a:latin typeface="Calibri"/>
                <a:cs typeface="Calibri"/>
              </a:rPr>
              <a:t> </a:t>
            </a:r>
            <a:r>
              <a:rPr dirty="0">
                <a:latin typeface="Calibri"/>
                <a:cs typeface="Calibri"/>
              </a:rPr>
              <a:t>Sb.</a:t>
            </a:r>
            <a:r>
              <a:rPr spc="-15" dirty="0">
                <a:latin typeface="Calibri"/>
                <a:cs typeface="Calibri"/>
              </a:rPr>
              <a:t> </a:t>
            </a:r>
            <a:r>
              <a:rPr dirty="0">
                <a:latin typeface="Calibri"/>
                <a:cs typeface="Calibri"/>
              </a:rPr>
              <a:t>a</a:t>
            </a:r>
            <a:r>
              <a:rPr spc="-15" dirty="0">
                <a:latin typeface="Calibri"/>
                <a:cs typeface="Calibri"/>
              </a:rPr>
              <a:t> </a:t>
            </a:r>
            <a:r>
              <a:rPr dirty="0">
                <a:latin typeface="Calibri"/>
                <a:cs typeface="Calibri"/>
              </a:rPr>
              <a:t>za</a:t>
            </a:r>
            <a:r>
              <a:rPr spc="-15" dirty="0">
                <a:latin typeface="Calibri"/>
                <a:cs typeface="Calibri"/>
              </a:rPr>
              <a:t> </a:t>
            </a:r>
            <a:r>
              <a:rPr spc="-20" dirty="0">
                <a:latin typeface="Calibri"/>
                <a:cs typeface="Calibri"/>
              </a:rPr>
              <a:t>nové </a:t>
            </a:r>
            <a:r>
              <a:rPr dirty="0">
                <a:latin typeface="Calibri"/>
                <a:cs typeface="Calibri"/>
              </a:rPr>
              <a:t>závazky</a:t>
            </a:r>
            <a:r>
              <a:rPr spc="-65" dirty="0">
                <a:latin typeface="Calibri"/>
                <a:cs typeface="Calibri"/>
              </a:rPr>
              <a:t> </a:t>
            </a:r>
            <a:r>
              <a:rPr dirty="0">
                <a:latin typeface="Calibri"/>
                <a:cs typeface="Calibri"/>
              </a:rPr>
              <a:t>EZ</a:t>
            </a:r>
            <a:r>
              <a:rPr spc="-50" dirty="0">
                <a:latin typeface="Calibri"/>
                <a:cs typeface="Calibri"/>
              </a:rPr>
              <a:t> </a:t>
            </a:r>
            <a:r>
              <a:rPr spc="-10" dirty="0">
                <a:latin typeface="Calibri"/>
                <a:cs typeface="Calibri"/>
              </a:rPr>
              <a:t>2023+</a:t>
            </a:r>
            <a:endParaRPr dirty="0">
              <a:latin typeface="Calibri"/>
              <a:cs typeface="Calibri"/>
            </a:endParaRPr>
          </a:p>
          <a:p>
            <a:pPr marL="299085" marR="53975" indent="-287020">
              <a:lnSpc>
                <a:spcPct val="100000"/>
              </a:lnSpc>
              <a:spcBef>
                <a:spcPts val="204"/>
              </a:spcBef>
              <a:tabLst>
                <a:tab pos="299085" algn="l"/>
              </a:tabLst>
            </a:pPr>
            <a:r>
              <a:rPr spc="-50" dirty="0">
                <a:latin typeface="Arial"/>
                <a:cs typeface="Arial"/>
              </a:rPr>
              <a:t>•</a:t>
            </a:r>
            <a:r>
              <a:rPr dirty="0">
                <a:latin typeface="Arial"/>
                <a:cs typeface="Arial"/>
              </a:rPr>
              <a:t>	</a:t>
            </a:r>
            <a:r>
              <a:rPr dirty="0">
                <a:latin typeface="Calibri"/>
                <a:cs typeface="Calibri"/>
              </a:rPr>
              <a:t>napočítává</a:t>
            </a:r>
            <a:r>
              <a:rPr spc="-35" dirty="0">
                <a:latin typeface="Calibri"/>
                <a:cs typeface="Calibri"/>
              </a:rPr>
              <a:t> </a:t>
            </a:r>
            <a:r>
              <a:rPr dirty="0">
                <a:latin typeface="Calibri"/>
                <a:cs typeface="Calibri"/>
              </a:rPr>
              <a:t>se</a:t>
            </a:r>
            <a:r>
              <a:rPr spc="-50" dirty="0">
                <a:latin typeface="Calibri"/>
                <a:cs typeface="Calibri"/>
              </a:rPr>
              <a:t> </a:t>
            </a:r>
            <a:r>
              <a:rPr dirty="0">
                <a:latin typeface="Calibri"/>
                <a:cs typeface="Calibri"/>
              </a:rPr>
              <a:t>souhrnná</a:t>
            </a:r>
            <a:r>
              <a:rPr spc="-30" dirty="0">
                <a:latin typeface="Calibri"/>
                <a:cs typeface="Calibri"/>
              </a:rPr>
              <a:t> </a:t>
            </a:r>
            <a:r>
              <a:rPr dirty="0">
                <a:latin typeface="Calibri"/>
                <a:cs typeface="Calibri"/>
              </a:rPr>
              <a:t>výměra,</a:t>
            </a:r>
            <a:r>
              <a:rPr spc="-45" dirty="0">
                <a:latin typeface="Calibri"/>
                <a:cs typeface="Calibri"/>
              </a:rPr>
              <a:t> </a:t>
            </a:r>
            <a:r>
              <a:rPr dirty="0">
                <a:latin typeface="Calibri"/>
                <a:cs typeface="Calibri"/>
              </a:rPr>
              <a:t>na</a:t>
            </a:r>
            <a:r>
              <a:rPr spc="-45" dirty="0">
                <a:latin typeface="Calibri"/>
                <a:cs typeface="Calibri"/>
              </a:rPr>
              <a:t> </a:t>
            </a:r>
            <a:r>
              <a:rPr dirty="0">
                <a:latin typeface="Calibri"/>
                <a:cs typeface="Calibri"/>
              </a:rPr>
              <a:t>kterou</a:t>
            </a:r>
            <a:r>
              <a:rPr spc="-30" dirty="0">
                <a:latin typeface="Calibri"/>
                <a:cs typeface="Calibri"/>
              </a:rPr>
              <a:t> </a:t>
            </a:r>
            <a:r>
              <a:rPr spc="-25" dirty="0">
                <a:latin typeface="Calibri"/>
                <a:cs typeface="Calibri"/>
              </a:rPr>
              <a:t>je </a:t>
            </a:r>
            <a:r>
              <a:rPr dirty="0">
                <a:latin typeface="Calibri"/>
                <a:cs typeface="Calibri"/>
              </a:rPr>
              <a:t>podána</a:t>
            </a:r>
            <a:r>
              <a:rPr spc="-20" dirty="0">
                <a:latin typeface="Calibri"/>
                <a:cs typeface="Calibri"/>
              </a:rPr>
              <a:t> </a:t>
            </a:r>
            <a:r>
              <a:rPr dirty="0">
                <a:latin typeface="Calibri"/>
                <a:cs typeface="Calibri"/>
              </a:rPr>
              <a:t>žádost</a:t>
            </a:r>
            <a:r>
              <a:rPr spc="-25" dirty="0">
                <a:latin typeface="Calibri"/>
                <a:cs typeface="Calibri"/>
              </a:rPr>
              <a:t> </a:t>
            </a:r>
            <a:r>
              <a:rPr dirty="0">
                <a:latin typeface="Calibri"/>
                <a:cs typeface="Calibri"/>
              </a:rPr>
              <a:t>o</a:t>
            </a:r>
            <a:r>
              <a:rPr spc="-30" dirty="0">
                <a:latin typeface="Calibri"/>
                <a:cs typeface="Calibri"/>
              </a:rPr>
              <a:t> </a:t>
            </a:r>
            <a:r>
              <a:rPr dirty="0">
                <a:latin typeface="Calibri"/>
                <a:cs typeface="Calibri"/>
              </a:rPr>
              <a:t>poskytnutí</a:t>
            </a:r>
            <a:r>
              <a:rPr spc="-40" dirty="0">
                <a:latin typeface="Calibri"/>
                <a:cs typeface="Calibri"/>
              </a:rPr>
              <a:t> </a:t>
            </a:r>
            <a:r>
              <a:rPr dirty="0">
                <a:latin typeface="Calibri"/>
                <a:cs typeface="Calibri"/>
              </a:rPr>
              <a:t>dotace</a:t>
            </a:r>
            <a:r>
              <a:rPr spc="15" dirty="0">
                <a:latin typeface="Calibri"/>
                <a:cs typeface="Calibri"/>
              </a:rPr>
              <a:t> </a:t>
            </a:r>
            <a:r>
              <a:rPr b="1" dirty="0">
                <a:latin typeface="Calibri"/>
                <a:cs typeface="Calibri"/>
              </a:rPr>
              <a:t>na</a:t>
            </a:r>
            <a:r>
              <a:rPr b="1" spc="-30" dirty="0">
                <a:latin typeface="Calibri"/>
                <a:cs typeface="Calibri"/>
              </a:rPr>
              <a:t> </a:t>
            </a:r>
            <a:r>
              <a:rPr b="1" spc="-10" dirty="0">
                <a:latin typeface="Calibri"/>
                <a:cs typeface="Calibri"/>
              </a:rPr>
              <a:t>pěstování zeleniny</a:t>
            </a:r>
            <a:r>
              <a:rPr b="1" spc="-75" dirty="0">
                <a:latin typeface="Calibri"/>
                <a:cs typeface="Calibri"/>
              </a:rPr>
              <a:t> </a:t>
            </a:r>
            <a:r>
              <a:rPr b="1" dirty="0">
                <a:latin typeface="Calibri"/>
                <a:cs typeface="Calibri"/>
              </a:rPr>
              <a:t>a</a:t>
            </a:r>
            <a:r>
              <a:rPr b="1" spc="-15" dirty="0">
                <a:latin typeface="Calibri"/>
                <a:cs typeface="Calibri"/>
              </a:rPr>
              <a:t> </a:t>
            </a:r>
            <a:r>
              <a:rPr b="1" dirty="0">
                <a:latin typeface="Calibri"/>
                <a:cs typeface="Calibri"/>
              </a:rPr>
              <a:t>speciálních</a:t>
            </a:r>
            <a:r>
              <a:rPr b="1" spc="-70" dirty="0">
                <a:latin typeface="Calibri"/>
                <a:cs typeface="Calibri"/>
              </a:rPr>
              <a:t> </a:t>
            </a:r>
            <a:r>
              <a:rPr b="1" dirty="0">
                <a:latin typeface="Calibri"/>
                <a:cs typeface="Calibri"/>
              </a:rPr>
              <a:t>bylin,</a:t>
            </a:r>
            <a:r>
              <a:rPr b="1" spc="-45" dirty="0">
                <a:latin typeface="Calibri"/>
                <a:cs typeface="Calibri"/>
              </a:rPr>
              <a:t> </a:t>
            </a:r>
            <a:r>
              <a:rPr b="1" dirty="0">
                <a:latin typeface="Calibri"/>
                <a:cs typeface="Calibri"/>
              </a:rPr>
              <a:t>pěstování</a:t>
            </a:r>
            <a:r>
              <a:rPr b="1" spc="-40" dirty="0">
                <a:latin typeface="Calibri"/>
                <a:cs typeface="Calibri"/>
              </a:rPr>
              <a:t> </a:t>
            </a:r>
            <a:r>
              <a:rPr b="1" spc="-10" dirty="0">
                <a:latin typeface="Calibri"/>
                <a:cs typeface="Calibri"/>
              </a:rPr>
              <a:t>ostatních </a:t>
            </a:r>
            <a:r>
              <a:rPr b="1" dirty="0">
                <a:latin typeface="Calibri"/>
                <a:cs typeface="Calibri"/>
              </a:rPr>
              <a:t>plodin</a:t>
            </a:r>
            <a:r>
              <a:rPr b="1" spc="-50" dirty="0">
                <a:latin typeface="Calibri"/>
                <a:cs typeface="Calibri"/>
              </a:rPr>
              <a:t> </a:t>
            </a:r>
            <a:r>
              <a:rPr b="1" dirty="0">
                <a:latin typeface="Calibri"/>
                <a:cs typeface="Calibri"/>
              </a:rPr>
              <a:t>a</a:t>
            </a:r>
            <a:r>
              <a:rPr b="1" spc="-10" dirty="0">
                <a:latin typeface="Calibri"/>
                <a:cs typeface="Calibri"/>
              </a:rPr>
              <a:t> pěstování</a:t>
            </a:r>
            <a:r>
              <a:rPr b="1" spc="-50" dirty="0">
                <a:latin typeface="Calibri"/>
                <a:cs typeface="Calibri"/>
              </a:rPr>
              <a:t> </a:t>
            </a:r>
            <a:r>
              <a:rPr b="1" dirty="0">
                <a:latin typeface="Calibri"/>
                <a:cs typeface="Calibri"/>
              </a:rPr>
              <a:t>víceletých</a:t>
            </a:r>
            <a:r>
              <a:rPr b="1" spc="-15" dirty="0">
                <a:latin typeface="Calibri"/>
                <a:cs typeface="Calibri"/>
              </a:rPr>
              <a:t> </a:t>
            </a:r>
            <a:r>
              <a:rPr b="1" spc="-10" dirty="0">
                <a:latin typeface="Calibri"/>
                <a:cs typeface="Calibri"/>
              </a:rPr>
              <a:t>pícnin</a:t>
            </a:r>
            <a:endParaRPr dirty="0">
              <a:latin typeface="Calibri"/>
              <a:cs typeface="Calibri"/>
            </a:endParaRPr>
          </a:p>
          <a:p>
            <a:pPr marL="299085" marR="5080" indent="-287020">
              <a:lnSpc>
                <a:spcPct val="100000"/>
              </a:lnSpc>
              <a:spcBef>
                <a:spcPts val="204"/>
              </a:spcBef>
              <a:tabLst>
                <a:tab pos="299085" algn="l"/>
              </a:tabLst>
            </a:pPr>
            <a:r>
              <a:rPr spc="-50" dirty="0">
                <a:latin typeface="Arial"/>
                <a:cs typeface="Arial"/>
              </a:rPr>
              <a:t>•</a:t>
            </a:r>
            <a:r>
              <a:rPr dirty="0">
                <a:latin typeface="Arial"/>
                <a:cs typeface="Arial"/>
              </a:rPr>
              <a:t>	</a:t>
            </a:r>
            <a:r>
              <a:rPr dirty="0">
                <a:latin typeface="Calibri"/>
                <a:cs typeface="Calibri"/>
              </a:rPr>
              <a:t>pokud</a:t>
            </a:r>
            <a:r>
              <a:rPr spc="-25" dirty="0">
                <a:latin typeface="Calibri"/>
                <a:cs typeface="Calibri"/>
              </a:rPr>
              <a:t> </a:t>
            </a:r>
            <a:r>
              <a:rPr dirty="0">
                <a:latin typeface="Calibri"/>
                <a:cs typeface="Calibri"/>
              </a:rPr>
              <a:t>je</a:t>
            </a:r>
            <a:r>
              <a:rPr spc="-20" dirty="0">
                <a:latin typeface="Calibri"/>
                <a:cs typeface="Calibri"/>
              </a:rPr>
              <a:t> </a:t>
            </a:r>
            <a:r>
              <a:rPr dirty="0">
                <a:latin typeface="Calibri"/>
                <a:cs typeface="Calibri"/>
              </a:rPr>
              <a:t>podána</a:t>
            </a:r>
            <a:r>
              <a:rPr spc="-15" dirty="0">
                <a:latin typeface="Calibri"/>
                <a:cs typeface="Calibri"/>
              </a:rPr>
              <a:t> </a:t>
            </a:r>
            <a:r>
              <a:rPr dirty="0">
                <a:latin typeface="Calibri"/>
                <a:cs typeface="Calibri"/>
              </a:rPr>
              <a:t>žádost</a:t>
            </a:r>
            <a:r>
              <a:rPr spc="-20" dirty="0">
                <a:latin typeface="Calibri"/>
                <a:cs typeface="Calibri"/>
              </a:rPr>
              <a:t> </a:t>
            </a:r>
            <a:r>
              <a:rPr dirty="0">
                <a:latin typeface="Calibri"/>
                <a:cs typeface="Calibri"/>
              </a:rPr>
              <a:t>o</a:t>
            </a:r>
            <a:r>
              <a:rPr spc="-25" dirty="0">
                <a:latin typeface="Calibri"/>
                <a:cs typeface="Calibri"/>
              </a:rPr>
              <a:t> </a:t>
            </a:r>
            <a:r>
              <a:rPr dirty="0">
                <a:latin typeface="Calibri"/>
                <a:cs typeface="Calibri"/>
              </a:rPr>
              <a:t>dotaci</a:t>
            </a:r>
            <a:r>
              <a:rPr spc="-10" dirty="0">
                <a:latin typeface="Calibri"/>
                <a:cs typeface="Calibri"/>
              </a:rPr>
              <a:t> </a:t>
            </a:r>
            <a:r>
              <a:rPr dirty="0">
                <a:latin typeface="Calibri"/>
                <a:cs typeface="Calibri"/>
              </a:rPr>
              <a:t>na </a:t>
            </a:r>
            <a:r>
              <a:rPr b="1" spc="-10" dirty="0">
                <a:latin typeface="Calibri"/>
                <a:cs typeface="Calibri"/>
              </a:rPr>
              <a:t>pěstování </a:t>
            </a:r>
            <a:r>
              <a:rPr b="1" dirty="0">
                <a:latin typeface="Calibri"/>
                <a:cs typeface="Calibri"/>
              </a:rPr>
              <a:t>víceletých</a:t>
            </a:r>
            <a:r>
              <a:rPr b="1" spc="-75" dirty="0">
                <a:latin typeface="Calibri"/>
                <a:cs typeface="Calibri"/>
              </a:rPr>
              <a:t> </a:t>
            </a:r>
            <a:r>
              <a:rPr b="1" dirty="0">
                <a:latin typeface="Calibri"/>
                <a:cs typeface="Calibri"/>
              </a:rPr>
              <a:t>pícnin</a:t>
            </a:r>
            <a:r>
              <a:rPr b="1" spc="-25" dirty="0">
                <a:latin typeface="Calibri"/>
                <a:cs typeface="Calibri"/>
              </a:rPr>
              <a:t> </a:t>
            </a:r>
            <a:r>
              <a:rPr dirty="0">
                <a:latin typeface="Calibri"/>
                <a:cs typeface="Calibri"/>
              </a:rPr>
              <a:t>nebo</a:t>
            </a:r>
            <a:r>
              <a:rPr spc="-40" dirty="0">
                <a:latin typeface="Calibri"/>
                <a:cs typeface="Calibri"/>
              </a:rPr>
              <a:t> </a:t>
            </a:r>
            <a:r>
              <a:rPr dirty="0">
                <a:latin typeface="Calibri"/>
                <a:cs typeface="Calibri"/>
              </a:rPr>
              <a:t>jsou</a:t>
            </a:r>
            <a:r>
              <a:rPr spc="-25" dirty="0">
                <a:latin typeface="Calibri"/>
                <a:cs typeface="Calibri"/>
              </a:rPr>
              <a:t> </a:t>
            </a:r>
            <a:r>
              <a:rPr b="1" spc="-10" dirty="0">
                <a:latin typeface="Calibri"/>
                <a:cs typeface="Calibri"/>
              </a:rPr>
              <a:t>pěstovány</a:t>
            </a:r>
            <a:r>
              <a:rPr b="1" spc="-50" dirty="0">
                <a:latin typeface="Calibri"/>
                <a:cs typeface="Calibri"/>
              </a:rPr>
              <a:t> </a:t>
            </a:r>
            <a:r>
              <a:rPr b="1" dirty="0">
                <a:latin typeface="Calibri"/>
                <a:cs typeface="Calibri"/>
              </a:rPr>
              <a:t>plodiny</a:t>
            </a:r>
            <a:r>
              <a:rPr b="1" spc="-55" dirty="0">
                <a:latin typeface="Calibri"/>
                <a:cs typeface="Calibri"/>
              </a:rPr>
              <a:t> </a:t>
            </a:r>
            <a:r>
              <a:rPr b="1" spc="-25" dirty="0">
                <a:latin typeface="Calibri"/>
                <a:cs typeface="Calibri"/>
              </a:rPr>
              <a:t>ze </a:t>
            </a:r>
            <a:r>
              <a:rPr b="1" dirty="0">
                <a:latin typeface="Calibri"/>
                <a:cs typeface="Calibri"/>
              </a:rPr>
              <a:t>seznamu</a:t>
            </a:r>
            <a:r>
              <a:rPr b="1" spc="-85" dirty="0">
                <a:latin typeface="Calibri"/>
                <a:cs typeface="Calibri"/>
              </a:rPr>
              <a:t> </a:t>
            </a:r>
            <a:r>
              <a:rPr b="1" dirty="0">
                <a:latin typeface="Calibri"/>
                <a:cs typeface="Calibri"/>
              </a:rPr>
              <a:t>víceletých</a:t>
            </a:r>
            <a:r>
              <a:rPr b="1" spc="-75" dirty="0">
                <a:latin typeface="Calibri"/>
                <a:cs typeface="Calibri"/>
              </a:rPr>
              <a:t> </a:t>
            </a:r>
            <a:r>
              <a:rPr b="1" dirty="0">
                <a:latin typeface="Calibri"/>
                <a:cs typeface="Calibri"/>
              </a:rPr>
              <a:t>plodin</a:t>
            </a:r>
            <a:r>
              <a:rPr dirty="0">
                <a:latin typeface="Calibri"/>
                <a:cs typeface="Calibri"/>
              </a:rPr>
              <a:t>,</a:t>
            </a:r>
            <a:r>
              <a:rPr spc="-70" dirty="0">
                <a:latin typeface="Calibri"/>
                <a:cs typeface="Calibri"/>
              </a:rPr>
              <a:t> </a:t>
            </a:r>
            <a:r>
              <a:rPr dirty="0">
                <a:latin typeface="Calibri"/>
                <a:cs typeface="Calibri"/>
              </a:rPr>
              <a:t>lze</a:t>
            </a:r>
            <a:r>
              <a:rPr spc="-25" dirty="0">
                <a:latin typeface="Calibri"/>
                <a:cs typeface="Calibri"/>
              </a:rPr>
              <a:t> </a:t>
            </a:r>
            <a:r>
              <a:rPr dirty="0">
                <a:latin typeface="Calibri"/>
                <a:cs typeface="Calibri"/>
              </a:rPr>
              <a:t>započítat</a:t>
            </a:r>
            <a:r>
              <a:rPr spc="-35" dirty="0">
                <a:latin typeface="Calibri"/>
                <a:cs typeface="Calibri"/>
              </a:rPr>
              <a:t> </a:t>
            </a:r>
            <a:r>
              <a:rPr spc="-10" dirty="0">
                <a:latin typeface="Calibri"/>
                <a:cs typeface="Calibri"/>
              </a:rPr>
              <a:t>jejich </a:t>
            </a:r>
            <a:r>
              <a:rPr dirty="0">
                <a:latin typeface="Calibri"/>
                <a:cs typeface="Calibri"/>
              </a:rPr>
              <a:t>výměru</a:t>
            </a:r>
            <a:r>
              <a:rPr spc="-15" dirty="0">
                <a:latin typeface="Calibri"/>
                <a:cs typeface="Calibri"/>
              </a:rPr>
              <a:t> </a:t>
            </a:r>
            <a:r>
              <a:rPr dirty="0">
                <a:latin typeface="Calibri"/>
                <a:cs typeface="Calibri"/>
              </a:rPr>
              <a:t>do</a:t>
            </a:r>
            <a:r>
              <a:rPr spc="-15" dirty="0">
                <a:latin typeface="Calibri"/>
                <a:cs typeface="Calibri"/>
              </a:rPr>
              <a:t> </a:t>
            </a:r>
            <a:r>
              <a:rPr dirty="0">
                <a:latin typeface="Calibri"/>
                <a:cs typeface="Calibri"/>
              </a:rPr>
              <a:t>výměry</a:t>
            </a:r>
            <a:r>
              <a:rPr spc="-20" dirty="0">
                <a:latin typeface="Calibri"/>
                <a:cs typeface="Calibri"/>
              </a:rPr>
              <a:t> </a:t>
            </a:r>
            <a:r>
              <a:rPr dirty="0">
                <a:latin typeface="Calibri"/>
                <a:cs typeface="Calibri"/>
              </a:rPr>
              <a:t>ke</a:t>
            </a:r>
            <a:r>
              <a:rPr spc="5" dirty="0">
                <a:latin typeface="Calibri"/>
                <a:cs typeface="Calibri"/>
              </a:rPr>
              <a:t> </a:t>
            </a:r>
            <a:r>
              <a:rPr dirty="0">
                <a:latin typeface="Calibri"/>
                <a:cs typeface="Calibri"/>
              </a:rPr>
              <a:t>splnění</a:t>
            </a:r>
            <a:r>
              <a:rPr spc="-5" dirty="0">
                <a:latin typeface="Calibri"/>
                <a:cs typeface="Calibri"/>
              </a:rPr>
              <a:t> </a:t>
            </a:r>
            <a:r>
              <a:rPr spc="-10" dirty="0">
                <a:latin typeface="Calibri"/>
                <a:cs typeface="Calibri"/>
              </a:rPr>
              <a:t>podmínky </a:t>
            </a:r>
            <a:r>
              <a:rPr dirty="0">
                <a:latin typeface="Calibri"/>
                <a:cs typeface="Calibri"/>
              </a:rPr>
              <a:t>pěstování</a:t>
            </a:r>
            <a:r>
              <a:rPr spc="-25" dirty="0">
                <a:latin typeface="Calibri"/>
                <a:cs typeface="Calibri"/>
              </a:rPr>
              <a:t> </a:t>
            </a:r>
            <a:r>
              <a:rPr dirty="0">
                <a:latin typeface="Calibri"/>
                <a:cs typeface="Calibri"/>
              </a:rPr>
              <a:t>ZNP</a:t>
            </a:r>
            <a:r>
              <a:rPr spc="-20" dirty="0">
                <a:latin typeface="Calibri"/>
                <a:cs typeface="Calibri"/>
              </a:rPr>
              <a:t> </a:t>
            </a:r>
            <a:r>
              <a:rPr dirty="0">
                <a:latin typeface="Calibri"/>
                <a:cs typeface="Calibri"/>
              </a:rPr>
              <a:t>na</a:t>
            </a:r>
            <a:r>
              <a:rPr spc="-5" dirty="0">
                <a:latin typeface="Calibri"/>
                <a:cs typeface="Calibri"/>
              </a:rPr>
              <a:t> </a:t>
            </a:r>
            <a:r>
              <a:rPr dirty="0">
                <a:latin typeface="Calibri"/>
                <a:cs typeface="Calibri"/>
              </a:rPr>
              <a:t>min.</a:t>
            </a:r>
            <a:r>
              <a:rPr spc="-15" dirty="0">
                <a:latin typeface="Calibri"/>
                <a:cs typeface="Calibri"/>
              </a:rPr>
              <a:t> </a:t>
            </a:r>
            <a:r>
              <a:rPr dirty="0">
                <a:latin typeface="Calibri"/>
                <a:cs typeface="Calibri"/>
              </a:rPr>
              <a:t>20</a:t>
            </a:r>
            <a:r>
              <a:rPr spc="-15" dirty="0">
                <a:latin typeface="Calibri"/>
                <a:cs typeface="Calibri"/>
              </a:rPr>
              <a:t> </a:t>
            </a:r>
            <a:r>
              <a:rPr dirty="0">
                <a:latin typeface="Calibri"/>
                <a:cs typeface="Calibri"/>
              </a:rPr>
              <a:t>%</a:t>
            </a:r>
            <a:r>
              <a:rPr spc="-5" dirty="0">
                <a:latin typeface="Calibri"/>
                <a:cs typeface="Calibri"/>
              </a:rPr>
              <a:t> </a:t>
            </a:r>
            <a:r>
              <a:rPr spc="-10" dirty="0">
                <a:latin typeface="Calibri"/>
                <a:cs typeface="Calibri"/>
              </a:rPr>
              <a:t>výměry</a:t>
            </a:r>
            <a:endParaRPr dirty="0">
              <a:latin typeface="Calibri"/>
              <a:cs typeface="Calibri"/>
            </a:endParaRPr>
          </a:p>
        </p:txBody>
      </p:sp>
      <p:sp>
        <p:nvSpPr>
          <p:cNvPr id="12" name="object 12"/>
          <p:cNvSpPr txBox="1"/>
          <p:nvPr/>
        </p:nvSpPr>
        <p:spPr>
          <a:xfrm>
            <a:off x="6690106" y="1735963"/>
            <a:ext cx="140335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2</a:t>
            </a:r>
            <a:r>
              <a:rPr sz="1800" b="1" spc="-35" dirty="0">
                <a:latin typeface="Calibri"/>
                <a:cs typeface="Calibri"/>
              </a:rPr>
              <a:t> </a:t>
            </a:r>
            <a:r>
              <a:rPr sz="1800" b="1" dirty="0">
                <a:latin typeface="Calibri"/>
                <a:cs typeface="Calibri"/>
              </a:rPr>
              <a:t>varianty</a:t>
            </a:r>
            <a:r>
              <a:rPr sz="1800" b="1" spc="-30" dirty="0">
                <a:latin typeface="Calibri"/>
                <a:cs typeface="Calibri"/>
              </a:rPr>
              <a:t> </a:t>
            </a:r>
            <a:r>
              <a:rPr sz="1800" b="1" spc="-25" dirty="0">
                <a:latin typeface="Calibri"/>
                <a:cs typeface="Calibri"/>
              </a:rPr>
              <a:t>ZNP</a:t>
            </a:r>
            <a:endParaRPr sz="1800">
              <a:latin typeface="Calibri"/>
              <a:cs typeface="Calibri"/>
            </a:endParaRPr>
          </a:p>
        </p:txBody>
      </p:sp>
      <p:sp>
        <p:nvSpPr>
          <p:cNvPr id="13" name="object 13"/>
          <p:cNvSpPr txBox="1"/>
          <p:nvPr/>
        </p:nvSpPr>
        <p:spPr>
          <a:xfrm>
            <a:off x="6824218" y="2010282"/>
            <a:ext cx="4993640" cy="626110"/>
          </a:xfrm>
          <a:prstGeom prst="rect">
            <a:avLst/>
          </a:prstGeom>
        </p:spPr>
        <p:txBody>
          <a:bodyPr vert="horz" wrap="square" lIns="0" tIns="38735" rIns="0" bIns="0" rtlCol="0">
            <a:spAutoFit/>
          </a:bodyPr>
          <a:lstStyle/>
          <a:p>
            <a:pPr marL="12700">
              <a:lnSpc>
                <a:spcPct val="100000"/>
              </a:lnSpc>
              <a:spcBef>
                <a:spcPts val="305"/>
              </a:spcBef>
              <a:tabLst>
                <a:tab pos="299085" algn="l"/>
              </a:tabLst>
            </a:pPr>
            <a:r>
              <a:rPr sz="1800" spc="-50" dirty="0">
                <a:latin typeface="Arial"/>
                <a:cs typeface="Arial"/>
              </a:rPr>
              <a:t>•</a:t>
            </a:r>
            <a:r>
              <a:rPr sz="1800" dirty="0">
                <a:latin typeface="Arial"/>
                <a:cs typeface="Arial"/>
              </a:rPr>
              <a:t>	</a:t>
            </a:r>
            <a:r>
              <a:rPr sz="1800" dirty="0">
                <a:latin typeface="Calibri"/>
                <a:cs typeface="Calibri"/>
              </a:rPr>
              <a:t>letní</a:t>
            </a:r>
            <a:r>
              <a:rPr sz="1800" spc="-25" dirty="0">
                <a:latin typeface="Calibri"/>
                <a:cs typeface="Calibri"/>
              </a:rPr>
              <a:t> </a:t>
            </a:r>
            <a:r>
              <a:rPr sz="1800" dirty="0">
                <a:latin typeface="Calibri"/>
                <a:cs typeface="Calibri"/>
              </a:rPr>
              <a:t>varianta</a:t>
            </a:r>
            <a:r>
              <a:rPr sz="1800" spc="-20" dirty="0">
                <a:latin typeface="Calibri"/>
                <a:cs typeface="Calibri"/>
              </a:rPr>
              <a:t> </a:t>
            </a:r>
            <a:r>
              <a:rPr sz="1800" dirty="0">
                <a:latin typeface="Calibri"/>
                <a:cs typeface="Calibri"/>
              </a:rPr>
              <a:t>(vysít</a:t>
            </a:r>
            <a:r>
              <a:rPr sz="1800" spc="-25" dirty="0">
                <a:latin typeface="Calibri"/>
                <a:cs typeface="Calibri"/>
              </a:rPr>
              <a:t> </a:t>
            </a:r>
            <a:r>
              <a:rPr sz="1800" dirty="0">
                <a:latin typeface="Calibri"/>
                <a:cs typeface="Calibri"/>
              </a:rPr>
              <a:t>do</a:t>
            </a:r>
            <a:r>
              <a:rPr sz="1800" spc="-10" dirty="0">
                <a:latin typeface="Calibri"/>
                <a:cs typeface="Calibri"/>
              </a:rPr>
              <a:t> </a:t>
            </a:r>
            <a:r>
              <a:rPr sz="1800" dirty="0">
                <a:latin typeface="Calibri"/>
                <a:cs typeface="Calibri"/>
              </a:rPr>
              <a:t>31.</a:t>
            </a:r>
            <a:r>
              <a:rPr sz="1800" spc="-20" dirty="0">
                <a:latin typeface="Calibri"/>
                <a:cs typeface="Calibri"/>
              </a:rPr>
              <a:t> </a:t>
            </a:r>
            <a:r>
              <a:rPr sz="1800" dirty="0">
                <a:latin typeface="Calibri"/>
                <a:cs typeface="Calibri"/>
              </a:rPr>
              <a:t>7.,</a:t>
            </a:r>
            <a:r>
              <a:rPr sz="1800" spc="-15" dirty="0">
                <a:latin typeface="Calibri"/>
                <a:cs typeface="Calibri"/>
              </a:rPr>
              <a:t> </a:t>
            </a:r>
            <a:r>
              <a:rPr sz="1800" dirty="0">
                <a:latin typeface="Calibri"/>
                <a:cs typeface="Calibri"/>
              </a:rPr>
              <a:t>ponechat</a:t>
            </a:r>
            <a:r>
              <a:rPr sz="1800" spc="-15" dirty="0">
                <a:latin typeface="Calibri"/>
                <a:cs typeface="Calibri"/>
              </a:rPr>
              <a:t> </a:t>
            </a:r>
            <a:r>
              <a:rPr sz="1800" dirty="0">
                <a:latin typeface="Calibri"/>
                <a:cs typeface="Calibri"/>
              </a:rPr>
              <a:t>do</a:t>
            </a:r>
            <a:r>
              <a:rPr sz="1800" spc="-5" dirty="0">
                <a:latin typeface="Calibri"/>
                <a:cs typeface="Calibri"/>
              </a:rPr>
              <a:t> </a:t>
            </a:r>
            <a:r>
              <a:rPr sz="1800" dirty="0">
                <a:latin typeface="Calibri"/>
                <a:cs typeface="Calibri"/>
              </a:rPr>
              <a:t>10.</a:t>
            </a:r>
            <a:r>
              <a:rPr sz="1800" spc="-15" dirty="0">
                <a:latin typeface="Calibri"/>
                <a:cs typeface="Calibri"/>
              </a:rPr>
              <a:t> </a:t>
            </a:r>
            <a:r>
              <a:rPr sz="1800" spc="-25" dirty="0">
                <a:latin typeface="Calibri"/>
                <a:cs typeface="Calibri"/>
              </a:rPr>
              <a:t>9.)</a:t>
            </a:r>
            <a:endParaRPr sz="1800">
              <a:latin typeface="Calibri"/>
              <a:cs typeface="Calibri"/>
            </a:endParaRPr>
          </a:p>
          <a:p>
            <a:pPr marL="12700">
              <a:lnSpc>
                <a:spcPct val="100000"/>
              </a:lnSpc>
              <a:spcBef>
                <a:spcPts val="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ozimá</a:t>
            </a:r>
            <a:r>
              <a:rPr sz="1800" spc="-15" dirty="0">
                <a:latin typeface="Calibri"/>
                <a:cs typeface="Calibri"/>
              </a:rPr>
              <a:t> </a:t>
            </a:r>
            <a:r>
              <a:rPr sz="1800" dirty="0">
                <a:latin typeface="Calibri"/>
                <a:cs typeface="Calibri"/>
              </a:rPr>
              <a:t>varianta</a:t>
            </a:r>
            <a:r>
              <a:rPr sz="1800" spc="-25" dirty="0">
                <a:latin typeface="Calibri"/>
                <a:cs typeface="Calibri"/>
              </a:rPr>
              <a:t> </a:t>
            </a:r>
            <a:r>
              <a:rPr sz="1800" dirty="0">
                <a:latin typeface="Calibri"/>
                <a:cs typeface="Calibri"/>
              </a:rPr>
              <a:t>(vysít</a:t>
            </a:r>
            <a:r>
              <a:rPr sz="1800" spc="-20" dirty="0">
                <a:latin typeface="Calibri"/>
                <a:cs typeface="Calibri"/>
              </a:rPr>
              <a:t> </a:t>
            </a:r>
            <a:r>
              <a:rPr sz="1800" dirty="0">
                <a:latin typeface="Calibri"/>
                <a:cs typeface="Calibri"/>
              </a:rPr>
              <a:t>do</a:t>
            </a:r>
            <a:r>
              <a:rPr sz="1800" spc="-25" dirty="0">
                <a:latin typeface="Calibri"/>
                <a:cs typeface="Calibri"/>
              </a:rPr>
              <a:t> </a:t>
            </a:r>
            <a:r>
              <a:rPr sz="1800" dirty="0">
                <a:latin typeface="Calibri"/>
                <a:cs typeface="Calibri"/>
              </a:rPr>
              <a:t>6.</a:t>
            </a:r>
            <a:r>
              <a:rPr sz="1800" spc="-20" dirty="0">
                <a:latin typeface="Calibri"/>
                <a:cs typeface="Calibri"/>
              </a:rPr>
              <a:t> </a:t>
            </a:r>
            <a:r>
              <a:rPr sz="1800" dirty="0">
                <a:latin typeface="Calibri"/>
                <a:cs typeface="Calibri"/>
              </a:rPr>
              <a:t>9.,</a:t>
            </a:r>
            <a:r>
              <a:rPr sz="1800" spc="-10" dirty="0">
                <a:latin typeface="Calibri"/>
                <a:cs typeface="Calibri"/>
              </a:rPr>
              <a:t> </a:t>
            </a:r>
            <a:r>
              <a:rPr sz="1800" dirty="0">
                <a:latin typeface="Calibri"/>
                <a:cs typeface="Calibri"/>
              </a:rPr>
              <a:t>ponechat</a:t>
            </a:r>
            <a:r>
              <a:rPr sz="1800" spc="-15" dirty="0">
                <a:latin typeface="Calibri"/>
                <a:cs typeface="Calibri"/>
              </a:rPr>
              <a:t> </a:t>
            </a:r>
            <a:r>
              <a:rPr sz="1800" dirty="0">
                <a:latin typeface="Calibri"/>
                <a:cs typeface="Calibri"/>
              </a:rPr>
              <a:t>do</a:t>
            </a:r>
            <a:r>
              <a:rPr sz="1800" spc="-10" dirty="0">
                <a:latin typeface="Calibri"/>
                <a:cs typeface="Calibri"/>
              </a:rPr>
              <a:t> </a:t>
            </a:r>
            <a:r>
              <a:rPr sz="1800" dirty="0">
                <a:latin typeface="Calibri"/>
                <a:cs typeface="Calibri"/>
              </a:rPr>
              <a:t>31.</a:t>
            </a:r>
            <a:r>
              <a:rPr sz="1800" spc="-5" dirty="0">
                <a:latin typeface="Calibri"/>
                <a:cs typeface="Calibri"/>
              </a:rPr>
              <a:t> </a:t>
            </a:r>
            <a:r>
              <a:rPr sz="1800" spc="-20" dirty="0">
                <a:latin typeface="Calibri"/>
                <a:cs typeface="Calibri"/>
              </a:rPr>
              <a:t>10.)</a:t>
            </a:r>
            <a:endParaRPr sz="1800">
              <a:latin typeface="Calibri"/>
              <a:cs typeface="Calibri"/>
            </a:endParaRPr>
          </a:p>
        </p:txBody>
      </p:sp>
      <p:grpSp>
        <p:nvGrpSpPr>
          <p:cNvPr id="14" name="object 14"/>
          <p:cNvGrpSpPr/>
          <p:nvPr/>
        </p:nvGrpSpPr>
        <p:grpSpPr>
          <a:xfrm>
            <a:off x="8823706" y="3757929"/>
            <a:ext cx="2702560" cy="2704465"/>
            <a:chOff x="8823706" y="3757929"/>
            <a:chExt cx="2702560" cy="2704465"/>
          </a:xfrm>
        </p:grpSpPr>
        <p:pic>
          <p:nvPicPr>
            <p:cNvPr id="15" name="object 15"/>
            <p:cNvPicPr/>
            <p:nvPr/>
          </p:nvPicPr>
          <p:blipFill>
            <a:blip r:embed="rId5" cstate="print"/>
            <a:stretch>
              <a:fillRect/>
            </a:stretch>
          </p:blipFill>
          <p:spPr>
            <a:xfrm>
              <a:off x="8830056" y="3764279"/>
              <a:ext cx="2689860" cy="2691384"/>
            </a:xfrm>
            <a:prstGeom prst="rect">
              <a:avLst/>
            </a:prstGeom>
          </p:spPr>
        </p:pic>
        <p:sp>
          <p:nvSpPr>
            <p:cNvPr id="16" name="object 16"/>
            <p:cNvSpPr/>
            <p:nvPr/>
          </p:nvSpPr>
          <p:spPr>
            <a:xfrm>
              <a:off x="8830056" y="3764279"/>
              <a:ext cx="2689860" cy="2691765"/>
            </a:xfrm>
            <a:custGeom>
              <a:avLst/>
              <a:gdLst/>
              <a:ahLst/>
              <a:cxnLst/>
              <a:rect l="l" t="t" r="r" b="b"/>
              <a:pathLst>
                <a:path w="2689859" h="2691765">
                  <a:moveTo>
                    <a:pt x="0" y="1345692"/>
                  </a:moveTo>
                  <a:lnTo>
                    <a:pt x="848" y="1297426"/>
                  </a:lnTo>
                  <a:lnTo>
                    <a:pt x="3376" y="1249588"/>
                  </a:lnTo>
                  <a:lnTo>
                    <a:pt x="7554" y="1202206"/>
                  </a:lnTo>
                  <a:lnTo>
                    <a:pt x="13355" y="1155308"/>
                  </a:lnTo>
                  <a:lnTo>
                    <a:pt x="20748" y="1108923"/>
                  </a:lnTo>
                  <a:lnTo>
                    <a:pt x="29707" y="1063079"/>
                  </a:lnTo>
                  <a:lnTo>
                    <a:pt x="40202" y="1017806"/>
                  </a:lnTo>
                  <a:lnTo>
                    <a:pt x="52206" y="973130"/>
                  </a:lnTo>
                  <a:lnTo>
                    <a:pt x="65689" y="929081"/>
                  </a:lnTo>
                  <a:lnTo>
                    <a:pt x="80624" y="885688"/>
                  </a:lnTo>
                  <a:lnTo>
                    <a:pt x="96982" y="842978"/>
                  </a:lnTo>
                  <a:lnTo>
                    <a:pt x="114734" y="800980"/>
                  </a:lnTo>
                  <a:lnTo>
                    <a:pt x="133852" y="759723"/>
                  </a:lnTo>
                  <a:lnTo>
                    <a:pt x="154308" y="719234"/>
                  </a:lnTo>
                  <a:lnTo>
                    <a:pt x="176072" y="679544"/>
                  </a:lnTo>
                  <a:lnTo>
                    <a:pt x="199118" y="640679"/>
                  </a:lnTo>
                  <a:lnTo>
                    <a:pt x="223415" y="602669"/>
                  </a:lnTo>
                  <a:lnTo>
                    <a:pt x="248937" y="565541"/>
                  </a:lnTo>
                  <a:lnTo>
                    <a:pt x="275654" y="529325"/>
                  </a:lnTo>
                  <a:lnTo>
                    <a:pt x="303538" y="494049"/>
                  </a:lnTo>
                  <a:lnTo>
                    <a:pt x="332560" y="459741"/>
                  </a:lnTo>
                  <a:lnTo>
                    <a:pt x="362692" y="426430"/>
                  </a:lnTo>
                  <a:lnTo>
                    <a:pt x="393906" y="394144"/>
                  </a:lnTo>
                  <a:lnTo>
                    <a:pt x="426173" y="362912"/>
                  </a:lnTo>
                  <a:lnTo>
                    <a:pt x="459465" y="332762"/>
                  </a:lnTo>
                  <a:lnTo>
                    <a:pt x="493753" y="303722"/>
                  </a:lnTo>
                  <a:lnTo>
                    <a:pt x="529008" y="275822"/>
                  </a:lnTo>
                  <a:lnTo>
                    <a:pt x="565204" y="249089"/>
                  </a:lnTo>
                  <a:lnTo>
                    <a:pt x="602310" y="223552"/>
                  </a:lnTo>
                  <a:lnTo>
                    <a:pt x="640298" y="199240"/>
                  </a:lnTo>
                  <a:lnTo>
                    <a:pt x="679141" y="176181"/>
                  </a:lnTo>
                  <a:lnTo>
                    <a:pt x="718809" y="154403"/>
                  </a:lnTo>
                  <a:lnTo>
                    <a:pt x="759275" y="133935"/>
                  </a:lnTo>
                  <a:lnTo>
                    <a:pt x="800509" y="114805"/>
                  </a:lnTo>
                  <a:lnTo>
                    <a:pt x="842484" y="97042"/>
                  </a:lnTo>
                  <a:lnTo>
                    <a:pt x="885170" y="80674"/>
                  </a:lnTo>
                  <a:lnTo>
                    <a:pt x="928540" y="65730"/>
                  </a:lnTo>
                  <a:lnTo>
                    <a:pt x="972565" y="52239"/>
                  </a:lnTo>
                  <a:lnTo>
                    <a:pt x="1017216" y="40228"/>
                  </a:lnTo>
                  <a:lnTo>
                    <a:pt x="1062466" y="29726"/>
                  </a:lnTo>
                  <a:lnTo>
                    <a:pt x="1108285" y="20761"/>
                  </a:lnTo>
                  <a:lnTo>
                    <a:pt x="1154645" y="13363"/>
                  </a:lnTo>
                  <a:lnTo>
                    <a:pt x="1201518" y="7559"/>
                  </a:lnTo>
                  <a:lnTo>
                    <a:pt x="1248875" y="3378"/>
                  </a:lnTo>
                  <a:lnTo>
                    <a:pt x="1296689" y="849"/>
                  </a:lnTo>
                  <a:lnTo>
                    <a:pt x="1344929" y="0"/>
                  </a:lnTo>
                  <a:lnTo>
                    <a:pt x="1393170" y="849"/>
                  </a:lnTo>
                  <a:lnTo>
                    <a:pt x="1440984" y="3378"/>
                  </a:lnTo>
                  <a:lnTo>
                    <a:pt x="1488341" y="7559"/>
                  </a:lnTo>
                  <a:lnTo>
                    <a:pt x="1535214" y="13363"/>
                  </a:lnTo>
                  <a:lnTo>
                    <a:pt x="1581574" y="20761"/>
                  </a:lnTo>
                  <a:lnTo>
                    <a:pt x="1627393" y="29726"/>
                  </a:lnTo>
                  <a:lnTo>
                    <a:pt x="1672643" y="40228"/>
                  </a:lnTo>
                  <a:lnTo>
                    <a:pt x="1717294" y="52239"/>
                  </a:lnTo>
                  <a:lnTo>
                    <a:pt x="1761319" y="65730"/>
                  </a:lnTo>
                  <a:lnTo>
                    <a:pt x="1804689" y="80674"/>
                  </a:lnTo>
                  <a:lnTo>
                    <a:pt x="1847375" y="97042"/>
                  </a:lnTo>
                  <a:lnTo>
                    <a:pt x="1889350" y="114805"/>
                  </a:lnTo>
                  <a:lnTo>
                    <a:pt x="1930584" y="133935"/>
                  </a:lnTo>
                  <a:lnTo>
                    <a:pt x="1971050" y="154403"/>
                  </a:lnTo>
                  <a:lnTo>
                    <a:pt x="2010718" y="176181"/>
                  </a:lnTo>
                  <a:lnTo>
                    <a:pt x="2049561" y="199240"/>
                  </a:lnTo>
                  <a:lnTo>
                    <a:pt x="2087549" y="223552"/>
                  </a:lnTo>
                  <a:lnTo>
                    <a:pt x="2124655" y="249089"/>
                  </a:lnTo>
                  <a:lnTo>
                    <a:pt x="2160851" y="275822"/>
                  </a:lnTo>
                  <a:lnTo>
                    <a:pt x="2196106" y="303722"/>
                  </a:lnTo>
                  <a:lnTo>
                    <a:pt x="2230394" y="332762"/>
                  </a:lnTo>
                  <a:lnTo>
                    <a:pt x="2263686" y="362912"/>
                  </a:lnTo>
                  <a:lnTo>
                    <a:pt x="2295953" y="394144"/>
                  </a:lnTo>
                  <a:lnTo>
                    <a:pt x="2327167" y="426430"/>
                  </a:lnTo>
                  <a:lnTo>
                    <a:pt x="2357299" y="459741"/>
                  </a:lnTo>
                  <a:lnTo>
                    <a:pt x="2386321" y="494049"/>
                  </a:lnTo>
                  <a:lnTo>
                    <a:pt x="2414205" y="529325"/>
                  </a:lnTo>
                  <a:lnTo>
                    <a:pt x="2440922" y="565541"/>
                  </a:lnTo>
                  <a:lnTo>
                    <a:pt x="2466444" y="602669"/>
                  </a:lnTo>
                  <a:lnTo>
                    <a:pt x="2490741" y="640679"/>
                  </a:lnTo>
                  <a:lnTo>
                    <a:pt x="2513787" y="679544"/>
                  </a:lnTo>
                  <a:lnTo>
                    <a:pt x="2535551" y="719234"/>
                  </a:lnTo>
                  <a:lnTo>
                    <a:pt x="2556007" y="759723"/>
                  </a:lnTo>
                  <a:lnTo>
                    <a:pt x="2575125" y="800980"/>
                  </a:lnTo>
                  <a:lnTo>
                    <a:pt x="2592877" y="842978"/>
                  </a:lnTo>
                  <a:lnTo>
                    <a:pt x="2609235" y="885688"/>
                  </a:lnTo>
                  <a:lnTo>
                    <a:pt x="2624170" y="929081"/>
                  </a:lnTo>
                  <a:lnTo>
                    <a:pt x="2637653" y="973130"/>
                  </a:lnTo>
                  <a:lnTo>
                    <a:pt x="2649657" y="1017806"/>
                  </a:lnTo>
                  <a:lnTo>
                    <a:pt x="2660152" y="1063079"/>
                  </a:lnTo>
                  <a:lnTo>
                    <a:pt x="2669111" y="1108923"/>
                  </a:lnTo>
                  <a:lnTo>
                    <a:pt x="2676504" y="1155308"/>
                  </a:lnTo>
                  <a:lnTo>
                    <a:pt x="2682305" y="1202206"/>
                  </a:lnTo>
                  <a:lnTo>
                    <a:pt x="2686483" y="1249588"/>
                  </a:lnTo>
                  <a:lnTo>
                    <a:pt x="2689011" y="1297426"/>
                  </a:lnTo>
                  <a:lnTo>
                    <a:pt x="2689860" y="1345692"/>
                  </a:lnTo>
                  <a:lnTo>
                    <a:pt x="2689011" y="1393957"/>
                  </a:lnTo>
                  <a:lnTo>
                    <a:pt x="2686483" y="1441795"/>
                  </a:lnTo>
                  <a:lnTo>
                    <a:pt x="2682305" y="1489177"/>
                  </a:lnTo>
                  <a:lnTo>
                    <a:pt x="2676504" y="1536075"/>
                  </a:lnTo>
                  <a:lnTo>
                    <a:pt x="2669111" y="1582460"/>
                  </a:lnTo>
                  <a:lnTo>
                    <a:pt x="2660152" y="1628304"/>
                  </a:lnTo>
                  <a:lnTo>
                    <a:pt x="2649657" y="1673577"/>
                  </a:lnTo>
                  <a:lnTo>
                    <a:pt x="2637653" y="1718253"/>
                  </a:lnTo>
                  <a:lnTo>
                    <a:pt x="2624170" y="1762302"/>
                  </a:lnTo>
                  <a:lnTo>
                    <a:pt x="2609235" y="1805695"/>
                  </a:lnTo>
                  <a:lnTo>
                    <a:pt x="2592877" y="1848405"/>
                  </a:lnTo>
                  <a:lnTo>
                    <a:pt x="2575125" y="1890403"/>
                  </a:lnTo>
                  <a:lnTo>
                    <a:pt x="2556007" y="1931660"/>
                  </a:lnTo>
                  <a:lnTo>
                    <a:pt x="2535551" y="1972149"/>
                  </a:lnTo>
                  <a:lnTo>
                    <a:pt x="2513787" y="2011839"/>
                  </a:lnTo>
                  <a:lnTo>
                    <a:pt x="2490741" y="2050704"/>
                  </a:lnTo>
                  <a:lnTo>
                    <a:pt x="2466444" y="2088714"/>
                  </a:lnTo>
                  <a:lnTo>
                    <a:pt x="2440922" y="2125842"/>
                  </a:lnTo>
                  <a:lnTo>
                    <a:pt x="2414205" y="2162058"/>
                  </a:lnTo>
                  <a:lnTo>
                    <a:pt x="2386321" y="2197334"/>
                  </a:lnTo>
                  <a:lnTo>
                    <a:pt x="2357299" y="2231642"/>
                  </a:lnTo>
                  <a:lnTo>
                    <a:pt x="2327167" y="2264953"/>
                  </a:lnTo>
                  <a:lnTo>
                    <a:pt x="2295953" y="2297239"/>
                  </a:lnTo>
                  <a:lnTo>
                    <a:pt x="2263686" y="2328471"/>
                  </a:lnTo>
                  <a:lnTo>
                    <a:pt x="2230394" y="2358621"/>
                  </a:lnTo>
                  <a:lnTo>
                    <a:pt x="2196106" y="2387661"/>
                  </a:lnTo>
                  <a:lnTo>
                    <a:pt x="2160851" y="2415561"/>
                  </a:lnTo>
                  <a:lnTo>
                    <a:pt x="2124655" y="2442294"/>
                  </a:lnTo>
                  <a:lnTo>
                    <a:pt x="2087549" y="2467831"/>
                  </a:lnTo>
                  <a:lnTo>
                    <a:pt x="2049561" y="2492143"/>
                  </a:lnTo>
                  <a:lnTo>
                    <a:pt x="2010718" y="2515202"/>
                  </a:lnTo>
                  <a:lnTo>
                    <a:pt x="1971050" y="2536980"/>
                  </a:lnTo>
                  <a:lnTo>
                    <a:pt x="1930584" y="2557448"/>
                  </a:lnTo>
                  <a:lnTo>
                    <a:pt x="1889350" y="2576578"/>
                  </a:lnTo>
                  <a:lnTo>
                    <a:pt x="1847375" y="2594341"/>
                  </a:lnTo>
                  <a:lnTo>
                    <a:pt x="1804689" y="2610709"/>
                  </a:lnTo>
                  <a:lnTo>
                    <a:pt x="1761319" y="2625653"/>
                  </a:lnTo>
                  <a:lnTo>
                    <a:pt x="1717294" y="2639144"/>
                  </a:lnTo>
                  <a:lnTo>
                    <a:pt x="1672643" y="2651155"/>
                  </a:lnTo>
                  <a:lnTo>
                    <a:pt x="1627393" y="2661657"/>
                  </a:lnTo>
                  <a:lnTo>
                    <a:pt x="1581574" y="2670622"/>
                  </a:lnTo>
                  <a:lnTo>
                    <a:pt x="1535214" y="2678020"/>
                  </a:lnTo>
                  <a:lnTo>
                    <a:pt x="1488341" y="2683824"/>
                  </a:lnTo>
                  <a:lnTo>
                    <a:pt x="1440984" y="2688005"/>
                  </a:lnTo>
                  <a:lnTo>
                    <a:pt x="1393170" y="2690534"/>
                  </a:lnTo>
                  <a:lnTo>
                    <a:pt x="1344929" y="2691384"/>
                  </a:lnTo>
                  <a:lnTo>
                    <a:pt x="1296689" y="2690534"/>
                  </a:lnTo>
                  <a:lnTo>
                    <a:pt x="1248875" y="2688005"/>
                  </a:lnTo>
                  <a:lnTo>
                    <a:pt x="1201518" y="2683824"/>
                  </a:lnTo>
                  <a:lnTo>
                    <a:pt x="1154645" y="2678020"/>
                  </a:lnTo>
                  <a:lnTo>
                    <a:pt x="1108285" y="2670622"/>
                  </a:lnTo>
                  <a:lnTo>
                    <a:pt x="1062466" y="2661657"/>
                  </a:lnTo>
                  <a:lnTo>
                    <a:pt x="1017216" y="2651155"/>
                  </a:lnTo>
                  <a:lnTo>
                    <a:pt x="972565" y="2639144"/>
                  </a:lnTo>
                  <a:lnTo>
                    <a:pt x="928540" y="2625653"/>
                  </a:lnTo>
                  <a:lnTo>
                    <a:pt x="885170" y="2610709"/>
                  </a:lnTo>
                  <a:lnTo>
                    <a:pt x="842484" y="2594341"/>
                  </a:lnTo>
                  <a:lnTo>
                    <a:pt x="800509" y="2576578"/>
                  </a:lnTo>
                  <a:lnTo>
                    <a:pt x="759275" y="2557448"/>
                  </a:lnTo>
                  <a:lnTo>
                    <a:pt x="718809" y="2536980"/>
                  </a:lnTo>
                  <a:lnTo>
                    <a:pt x="679141" y="2515202"/>
                  </a:lnTo>
                  <a:lnTo>
                    <a:pt x="640298" y="2492143"/>
                  </a:lnTo>
                  <a:lnTo>
                    <a:pt x="602310" y="2467831"/>
                  </a:lnTo>
                  <a:lnTo>
                    <a:pt x="565204" y="2442294"/>
                  </a:lnTo>
                  <a:lnTo>
                    <a:pt x="529008" y="2415561"/>
                  </a:lnTo>
                  <a:lnTo>
                    <a:pt x="493753" y="2387661"/>
                  </a:lnTo>
                  <a:lnTo>
                    <a:pt x="459465" y="2358621"/>
                  </a:lnTo>
                  <a:lnTo>
                    <a:pt x="426173" y="2328471"/>
                  </a:lnTo>
                  <a:lnTo>
                    <a:pt x="393906" y="2297239"/>
                  </a:lnTo>
                  <a:lnTo>
                    <a:pt x="362692" y="2264953"/>
                  </a:lnTo>
                  <a:lnTo>
                    <a:pt x="332560" y="2231642"/>
                  </a:lnTo>
                  <a:lnTo>
                    <a:pt x="303538" y="2197334"/>
                  </a:lnTo>
                  <a:lnTo>
                    <a:pt x="275654" y="2162058"/>
                  </a:lnTo>
                  <a:lnTo>
                    <a:pt x="248937" y="2125842"/>
                  </a:lnTo>
                  <a:lnTo>
                    <a:pt x="223415" y="2088714"/>
                  </a:lnTo>
                  <a:lnTo>
                    <a:pt x="199118" y="2050704"/>
                  </a:lnTo>
                  <a:lnTo>
                    <a:pt x="176072" y="2011839"/>
                  </a:lnTo>
                  <a:lnTo>
                    <a:pt x="154308" y="1972149"/>
                  </a:lnTo>
                  <a:lnTo>
                    <a:pt x="133852" y="1931660"/>
                  </a:lnTo>
                  <a:lnTo>
                    <a:pt x="114734" y="1890403"/>
                  </a:lnTo>
                  <a:lnTo>
                    <a:pt x="96982" y="1848405"/>
                  </a:lnTo>
                  <a:lnTo>
                    <a:pt x="80624" y="1805695"/>
                  </a:lnTo>
                  <a:lnTo>
                    <a:pt x="65689" y="1762302"/>
                  </a:lnTo>
                  <a:lnTo>
                    <a:pt x="52206" y="1718253"/>
                  </a:lnTo>
                  <a:lnTo>
                    <a:pt x="40202" y="1673577"/>
                  </a:lnTo>
                  <a:lnTo>
                    <a:pt x="29707" y="1628304"/>
                  </a:lnTo>
                  <a:lnTo>
                    <a:pt x="20748" y="1582460"/>
                  </a:lnTo>
                  <a:lnTo>
                    <a:pt x="13355" y="1536075"/>
                  </a:lnTo>
                  <a:lnTo>
                    <a:pt x="7554" y="1489177"/>
                  </a:lnTo>
                  <a:lnTo>
                    <a:pt x="3376" y="1441795"/>
                  </a:lnTo>
                  <a:lnTo>
                    <a:pt x="848" y="1393957"/>
                  </a:lnTo>
                  <a:lnTo>
                    <a:pt x="0" y="1345692"/>
                  </a:lnTo>
                  <a:close/>
                </a:path>
              </a:pathLst>
            </a:custGeom>
            <a:ln w="12700">
              <a:solidFill>
                <a:srgbClr val="003300"/>
              </a:solidFill>
            </a:ln>
          </p:spPr>
          <p:txBody>
            <a:bodyPr wrap="square" lIns="0" tIns="0" rIns="0" bIns="0" rtlCol="0"/>
            <a:lstStyle/>
            <a:p>
              <a:endParaRPr/>
            </a:p>
          </p:txBody>
        </p:sp>
      </p:grpSp>
      <p:pic>
        <p:nvPicPr>
          <p:cNvPr id="17" name="Obrázek 16">
            <a:extLst>
              <a:ext uri="{FF2B5EF4-FFF2-40B4-BE49-F238E27FC236}">
                <a16:creationId xmlns:a16="http://schemas.microsoft.com/office/drawing/2014/main" id="{053C58C2-3613-99D3-A5FD-63ACDB4EFCCD}"/>
              </a:ext>
            </a:extLst>
          </p:cNvPr>
          <p:cNvPicPr>
            <a:picLocks noChangeAspect="1"/>
          </p:cNvPicPr>
          <p:nvPr/>
        </p:nvPicPr>
        <p:blipFill>
          <a:blip r:embed="rId6"/>
          <a:stretch>
            <a:fillRect/>
          </a:stretch>
        </p:blipFill>
        <p:spPr>
          <a:xfrm>
            <a:off x="193547" y="175247"/>
            <a:ext cx="11777483" cy="650750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1127479"/>
            <a:ext cx="9875520" cy="320601"/>
          </a:xfrm>
          <a:prstGeom prst="rect">
            <a:avLst/>
          </a:prstGeom>
        </p:spPr>
        <p:txBody>
          <a:bodyPr vert="horz" wrap="square" lIns="0" tIns="12700" rIns="0" bIns="0" rtlCol="0">
            <a:spAutoFit/>
          </a:bodyPr>
          <a:lstStyle/>
          <a:p>
            <a:pPr marL="12700">
              <a:lnSpc>
                <a:spcPct val="100000"/>
              </a:lnSpc>
              <a:spcBef>
                <a:spcPts val="100"/>
              </a:spcBef>
            </a:pPr>
            <a:r>
              <a:rPr sz="2000" dirty="0"/>
              <a:t>Dotace</a:t>
            </a:r>
            <a:r>
              <a:rPr sz="2000" spc="-70" dirty="0"/>
              <a:t> </a:t>
            </a:r>
            <a:r>
              <a:rPr sz="2000" dirty="0"/>
              <a:t>na</a:t>
            </a:r>
            <a:r>
              <a:rPr sz="2000" spc="-40" dirty="0"/>
              <a:t> </a:t>
            </a:r>
            <a:r>
              <a:rPr sz="2000" spc="-10" dirty="0"/>
              <a:t>zemědělskou</a:t>
            </a:r>
            <a:r>
              <a:rPr sz="2000" spc="-90" dirty="0"/>
              <a:t> </a:t>
            </a:r>
            <a:r>
              <a:rPr sz="2000" dirty="0"/>
              <a:t>půdu</a:t>
            </a:r>
            <a:r>
              <a:rPr sz="2000" spc="-45" dirty="0"/>
              <a:t> </a:t>
            </a:r>
            <a:r>
              <a:rPr sz="2000" dirty="0"/>
              <a:t>s</a:t>
            </a:r>
            <a:r>
              <a:rPr sz="2000" spc="-35" dirty="0"/>
              <a:t> </a:t>
            </a:r>
            <a:r>
              <a:rPr sz="2000" dirty="0"/>
              <a:t>druhem</a:t>
            </a:r>
            <a:r>
              <a:rPr sz="2000" spc="-55" dirty="0"/>
              <a:t> </a:t>
            </a:r>
            <a:r>
              <a:rPr sz="2000" spc="-10" dirty="0"/>
              <a:t>zemědělské</a:t>
            </a:r>
            <a:r>
              <a:rPr sz="2000" spc="-80" dirty="0"/>
              <a:t> </a:t>
            </a:r>
            <a:r>
              <a:rPr sz="2000" spc="-10" dirty="0"/>
              <a:t>kultury</a:t>
            </a:r>
          </a:p>
        </p:txBody>
      </p:sp>
      <p:pic>
        <p:nvPicPr>
          <p:cNvPr id="3" name="object 3"/>
          <p:cNvPicPr/>
          <p:nvPr/>
        </p:nvPicPr>
        <p:blipFill>
          <a:blip r:embed="rId2" cstate="print"/>
          <a:stretch>
            <a:fillRect/>
          </a:stretch>
        </p:blipFill>
        <p:spPr>
          <a:xfrm>
            <a:off x="193547" y="175247"/>
            <a:ext cx="486156" cy="486168"/>
          </a:xfrm>
          <a:prstGeom prst="rect">
            <a:avLst/>
          </a:prstGeom>
        </p:spPr>
      </p:pic>
      <p:grpSp>
        <p:nvGrpSpPr>
          <p:cNvPr id="4" name="object 4"/>
          <p:cNvGrpSpPr/>
          <p:nvPr/>
        </p:nvGrpSpPr>
        <p:grpSpPr>
          <a:xfrm>
            <a:off x="542533" y="2117651"/>
            <a:ext cx="5323840" cy="1503774"/>
            <a:chOff x="461758" y="1609303"/>
            <a:chExt cx="5323840" cy="2007235"/>
          </a:xfrm>
        </p:grpSpPr>
        <p:pic>
          <p:nvPicPr>
            <p:cNvPr id="5" name="object 5"/>
            <p:cNvPicPr/>
            <p:nvPr/>
          </p:nvPicPr>
          <p:blipFill>
            <a:blip r:embed="rId3" cstate="print"/>
            <a:stretch>
              <a:fillRect/>
            </a:stretch>
          </p:blipFill>
          <p:spPr>
            <a:xfrm>
              <a:off x="461758" y="1609303"/>
              <a:ext cx="5323358" cy="2007169"/>
            </a:xfrm>
            <a:prstGeom prst="rect">
              <a:avLst/>
            </a:prstGeom>
          </p:spPr>
        </p:pic>
        <p:sp>
          <p:nvSpPr>
            <p:cNvPr id="6" name="object 6"/>
            <p:cNvSpPr/>
            <p:nvPr/>
          </p:nvSpPr>
          <p:spPr>
            <a:xfrm>
              <a:off x="478536" y="1616964"/>
              <a:ext cx="5240020" cy="1932939"/>
            </a:xfrm>
            <a:custGeom>
              <a:avLst/>
              <a:gdLst/>
              <a:ahLst/>
              <a:cxnLst/>
              <a:rect l="l" t="t" r="r" b="b"/>
              <a:pathLst>
                <a:path w="5240020" h="1932939">
                  <a:moveTo>
                    <a:pt x="4917440" y="0"/>
                  </a:moveTo>
                  <a:lnTo>
                    <a:pt x="322072" y="0"/>
                  </a:lnTo>
                  <a:lnTo>
                    <a:pt x="274478" y="3490"/>
                  </a:lnTo>
                  <a:lnTo>
                    <a:pt x="229053" y="13632"/>
                  </a:lnTo>
                  <a:lnTo>
                    <a:pt x="186294" y="29925"/>
                  </a:lnTo>
                  <a:lnTo>
                    <a:pt x="146700" y="51874"/>
                  </a:lnTo>
                  <a:lnTo>
                    <a:pt x="110768" y="78981"/>
                  </a:lnTo>
                  <a:lnTo>
                    <a:pt x="78998" y="110748"/>
                  </a:lnTo>
                  <a:lnTo>
                    <a:pt x="51887" y="146677"/>
                  </a:lnTo>
                  <a:lnTo>
                    <a:pt x="29934" y="186272"/>
                  </a:lnTo>
                  <a:lnTo>
                    <a:pt x="13636" y="229034"/>
                  </a:lnTo>
                  <a:lnTo>
                    <a:pt x="3492" y="274466"/>
                  </a:lnTo>
                  <a:lnTo>
                    <a:pt x="0" y="322072"/>
                  </a:lnTo>
                  <a:lnTo>
                    <a:pt x="0" y="1610360"/>
                  </a:lnTo>
                  <a:lnTo>
                    <a:pt x="3492" y="1657965"/>
                  </a:lnTo>
                  <a:lnTo>
                    <a:pt x="13636" y="1703397"/>
                  </a:lnTo>
                  <a:lnTo>
                    <a:pt x="29934" y="1746159"/>
                  </a:lnTo>
                  <a:lnTo>
                    <a:pt x="51887" y="1785754"/>
                  </a:lnTo>
                  <a:lnTo>
                    <a:pt x="78998" y="1821683"/>
                  </a:lnTo>
                  <a:lnTo>
                    <a:pt x="110768" y="1853450"/>
                  </a:lnTo>
                  <a:lnTo>
                    <a:pt x="146700" y="1880557"/>
                  </a:lnTo>
                  <a:lnTo>
                    <a:pt x="186294" y="1902506"/>
                  </a:lnTo>
                  <a:lnTo>
                    <a:pt x="229053" y="1918799"/>
                  </a:lnTo>
                  <a:lnTo>
                    <a:pt x="274478" y="1928941"/>
                  </a:lnTo>
                  <a:lnTo>
                    <a:pt x="322072" y="1932432"/>
                  </a:lnTo>
                  <a:lnTo>
                    <a:pt x="4917440" y="1932432"/>
                  </a:lnTo>
                  <a:lnTo>
                    <a:pt x="4965045" y="1928941"/>
                  </a:lnTo>
                  <a:lnTo>
                    <a:pt x="5010477" y="1918799"/>
                  </a:lnTo>
                  <a:lnTo>
                    <a:pt x="5053239" y="1902506"/>
                  </a:lnTo>
                  <a:lnTo>
                    <a:pt x="5092834" y="1880557"/>
                  </a:lnTo>
                  <a:lnTo>
                    <a:pt x="5128763" y="1853450"/>
                  </a:lnTo>
                  <a:lnTo>
                    <a:pt x="5160530" y="1821683"/>
                  </a:lnTo>
                  <a:lnTo>
                    <a:pt x="5187637" y="1785754"/>
                  </a:lnTo>
                  <a:lnTo>
                    <a:pt x="5209586" y="1746159"/>
                  </a:lnTo>
                  <a:lnTo>
                    <a:pt x="5225879" y="1703397"/>
                  </a:lnTo>
                  <a:lnTo>
                    <a:pt x="5236021" y="1657965"/>
                  </a:lnTo>
                  <a:lnTo>
                    <a:pt x="5239512" y="1610360"/>
                  </a:lnTo>
                  <a:lnTo>
                    <a:pt x="5239512" y="322072"/>
                  </a:lnTo>
                  <a:lnTo>
                    <a:pt x="5236021" y="274466"/>
                  </a:lnTo>
                  <a:lnTo>
                    <a:pt x="5225879" y="229034"/>
                  </a:lnTo>
                  <a:lnTo>
                    <a:pt x="5209586" y="186272"/>
                  </a:lnTo>
                  <a:lnTo>
                    <a:pt x="5187637" y="146677"/>
                  </a:lnTo>
                  <a:lnTo>
                    <a:pt x="5160530" y="110748"/>
                  </a:lnTo>
                  <a:lnTo>
                    <a:pt x="5128763" y="78981"/>
                  </a:lnTo>
                  <a:lnTo>
                    <a:pt x="5092834" y="51874"/>
                  </a:lnTo>
                  <a:lnTo>
                    <a:pt x="5053239" y="29925"/>
                  </a:lnTo>
                  <a:lnTo>
                    <a:pt x="5010477" y="13632"/>
                  </a:lnTo>
                  <a:lnTo>
                    <a:pt x="4965045" y="3490"/>
                  </a:lnTo>
                  <a:lnTo>
                    <a:pt x="4917440" y="0"/>
                  </a:lnTo>
                  <a:close/>
                </a:path>
              </a:pathLst>
            </a:custGeom>
            <a:solidFill>
              <a:srgbClr val="E1EFD9"/>
            </a:solidFill>
          </p:spPr>
          <p:txBody>
            <a:bodyPr wrap="square" lIns="0" tIns="0" rIns="0" bIns="0" rtlCol="0"/>
            <a:lstStyle/>
            <a:p>
              <a:endParaRPr/>
            </a:p>
          </p:txBody>
        </p:sp>
      </p:grpSp>
      <p:pic>
        <p:nvPicPr>
          <p:cNvPr id="7" name="object 7"/>
          <p:cNvPicPr/>
          <p:nvPr/>
        </p:nvPicPr>
        <p:blipFill>
          <a:blip r:embed="rId4" cstate="print"/>
          <a:stretch>
            <a:fillRect/>
          </a:stretch>
        </p:blipFill>
        <p:spPr>
          <a:xfrm>
            <a:off x="577595" y="1159751"/>
            <a:ext cx="289560" cy="289572"/>
          </a:xfrm>
          <a:prstGeom prst="rect">
            <a:avLst/>
          </a:prstGeom>
        </p:spPr>
      </p:pic>
      <p:sp>
        <p:nvSpPr>
          <p:cNvPr id="8" name="object 8"/>
          <p:cNvSpPr txBox="1"/>
          <p:nvPr/>
        </p:nvSpPr>
        <p:spPr>
          <a:xfrm>
            <a:off x="744727" y="351856"/>
            <a:ext cx="4720590" cy="3139440"/>
          </a:xfrm>
          <a:prstGeom prst="rect">
            <a:avLst/>
          </a:prstGeom>
        </p:spPr>
        <p:txBody>
          <a:bodyPr vert="horz" wrap="square" lIns="0" tIns="176530" rIns="0" bIns="0" rtlCol="0">
            <a:spAutoFit/>
          </a:bodyPr>
          <a:lstStyle/>
          <a:p>
            <a:pPr marL="114300">
              <a:lnSpc>
                <a:spcPct val="100000"/>
              </a:lnSpc>
              <a:spcBef>
                <a:spcPts val="1390"/>
              </a:spcBef>
            </a:pPr>
            <a:r>
              <a:rPr sz="2900" b="1" spc="-10" dirty="0">
                <a:latin typeface="Calibri"/>
                <a:cs typeface="Calibri"/>
              </a:rPr>
              <a:t>standardní</a:t>
            </a:r>
            <a:r>
              <a:rPr sz="2900" b="1" spc="-70" dirty="0">
                <a:latin typeface="Calibri"/>
                <a:cs typeface="Calibri"/>
              </a:rPr>
              <a:t> </a:t>
            </a:r>
            <a:r>
              <a:rPr sz="2900" b="1" dirty="0">
                <a:latin typeface="Calibri"/>
                <a:cs typeface="Calibri"/>
              </a:rPr>
              <a:t>orná</a:t>
            </a:r>
            <a:r>
              <a:rPr sz="2900" b="1" spc="-20" dirty="0">
                <a:latin typeface="Calibri"/>
                <a:cs typeface="Calibri"/>
              </a:rPr>
              <a:t> půda</a:t>
            </a:r>
            <a:endParaRPr sz="2900" dirty="0">
              <a:latin typeface="Calibri"/>
              <a:cs typeface="Calibri"/>
            </a:endParaRPr>
          </a:p>
          <a:p>
            <a:pPr marL="210185">
              <a:lnSpc>
                <a:spcPct val="100000"/>
              </a:lnSpc>
              <a:spcBef>
                <a:spcPts val="1065"/>
              </a:spcBef>
            </a:pPr>
            <a:r>
              <a:rPr sz="2400" i="1" spc="-10" dirty="0">
                <a:latin typeface="Calibri"/>
                <a:cs typeface="Calibri"/>
              </a:rPr>
              <a:t>Pěstování</a:t>
            </a:r>
            <a:r>
              <a:rPr sz="2400" i="1" spc="-45" dirty="0">
                <a:latin typeface="Calibri"/>
                <a:cs typeface="Calibri"/>
              </a:rPr>
              <a:t> </a:t>
            </a:r>
            <a:r>
              <a:rPr sz="2400" i="1" dirty="0">
                <a:latin typeface="Calibri"/>
                <a:cs typeface="Calibri"/>
              </a:rPr>
              <a:t>víceletých</a:t>
            </a:r>
            <a:r>
              <a:rPr sz="2400" i="1" spc="-55" dirty="0">
                <a:latin typeface="Calibri"/>
                <a:cs typeface="Calibri"/>
              </a:rPr>
              <a:t> </a:t>
            </a:r>
            <a:r>
              <a:rPr sz="2400" i="1" dirty="0">
                <a:latin typeface="Calibri"/>
                <a:cs typeface="Calibri"/>
              </a:rPr>
              <a:t>pícnin</a:t>
            </a:r>
            <a:r>
              <a:rPr sz="2400" i="1" spc="-35" dirty="0">
                <a:latin typeface="Calibri"/>
                <a:cs typeface="Calibri"/>
              </a:rPr>
              <a:t> </a:t>
            </a:r>
            <a:r>
              <a:rPr sz="2400" i="1" spc="-10" dirty="0">
                <a:solidFill>
                  <a:srgbClr val="FF0000"/>
                </a:solidFill>
                <a:latin typeface="Calibri"/>
                <a:cs typeface="Calibri"/>
              </a:rPr>
              <a:t>(nově)</a:t>
            </a:r>
            <a:endParaRPr sz="2400" i="1" dirty="0">
              <a:latin typeface="Calibri"/>
              <a:cs typeface="Calibri"/>
            </a:endParaRPr>
          </a:p>
          <a:p>
            <a:pPr>
              <a:lnSpc>
                <a:spcPct val="100000"/>
              </a:lnSpc>
              <a:spcBef>
                <a:spcPts val="50"/>
              </a:spcBef>
            </a:pPr>
            <a:endParaRPr sz="1950" i="1" dirty="0">
              <a:latin typeface="Calibri"/>
              <a:cs typeface="Calibri"/>
            </a:endParaRPr>
          </a:p>
          <a:p>
            <a:pPr marL="299085" marR="5080" indent="-287020" algn="just">
              <a:lnSpc>
                <a:spcPct val="100000"/>
              </a:lnSpc>
            </a:pPr>
            <a:r>
              <a:rPr sz="1800" i="1" dirty="0">
                <a:latin typeface="Arial"/>
                <a:cs typeface="Arial"/>
              </a:rPr>
              <a:t>•</a:t>
            </a:r>
            <a:r>
              <a:rPr sz="1800" i="1" spc="310" dirty="0">
                <a:latin typeface="Arial"/>
                <a:cs typeface="Arial"/>
              </a:rPr>
              <a:t>  </a:t>
            </a:r>
            <a:r>
              <a:rPr sz="1800" i="1" dirty="0">
                <a:latin typeface="Gill Sans MT"/>
                <a:cs typeface="Gill Sans MT"/>
              </a:rPr>
              <a:t>podpora</a:t>
            </a:r>
            <a:r>
              <a:rPr sz="1800" i="1" spc="-25" dirty="0">
                <a:latin typeface="Gill Sans MT"/>
                <a:cs typeface="Gill Sans MT"/>
              </a:rPr>
              <a:t> </a:t>
            </a:r>
            <a:r>
              <a:rPr sz="1800" i="1" dirty="0">
                <a:latin typeface="Gill Sans MT"/>
                <a:cs typeface="Gill Sans MT"/>
              </a:rPr>
              <a:t>je cílena</a:t>
            </a:r>
            <a:r>
              <a:rPr sz="1800" i="1" spc="-10" dirty="0">
                <a:latin typeface="Gill Sans MT"/>
                <a:cs typeface="Gill Sans MT"/>
              </a:rPr>
              <a:t> </a:t>
            </a:r>
            <a:r>
              <a:rPr sz="1800" i="1" dirty="0">
                <a:latin typeface="Gill Sans MT"/>
                <a:cs typeface="Gill Sans MT"/>
              </a:rPr>
              <a:t>na pěstování</a:t>
            </a:r>
            <a:r>
              <a:rPr sz="1800" i="1" spc="-30" dirty="0">
                <a:latin typeface="Gill Sans MT"/>
                <a:cs typeface="Gill Sans MT"/>
              </a:rPr>
              <a:t> </a:t>
            </a:r>
            <a:r>
              <a:rPr sz="1800" i="1" dirty="0">
                <a:latin typeface="Gill Sans MT"/>
                <a:cs typeface="Gill Sans MT"/>
              </a:rPr>
              <a:t>víceletých</a:t>
            </a:r>
            <a:r>
              <a:rPr sz="1800" i="1" spc="-25" dirty="0">
                <a:latin typeface="Gill Sans MT"/>
                <a:cs typeface="Gill Sans MT"/>
              </a:rPr>
              <a:t> </a:t>
            </a:r>
            <a:r>
              <a:rPr sz="1800" i="1" spc="-10" dirty="0">
                <a:latin typeface="Gill Sans MT"/>
                <a:cs typeface="Gill Sans MT"/>
              </a:rPr>
              <a:t>pícnin </a:t>
            </a:r>
            <a:r>
              <a:rPr sz="1800" dirty="0">
                <a:latin typeface="Gill Sans MT"/>
                <a:cs typeface="Gill Sans MT"/>
              </a:rPr>
              <a:t>jako</a:t>
            </a:r>
            <a:r>
              <a:rPr sz="1800" spc="-120" dirty="0">
                <a:latin typeface="Gill Sans MT"/>
                <a:cs typeface="Gill Sans MT"/>
              </a:rPr>
              <a:t> </a:t>
            </a:r>
            <a:r>
              <a:rPr sz="1800" dirty="0">
                <a:latin typeface="Gill Sans MT"/>
                <a:cs typeface="Gill Sans MT"/>
              </a:rPr>
              <a:t>hlavní</a:t>
            </a:r>
            <a:r>
              <a:rPr sz="1800" spc="-10" dirty="0">
                <a:latin typeface="Gill Sans MT"/>
                <a:cs typeface="Gill Sans MT"/>
              </a:rPr>
              <a:t> </a:t>
            </a:r>
            <a:r>
              <a:rPr sz="1800" spc="-40" dirty="0">
                <a:latin typeface="Gill Sans MT"/>
                <a:cs typeface="Gill Sans MT"/>
              </a:rPr>
              <a:t>plodiny,</a:t>
            </a:r>
            <a:r>
              <a:rPr sz="1800" spc="-85" dirty="0">
                <a:latin typeface="Gill Sans MT"/>
                <a:cs typeface="Gill Sans MT"/>
              </a:rPr>
              <a:t> </a:t>
            </a:r>
            <a:r>
              <a:rPr sz="1800" dirty="0">
                <a:latin typeface="Gill Sans MT"/>
                <a:cs typeface="Gill Sans MT"/>
              </a:rPr>
              <a:t>sklizení</a:t>
            </a:r>
            <a:r>
              <a:rPr sz="1800" spc="-5" dirty="0">
                <a:latin typeface="Gill Sans MT"/>
                <a:cs typeface="Gill Sans MT"/>
              </a:rPr>
              <a:t> </a:t>
            </a:r>
            <a:r>
              <a:rPr sz="1800" dirty="0">
                <a:latin typeface="Gill Sans MT"/>
                <a:cs typeface="Gill Sans MT"/>
              </a:rPr>
              <a:t>a</a:t>
            </a:r>
            <a:r>
              <a:rPr sz="1800" spc="-5" dirty="0">
                <a:latin typeface="Gill Sans MT"/>
                <a:cs typeface="Gill Sans MT"/>
              </a:rPr>
              <a:t> </a:t>
            </a:r>
            <a:r>
              <a:rPr sz="1800" dirty="0">
                <a:latin typeface="Gill Sans MT"/>
                <a:cs typeface="Gill Sans MT"/>
              </a:rPr>
              <a:t>odvezení</a:t>
            </a:r>
            <a:r>
              <a:rPr sz="1800" spc="-20" dirty="0">
                <a:latin typeface="Gill Sans MT"/>
                <a:cs typeface="Gill Sans MT"/>
              </a:rPr>
              <a:t> </a:t>
            </a:r>
            <a:r>
              <a:rPr sz="1800" spc="-10" dirty="0">
                <a:latin typeface="Gill Sans MT"/>
                <a:cs typeface="Gill Sans MT"/>
              </a:rPr>
              <a:t>produkce </a:t>
            </a:r>
            <a:r>
              <a:rPr sz="1800" dirty="0">
                <a:latin typeface="Gill Sans MT"/>
                <a:cs typeface="Gill Sans MT"/>
              </a:rPr>
              <a:t>z</a:t>
            </a:r>
            <a:r>
              <a:rPr sz="1800" spc="-15" dirty="0">
                <a:latin typeface="Gill Sans MT"/>
                <a:cs typeface="Gill Sans MT"/>
              </a:rPr>
              <a:t> </a:t>
            </a:r>
            <a:r>
              <a:rPr sz="1800" dirty="0">
                <a:latin typeface="Gill Sans MT"/>
                <a:cs typeface="Gill Sans MT"/>
              </a:rPr>
              <a:t>dílu půdního</a:t>
            </a:r>
            <a:r>
              <a:rPr sz="1800" spc="-20" dirty="0">
                <a:latin typeface="Gill Sans MT"/>
                <a:cs typeface="Gill Sans MT"/>
              </a:rPr>
              <a:t> </a:t>
            </a:r>
            <a:r>
              <a:rPr sz="1800" spc="-10" dirty="0">
                <a:latin typeface="Gill Sans MT"/>
                <a:cs typeface="Gill Sans MT"/>
              </a:rPr>
              <a:t>bloku</a:t>
            </a:r>
            <a:endParaRPr sz="1800" dirty="0">
              <a:latin typeface="Gill Sans MT"/>
              <a:cs typeface="Gill Sans MT"/>
            </a:endParaRPr>
          </a:p>
          <a:p>
            <a:pPr marL="756285" marR="318135" indent="-287020" algn="just">
              <a:lnSpc>
                <a:spcPct val="100000"/>
              </a:lnSpc>
              <a:spcBef>
                <a:spcPts val="209"/>
              </a:spcBef>
            </a:pPr>
            <a:r>
              <a:rPr sz="1800" dirty="0">
                <a:latin typeface="Arial"/>
                <a:cs typeface="Arial"/>
              </a:rPr>
              <a:t>•</a:t>
            </a:r>
            <a:r>
              <a:rPr sz="1800" spc="290" dirty="0">
                <a:latin typeface="Arial"/>
                <a:cs typeface="Arial"/>
              </a:rPr>
              <a:t>  </a:t>
            </a:r>
            <a:r>
              <a:rPr sz="1800" b="1" dirty="0">
                <a:latin typeface="Gill Sans MT"/>
                <a:cs typeface="Gill Sans MT"/>
              </a:rPr>
              <a:t>seznam</a:t>
            </a:r>
            <a:r>
              <a:rPr sz="1800" b="1" spc="-20" dirty="0">
                <a:latin typeface="Gill Sans MT"/>
                <a:cs typeface="Gill Sans MT"/>
              </a:rPr>
              <a:t> </a:t>
            </a:r>
            <a:r>
              <a:rPr sz="1800" b="1" spc="-10" dirty="0">
                <a:latin typeface="Gill Sans MT"/>
                <a:cs typeface="Gill Sans MT"/>
              </a:rPr>
              <a:t>podporovaných</a:t>
            </a:r>
            <a:r>
              <a:rPr sz="1800" b="1" spc="30" dirty="0">
                <a:latin typeface="Gill Sans MT"/>
                <a:cs typeface="Gill Sans MT"/>
              </a:rPr>
              <a:t> </a:t>
            </a:r>
            <a:r>
              <a:rPr sz="1800" b="1" spc="-10" dirty="0">
                <a:latin typeface="Gill Sans MT"/>
                <a:cs typeface="Gill Sans MT"/>
              </a:rPr>
              <a:t>víceletých pícnin</a:t>
            </a:r>
            <a:endParaRPr sz="1800" dirty="0">
              <a:latin typeface="Gill Sans MT"/>
              <a:cs typeface="Gill Sans MT"/>
            </a:endParaRPr>
          </a:p>
          <a:p>
            <a:pPr marL="12700" algn="just">
              <a:lnSpc>
                <a:spcPct val="100000"/>
              </a:lnSpc>
              <a:spcBef>
                <a:spcPts val="200"/>
              </a:spcBef>
            </a:pPr>
            <a:r>
              <a:rPr sz="1800" dirty="0">
                <a:latin typeface="Arial"/>
                <a:cs typeface="Arial"/>
              </a:rPr>
              <a:t>•</a:t>
            </a:r>
            <a:r>
              <a:rPr sz="1800" spc="285" dirty="0">
                <a:latin typeface="Arial"/>
                <a:cs typeface="Arial"/>
              </a:rPr>
              <a:t>  </a:t>
            </a:r>
            <a:r>
              <a:rPr sz="1800" dirty="0">
                <a:latin typeface="Gill Sans MT"/>
                <a:cs typeface="Gill Sans MT"/>
              </a:rPr>
              <a:t>případné</a:t>
            </a:r>
            <a:r>
              <a:rPr sz="1800" spc="-15" dirty="0">
                <a:latin typeface="Gill Sans MT"/>
                <a:cs typeface="Gill Sans MT"/>
              </a:rPr>
              <a:t> </a:t>
            </a:r>
            <a:r>
              <a:rPr sz="1800" dirty="0">
                <a:latin typeface="Gill Sans MT"/>
                <a:cs typeface="Gill Sans MT"/>
              </a:rPr>
              <a:t>přepasení</a:t>
            </a:r>
            <a:r>
              <a:rPr sz="1800" spc="-25" dirty="0">
                <a:latin typeface="Gill Sans MT"/>
                <a:cs typeface="Gill Sans MT"/>
              </a:rPr>
              <a:t> </a:t>
            </a:r>
            <a:r>
              <a:rPr sz="1800" dirty="0">
                <a:latin typeface="Gill Sans MT"/>
                <a:cs typeface="Gill Sans MT"/>
              </a:rPr>
              <a:t>se</a:t>
            </a:r>
            <a:r>
              <a:rPr sz="1800" spc="-15" dirty="0">
                <a:latin typeface="Gill Sans MT"/>
                <a:cs typeface="Gill Sans MT"/>
              </a:rPr>
              <a:t> </a:t>
            </a:r>
            <a:r>
              <a:rPr sz="1800" dirty="0">
                <a:latin typeface="Gill Sans MT"/>
                <a:cs typeface="Gill Sans MT"/>
              </a:rPr>
              <a:t>provádí</a:t>
            </a:r>
            <a:r>
              <a:rPr sz="1800" spc="-40" dirty="0">
                <a:latin typeface="Gill Sans MT"/>
                <a:cs typeface="Gill Sans MT"/>
              </a:rPr>
              <a:t> </a:t>
            </a:r>
            <a:r>
              <a:rPr sz="1800" dirty="0">
                <a:latin typeface="Gill Sans MT"/>
                <a:cs typeface="Gill Sans MT"/>
              </a:rPr>
              <a:t>nejdříve</a:t>
            </a:r>
            <a:r>
              <a:rPr sz="1800" spc="-20" dirty="0">
                <a:latin typeface="Gill Sans MT"/>
                <a:cs typeface="Gill Sans MT"/>
              </a:rPr>
              <a:t> </a:t>
            </a:r>
            <a:r>
              <a:rPr sz="1800" spc="-10" dirty="0">
                <a:latin typeface="Gill Sans MT"/>
                <a:cs typeface="Gill Sans MT"/>
              </a:rPr>
              <a:t>31.10.</a:t>
            </a:r>
            <a:endParaRPr sz="1800" dirty="0">
              <a:latin typeface="Gill Sans MT"/>
              <a:cs typeface="Gill Sans MT"/>
            </a:endParaRPr>
          </a:p>
        </p:txBody>
      </p:sp>
      <p:graphicFrame>
        <p:nvGraphicFramePr>
          <p:cNvPr id="9" name="object 9"/>
          <p:cNvGraphicFramePr>
            <a:graphicFrameLocks noGrp="1"/>
          </p:cNvGraphicFramePr>
          <p:nvPr>
            <p:extLst>
              <p:ext uri="{D42A27DB-BD31-4B8C-83A1-F6EECF244321}">
                <p14:modId xmlns:p14="http://schemas.microsoft.com/office/powerpoint/2010/main" val="2699751435"/>
              </p:ext>
            </p:extLst>
          </p:nvPr>
        </p:nvGraphicFramePr>
        <p:xfrm>
          <a:off x="6291071" y="1626932"/>
          <a:ext cx="5779767" cy="2067558"/>
        </p:xfrm>
        <a:graphic>
          <a:graphicData uri="http://schemas.openxmlformats.org/drawingml/2006/table">
            <a:tbl>
              <a:tblPr firstRow="1" bandRow="1">
                <a:tableStyleId>{2D5ABB26-0587-4C30-8999-92F81FD0307C}</a:tableStyleId>
              </a:tblPr>
              <a:tblGrid>
                <a:gridCol w="1926589">
                  <a:extLst>
                    <a:ext uri="{9D8B030D-6E8A-4147-A177-3AD203B41FA5}">
                      <a16:colId xmlns:a16="http://schemas.microsoft.com/office/drawing/2014/main" val="20000"/>
                    </a:ext>
                  </a:extLst>
                </a:gridCol>
                <a:gridCol w="1926589">
                  <a:extLst>
                    <a:ext uri="{9D8B030D-6E8A-4147-A177-3AD203B41FA5}">
                      <a16:colId xmlns:a16="http://schemas.microsoft.com/office/drawing/2014/main" val="20001"/>
                    </a:ext>
                  </a:extLst>
                </a:gridCol>
                <a:gridCol w="1926589">
                  <a:extLst>
                    <a:ext uri="{9D8B030D-6E8A-4147-A177-3AD203B41FA5}">
                      <a16:colId xmlns:a16="http://schemas.microsoft.com/office/drawing/2014/main" val="20002"/>
                    </a:ext>
                  </a:extLst>
                </a:gridCol>
              </a:tblGrid>
              <a:tr h="258996">
                <a:tc rowSpan="2">
                  <a:txBody>
                    <a:bodyPr/>
                    <a:lstStyle/>
                    <a:p>
                      <a:pPr>
                        <a:lnSpc>
                          <a:spcPct val="100000"/>
                        </a:lnSpc>
                        <a:spcBef>
                          <a:spcPts val="10"/>
                        </a:spcBef>
                      </a:pPr>
                      <a:endParaRPr sz="1450">
                        <a:latin typeface="Times New Roman"/>
                        <a:cs typeface="Times New Roman"/>
                      </a:endParaRPr>
                    </a:p>
                    <a:p>
                      <a:pPr marL="2540" algn="ctr">
                        <a:lnSpc>
                          <a:spcPct val="100000"/>
                        </a:lnSpc>
                        <a:spcBef>
                          <a:spcPts val="5"/>
                        </a:spcBef>
                      </a:pPr>
                      <a:r>
                        <a:rPr sz="1800" b="1" dirty="0">
                          <a:solidFill>
                            <a:srgbClr val="FFFFFF"/>
                          </a:solidFill>
                          <a:latin typeface="Calibri"/>
                          <a:cs typeface="Calibri"/>
                        </a:rPr>
                        <a:t>Standardní</a:t>
                      </a:r>
                      <a:r>
                        <a:rPr sz="1800" b="1" spc="-70" dirty="0">
                          <a:solidFill>
                            <a:srgbClr val="FFFFFF"/>
                          </a:solidFill>
                          <a:latin typeface="Calibri"/>
                          <a:cs typeface="Calibri"/>
                        </a:rPr>
                        <a:t> </a:t>
                      </a:r>
                      <a:r>
                        <a:rPr sz="1800" b="1" spc="-20" dirty="0">
                          <a:solidFill>
                            <a:srgbClr val="FFFFFF"/>
                          </a:solidFill>
                          <a:latin typeface="Calibri"/>
                          <a:cs typeface="Calibri"/>
                        </a:rPr>
                        <a:t>orná</a:t>
                      </a:r>
                      <a:endParaRPr sz="1800">
                        <a:latin typeface="Calibri"/>
                        <a:cs typeface="Calibri"/>
                      </a:endParaRPr>
                    </a:p>
                    <a:p>
                      <a:pPr marL="1270" algn="ctr">
                        <a:lnSpc>
                          <a:spcPct val="100000"/>
                        </a:lnSpc>
                      </a:pPr>
                      <a:r>
                        <a:rPr sz="1800" b="1" spc="-20" dirty="0">
                          <a:solidFill>
                            <a:srgbClr val="FFFFFF"/>
                          </a:solidFill>
                          <a:latin typeface="Calibri"/>
                          <a:cs typeface="Calibri"/>
                        </a:rPr>
                        <a:t>půda</a:t>
                      </a:r>
                      <a:endParaRPr sz="1800">
                        <a:latin typeface="Calibri"/>
                        <a:cs typeface="Calibri"/>
                      </a:endParaRPr>
                    </a:p>
                  </a:txBody>
                  <a:tcPr marL="0" marR="0" marT="127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gridSpan="2">
                  <a:txBody>
                    <a:bodyPr/>
                    <a:lstStyle/>
                    <a:p>
                      <a:pPr marL="975360">
                        <a:lnSpc>
                          <a:spcPct val="100000"/>
                        </a:lnSpc>
                        <a:spcBef>
                          <a:spcPts val="24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048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543892">
                <a:tc vMerge="1">
                  <a:txBody>
                    <a:bodyPr/>
                    <a:lstStyle/>
                    <a:p>
                      <a:endParaRPr/>
                    </a:p>
                  </a:txBody>
                  <a:tcPr marL="0" marR="0" marT="127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1905" algn="ctr">
                        <a:lnSpc>
                          <a:spcPct val="100000"/>
                        </a:lnSpc>
                        <a:spcBef>
                          <a:spcPts val="240"/>
                        </a:spcBef>
                      </a:pPr>
                      <a:r>
                        <a:rPr sz="1800" spc="-10" dirty="0">
                          <a:latin typeface="Calibri"/>
                          <a:cs typeface="Calibri"/>
                        </a:rPr>
                        <a:t>Přechodné</a:t>
                      </a:r>
                      <a:endParaRPr sz="1800">
                        <a:latin typeface="Calibri"/>
                        <a:cs typeface="Calibri"/>
                      </a:endParaRPr>
                    </a:p>
                    <a:p>
                      <a:pPr marL="1270" algn="ctr">
                        <a:lnSpc>
                          <a:spcPct val="100000"/>
                        </a:lnSpc>
                      </a:pPr>
                      <a:r>
                        <a:rPr sz="1800" spc="-10" dirty="0">
                          <a:latin typeface="Calibri"/>
                          <a:cs typeface="Calibri"/>
                        </a:rPr>
                        <a:t>období</a:t>
                      </a:r>
                      <a:endParaRPr sz="1800">
                        <a:latin typeface="Calibri"/>
                        <a:cs typeface="Calibri"/>
                      </a:endParaRPr>
                    </a:p>
                  </a:txBody>
                  <a:tcPr marL="0" marR="0" marT="30480"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481330">
                        <a:lnSpc>
                          <a:spcPct val="100000"/>
                        </a:lnSpc>
                        <a:spcBef>
                          <a:spcPts val="240"/>
                        </a:spcBef>
                      </a:pPr>
                      <a:r>
                        <a:rPr sz="1800" spc="-10" dirty="0">
                          <a:latin typeface="Calibri"/>
                          <a:cs typeface="Calibri"/>
                        </a:rPr>
                        <a:t>Ekologická</a:t>
                      </a:r>
                      <a:endParaRPr sz="1800">
                        <a:latin typeface="Calibri"/>
                        <a:cs typeface="Calibri"/>
                      </a:endParaRPr>
                    </a:p>
                    <a:p>
                      <a:pPr marL="530225">
                        <a:lnSpc>
                          <a:spcPct val="100000"/>
                        </a:lnSpc>
                      </a:pPr>
                      <a:r>
                        <a:rPr sz="1800" spc="-10" dirty="0">
                          <a:latin typeface="Calibri"/>
                          <a:cs typeface="Calibri"/>
                        </a:rPr>
                        <a:t>produkce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43352">
                <a:tc>
                  <a:txBody>
                    <a:bodyPr/>
                    <a:lstStyle/>
                    <a:p>
                      <a:pPr marL="194310" marR="185420" indent="324485">
                        <a:lnSpc>
                          <a:spcPct val="100000"/>
                        </a:lnSpc>
                        <a:spcBef>
                          <a:spcPts val="244"/>
                        </a:spcBef>
                      </a:pPr>
                      <a:r>
                        <a:rPr sz="1800" spc="-10" dirty="0">
                          <a:latin typeface="Calibri"/>
                          <a:cs typeface="Calibri"/>
                        </a:rPr>
                        <a:t>Pěstování </a:t>
                      </a:r>
                      <a:r>
                        <a:rPr sz="1800" dirty="0">
                          <a:latin typeface="Calibri"/>
                          <a:cs typeface="Calibri"/>
                        </a:rPr>
                        <a:t>víceletých</a:t>
                      </a:r>
                      <a:r>
                        <a:rPr sz="1800" spc="-35" dirty="0">
                          <a:latin typeface="Calibri"/>
                          <a:cs typeface="Calibri"/>
                        </a:rPr>
                        <a:t> </a:t>
                      </a:r>
                      <a:r>
                        <a:rPr sz="1800" spc="-10" dirty="0">
                          <a:latin typeface="Calibri"/>
                          <a:cs typeface="Calibri"/>
                        </a:rPr>
                        <a:t>pícnin</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0E9"/>
                    </a:solidFill>
                  </a:tcPr>
                </a:tc>
                <a:tc>
                  <a:txBody>
                    <a:bodyPr/>
                    <a:lstStyle/>
                    <a:p>
                      <a:pPr marL="790575">
                        <a:lnSpc>
                          <a:spcPct val="100000"/>
                        </a:lnSpc>
                        <a:spcBef>
                          <a:spcPts val="1320"/>
                        </a:spcBef>
                      </a:pPr>
                      <a:r>
                        <a:rPr sz="1800" spc="-25" dirty="0">
                          <a:latin typeface="Calibri"/>
                          <a:cs typeface="Calibri"/>
                        </a:rPr>
                        <a:t>137</a:t>
                      </a:r>
                      <a:endParaRPr sz="1800">
                        <a:latin typeface="Calibri"/>
                        <a:cs typeface="Calibri"/>
                      </a:endParaRPr>
                    </a:p>
                  </a:txBody>
                  <a:tcPr marL="0" marR="0" marT="167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790575">
                        <a:lnSpc>
                          <a:spcPct val="100000"/>
                        </a:lnSpc>
                        <a:spcBef>
                          <a:spcPts val="1320"/>
                        </a:spcBef>
                      </a:pPr>
                      <a:r>
                        <a:rPr sz="1800" spc="-25" dirty="0">
                          <a:latin typeface="Calibri"/>
                          <a:cs typeface="Calibri"/>
                        </a:rPr>
                        <a:t>120</a:t>
                      </a:r>
                      <a:endParaRPr sz="1800">
                        <a:latin typeface="Calibri"/>
                        <a:cs typeface="Calibri"/>
                      </a:endParaRPr>
                    </a:p>
                  </a:txBody>
                  <a:tcPr marL="0" marR="0" marT="167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585439">
                <a:tc>
                  <a:txBody>
                    <a:bodyPr/>
                    <a:lstStyle/>
                    <a:p>
                      <a:pPr algn="ctr">
                        <a:lnSpc>
                          <a:spcPct val="100000"/>
                        </a:lnSpc>
                        <a:spcBef>
                          <a:spcPts val="434"/>
                        </a:spcBef>
                      </a:pPr>
                      <a:r>
                        <a:rPr sz="1800" spc="-10" dirty="0">
                          <a:latin typeface="Calibri"/>
                          <a:cs typeface="Calibri"/>
                        </a:rPr>
                        <a:t>Pěstování</a:t>
                      </a:r>
                      <a:r>
                        <a:rPr sz="1800" spc="-45" dirty="0">
                          <a:latin typeface="Calibri"/>
                          <a:cs typeface="Calibri"/>
                        </a:rPr>
                        <a:t> </a:t>
                      </a:r>
                      <a:r>
                        <a:rPr sz="1800" spc="-20" dirty="0">
                          <a:latin typeface="Calibri"/>
                          <a:cs typeface="Calibri"/>
                        </a:rPr>
                        <a:t>trav</a:t>
                      </a:r>
                      <a:endParaRPr sz="1800">
                        <a:latin typeface="Calibri"/>
                        <a:cs typeface="Calibri"/>
                      </a:endParaRPr>
                    </a:p>
                    <a:p>
                      <a:pPr marL="1270" algn="ctr">
                        <a:lnSpc>
                          <a:spcPct val="100000"/>
                        </a:lnSpc>
                      </a:pPr>
                      <a:r>
                        <a:rPr sz="1800" dirty="0">
                          <a:latin typeface="Calibri"/>
                          <a:cs typeface="Calibri"/>
                        </a:rPr>
                        <a:t>na</a:t>
                      </a:r>
                      <a:r>
                        <a:rPr sz="1800" spc="-5" dirty="0">
                          <a:latin typeface="Calibri"/>
                          <a:cs typeface="Calibri"/>
                        </a:rPr>
                        <a:t> </a:t>
                      </a:r>
                      <a:r>
                        <a:rPr sz="1800" spc="-10" dirty="0">
                          <a:latin typeface="Calibri"/>
                          <a:cs typeface="Calibri"/>
                        </a:rPr>
                        <a:t>semeno</a:t>
                      </a:r>
                      <a:endParaRPr sz="1800">
                        <a:latin typeface="Calibri"/>
                        <a:cs typeface="Calibri"/>
                      </a:endParaRPr>
                    </a:p>
                  </a:txBody>
                  <a:tcPr marL="0" marR="0" marT="552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790575">
                        <a:lnSpc>
                          <a:spcPct val="100000"/>
                        </a:lnSpc>
                        <a:spcBef>
                          <a:spcPts val="1520"/>
                        </a:spcBef>
                      </a:pPr>
                      <a:r>
                        <a:rPr sz="1800" spc="-25" dirty="0">
                          <a:latin typeface="Calibri"/>
                          <a:cs typeface="Calibri"/>
                        </a:rPr>
                        <a:t>137</a:t>
                      </a:r>
                      <a:endParaRPr sz="1800">
                        <a:latin typeface="Calibri"/>
                        <a:cs typeface="Calibri"/>
                      </a:endParaRPr>
                    </a:p>
                  </a:txBody>
                  <a:tcPr marL="0" marR="0" marT="1930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790575">
                        <a:lnSpc>
                          <a:spcPct val="100000"/>
                        </a:lnSpc>
                        <a:spcBef>
                          <a:spcPts val="1520"/>
                        </a:spcBef>
                      </a:pPr>
                      <a:r>
                        <a:rPr sz="1800" spc="-25" dirty="0">
                          <a:latin typeface="Calibri"/>
                          <a:cs typeface="Calibri"/>
                        </a:rPr>
                        <a:t>120</a:t>
                      </a:r>
                      <a:endParaRPr sz="1800" dirty="0">
                        <a:latin typeface="Calibri"/>
                        <a:cs typeface="Calibri"/>
                      </a:endParaRPr>
                    </a:p>
                  </a:txBody>
                  <a:tcPr marL="0" marR="0" marT="1930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bl>
          </a:graphicData>
        </a:graphic>
      </p:graphicFrame>
      <p:grpSp>
        <p:nvGrpSpPr>
          <p:cNvPr id="10" name="object 10"/>
          <p:cNvGrpSpPr/>
          <p:nvPr/>
        </p:nvGrpSpPr>
        <p:grpSpPr>
          <a:xfrm>
            <a:off x="542533" y="4454621"/>
            <a:ext cx="5179060" cy="1517015"/>
            <a:chOff x="542533" y="4454621"/>
            <a:chExt cx="5179060" cy="1517015"/>
          </a:xfrm>
        </p:grpSpPr>
        <p:pic>
          <p:nvPicPr>
            <p:cNvPr id="11" name="object 11"/>
            <p:cNvPicPr/>
            <p:nvPr/>
          </p:nvPicPr>
          <p:blipFill>
            <a:blip r:embed="rId5" cstate="print"/>
            <a:stretch>
              <a:fillRect/>
            </a:stretch>
          </p:blipFill>
          <p:spPr>
            <a:xfrm>
              <a:off x="542533" y="4454621"/>
              <a:ext cx="5178573" cy="1516407"/>
            </a:xfrm>
            <a:prstGeom prst="rect">
              <a:avLst/>
            </a:prstGeom>
          </p:spPr>
        </p:pic>
        <p:sp>
          <p:nvSpPr>
            <p:cNvPr id="12" name="object 12"/>
            <p:cNvSpPr/>
            <p:nvPr/>
          </p:nvSpPr>
          <p:spPr>
            <a:xfrm>
              <a:off x="559308" y="4462271"/>
              <a:ext cx="5095240" cy="1442085"/>
            </a:xfrm>
            <a:custGeom>
              <a:avLst/>
              <a:gdLst/>
              <a:ahLst/>
              <a:cxnLst/>
              <a:rect l="l" t="t" r="r" b="b"/>
              <a:pathLst>
                <a:path w="5095240" h="1442085">
                  <a:moveTo>
                    <a:pt x="4854447" y="0"/>
                  </a:moveTo>
                  <a:lnTo>
                    <a:pt x="240284" y="0"/>
                  </a:lnTo>
                  <a:lnTo>
                    <a:pt x="191859" y="4881"/>
                  </a:lnTo>
                  <a:lnTo>
                    <a:pt x="146755" y="18881"/>
                  </a:lnTo>
                  <a:lnTo>
                    <a:pt x="105940" y="41034"/>
                  </a:lnTo>
                  <a:lnTo>
                    <a:pt x="70378" y="70373"/>
                  </a:lnTo>
                  <a:lnTo>
                    <a:pt x="41037" y="105934"/>
                  </a:lnTo>
                  <a:lnTo>
                    <a:pt x="18883" y="146750"/>
                  </a:lnTo>
                  <a:lnTo>
                    <a:pt x="4881" y="191855"/>
                  </a:lnTo>
                  <a:lnTo>
                    <a:pt x="0" y="240283"/>
                  </a:lnTo>
                  <a:lnTo>
                    <a:pt x="0" y="1201419"/>
                  </a:lnTo>
                  <a:lnTo>
                    <a:pt x="4881" y="1249844"/>
                  </a:lnTo>
                  <a:lnTo>
                    <a:pt x="18883" y="1294948"/>
                  </a:lnTo>
                  <a:lnTo>
                    <a:pt x="41037" y="1335763"/>
                  </a:lnTo>
                  <a:lnTo>
                    <a:pt x="70378" y="1371325"/>
                  </a:lnTo>
                  <a:lnTo>
                    <a:pt x="105940" y="1400666"/>
                  </a:lnTo>
                  <a:lnTo>
                    <a:pt x="146755" y="1422820"/>
                  </a:lnTo>
                  <a:lnTo>
                    <a:pt x="191859" y="1436822"/>
                  </a:lnTo>
                  <a:lnTo>
                    <a:pt x="240284" y="1441703"/>
                  </a:lnTo>
                  <a:lnTo>
                    <a:pt x="4854447" y="1441703"/>
                  </a:lnTo>
                  <a:lnTo>
                    <a:pt x="4902876" y="1436822"/>
                  </a:lnTo>
                  <a:lnTo>
                    <a:pt x="4947981" y="1422820"/>
                  </a:lnTo>
                  <a:lnTo>
                    <a:pt x="4988797" y="1400666"/>
                  </a:lnTo>
                  <a:lnTo>
                    <a:pt x="5024358" y="1371325"/>
                  </a:lnTo>
                  <a:lnTo>
                    <a:pt x="5053697" y="1335763"/>
                  </a:lnTo>
                  <a:lnTo>
                    <a:pt x="5075850" y="1294948"/>
                  </a:lnTo>
                  <a:lnTo>
                    <a:pt x="5089850" y="1249844"/>
                  </a:lnTo>
                  <a:lnTo>
                    <a:pt x="5094732" y="1201419"/>
                  </a:lnTo>
                  <a:lnTo>
                    <a:pt x="5094732" y="240283"/>
                  </a:lnTo>
                  <a:lnTo>
                    <a:pt x="5089850" y="191855"/>
                  </a:lnTo>
                  <a:lnTo>
                    <a:pt x="5075850" y="146750"/>
                  </a:lnTo>
                  <a:lnTo>
                    <a:pt x="5053697" y="105934"/>
                  </a:lnTo>
                  <a:lnTo>
                    <a:pt x="5024358" y="70373"/>
                  </a:lnTo>
                  <a:lnTo>
                    <a:pt x="4988797" y="41034"/>
                  </a:lnTo>
                  <a:lnTo>
                    <a:pt x="4947981" y="18881"/>
                  </a:lnTo>
                  <a:lnTo>
                    <a:pt x="4902876" y="4881"/>
                  </a:lnTo>
                  <a:lnTo>
                    <a:pt x="4854447" y="0"/>
                  </a:lnTo>
                  <a:close/>
                </a:path>
              </a:pathLst>
            </a:custGeom>
            <a:solidFill>
              <a:srgbClr val="E1EFD9"/>
            </a:solidFill>
          </p:spPr>
          <p:txBody>
            <a:bodyPr wrap="square" lIns="0" tIns="0" rIns="0" bIns="0" rtlCol="0"/>
            <a:lstStyle/>
            <a:p>
              <a:endParaRPr/>
            </a:p>
          </p:txBody>
        </p:sp>
      </p:grpSp>
      <p:pic>
        <p:nvPicPr>
          <p:cNvPr id="13" name="object 13"/>
          <p:cNvPicPr/>
          <p:nvPr/>
        </p:nvPicPr>
        <p:blipFill>
          <a:blip r:embed="rId6" cstate="print"/>
          <a:stretch>
            <a:fillRect/>
          </a:stretch>
        </p:blipFill>
        <p:spPr>
          <a:xfrm>
            <a:off x="530351" y="4073639"/>
            <a:ext cx="289560" cy="289572"/>
          </a:xfrm>
          <a:prstGeom prst="rect">
            <a:avLst/>
          </a:prstGeom>
        </p:spPr>
      </p:pic>
      <p:sp>
        <p:nvSpPr>
          <p:cNvPr id="14" name="object 14"/>
          <p:cNvSpPr txBox="1"/>
          <p:nvPr/>
        </p:nvSpPr>
        <p:spPr>
          <a:xfrm>
            <a:off x="691997" y="3786293"/>
            <a:ext cx="4556125" cy="1870710"/>
          </a:xfrm>
          <a:prstGeom prst="rect">
            <a:avLst/>
          </a:prstGeom>
        </p:spPr>
        <p:txBody>
          <a:bodyPr vert="horz" wrap="square" lIns="0" tIns="218440" rIns="0" bIns="0" rtlCol="0">
            <a:spAutoFit/>
          </a:bodyPr>
          <a:lstStyle/>
          <a:p>
            <a:pPr marL="280035">
              <a:lnSpc>
                <a:spcPct val="100000"/>
              </a:lnSpc>
              <a:spcBef>
                <a:spcPts val="1720"/>
              </a:spcBef>
            </a:pPr>
            <a:r>
              <a:rPr sz="2400" spc="-10" dirty="0">
                <a:latin typeface="Calibri"/>
                <a:cs typeface="Calibri"/>
              </a:rPr>
              <a:t>Pěstování</a:t>
            </a:r>
            <a:r>
              <a:rPr sz="2400" spc="-60" dirty="0">
                <a:latin typeface="Calibri"/>
                <a:cs typeface="Calibri"/>
              </a:rPr>
              <a:t> </a:t>
            </a:r>
            <a:r>
              <a:rPr sz="2400" dirty="0">
                <a:latin typeface="Calibri"/>
                <a:cs typeface="Calibri"/>
              </a:rPr>
              <a:t>trav</a:t>
            </a:r>
            <a:r>
              <a:rPr sz="2400" spc="-55" dirty="0">
                <a:latin typeface="Calibri"/>
                <a:cs typeface="Calibri"/>
              </a:rPr>
              <a:t> </a:t>
            </a:r>
            <a:r>
              <a:rPr sz="2400" dirty="0">
                <a:latin typeface="Calibri"/>
                <a:cs typeface="Calibri"/>
              </a:rPr>
              <a:t>na</a:t>
            </a:r>
            <a:r>
              <a:rPr sz="2400" spc="-55" dirty="0">
                <a:latin typeface="Calibri"/>
                <a:cs typeface="Calibri"/>
              </a:rPr>
              <a:t> </a:t>
            </a:r>
            <a:r>
              <a:rPr sz="2400" spc="-10" dirty="0">
                <a:latin typeface="Calibri"/>
                <a:cs typeface="Calibri"/>
              </a:rPr>
              <a:t>semeno</a:t>
            </a:r>
            <a:endParaRPr sz="2400">
              <a:latin typeface="Calibri"/>
              <a:cs typeface="Calibri"/>
            </a:endParaRPr>
          </a:p>
          <a:p>
            <a:pPr marL="299085" marR="5080" indent="-287020" algn="just">
              <a:lnSpc>
                <a:spcPct val="100000"/>
              </a:lnSpc>
              <a:spcBef>
                <a:spcPts val="1220"/>
              </a:spcBef>
            </a:pPr>
            <a:r>
              <a:rPr sz="1800" dirty="0">
                <a:latin typeface="Arial"/>
                <a:cs typeface="Arial"/>
              </a:rPr>
              <a:t>•</a:t>
            </a:r>
            <a:r>
              <a:rPr sz="1800" spc="305" dirty="0">
                <a:latin typeface="Arial"/>
                <a:cs typeface="Arial"/>
              </a:rPr>
              <a:t>  </a:t>
            </a:r>
            <a:r>
              <a:rPr sz="1800" dirty="0">
                <a:latin typeface="Gill Sans MT"/>
                <a:cs typeface="Gill Sans MT"/>
              </a:rPr>
              <a:t>podpora</a:t>
            </a:r>
            <a:r>
              <a:rPr sz="1800" spc="-20" dirty="0">
                <a:latin typeface="Gill Sans MT"/>
                <a:cs typeface="Gill Sans MT"/>
              </a:rPr>
              <a:t> </a:t>
            </a:r>
            <a:r>
              <a:rPr sz="1800" dirty="0">
                <a:latin typeface="Gill Sans MT"/>
                <a:cs typeface="Gill Sans MT"/>
              </a:rPr>
              <a:t>je cílena</a:t>
            </a:r>
            <a:r>
              <a:rPr sz="1800" spc="-15" dirty="0">
                <a:latin typeface="Gill Sans MT"/>
                <a:cs typeface="Gill Sans MT"/>
              </a:rPr>
              <a:t> </a:t>
            </a:r>
            <a:r>
              <a:rPr sz="1800" dirty="0">
                <a:latin typeface="Gill Sans MT"/>
                <a:cs typeface="Gill Sans MT"/>
              </a:rPr>
              <a:t>na pěstování</a:t>
            </a:r>
            <a:r>
              <a:rPr sz="1800" spc="-35" dirty="0">
                <a:latin typeface="Gill Sans MT"/>
                <a:cs typeface="Gill Sans MT"/>
              </a:rPr>
              <a:t> </a:t>
            </a:r>
            <a:r>
              <a:rPr sz="1800" spc="-10" dirty="0">
                <a:latin typeface="Gill Sans MT"/>
                <a:cs typeface="Gill Sans MT"/>
              </a:rPr>
              <a:t>množitelského </a:t>
            </a:r>
            <a:r>
              <a:rPr sz="1800" dirty="0">
                <a:latin typeface="Gill Sans MT"/>
                <a:cs typeface="Gill Sans MT"/>
              </a:rPr>
              <a:t>porostu</a:t>
            </a:r>
            <a:r>
              <a:rPr sz="1800" spc="-135" dirty="0">
                <a:latin typeface="Gill Sans MT"/>
                <a:cs typeface="Gill Sans MT"/>
              </a:rPr>
              <a:t> </a:t>
            </a:r>
            <a:r>
              <a:rPr sz="1800" spc="-70" dirty="0">
                <a:latin typeface="Gill Sans MT"/>
                <a:cs typeface="Gill Sans MT"/>
              </a:rPr>
              <a:t>trav,</a:t>
            </a:r>
            <a:r>
              <a:rPr sz="1800" spc="-55" dirty="0">
                <a:latin typeface="Gill Sans MT"/>
                <a:cs typeface="Gill Sans MT"/>
              </a:rPr>
              <a:t> </a:t>
            </a:r>
            <a:r>
              <a:rPr sz="1800" dirty="0">
                <a:latin typeface="Gill Sans MT"/>
                <a:cs typeface="Gill Sans MT"/>
              </a:rPr>
              <a:t>ze</a:t>
            </a:r>
            <a:r>
              <a:rPr sz="1800" spc="5" dirty="0">
                <a:latin typeface="Gill Sans MT"/>
                <a:cs typeface="Gill Sans MT"/>
              </a:rPr>
              <a:t> </a:t>
            </a:r>
            <a:r>
              <a:rPr sz="1800" dirty="0">
                <a:latin typeface="Gill Sans MT"/>
                <a:cs typeface="Gill Sans MT"/>
              </a:rPr>
              <a:t>kterých</a:t>
            </a:r>
            <a:r>
              <a:rPr sz="1800" spc="15" dirty="0">
                <a:latin typeface="Gill Sans MT"/>
                <a:cs typeface="Gill Sans MT"/>
              </a:rPr>
              <a:t> </a:t>
            </a:r>
            <a:r>
              <a:rPr sz="1800" dirty="0">
                <a:latin typeface="Gill Sans MT"/>
                <a:cs typeface="Gill Sans MT"/>
              </a:rPr>
              <a:t>žadatel</a:t>
            </a:r>
            <a:r>
              <a:rPr sz="1800" spc="-5" dirty="0">
                <a:latin typeface="Gill Sans MT"/>
                <a:cs typeface="Gill Sans MT"/>
              </a:rPr>
              <a:t> </a:t>
            </a:r>
            <a:r>
              <a:rPr sz="1800" dirty="0">
                <a:latin typeface="Gill Sans MT"/>
                <a:cs typeface="Gill Sans MT"/>
              </a:rPr>
              <a:t>hodlá</a:t>
            </a:r>
            <a:r>
              <a:rPr sz="1800" spc="5" dirty="0">
                <a:latin typeface="Gill Sans MT"/>
                <a:cs typeface="Gill Sans MT"/>
              </a:rPr>
              <a:t> </a:t>
            </a:r>
            <a:r>
              <a:rPr sz="1800" spc="-10" dirty="0">
                <a:latin typeface="Gill Sans MT"/>
                <a:cs typeface="Gill Sans MT"/>
              </a:rPr>
              <a:t>získávat semeno</a:t>
            </a:r>
            <a:endParaRPr sz="1800">
              <a:latin typeface="Gill Sans MT"/>
              <a:cs typeface="Gill Sans MT"/>
            </a:endParaRPr>
          </a:p>
          <a:p>
            <a:pPr marL="12700" algn="just">
              <a:lnSpc>
                <a:spcPct val="100000"/>
              </a:lnSpc>
              <a:spcBef>
                <a:spcPts val="170"/>
              </a:spcBef>
            </a:pPr>
            <a:r>
              <a:rPr sz="1800" dirty="0">
                <a:latin typeface="Arial"/>
                <a:cs typeface="Arial"/>
              </a:rPr>
              <a:t>•</a:t>
            </a:r>
            <a:r>
              <a:rPr sz="1800" spc="290" dirty="0">
                <a:latin typeface="Arial"/>
                <a:cs typeface="Arial"/>
              </a:rPr>
              <a:t>  </a:t>
            </a:r>
            <a:r>
              <a:rPr sz="1800" dirty="0">
                <a:latin typeface="Gill Sans MT"/>
                <a:cs typeface="Gill Sans MT"/>
              </a:rPr>
              <a:t>zákaz</a:t>
            </a:r>
            <a:r>
              <a:rPr sz="1800" spc="-20" dirty="0">
                <a:latin typeface="Gill Sans MT"/>
                <a:cs typeface="Gill Sans MT"/>
              </a:rPr>
              <a:t> </a:t>
            </a:r>
            <a:r>
              <a:rPr sz="1800" dirty="0">
                <a:latin typeface="Gill Sans MT"/>
                <a:cs typeface="Gill Sans MT"/>
              </a:rPr>
              <a:t>provádění</a:t>
            </a:r>
            <a:r>
              <a:rPr sz="1800" spc="-35" dirty="0">
                <a:latin typeface="Gill Sans MT"/>
                <a:cs typeface="Gill Sans MT"/>
              </a:rPr>
              <a:t> </a:t>
            </a:r>
            <a:r>
              <a:rPr sz="1800" spc="-10" dirty="0">
                <a:latin typeface="Gill Sans MT"/>
                <a:cs typeface="Gill Sans MT"/>
              </a:rPr>
              <a:t>pastvy</a:t>
            </a:r>
            <a:endParaRPr sz="1800">
              <a:latin typeface="Gill Sans MT"/>
              <a:cs typeface="Gill Sans MT"/>
            </a:endParaRPr>
          </a:p>
        </p:txBody>
      </p:sp>
      <p:grpSp>
        <p:nvGrpSpPr>
          <p:cNvPr id="15" name="object 15"/>
          <p:cNvGrpSpPr/>
          <p:nvPr/>
        </p:nvGrpSpPr>
        <p:grpSpPr>
          <a:xfrm>
            <a:off x="6280394" y="3809954"/>
            <a:ext cx="5672455" cy="2844165"/>
            <a:chOff x="6280394" y="3809954"/>
            <a:chExt cx="5672455" cy="2844165"/>
          </a:xfrm>
        </p:grpSpPr>
        <p:pic>
          <p:nvPicPr>
            <p:cNvPr id="16" name="object 16"/>
            <p:cNvPicPr/>
            <p:nvPr/>
          </p:nvPicPr>
          <p:blipFill>
            <a:blip r:embed="rId7" cstate="print"/>
            <a:stretch>
              <a:fillRect/>
            </a:stretch>
          </p:blipFill>
          <p:spPr>
            <a:xfrm>
              <a:off x="6280394" y="3809954"/>
              <a:ext cx="5672347" cy="2843871"/>
            </a:xfrm>
            <a:prstGeom prst="rect">
              <a:avLst/>
            </a:prstGeom>
          </p:spPr>
        </p:pic>
        <p:sp>
          <p:nvSpPr>
            <p:cNvPr id="17" name="object 17"/>
            <p:cNvSpPr/>
            <p:nvPr/>
          </p:nvSpPr>
          <p:spPr>
            <a:xfrm>
              <a:off x="6297167" y="3817620"/>
              <a:ext cx="5588635" cy="2769235"/>
            </a:xfrm>
            <a:custGeom>
              <a:avLst/>
              <a:gdLst/>
              <a:ahLst/>
              <a:cxnLst/>
              <a:rect l="l" t="t" r="r" b="b"/>
              <a:pathLst>
                <a:path w="5588634" h="2769234">
                  <a:moveTo>
                    <a:pt x="5126990" y="0"/>
                  </a:moveTo>
                  <a:lnTo>
                    <a:pt x="461517" y="0"/>
                  </a:lnTo>
                  <a:lnTo>
                    <a:pt x="414330" y="2382"/>
                  </a:lnTo>
                  <a:lnTo>
                    <a:pt x="368506" y="9376"/>
                  </a:lnTo>
                  <a:lnTo>
                    <a:pt x="324276" y="20748"/>
                  </a:lnTo>
                  <a:lnTo>
                    <a:pt x="281874" y="36268"/>
                  </a:lnTo>
                  <a:lnTo>
                    <a:pt x="241531" y="55702"/>
                  </a:lnTo>
                  <a:lnTo>
                    <a:pt x="203479" y="78820"/>
                  </a:lnTo>
                  <a:lnTo>
                    <a:pt x="167949" y="105388"/>
                  </a:lnTo>
                  <a:lnTo>
                    <a:pt x="135175" y="135175"/>
                  </a:lnTo>
                  <a:lnTo>
                    <a:pt x="105388" y="167949"/>
                  </a:lnTo>
                  <a:lnTo>
                    <a:pt x="78820" y="203479"/>
                  </a:lnTo>
                  <a:lnTo>
                    <a:pt x="55702" y="241531"/>
                  </a:lnTo>
                  <a:lnTo>
                    <a:pt x="36268" y="281874"/>
                  </a:lnTo>
                  <a:lnTo>
                    <a:pt x="20748" y="324276"/>
                  </a:lnTo>
                  <a:lnTo>
                    <a:pt x="9376" y="368506"/>
                  </a:lnTo>
                  <a:lnTo>
                    <a:pt x="2382" y="414330"/>
                  </a:lnTo>
                  <a:lnTo>
                    <a:pt x="0" y="461517"/>
                  </a:lnTo>
                  <a:lnTo>
                    <a:pt x="0" y="2307577"/>
                  </a:lnTo>
                  <a:lnTo>
                    <a:pt x="2382" y="2354767"/>
                  </a:lnTo>
                  <a:lnTo>
                    <a:pt x="9376" y="2400593"/>
                  </a:lnTo>
                  <a:lnTo>
                    <a:pt x="20748" y="2444824"/>
                  </a:lnTo>
                  <a:lnTo>
                    <a:pt x="36268" y="2487228"/>
                  </a:lnTo>
                  <a:lnTo>
                    <a:pt x="55702" y="2527572"/>
                  </a:lnTo>
                  <a:lnTo>
                    <a:pt x="78820" y="2565625"/>
                  </a:lnTo>
                  <a:lnTo>
                    <a:pt x="105388" y="2601155"/>
                  </a:lnTo>
                  <a:lnTo>
                    <a:pt x="135175" y="2633930"/>
                  </a:lnTo>
                  <a:lnTo>
                    <a:pt x="167949" y="2663718"/>
                  </a:lnTo>
                  <a:lnTo>
                    <a:pt x="203479" y="2690287"/>
                  </a:lnTo>
                  <a:lnTo>
                    <a:pt x="241531" y="2713404"/>
                  </a:lnTo>
                  <a:lnTo>
                    <a:pt x="281874" y="2732839"/>
                  </a:lnTo>
                  <a:lnTo>
                    <a:pt x="324276" y="2748358"/>
                  </a:lnTo>
                  <a:lnTo>
                    <a:pt x="368506" y="2759731"/>
                  </a:lnTo>
                  <a:lnTo>
                    <a:pt x="414330" y="2766725"/>
                  </a:lnTo>
                  <a:lnTo>
                    <a:pt x="461517" y="2769107"/>
                  </a:lnTo>
                  <a:lnTo>
                    <a:pt x="5126990" y="2769107"/>
                  </a:lnTo>
                  <a:lnTo>
                    <a:pt x="5174177" y="2766725"/>
                  </a:lnTo>
                  <a:lnTo>
                    <a:pt x="5220001" y="2759731"/>
                  </a:lnTo>
                  <a:lnTo>
                    <a:pt x="5264231" y="2748358"/>
                  </a:lnTo>
                  <a:lnTo>
                    <a:pt x="5306633" y="2732839"/>
                  </a:lnTo>
                  <a:lnTo>
                    <a:pt x="5346976" y="2713404"/>
                  </a:lnTo>
                  <a:lnTo>
                    <a:pt x="5385028" y="2690287"/>
                  </a:lnTo>
                  <a:lnTo>
                    <a:pt x="5420558" y="2663718"/>
                  </a:lnTo>
                  <a:lnTo>
                    <a:pt x="5453332" y="2633930"/>
                  </a:lnTo>
                  <a:lnTo>
                    <a:pt x="5483119" y="2601155"/>
                  </a:lnTo>
                  <a:lnTo>
                    <a:pt x="5509687" y="2565625"/>
                  </a:lnTo>
                  <a:lnTo>
                    <a:pt x="5532805" y="2527572"/>
                  </a:lnTo>
                  <a:lnTo>
                    <a:pt x="5552239" y="2487228"/>
                  </a:lnTo>
                  <a:lnTo>
                    <a:pt x="5567759" y="2444824"/>
                  </a:lnTo>
                  <a:lnTo>
                    <a:pt x="5579131" y="2400593"/>
                  </a:lnTo>
                  <a:lnTo>
                    <a:pt x="5586125" y="2354767"/>
                  </a:lnTo>
                  <a:lnTo>
                    <a:pt x="5588508" y="2307577"/>
                  </a:lnTo>
                  <a:lnTo>
                    <a:pt x="5588508" y="461517"/>
                  </a:lnTo>
                  <a:lnTo>
                    <a:pt x="5586125" y="414330"/>
                  </a:lnTo>
                  <a:lnTo>
                    <a:pt x="5579131" y="368506"/>
                  </a:lnTo>
                  <a:lnTo>
                    <a:pt x="5567759" y="324276"/>
                  </a:lnTo>
                  <a:lnTo>
                    <a:pt x="5552239" y="281874"/>
                  </a:lnTo>
                  <a:lnTo>
                    <a:pt x="5532805" y="241531"/>
                  </a:lnTo>
                  <a:lnTo>
                    <a:pt x="5509687" y="203479"/>
                  </a:lnTo>
                  <a:lnTo>
                    <a:pt x="5483119" y="167949"/>
                  </a:lnTo>
                  <a:lnTo>
                    <a:pt x="5453332" y="135175"/>
                  </a:lnTo>
                  <a:lnTo>
                    <a:pt x="5420558" y="105388"/>
                  </a:lnTo>
                  <a:lnTo>
                    <a:pt x="5385028" y="78820"/>
                  </a:lnTo>
                  <a:lnTo>
                    <a:pt x="5346976" y="55702"/>
                  </a:lnTo>
                  <a:lnTo>
                    <a:pt x="5306633" y="36268"/>
                  </a:lnTo>
                  <a:lnTo>
                    <a:pt x="5264231" y="20748"/>
                  </a:lnTo>
                  <a:lnTo>
                    <a:pt x="5220001" y="9376"/>
                  </a:lnTo>
                  <a:lnTo>
                    <a:pt x="5174177" y="2382"/>
                  </a:lnTo>
                  <a:lnTo>
                    <a:pt x="5126990" y="0"/>
                  </a:lnTo>
                  <a:close/>
                </a:path>
              </a:pathLst>
            </a:custGeom>
            <a:solidFill>
              <a:srgbClr val="E1EFD9"/>
            </a:solidFill>
          </p:spPr>
          <p:txBody>
            <a:bodyPr wrap="square" lIns="0" tIns="0" rIns="0" bIns="0" rtlCol="0"/>
            <a:lstStyle/>
            <a:p>
              <a:endParaRPr/>
            </a:p>
          </p:txBody>
        </p:sp>
      </p:grpSp>
      <p:sp>
        <p:nvSpPr>
          <p:cNvPr id="18" name="object 18"/>
          <p:cNvSpPr txBox="1"/>
          <p:nvPr/>
        </p:nvSpPr>
        <p:spPr>
          <a:xfrm>
            <a:off x="6468617" y="3694490"/>
            <a:ext cx="5396865" cy="2831465"/>
          </a:xfrm>
          <a:prstGeom prst="rect">
            <a:avLst/>
          </a:prstGeom>
        </p:spPr>
        <p:txBody>
          <a:bodyPr vert="horz" wrap="square" lIns="0" tIns="165735" rIns="0" bIns="0" rtlCol="0">
            <a:spAutoFit/>
          </a:bodyPr>
          <a:lstStyle/>
          <a:p>
            <a:pPr marL="12700">
              <a:lnSpc>
                <a:spcPct val="100000"/>
              </a:lnSpc>
              <a:spcBef>
                <a:spcPts val="1305"/>
              </a:spcBef>
            </a:pPr>
            <a:r>
              <a:rPr sz="1800" b="1" spc="-10" dirty="0">
                <a:latin typeface="Calibri"/>
                <a:cs typeface="Calibri"/>
              </a:rPr>
              <a:t>Kombinovatelnost</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40" dirty="0">
                <a:latin typeface="Calibri"/>
                <a:cs typeface="Calibri"/>
              </a:rPr>
              <a:t> </a:t>
            </a:r>
            <a:r>
              <a:rPr sz="1800" dirty="0">
                <a:latin typeface="Calibri"/>
                <a:cs typeface="Calibri"/>
              </a:rPr>
              <a:t>AEKO</a:t>
            </a:r>
            <a:r>
              <a:rPr sz="1800" spc="-55" dirty="0">
                <a:latin typeface="Calibri"/>
                <a:cs typeface="Calibri"/>
              </a:rPr>
              <a:t> </a:t>
            </a:r>
            <a:r>
              <a:rPr sz="1800" dirty="0">
                <a:latin typeface="Calibri"/>
                <a:cs typeface="Calibri"/>
              </a:rPr>
              <a:t>–</a:t>
            </a:r>
            <a:r>
              <a:rPr sz="1800" spc="-25" dirty="0">
                <a:latin typeface="Calibri"/>
                <a:cs typeface="Calibri"/>
              </a:rPr>
              <a:t> </a:t>
            </a:r>
            <a:r>
              <a:rPr sz="1800" spc="-10" dirty="0">
                <a:latin typeface="Calibri"/>
                <a:cs typeface="Calibri"/>
              </a:rPr>
              <a:t>Biopásy,</a:t>
            </a:r>
            <a:r>
              <a:rPr sz="1800" spc="-40" dirty="0">
                <a:latin typeface="Calibri"/>
                <a:cs typeface="Calibri"/>
              </a:rPr>
              <a:t> </a:t>
            </a:r>
            <a:r>
              <a:rPr sz="1800" dirty="0">
                <a:latin typeface="Calibri"/>
                <a:cs typeface="Calibri"/>
              </a:rPr>
              <a:t>Druhově</a:t>
            </a:r>
            <a:r>
              <a:rPr sz="1800" spc="-30" dirty="0">
                <a:latin typeface="Calibri"/>
                <a:cs typeface="Calibri"/>
              </a:rPr>
              <a:t> </a:t>
            </a:r>
            <a:r>
              <a:rPr sz="1800" dirty="0">
                <a:latin typeface="Calibri"/>
                <a:cs typeface="Calibri"/>
              </a:rPr>
              <a:t>bohaté</a:t>
            </a:r>
            <a:r>
              <a:rPr sz="1800" spc="-25" dirty="0">
                <a:latin typeface="Calibri"/>
                <a:cs typeface="Calibri"/>
              </a:rPr>
              <a:t> </a:t>
            </a:r>
            <a:r>
              <a:rPr sz="1800" dirty="0">
                <a:latin typeface="Calibri"/>
                <a:cs typeface="Calibri"/>
              </a:rPr>
              <a:t>pokrytí</a:t>
            </a:r>
            <a:r>
              <a:rPr sz="1800" spc="-30" dirty="0">
                <a:latin typeface="Calibri"/>
                <a:cs typeface="Calibri"/>
              </a:rPr>
              <a:t> </a:t>
            </a:r>
            <a:r>
              <a:rPr sz="1800" spc="-10" dirty="0">
                <a:latin typeface="Calibri"/>
                <a:cs typeface="Calibri"/>
              </a:rPr>
              <a:t>o.p.,</a:t>
            </a:r>
            <a:endParaRPr sz="1800">
              <a:latin typeface="Calibri"/>
              <a:cs typeface="Calibri"/>
            </a:endParaRPr>
          </a:p>
          <a:p>
            <a:pPr marL="299085">
              <a:lnSpc>
                <a:spcPct val="100000"/>
              </a:lnSpc>
            </a:pPr>
            <a:r>
              <a:rPr sz="1800" dirty="0">
                <a:latin typeface="Calibri"/>
                <a:cs typeface="Calibri"/>
              </a:rPr>
              <a:t>Ochrana</a:t>
            </a:r>
            <a:r>
              <a:rPr sz="1800" spc="-15" dirty="0">
                <a:latin typeface="Calibri"/>
                <a:cs typeface="Calibri"/>
              </a:rPr>
              <a:t> </a:t>
            </a:r>
            <a:r>
              <a:rPr sz="1800" dirty="0">
                <a:latin typeface="Calibri"/>
                <a:cs typeface="Calibri"/>
              </a:rPr>
              <a:t>čejky</a:t>
            </a:r>
            <a:r>
              <a:rPr sz="1800" spc="-15" dirty="0">
                <a:latin typeface="Calibri"/>
                <a:cs typeface="Calibri"/>
              </a:rPr>
              <a:t> </a:t>
            </a:r>
            <a:r>
              <a:rPr sz="1800" dirty="0">
                <a:latin typeface="Calibri"/>
                <a:cs typeface="Calibri"/>
              </a:rPr>
              <a:t>choch.</a:t>
            </a:r>
            <a:r>
              <a:rPr sz="1800" spc="-5" dirty="0">
                <a:latin typeface="Calibri"/>
                <a:cs typeface="Calibri"/>
              </a:rPr>
              <a:t> </a:t>
            </a:r>
            <a:r>
              <a:rPr sz="1800" dirty="0">
                <a:latin typeface="Calibri"/>
                <a:cs typeface="Calibri"/>
              </a:rPr>
              <a:t>(platba</a:t>
            </a:r>
            <a:r>
              <a:rPr sz="1800" spc="-10" dirty="0">
                <a:latin typeface="Calibri"/>
                <a:cs typeface="Calibri"/>
              </a:rPr>
              <a:t> </a:t>
            </a:r>
            <a:r>
              <a:rPr sz="1800" dirty="0">
                <a:latin typeface="Calibri"/>
                <a:cs typeface="Calibri"/>
              </a:rPr>
              <a:t>se</a:t>
            </a:r>
            <a:r>
              <a:rPr sz="1800" spc="-15" dirty="0">
                <a:latin typeface="Calibri"/>
                <a:cs typeface="Calibri"/>
              </a:rPr>
              <a:t> </a:t>
            </a:r>
            <a:r>
              <a:rPr sz="1800" dirty="0">
                <a:latin typeface="Calibri"/>
                <a:cs typeface="Calibri"/>
              </a:rPr>
              <a:t>poskytne</a:t>
            </a:r>
            <a:r>
              <a:rPr sz="1800" spc="-15" dirty="0">
                <a:latin typeface="Calibri"/>
                <a:cs typeface="Calibri"/>
              </a:rPr>
              <a:t> </a:t>
            </a:r>
            <a:r>
              <a:rPr sz="1800" dirty="0">
                <a:latin typeface="Calibri"/>
                <a:cs typeface="Calibri"/>
              </a:rPr>
              <a:t>jen</a:t>
            </a:r>
            <a:r>
              <a:rPr sz="1800" spc="-15" dirty="0">
                <a:latin typeface="Calibri"/>
                <a:cs typeface="Calibri"/>
              </a:rPr>
              <a:t> </a:t>
            </a:r>
            <a:r>
              <a:rPr sz="1800" dirty="0">
                <a:latin typeface="Calibri"/>
                <a:cs typeface="Calibri"/>
              </a:rPr>
              <a:t>na</a:t>
            </a:r>
            <a:r>
              <a:rPr sz="1800" spc="-15" dirty="0">
                <a:latin typeface="Calibri"/>
                <a:cs typeface="Calibri"/>
              </a:rPr>
              <a:t> </a:t>
            </a:r>
            <a:r>
              <a:rPr sz="1800" spc="-10" dirty="0">
                <a:latin typeface="Calibri"/>
                <a:cs typeface="Calibri"/>
              </a:rPr>
              <a:t>AEKO)</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spc="-10" dirty="0">
                <a:latin typeface="Calibri"/>
                <a:cs typeface="Calibri"/>
              </a:rPr>
              <a:t>AEKO</a:t>
            </a:r>
            <a:r>
              <a:rPr sz="1800" spc="-40" dirty="0">
                <a:latin typeface="Calibri"/>
                <a:cs typeface="Calibri"/>
              </a:rPr>
              <a:t> </a:t>
            </a:r>
            <a:r>
              <a:rPr sz="1800" dirty="0">
                <a:latin typeface="Calibri"/>
                <a:cs typeface="Calibri"/>
              </a:rPr>
              <a:t>–</a:t>
            </a:r>
            <a:r>
              <a:rPr sz="1800" spc="-5" dirty="0">
                <a:latin typeface="Calibri"/>
                <a:cs typeface="Calibri"/>
              </a:rPr>
              <a:t> </a:t>
            </a:r>
            <a:r>
              <a:rPr sz="1800" spc="-10" dirty="0">
                <a:latin typeface="Calibri"/>
                <a:cs typeface="Calibri"/>
              </a:rPr>
              <a:t>Zatravňování</a:t>
            </a:r>
            <a:r>
              <a:rPr sz="1800" spc="-35" dirty="0">
                <a:latin typeface="Calibri"/>
                <a:cs typeface="Calibri"/>
              </a:rPr>
              <a:t> </a:t>
            </a:r>
            <a:r>
              <a:rPr sz="1800" dirty="0">
                <a:latin typeface="Calibri"/>
                <a:cs typeface="Calibri"/>
              </a:rPr>
              <a:t>orné</a:t>
            </a:r>
            <a:r>
              <a:rPr sz="1800" spc="-10" dirty="0">
                <a:latin typeface="Calibri"/>
                <a:cs typeface="Calibri"/>
              </a:rPr>
              <a:t> </a:t>
            </a:r>
            <a:r>
              <a:rPr sz="1800" dirty="0">
                <a:latin typeface="Calibri"/>
                <a:cs typeface="Calibri"/>
              </a:rPr>
              <a:t>půdy</a:t>
            </a:r>
            <a:r>
              <a:rPr sz="1800" spc="-5" dirty="0">
                <a:latin typeface="Calibri"/>
                <a:cs typeface="Calibri"/>
              </a:rPr>
              <a:t> </a:t>
            </a:r>
            <a:r>
              <a:rPr sz="1800" dirty="0">
                <a:latin typeface="Calibri"/>
                <a:cs typeface="Calibri"/>
              </a:rPr>
              <a:t>(platba</a:t>
            </a:r>
            <a:r>
              <a:rPr sz="1800" spc="-15" dirty="0">
                <a:latin typeface="Calibri"/>
                <a:cs typeface="Calibri"/>
              </a:rPr>
              <a:t> </a:t>
            </a:r>
            <a:r>
              <a:rPr sz="1800" dirty="0">
                <a:latin typeface="Calibri"/>
                <a:cs typeface="Calibri"/>
              </a:rPr>
              <a:t>se</a:t>
            </a:r>
            <a:r>
              <a:rPr sz="1800" spc="-15" dirty="0">
                <a:latin typeface="Calibri"/>
                <a:cs typeface="Calibri"/>
              </a:rPr>
              <a:t> </a:t>
            </a:r>
            <a:r>
              <a:rPr sz="1800" spc="-10" dirty="0">
                <a:latin typeface="Calibri"/>
                <a:cs typeface="Calibri"/>
              </a:rPr>
              <a:t>poskytne</a:t>
            </a:r>
            <a:endParaRPr sz="1800">
              <a:latin typeface="Calibri"/>
              <a:cs typeface="Calibri"/>
            </a:endParaRPr>
          </a:p>
          <a:p>
            <a:pPr marL="299085">
              <a:lnSpc>
                <a:spcPct val="100000"/>
              </a:lnSpc>
              <a:spcBef>
                <a:spcPts val="5"/>
              </a:spcBef>
            </a:pPr>
            <a:r>
              <a:rPr sz="1800" dirty="0">
                <a:latin typeface="Calibri"/>
                <a:cs typeface="Calibri"/>
              </a:rPr>
              <a:t>jen</a:t>
            </a:r>
            <a:r>
              <a:rPr sz="1800" spc="-10" dirty="0">
                <a:latin typeface="Calibri"/>
                <a:cs typeface="Calibri"/>
              </a:rPr>
              <a:t> </a:t>
            </a:r>
            <a:r>
              <a:rPr sz="1800" dirty="0">
                <a:latin typeface="Calibri"/>
                <a:cs typeface="Calibri"/>
              </a:rPr>
              <a:t>na</a:t>
            </a:r>
            <a:r>
              <a:rPr sz="1800" spc="-5" dirty="0">
                <a:latin typeface="Calibri"/>
                <a:cs typeface="Calibri"/>
              </a:rPr>
              <a:t> </a:t>
            </a:r>
            <a:r>
              <a:rPr sz="1800" spc="-20" dirty="0">
                <a:latin typeface="Calibri"/>
                <a:cs typeface="Calibri"/>
              </a:rPr>
              <a:t>AEKO)</a:t>
            </a:r>
            <a:endParaRPr sz="1800">
              <a:latin typeface="Calibri"/>
              <a:cs typeface="Calibri"/>
            </a:endParaRPr>
          </a:p>
          <a:p>
            <a:pPr marL="299085" marR="305435" indent="-28702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dirty="0">
                <a:latin typeface="Calibri"/>
                <a:cs typeface="Calibri"/>
              </a:rPr>
              <a:t>ALS</a:t>
            </a:r>
            <a:r>
              <a:rPr sz="1800" spc="-15" dirty="0">
                <a:latin typeface="Calibri"/>
                <a:cs typeface="Calibri"/>
              </a:rPr>
              <a:t> </a:t>
            </a:r>
            <a:r>
              <a:rPr sz="1800" dirty="0">
                <a:latin typeface="Calibri"/>
                <a:cs typeface="Calibri"/>
              </a:rPr>
              <a:t>–</a:t>
            </a:r>
            <a:r>
              <a:rPr sz="1800" spc="-20" dirty="0">
                <a:latin typeface="Calibri"/>
                <a:cs typeface="Calibri"/>
              </a:rPr>
              <a:t> </a:t>
            </a:r>
            <a:r>
              <a:rPr sz="1800" dirty="0">
                <a:latin typeface="Calibri"/>
                <a:cs typeface="Calibri"/>
              </a:rPr>
              <a:t>silvoorebný</a:t>
            </a:r>
            <a:r>
              <a:rPr sz="1800" spc="-15" dirty="0">
                <a:latin typeface="Calibri"/>
                <a:cs typeface="Calibri"/>
              </a:rPr>
              <a:t> </a:t>
            </a:r>
            <a:r>
              <a:rPr sz="1800" dirty="0">
                <a:latin typeface="Calibri"/>
                <a:cs typeface="Calibri"/>
              </a:rPr>
              <a:t>(platba</a:t>
            </a:r>
            <a:r>
              <a:rPr sz="1800" spc="-5" dirty="0">
                <a:latin typeface="Calibri"/>
                <a:cs typeface="Calibri"/>
              </a:rPr>
              <a:t> </a:t>
            </a:r>
            <a:r>
              <a:rPr sz="1800" dirty="0">
                <a:latin typeface="Calibri"/>
                <a:cs typeface="Calibri"/>
              </a:rPr>
              <a:t>EZ</a:t>
            </a:r>
            <a:r>
              <a:rPr sz="1800" spc="-25" dirty="0">
                <a:latin typeface="Calibri"/>
                <a:cs typeface="Calibri"/>
              </a:rPr>
              <a:t> </a:t>
            </a:r>
            <a:r>
              <a:rPr sz="1800" dirty="0">
                <a:latin typeface="Calibri"/>
                <a:cs typeface="Calibri"/>
              </a:rPr>
              <a:t>se</a:t>
            </a:r>
            <a:r>
              <a:rPr sz="1800" spc="-10" dirty="0">
                <a:latin typeface="Calibri"/>
                <a:cs typeface="Calibri"/>
              </a:rPr>
              <a:t> </a:t>
            </a:r>
            <a:r>
              <a:rPr sz="1800" dirty="0">
                <a:latin typeface="Calibri"/>
                <a:cs typeface="Calibri"/>
              </a:rPr>
              <a:t>poskytne</a:t>
            </a:r>
            <a:r>
              <a:rPr sz="1800" spc="-25" dirty="0">
                <a:latin typeface="Calibri"/>
                <a:cs typeface="Calibri"/>
              </a:rPr>
              <a:t> </a:t>
            </a:r>
            <a:r>
              <a:rPr sz="1800" dirty="0">
                <a:latin typeface="Calibri"/>
                <a:cs typeface="Calibri"/>
              </a:rPr>
              <a:t>jen</a:t>
            </a:r>
            <a:r>
              <a:rPr sz="1800" spc="-20" dirty="0">
                <a:latin typeface="Calibri"/>
                <a:cs typeface="Calibri"/>
              </a:rPr>
              <a:t> </a:t>
            </a:r>
            <a:r>
              <a:rPr sz="1800" spc="-25" dirty="0">
                <a:latin typeface="Calibri"/>
                <a:cs typeface="Calibri"/>
              </a:rPr>
              <a:t>na </a:t>
            </a:r>
            <a:r>
              <a:rPr sz="1800" dirty="0">
                <a:latin typeface="Calibri"/>
                <a:cs typeface="Calibri"/>
              </a:rPr>
              <a:t>plochu</a:t>
            </a:r>
            <a:r>
              <a:rPr sz="1800" spc="-20" dirty="0">
                <a:latin typeface="Calibri"/>
                <a:cs typeface="Calibri"/>
              </a:rPr>
              <a:t> </a:t>
            </a:r>
            <a:r>
              <a:rPr sz="1800" dirty="0">
                <a:latin typeface="Calibri"/>
                <a:cs typeface="Calibri"/>
              </a:rPr>
              <a:t>s</a:t>
            </a:r>
            <a:r>
              <a:rPr sz="1800" spc="-30" dirty="0">
                <a:latin typeface="Calibri"/>
                <a:cs typeface="Calibri"/>
              </a:rPr>
              <a:t> </a:t>
            </a:r>
            <a:r>
              <a:rPr sz="1800" spc="-10" dirty="0">
                <a:latin typeface="Calibri"/>
                <a:cs typeface="Calibri"/>
              </a:rPr>
              <a:t>pěstovanými</a:t>
            </a:r>
            <a:r>
              <a:rPr sz="1800" spc="-30" dirty="0">
                <a:latin typeface="Calibri"/>
                <a:cs typeface="Calibri"/>
              </a:rPr>
              <a:t> </a:t>
            </a:r>
            <a:r>
              <a:rPr sz="1800" dirty="0">
                <a:latin typeface="Calibri"/>
                <a:cs typeface="Calibri"/>
              </a:rPr>
              <a:t>plodinami,</a:t>
            </a:r>
            <a:r>
              <a:rPr sz="1800" spc="-20" dirty="0">
                <a:latin typeface="Calibri"/>
                <a:cs typeface="Calibri"/>
              </a:rPr>
              <a:t> </a:t>
            </a:r>
            <a:r>
              <a:rPr sz="1800" dirty="0">
                <a:latin typeface="Calibri"/>
                <a:cs typeface="Calibri"/>
              </a:rPr>
              <a:t>nikoli</a:t>
            </a:r>
            <a:r>
              <a:rPr sz="1800" spc="-25" dirty="0">
                <a:latin typeface="Calibri"/>
                <a:cs typeface="Calibri"/>
              </a:rPr>
              <a:t> </a:t>
            </a:r>
            <a:r>
              <a:rPr sz="1800" dirty="0">
                <a:latin typeface="Calibri"/>
                <a:cs typeface="Calibri"/>
              </a:rPr>
              <a:t>na</a:t>
            </a:r>
            <a:r>
              <a:rPr sz="1800" spc="-20" dirty="0">
                <a:latin typeface="Calibri"/>
                <a:cs typeface="Calibri"/>
              </a:rPr>
              <a:t> </a:t>
            </a:r>
            <a:r>
              <a:rPr sz="1800" spc="-10" dirty="0">
                <a:latin typeface="Calibri"/>
                <a:cs typeface="Calibri"/>
              </a:rPr>
              <a:t>ochranný </a:t>
            </a:r>
            <a:r>
              <a:rPr sz="1800" dirty="0">
                <a:latin typeface="Calibri"/>
                <a:cs typeface="Calibri"/>
              </a:rPr>
              <a:t>pás</a:t>
            </a:r>
            <a:r>
              <a:rPr sz="1800" spc="-15" dirty="0">
                <a:latin typeface="Calibri"/>
                <a:cs typeface="Calibri"/>
              </a:rPr>
              <a:t> </a:t>
            </a:r>
            <a:r>
              <a:rPr sz="1800" dirty="0">
                <a:latin typeface="Calibri"/>
                <a:cs typeface="Calibri"/>
              </a:rPr>
              <a:t>podél</a:t>
            </a:r>
            <a:r>
              <a:rPr sz="1800" spc="-10" dirty="0">
                <a:latin typeface="Calibri"/>
                <a:cs typeface="Calibri"/>
              </a:rPr>
              <a:t> dřevin)</a:t>
            </a:r>
            <a:endParaRPr sz="18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Dotace</a:t>
            </a:r>
            <a:r>
              <a:rPr spc="-70" dirty="0"/>
              <a:t> </a:t>
            </a:r>
            <a:r>
              <a:rPr dirty="0"/>
              <a:t>na</a:t>
            </a:r>
            <a:r>
              <a:rPr spc="-40" dirty="0"/>
              <a:t> </a:t>
            </a:r>
            <a:r>
              <a:rPr spc="-10" dirty="0"/>
              <a:t>zemědělskou</a:t>
            </a:r>
            <a:r>
              <a:rPr spc="-90" dirty="0"/>
              <a:t> </a:t>
            </a:r>
            <a:r>
              <a:rPr dirty="0"/>
              <a:t>půdu</a:t>
            </a:r>
            <a:r>
              <a:rPr spc="-45" dirty="0"/>
              <a:t> </a:t>
            </a:r>
            <a:r>
              <a:rPr dirty="0"/>
              <a:t>s</a:t>
            </a:r>
            <a:r>
              <a:rPr spc="-35" dirty="0"/>
              <a:t> </a:t>
            </a:r>
            <a:r>
              <a:rPr dirty="0"/>
              <a:t>druhem</a:t>
            </a:r>
            <a:r>
              <a:rPr spc="-55" dirty="0"/>
              <a:t> </a:t>
            </a:r>
            <a:r>
              <a:rPr spc="-10" dirty="0"/>
              <a:t>zemědělské</a:t>
            </a:r>
            <a:r>
              <a:rPr spc="-80" dirty="0"/>
              <a:t> </a:t>
            </a:r>
            <a:r>
              <a:rPr spc="-10" dirty="0"/>
              <a:t>kultury</a:t>
            </a:r>
          </a:p>
        </p:txBody>
      </p:sp>
      <p:pic>
        <p:nvPicPr>
          <p:cNvPr id="3" name="object 3"/>
          <p:cNvPicPr/>
          <p:nvPr/>
        </p:nvPicPr>
        <p:blipFill>
          <a:blip r:embed="rId2" cstate="print"/>
          <a:stretch>
            <a:fillRect/>
          </a:stretch>
        </p:blipFill>
        <p:spPr>
          <a:xfrm>
            <a:off x="193547" y="175247"/>
            <a:ext cx="486156" cy="486168"/>
          </a:xfrm>
          <a:prstGeom prst="rect">
            <a:avLst/>
          </a:prstGeom>
        </p:spPr>
      </p:pic>
      <p:grpSp>
        <p:nvGrpSpPr>
          <p:cNvPr id="4" name="object 4"/>
          <p:cNvGrpSpPr/>
          <p:nvPr/>
        </p:nvGrpSpPr>
        <p:grpSpPr>
          <a:xfrm>
            <a:off x="461762" y="1609337"/>
            <a:ext cx="5563235" cy="4022090"/>
            <a:chOff x="461762" y="1609337"/>
            <a:chExt cx="5563235" cy="4022090"/>
          </a:xfrm>
        </p:grpSpPr>
        <p:pic>
          <p:nvPicPr>
            <p:cNvPr id="5" name="object 5"/>
            <p:cNvPicPr/>
            <p:nvPr/>
          </p:nvPicPr>
          <p:blipFill>
            <a:blip r:embed="rId3" cstate="print"/>
            <a:stretch>
              <a:fillRect/>
            </a:stretch>
          </p:blipFill>
          <p:spPr>
            <a:xfrm>
              <a:off x="461762" y="1609337"/>
              <a:ext cx="5562619" cy="4021846"/>
            </a:xfrm>
            <a:prstGeom prst="rect">
              <a:avLst/>
            </a:prstGeom>
          </p:spPr>
        </p:pic>
        <p:sp>
          <p:nvSpPr>
            <p:cNvPr id="6" name="object 6"/>
            <p:cNvSpPr/>
            <p:nvPr/>
          </p:nvSpPr>
          <p:spPr>
            <a:xfrm>
              <a:off x="478536" y="1616964"/>
              <a:ext cx="5478780" cy="3947160"/>
            </a:xfrm>
            <a:custGeom>
              <a:avLst/>
              <a:gdLst/>
              <a:ahLst/>
              <a:cxnLst/>
              <a:rect l="l" t="t" r="r" b="b"/>
              <a:pathLst>
                <a:path w="5478780" h="3947160">
                  <a:moveTo>
                    <a:pt x="4820920" y="0"/>
                  </a:moveTo>
                  <a:lnTo>
                    <a:pt x="657872" y="0"/>
                  </a:lnTo>
                  <a:lnTo>
                    <a:pt x="610889" y="1651"/>
                  </a:lnTo>
                  <a:lnTo>
                    <a:pt x="564798" y="6532"/>
                  </a:lnTo>
                  <a:lnTo>
                    <a:pt x="519710" y="14531"/>
                  </a:lnTo>
                  <a:lnTo>
                    <a:pt x="475736" y="25536"/>
                  </a:lnTo>
                  <a:lnTo>
                    <a:pt x="432988" y="39436"/>
                  </a:lnTo>
                  <a:lnTo>
                    <a:pt x="391576" y="56120"/>
                  </a:lnTo>
                  <a:lnTo>
                    <a:pt x="351613" y="75477"/>
                  </a:lnTo>
                  <a:lnTo>
                    <a:pt x="313210" y="97396"/>
                  </a:lnTo>
                  <a:lnTo>
                    <a:pt x="276477" y="121764"/>
                  </a:lnTo>
                  <a:lnTo>
                    <a:pt x="241526" y="148472"/>
                  </a:lnTo>
                  <a:lnTo>
                    <a:pt x="208469" y="177406"/>
                  </a:lnTo>
                  <a:lnTo>
                    <a:pt x="177417" y="208457"/>
                  </a:lnTo>
                  <a:lnTo>
                    <a:pt x="148481" y="241513"/>
                  </a:lnTo>
                  <a:lnTo>
                    <a:pt x="121772" y="276463"/>
                  </a:lnTo>
                  <a:lnTo>
                    <a:pt x="97402" y="313195"/>
                  </a:lnTo>
                  <a:lnTo>
                    <a:pt x="75483" y="351598"/>
                  </a:lnTo>
                  <a:lnTo>
                    <a:pt x="56125" y="391561"/>
                  </a:lnTo>
                  <a:lnTo>
                    <a:pt x="39439" y="432972"/>
                  </a:lnTo>
                  <a:lnTo>
                    <a:pt x="25538" y="475720"/>
                  </a:lnTo>
                  <a:lnTo>
                    <a:pt x="14532" y="519694"/>
                  </a:lnTo>
                  <a:lnTo>
                    <a:pt x="6532" y="564783"/>
                  </a:lnTo>
                  <a:lnTo>
                    <a:pt x="1651" y="610875"/>
                  </a:lnTo>
                  <a:lnTo>
                    <a:pt x="0" y="657860"/>
                  </a:lnTo>
                  <a:lnTo>
                    <a:pt x="0" y="3289300"/>
                  </a:lnTo>
                  <a:lnTo>
                    <a:pt x="1651" y="3336284"/>
                  </a:lnTo>
                  <a:lnTo>
                    <a:pt x="6532" y="3382376"/>
                  </a:lnTo>
                  <a:lnTo>
                    <a:pt x="14532" y="3427465"/>
                  </a:lnTo>
                  <a:lnTo>
                    <a:pt x="25538" y="3471439"/>
                  </a:lnTo>
                  <a:lnTo>
                    <a:pt x="39439" y="3514187"/>
                  </a:lnTo>
                  <a:lnTo>
                    <a:pt x="56125" y="3555598"/>
                  </a:lnTo>
                  <a:lnTo>
                    <a:pt x="75483" y="3595561"/>
                  </a:lnTo>
                  <a:lnTo>
                    <a:pt x="97402" y="3633964"/>
                  </a:lnTo>
                  <a:lnTo>
                    <a:pt x="121772" y="3670696"/>
                  </a:lnTo>
                  <a:lnTo>
                    <a:pt x="148481" y="3705646"/>
                  </a:lnTo>
                  <a:lnTo>
                    <a:pt x="177417" y="3738702"/>
                  </a:lnTo>
                  <a:lnTo>
                    <a:pt x="208469" y="3769753"/>
                  </a:lnTo>
                  <a:lnTo>
                    <a:pt x="241526" y="3798687"/>
                  </a:lnTo>
                  <a:lnTo>
                    <a:pt x="276477" y="3825395"/>
                  </a:lnTo>
                  <a:lnTo>
                    <a:pt x="313210" y="3849763"/>
                  </a:lnTo>
                  <a:lnTo>
                    <a:pt x="351613" y="3871682"/>
                  </a:lnTo>
                  <a:lnTo>
                    <a:pt x="391576" y="3891039"/>
                  </a:lnTo>
                  <a:lnTo>
                    <a:pt x="432988" y="3907723"/>
                  </a:lnTo>
                  <a:lnTo>
                    <a:pt x="475736" y="3921623"/>
                  </a:lnTo>
                  <a:lnTo>
                    <a:pt x="519710" y="3932628"/>
                  </a:lnTo>
                  <a:lnTo>
                    <a:pt x="564798" y="3940627"/>
                  </a:lnTo>
                  <a:lnTo>
                    <a:pt x="610889" y="3945508"/>
                  </a:lnTo>
                  <a:lnTo>
                    <a:pt x="657872" y="3947160"/>
                  </a:lnTo>
                  <a:lnTo>
                    <a:pt x="4820920" y="3947160"/>
                  </a:lnTo>
                  <a:lnTo>
                    <a:pt x="4867904" y="3945508"/>
                  </a:lnTo>
                  <a:lnTo>
                    <a:pt x="4913996" y="3940627"/>
                  </a:lnTo>
                  <a:lnTo>
                    <a:pt x="4959085" y="3932628"/>
                  </a:lnTo>
                  <a:lnTo>
                    <a:pt x="5003059" y="3921623"/>
                  </a:lnTo>
                  <a:lnTo>
                    <a:pt x="5045807" y="3907723"/>
                  </a:lnTo>
                  <a:lnTo>
                    <a:pt x="5087218" y="3891039"/>
                  </a:lnTo>
                  <a:lnTo>
                    <a:pt x="5127181" y="3871682"/>
                  </a:lnTo>
                  <a:lnTo>
                    <a:pt x="5165584" y="3849763"/>
                  </a:lnTo>
                  <a:lnTo>
                    <a:pt x="5202316" y="3825395"/>
                  </a:lnTo>
                  <a:lnTo>
                    <a:pt x="5237266" y="3798687"/>
                  </a:lnTo>
                  <a:lnTo>
                    <a:pt x="5270322" y="3769753"/>
                  </a:lnTo>
                  <a:lnTo>
                    <a:pt x="5301373" y="3738702"/>
                  </a:lnTo>
                  <a:lnTo>
                    <a:pt x="5330307" y="3705646"/>
                  </a:lnTo>
                  <a:lnTo>
                    <a:pt x="5357015" y="3670696"/>
                  </a:lnTo>
                  <a:lnTo>
                    <a:pt x="5381383" y="3633964"/>
                  </a:lnTo>
                  <a:lnTo>
                    <a:pt x="5403302" y="3595561"/>
                  </a:lnTo>
                  <a:lnTo>
                    <a:pt x="5422659" y="3555598"/>
                  </a:lnTo>
                  <a:lnTo>
                    <a:pt x="5439343" y="3514187"/>
                  </a:lnTo>
                  <a:lnTo>
                    <a:pt x="5453243" y="3471439"/>
                  </a:lnTo>
                  <a:lnTo>
                    <a:pt x="5464248" y="3427465"/>
                  </a:lnTo>
                  <a:lnTo>
                    <a:pt x="5472247" y="3382376"/>
                  </a:lnTo>
                  <a:lnTo>
                    <a:pt x="5477128" y="3336284"/>
                  </a:lnTo>
                  <a:lnTo>
                    <a:pt x="5478780" y="3289300"/>
                  </a:lnTo>
                  <a:lnTo>
                    <a:pt x="5478780" y="657860"/>
                  </a:lnTo>
                  <a:lnTo>
                    <a:pt x="5477128" y="610875"/>
                  </a:lnTo>
                  <a:lnTo>
                    <a:pt x="5472247" y="564783"/>
                  </a:lnTo>
                  <a:lnTo>
                    <a:pt x="5464248" y="519694"/>
                  </a:lnTo>
                  <a:lnTo>
                    <a:pt x="5453243" y="475720"/>
                  </a:lnTo>
                  <a:lnTo>
                    <a:pt x="5439343" y="432972"/>
                  </a:lnTo>
                  <a:lnTo>
                    <a:pt x="5422659" y="391561"/>
                  </a:lnTo>
                  <a:lnTo>
                    <a:pt x="5403302" y="351598"/>
                  </a:lnTo>
                  <a:lnTo>
                    <a:pt x="5381383" y="313195"/>
                  </a:lnTo>
                  <a:lnTo>
                    <a:pt x="5357015" y="276463"/>
                  </a:lnTo>
                  <a:lnTo>
                    <a:pt x="5330307" y="241513"/>
                  </a:lnTo>
                  <a:lnTo>
                    <a:pt x="5301373" y="208457"/>
                  </a:lnTo>
                  <a:lnTo>
                    <a:pt x="5270322" y="177406"/>
                  </a:lnTo>
                  <a:lnTo>
                    <a:pt x="5237266" y="148472"/>
                  </a:lnTo>
                  <a:lnTo>
                    <a:pt x="5202316" y="121764"/>
                  </a:lnTo>
                  <a:lnTo>
                    <a:pt x="5165584" y="97396"/>
                  </a:lnTo>
                  <a:lnTo>
                    <a:pt x="5127181" y="75477"/>
                  </a:lnTo>
                  <a:lnTo>
                    <a:pt x="5087218" y="56120"/>
                  </a:lnTo>
                  <a:lnTo>
                    <a:pt x="5045807" y="39436"/>
                  </a:lnTo>
                  <a:lnTo>
                    <a:pt x="5003059" y="25536"/>
                  </a:lnTo>
                  <a:lnTo>
                    <a:pt x="4959085" y="14531"/>
                  </a:lnTo>
                  <a:lnTo>
                    <a:pt x="4913996" y="6532"/>
                  </a:lnTo>
                  <a:lnTo>
                    <a:pt x="4867904" y="1651"/>
                  </a:lnTo>
                  <a:lnTo>
                    <a:pt x="4820920" y="0"/>
                  </a:lnTo>
                  <a:close/>
                </a:path>
              </a:pathLst>
            </a:custGeom>
            <a:solidFill>
              <a:srgbClr val="E1EFD9"/>
            </a:solidFill>
          </p:spPr>
          <p:txBody>
            <a:bodyPr wrap="square" lIns="0" tIns="0" rIns="0" bIns="0" rtlCol="0"/>
            <a:lstStyle/>
            <a:p>
              <a:endParaRPr/>
            </a:p>
          </p:txBody>
        </p:sp>
      </p:grpSp>
      <p:pic>
        <p:nvPicPr>
          <p:cNvPr id="7" name="object 7"/>
          <p:cNvPicPr/>
          <p:nvPr/>
        </p:nvPicPr>
        <p:blipFill>
          <a:blip r:embed="rId4" cstate="print"/>
          <a:stretch>
            <a:fillRect/>
          </a:stretch>
        </p:blipFill>
        <p:spPr>
          <a:xfrm>
            <a:off x="577595" y="1159751"/>
            <a:ext cx="289560" cy="289572"/>
          </a:xfrm>
          <a:prstGeom prst="rect">
            <a:avLst/>
          </a:prstGeom>
        </p:spPr>
      </p:pic>
      <p:sp>
        <p:nvSpPr>
          <p:cNvPr id="8" name="object 8"/>
          <p:cNvSpPr txBox="1"/>
          <p:nvPr/>
        </p:nvSpPr>
        <p:spPr>
          <a:xfrm>
            <a:off x="846531" y="351856"/>
            <a:ext cx="3362960" cy="1132205"/>
          </a:xfrm>
          <a:prstGeom prst="rect">
            <a:avLst/>
          </a:prstGeom>
        </p:spPr>
        <p:txBody>
          <a:bodyPr vert="horz" wrap="square" lIns="0" tIns="176530" rIns="0" bIns="0" rtlCol="0">
            <a:spAutoFit/>
          </a:bodyPr>
          <a:lstStyle/>
          <a:p>
            <a:pPr marL="12700">
              <a:lnSpc>
                <a:spcPct val="100000"/>
              </a:lnSpc>
              <a:spcBef>
                <a:spcPts val="1390"/>
              </a:spcBef>
            </a:pPr>
            <a:r>
              <a:rPr sz="2900" b="1" spc="-10" dirty="0">
                <a:latin typeface="Calibri"/>
                <a:cs typeface="Calibri"/>
              </a:rPr>
              <a:t>standardní</a:t>
            </a:r>
            <a:r>
              <a:rPr sz="2900" b="1" spc="-70" dirty="0">
                <a:latin typeface="Calibri"/>
                <a:cs typeface="Calibri"/>
              </a:rPr>
              <a:t> </a:t>
            </a:r>
            <a:r>
              <a:rPr sz="2900" b="1" dirty="0">
                <a:latin typeface="Calibri"/>
                <a:cs typeface="Calibri"/>
              </a:rPr>
              <a:t>orná</a:t>
            </a:r>
            <a:r>
              <a:rPr sz="2900" b="1" spc="-20" dirty="0">
                <a:latin typeface="Calibri"/>
                <a:cs typeface="Calibri"/>
              </a:rPr>
              <a:t> půda</a:t>
            </a:r>
            <a:endParaRPr sz="2900">
              <a:latin typeface="Calibri"/>
              <a:cs typeface="Calibri"/>
            </a:endParaRPr>
          </a:p>
          <a:p>
            <a:pPr marL="108585">
              <a:lnSpc>
                <a:spcPct val="100000"/>
              </a:lnSpc>
              <a:spcBef>
                <a:spcPts val="1065"/>
              </a:spcBef>
            </a:pPr>
            <a:r>
              <a:rPr sz="2400" spc="-10" dirty="0">
                <a:latin typeface="Calibri"/>
                <a:cs typeface="Calibri"/>
              </a:rPr>
              <a:t>Pěstování</a:t>
            </a:r>
            <a:r>
              <a:rPr sz="2400" spc="-85" dirty="0">
                <a:latin typeface="Calibri"/>
                <a:cs typeface="Calibri"/>
              </a:rPr>
              <a:t> </a:t>
            </a:r>
            <a:r>
              <a:rPr sz="2400" dirty="0">
                <a:latin typeface="Calibri"/>
                <a:cs typeface="Calibri"/>
              </a:rPr>
              <a:t>ostatních</a:t>
            </a:r>
            <a:r>
              <a:rPr sz="2400" spc="-90" dirty="0">
                <a:latin typeface="Calibri"/>
                <a:cs typeface="Calibri"/>
              </a:rPr>
              <a:t> </a:t>
            </a:r>
            <a:r>
              <a:rPr sz="2400" spc="-10" dirty="0">
                <a:latin typeface="Calibri"/>
                <a:cs typeface="Calibri"/>
              </a:rPr>
              <a:t>plodin</a:t>
            </a:r>
            <a:endParaRPr sz="2400">
              <a:latin typeface="Calibri"/>
              <a:cs typeface="Calibri"/>
            </a:endParaRPr>
          </a:p>
        </p:txBody>
      </p:sp>
      <p:sp>
        <p:nvSpPr>
          <p:cNvPr id="9" name="object 9"/>
          <p:cNvSpPr txBox="1"/>
          <p:nvPr/>
        </p:nvSpPr>
        <p:spPr>
          <a:xfrm>
            <a:off x="744727" y="1767585"/>
            <a:ext cx="4906010" cy="1691639"/>
          </a:xfrm>
          <a:prstGeom prst="rect">
            <a:avLst/>
          </a:prstGeom>
        </p:spPr>
        <p:txBody>
          <a:bodyPr vert="horz" wrap="square" lIns="0" tIns="12700" rIns="0" bIns="0" rtlCol="0">
            <a:spAutoFit/>
          </a:bodyPr>
          <a:lstStyle/>
          <a:p>
            <a:pPr marL="299085" marR="5080" indent="-28702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Gill Sans MT"/>
                <a:cs typeface="Gill Sans MT"/>
              </a:rPr>
              <a:t>podpora</a:t>
            </a:r>
            <a:r>
              <a:rPr sz="1800" spc="-40" dirty="0">
                <a:latin typeface="Gill Sans MT"/>
                <a:cs typeface="Gill Sans MT"/>
              </a:rPr>
              <a:t> </a:t>
            </a:r>
            <a:r>
              <a:rPr sz="1800" dirty="0">
                <a:latin typeface="Gill Sans MT"/>
                <a:cs typeface="Gill Sans MT"/>
              </a:rPr>
              <a:t>není poskytována</a:t>
            </a:r>
            <a:r>
              <a:rPr sz="1800" spc="-50" dirty="0">
                <a:latin typeface="Gill Sans MT"/>
                <a:cs typeface="Gill Sans MT"/>
              </a:rPr>
              <a:t> </a:t>
            </a:r>
            <a:r>
              <a:rPr sz="1800" dirty="0">
                <a:latin typeface="Gill Sans MT"/>
                <a:cs typeface="Gill Sans MT"/>
              </a:rPr>
              <a:t>pouze</a:t>
            </a:r>
            <a:r>
              <a:rPr sz="1800" spc="-15" dirty="0">
                <a:latin typeface="Gill Sans MT"/>
                <a:cs typeface="Gill Sans MT"/>
              </a:rPr>
              <a:t> </a:t>
            </a:r>
            <a:r>
              <a:rPr sz="1800" dirty="0">
                <a:latin typeface="Gill Sans MT"/>
                <a:cs typeface="Gill Sans MT"/>
              </a:rPr>
              <a:t>na</a:t>
            </a:r>
            <a:r>
              <a:rPr sz="1800" spc="-15" dirty="0">
                <a:latin typeface="Gill Sans MT"/>
                <a:cs typeface="Gill Sans MT"/>
              </a:rPr>
              <a:t> </a:t>
            </a:r>
            <a:r>
              <a:rPr sz="1800" dirty="0">
                <a:latin typeface="Gill Sans MT"/>
                <a:cs typeface="Gill Sans MT"/>
              </a:rPr>
              <a:t>šťovík</a:t>
            </a:r>
            <a:r>
              <a:rPr sz="1800" spc="-30" dirty="0">
                <a:latin typeface="Gill Sans MT"/>
                <a:cs typeface="Gill Sans MT"/>
              </a:rPr>
              <a:t> </a:t>
            </a:r>
            <a:r>
              <a:rPr sz="1800" spc="-10" dirty="0">
                <a:latin typeface="Gill Sans MT"/>
                <a:cs typeface="Gill Sans MT"/>
              </a:rPr>
              <a:t>kyselý </a:t>
            </a:r>
            <a:r>
              <a:rPr sz="1800" dirty="0">
                <a:latin typeface="Gill Sans MT"/>
                <a:cs typeface="Gill Sans MT"/>
              </a:rPr>
              <a:t>(s</a:t>
            </a:r>
            <a:r>
              <a:rPr sz="1800" spc="-30" dirty="0">
                <a:latin typeface="Gill Sans MT"/>
                <a:cs typeface="Gill Sans MT"/>
              </a:rPr>
              <a:t> </a:t>
            </a:r>
            <a:r>
              <a:rPr sz="1800" dirty="0">
                <a:latin typeface="Gill Sans MT"/>
                <a:cs typeface="Gill Sans MT"/>
              </a:rPr>
              <a:t>výjimkou</a:t>
            </a:r>
            <a:r>
              <a:rPr sz="1800" spc="-30" dirty="0">
                <a:latin typeface="Gill Sans MT"/>
                <a:cs typeface="Gill Sans MT"/>
              </a:rPr>
              <a:t> </a:t>
            </a:r>
            <a:r>
              <a:rPr sz="1800" dirty="0">
                <a:latin typeface="Gill Sans MT"/>
                <a:cs typeface="Gill Sans MT"/>
              </a:rPr>
              <a:t>Rumex</a:t>
            </a:r>
            <a:r>
              <a:rPr sz="1800" spc="-25" dirty="0">
                <a:latin typeface="Gill Sans MT"/>
                <a:cs typeface="Gill Sans MT"/>
              </a:rPr>
              <a:t> </a:t>
            </a:r>
            <a:r>
              <a:rPr sz="1800" dirty="0">
                <a:latin typeface="Gill Sans MT"/>
                <a:cs typeface="Gill Sans MT"/>
              </a:rPr>
              <a:t>OK2)</a:t>
            </a:r>
            <a:r>
              <a:rPr sz="1800" spc="-25" dirty="0">
                <a:latin typeface="Gill Sans MT"/>
                <a:cs typeface="Gill Sans MT"/>
              </a:rPr>
              <a:t> </a:t>
            </a:r>
            <a:r>
              <a:rPr sz="1800" dirty="0">
                <a:latin typeface="Gill Sans MT"/>
                <a:cs typeface="Gill Sans MT"/>
              </a:rPr>
              <a:t>a</a:t>
            </a:r>
            <a:r>
              <a:rPr sz="1800" spc="-25" dirty="0">
                <a:latin typeface="Gill Sans MT"/>
                <a:cs typeface="Gill Sans MT"/>
              </a:rPr>
              <a:t> </a:t>
            </a:r>
            <a:r>
              <a:rPr sz="1800" dirty="0">
                <a:latin typeface="Gill Sans MT"/>
                <a:cs typeface="Gill Sans MT"/>
              </a:rPr>
              <a:t>rod</a:t>
            </a:r>
            <a:r>
              <a:rPr sz="1800" spc="-20" dirty="0">
                <a:latin typeface="Gill Sans MT"/>
                <a:cs typeface="Gill Sans MT"/>
              </a:rPr>
              <a:t> </a:t>
            </a:r>
            <a:r>
              <a:rPr sz="1800" spc="-10" dirty="0">
                <a:latin typeface="Gill Sans MT"/>
                <a:cs typeface="Gill Sans MT"/>
              </a:rPr>
              <a:t>ozdobnice</a:t>
            </a:r>
            <a:endParaRPr sz="1800">
              <a:latin typeface="Gill Sans MT"/>
              <a:cs typeface="Gill Sans MT"/>
            </a:endParaRPr>
          </a:p>
          <a:p>
            <a:pPr marL="299085" marR="36195" indent="-287020">
              <a:lnSpc>
                <a:spcPct val="100000"/>
              </a:lnSpc>
              <a:spcBef>
                <a:spcPts val="155"/>
              </a:spcBef>
              <a:tabLst>
                <a:tab pos="299085" algn="l"/>
              </a:tabLst>
            </a:pPr>
            <a:r>
              <a:rPr sz="1800" spc="-50" dirty="0">
                <a:solidFill>
                  <a:srgbClr val="FF0000"/>
                </a:solidFill>
                <a:latin typeface="Arial"/>
                <a:cs typeface="Arial"/>
              </a:rPr>
              <a:t>•</a:t>
            </a:r>
            <a:r>
              <a:rPr sz="1800" dirty="0">
                <a:solidFill>
                  <a:srgbClr val="FF0000"/>
                </a:solidFill>
                <a:latin typeface="Arial"/>
                <a:cs typeface="Arial"/>
              </a:rPr>
              <a:t>	</a:t>
            </a:r>
            <a:r>
              <a:rPr sz="1800" dirty="0">
                <a:solidFill>
                  <a:srgbClr val="FF0000"/>
                </a:solidFill>
                <a:latin typeface="Calibri"/>
                <a:cs typeface="Calibri"/>
              </a:rPr>
              <a:t>nově</a:t>
            </a:r>
            <a:r>
              <a:rPr sz="1800" spc="-50" dirty="0">
                <a:solidFill>
                  <a:srgbClr val="FF0000"/>
                </a:solidFill>
                <a:latin typeface="Calibri"/>
                <a:cs typeface="Calibri"/>
              </a:rPr>
              <a:t> </a:t>
            </a:r>
            <a:r>
              <a:rPr sz="1800" dirty="0">
                <a:solidFill>
                  <a:srgbClr val="FF0000"/>
                </a:solidFill>
                <a:latin typeface="Calibri"/>
                <a:cs typeface="Calibri"/>
              </a:rPr>
              <a:t>povinnost</a:t>
            </a:r>
            <a:r>
              <a:rPr sz="1800" spc="-30" dirty="0">
                <a:solidFill>
                  <a:srgbClr val="FF0000"/>
                </a:solidFill>
                <a:latin typeface="Calibri"/>
                <a:cs typeface="Calibri"/>
              </a:rPr>
              <a:t> </a:t>
            </a:r>
            <a:r>
              <a:rPr sz="1800" spc="-10" dirty="0">
                <a:solidFill>
                  <a:srgbClr val="FF0000"/>
                </a:solidFill>
                <a:latin typeface="Calibri"/>
                <a:cs typeface="Calibri"/>
              </a:rPr>
              <a:t>prokazování</a:t>
            </a:r>
            <a:r>
              <a:rPr sz="1800" spc="-35" dirty="0">
                <a:solidFill>
                  <a:srgbClr val="FF0000"/>
                </a:solidFill>
                <a:latin typeface="Calibri"/>
                <a:cs typeface="Calibri"/>
              </a:rPr>
              <a:t> </a:t>
            </a:r>
            <a:r>
              <a:rPr sz="1800" dirty="0">
                <a:solidFill>
                  <a:srgbClr val="FF0000"/>
                </a:solidFill>
                <a:latin typeface="Calibri"/>
                <a:cs typeface="Calibri"/>
              </a:rPr>
              <a:t>min.</a:t>
            </a:r>
            <a:r>
              <a:rPr sz="1800" spc="-35" dirty="0">
                <a:solidFill>
                  <a:srgbClr val="FF0000"/>
                </a:solidFill>
                <a:latin typeface="Calibri"/>
                <a:cs typeface="Calibri"/>
              </a:rPr>
              <a:t> </a:t>
            </a:r>
            <a:r>
              <a:rPr sz="1800" dirty="0">
                <a:solidFill>
                  <a:srgbClr val="FF0000"/>
                </a:solidFill>
                <a:latin typeface="Calibri"/>
                <a:cs typeface="Calibri"/>
              </a:rPr>
              <a:t>úrovně</a:t>
            </a:r>
            <a:r>
              <a:rPr sz="1800" spc="-35" dirty="0">
                <a:solidFill>
                  <a:srgbClr val="FF0000"/>
                </a:solidFill>
                <a:latin typeface="Calibri"/>
                <a:cs typeface="Calibri"/>
              </a:rPr>
              <a:t> </a:t>
            </a:r>
            <a:r>
              <a:rPr sz="1800" spc="-10" dirty="0">
                <a:solidFill>
                  <a:srgbClr val="FF0000"/>
                </a:solidFill>
                <a:latin typeface="Calibri"/>
                <a:cs typeface="Calibri"/>
              </a:rPr>
              <a:t>vlastní </a:t>
            </a:r>
            <a:r>
              <a:rPr sz="1800" dirty="0">
                <a:solidFill>
                  <a:srgbClr val="FF0000"/>
                </a:solidFill>
                <a:latin typeface="Calibri"/>
                <a:cs typeface="Calibri"/>
              </a:rPr>
              <a:t>produkce</a:t>
            </a:r>
            <a:r>
              <a:rPr sz="1800" spc="-55" dirty="0">
                <a:solidFill>
                  <a:srgbClr val="FF0000"/>
                </a:solidFill>
                <a:latin typeface="Calibri"/>
                <a:cs typeface="Calibri"/>
              </a:rPr>
              <a:t> </a:t>
            </a:r>
            <a:r>
              <a:rPr sz="1800" dirty="0">
                <a:solidFill>
                  <a:srgbClr val="FF0000"/>
                </a:solidFill>
                <a:latin typeface="Calibri"/>
                <a:cs typeface="Calibri"/>
              </a:rPr>
              <a:t>na</a:t>
            </a:r>
            <a:r>
              <a:rPr sz="1800" spc="-30" dirty="0">
                <a:solidFill>
                  <a:srgbClr val="FF0000"/>
                </a:solidFill>
                <a:latin typeface="Calibri"/>
                <a:cs typeface="Calibri"/>
              </a:rPr>
              <a:t> </a:t>
            </a:r>
            <a:r>
              <a:rPr sz="1800" dirty="0">
                <a:solidFill>
                  <a:srgbClr val="FF0000"/>
                </a:solidFill>
                <a:latin typeface="Calibri"/>
                <a:cs typeface="Calibri"/>
              </a:rPr>
              <a:t>hektar</a:t>
            </a:r>
            <a:r>
              <a:rPr sz="1800" spc="-35" dirty="0">
                <a:solidFill>
                  <a:srgbClr val="FF0000"/>
                </a:solidFill>
                <a:latin typeface="Calibri"/>
                <a:cs typeface="Calibri"/>
              </a:rPr>
              <a:t> </a:t>
            </a:r>
            <a:r>
              <a:rPr sz="1800" dirty="0">
                <a:solidFill>
                  <a:srgbClr val="FF0000"/>
                </a:solidFill>
                <a:latin typeface="Calibri"/>
                <a:cs typeface="Calibri"/>
              </a:rPr>
              <a:t>plochy</a:t>
            </a:r>
            <a:r>
              <a:rPr sz="1800" spc="-30" dirty="0">
                <a:solidFill>
                  <a:srgbClr val="FF0000"/>
                </a:solidFill>
                <a:latin typeface="Calibri"/>
                <a:cs typeface="Calibri"/>
              </a:rPr>
              <a:t> </a:t>
            </a:r>
            <a:r>
              <a:rPr sz="1800" dirty="0">
                <a:solidFill>
                  <a:srgbClr val="FF0000"/>
                </a:solidFill>
                <a:latin typeface="Calibri"/>
                <a:cs typeface="Calibri"/>
              </a:rPr>
              <a:t>u</a:t>
            </a:r>
            <a:r>
              <a:rPr sz="1800" spc="-30" dirty="0">
                <a:solidFill>
                  <a:srgbClr val="FF0000"/>
                </a:solidFill>
                <a:latin typeface="Calibri"/>
                <a:cs typeface="Calibri"/>
              </a:rPr>
              <a:t> </a:t>
            </a:r>
            <a:r>
              <a:rPr sz="1800" spc="-10" dirty="0">
                <a:solidFill>
                  <a:srgbClr val="FF0000"/>
                </a:solidFill>
                <a:latin typeface="Calibri"/>
                <a:cs typeface="Calibri"/>
              </a:rPr>
              <a:t>převládající </a:t>
            </a:r>
            <a:r>
              <a:rPr sz="1800" dirty="0">
                <a:solidFill>
                  <a:srgbClr val="FF0000"/>
                </a:solidFill>
                <a:latin typeface="Calibri"/>
                <a:cs typeface="Calibri"/>
              </a:rPr>
              <a:t>pěstované</a:t>
            </a:r>
            <a:r>
              <a:rPr sz="1800" spc="-55" dirty="0">
                <a:solidFill>
                  <a:srgbClr val="FF0000"/>
                </a:solidFill>
                <a:latin typeface="Calibri"/>
                <a:cs typeface="Calibri"/>
              </a:rPr>
              <a:t> </a:t>
            </a:r>
            <a:r>
              <a:rPr sz="1800" dirty="0">
                <a:solidFill>
                  <a:srgbClr val="FF0000"/>
                </a:solidFill>
                <a:latin typeface="Calibri"/>
                <a:cs typeface="Calibri"/>
              </a:rPr>
              <a:t>plodiny</a:t>
            </a:r>
            <a:r>
              <a:rPr sz="1800" spc="-25" dirty="0">
                <a:solidFill>
                  <a:srgbClr val="FF0000"/>
                </a:solidFill>
                <a:latin typeface="Calibri"/>
                <a:cs typeface="Calibri"/>
              </a:rPr>
              <a:t> </a:t>
            </a:r>
            <a:r>
              <a:rPr sz="1800" dirty="0">
                <a:solidFill>
                  <a:srgbClr val="FF0000"/>
                </a:solidFill>
                <a:latin typeface="Calibri"/>
                <a:cs typeface="Calibri"/>
              </a:rPr>
              <a:t>podle</a:t>
            </a:r>
            <a:r>
              <a:rPr sz="1800" spc="-20" dirty="0">
                <a:solidFill>
                  <a:srgbClr val="FF0000"/>
                </a:solidFill>
                <a:latin typeface="Calibri"/>
                <a:cs typeface="Calibri"/>
              </a:rPr>
              <a:t> </a:t>
            </a:r>
            <a:r>
              <a:rPr sz="1800" dirty="0">
                <a:solidFill>
                  <a:srgbClr val="FF0000"/>
                </a:solidFill>
                <a:latin typeface="Calibri"/>
                <a:cs typeface="Calibri"/>
              </a:rPr>
              <a:t>výměry</a:t>
            </a:r>
            <a:r>
              <a:rPr sz="1800" spc="-50" dirty="0">
                <a:solidFill>
                  <a:srgbClr val="FF0000"/>
                </a:solidFill>
                <a:latin typeface="Calibri"/>
                <a:cs typeface="Calibri"/>
              </a:rPr>
              <a:t> </a:t>
            </a:r>
            <a:r>
              <a:rPr sz="1800" dirty="0">
                <a:solidFill>
                  <a:srgbClr val="FF0000"/>
                </a:solidFill>
                <a:latin typeface="Calibri"/>
                <a:cs typeface="Calibri"/>
              </a:rPr>
              <a:t>(stanovena</a:t>
            </a:r>
            <a:r>
              <a:rPr sz="1800" spc="-35" dirty="0">
                <a:solidFill>
                  <a:srgbClr val="FF0000"/>
                </a:solidFill>
                <a:latin typeface="Calibri"/>
                <a:cs typeface="Calibri"/>
              </a:rPr>
              <a:t> </a:t>
            </a:r>
            <a:r>
              <a:rPr sz="1800" spc="-20" dirty="0">
                <a:solidFill>
                  <a:srgbClr val="FF0000"/>
                </a:solidFill>
                <a:latin typeface="Calibri"/>
                <a:cs typeface="Calibri"/>
              </a:rPr>
              <a:t>min. </a:t>
            </a:r>
            <a:r>
              <a:rPr sz="1800" dirty="0">
                <a:solidFill>
                  <a:srgbClr val="FF0000"/>
                </a:solidFill>
                <a:latin typeface="Calibri"/>
                <a:cs typeface="Calibri"/>
              </a:rPr>
              <a:t>výše</a:t>
            </a:r>
            <a:r>
              <a:rPr sz="1800" spc="-30" dirty="0">
                <a:solidFill>
                  <a:srgbClr val="FF0000"/>
                </a:solidFill>
                <a:latin typeface="Calibri"/>
                <a:cs typeface="Calibri"/>
              </a:rPr>
              <a:t> </a:t>
            </a:r>
            <a:r>
              <a:rPr sz="1800" spc="-10" dirty="0">
                <a:solidFill>
                  <a:srgbClr val="FF0000"/>
                </a:solidFill>
                <a:latin typeface="Calibri"/>
                <a:cs typeface="Calibri"/>
              </a:rPr>
              <a:t>referenční hodnoty)</a:t>
            </a:r>
            <a:endParaRPr sz="1800">
              <a:latin typeface="Calibri"/>
              <a:cs typeface="Calibri"/>
            </a:endParaRPr>
          </a:p>
        </p:txBody>
      </p:sp>
      <p:sp>
        <p:nvSpPr>
          <p:cNvPr id="10" name="object 10"/>
          <p:cNvSpPr txBox="1"/>
          <p:nvPr/>
        </p:nvSpPr>
        <p:spPr>
          <a:xfrm>
            <a:off x="1201927" y="3459302"/>
            <a:ext cx="4451985" cy="1971039"/>
          </a:xfrm>
          <a:prstGeom prst="rect">
            <a:avLst/>
          </a:prstGeom>
        </p:spPr>
        <p:txBody>
          <a:bodyPr vert="horz" wrap="square" lIns="0" tIns="12700" rIns="0" bIns="0" rtlCol="0">
            <a:spAutoFit/>
          </a:bodyPr>
          <a:lstStyle/>
          <a:p>
            <a:pPr marL="299085" marR="5080" indent="-28702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žadatel</a:t>
            </a:r>
            <a:r>
              <a:rPr sz="1800" spc="-25" dirty="0">
                <a:latin typeface="Calibri"/>
                <a:cs typeface="Calibri"/>
              </a:rPr>
              <a:t> </a:t>
            </a:r>
            <a:r>
              <a:rPr sz="1800" dirty="0">
                <a:latin typeface="Calibri"/>
                <a:cs typeface="Calibri"/>
              </a:rPr>
              <a:t>obhospodařující</a:t>
            </a:r>
            <a:r>
              <a:rPr sz="1800" spc="-30" dirty="0">
                <a:latin typeface="Calibri"/>
                <a:cs typeface="Calibri"/>
              </a:rPr>
              <a:t> </a:t>
            </a:r>
            <a:r>
              <a:rPr sz="1800" dirty="0">
                <a:latin typeface="Calibri"/>
                <a:cs typeface="Calibri"/>
              </a:rPr>
              <a:t>více</a:t>
            </a:r>
            <a:r>
              <a:rPr sz="1800" spc="-20" dirty="0">
                <a:latin typeface="Calibri"/>
                <a:cs typeface="Calibri"/>
              </a:rPr>
              <a:t> </a:t>
            </a:r>
            <a:r>
              <a:rPr sz="1800" dirty="0">
                <a:latin typeface="Calibri"/>
                <a:cs typeface="Calibri"/>
              </a:rPr>
              <a:t>než</a:t>
            </a:r>
            <a:r>
              <a:rPr sz="1800" spc="-25" dirty="0">
                <a:latin typeface="Calibri"/>
                <a:cs typeface="Calibri"/>
              </a:rPr>
              <a:t> </a:t>
            </a:r>
            <a:r>
              <a:rPr sz="1800" dirty="0">
                <a:latin typeface="Calibri"/>
                <a:cs typeface="Calibri"/>
              </a:rPr>
              <a:t>20</a:t>
            </a:r>
            <a:r>
              <a:rPr sz="1800" spc="-30" dirty="0">
                <a:latin typeface="Calibri"/>
                <a:cs typeface="Calibri"/>
              </a:rPr>
              <a:t> </a:t>
            </a:r>
            <a:r>
              <a:rPr sz="1800" dirty="0">
                <a:latin typeface="Calibri"/>
                <a:cs typeface="Calibri"/>
              </a:rPr>
              <a:t>ha</a:t>
            </a:r>
            <a:r>
              <a:rPr sz="1800" spc="-5" dirty="0">
                <a:latin typeface="Calibri"/>
                <a:cs typeface="Calibri"/>
              </a:rPr>
              <a:t> </a:t>
            </a:r>
            <a:r>
              <a:rPr sz="1800" spc="-20" dirty="0">
                <a:latin typeface="Calibri"/>
                <a:cs typeface="Calibri"/>
              </a:rPr>
              <a:t>z.p. </a:t>
            </a:r>
            <a:r>
              <a:rPr sz="1800" dirty="0">
                <a:latin typeface="Calibri"/>
                <a:cs typeface="Calibri"/>
              </a:rPr>
              <a:t>prokazuje</a:t>
            </a:r>
            <a:r>
              <a:rPr sz="1800" spc="-55" dirty="0">
                <a:latin typeface="Calibri"/>
                <a:cs typeface="Calibri"/>
              </a:rPr>
              <a:t> </a:t>
            </a:r>
            <a:r>
              <a:rPr sz="1800" dirty="0">
                <a:latin typeface="Calibri"/>
                <a:cs typeface="Calibri"/>
              </a:rPr>
              <a:t>produkci</a:t>
            </a:r>
            <a:r>
              <a:rPr sz="1800" spc="-65" dirty="0">
                <a:latin typeface="Calibri"/>
                <a:cs typeface="Calibri"/>
              </a:rPr>
              <a:t> </a:t>
            </a:r>
            <a:r>
              <a:rPr sz="1800" dirty="0">
                <a:latin typeface="Calibri"/>
                <a:cs typeface="Calibri"/>
              </a:rPr>
              <a:t>prostřednictvím</a:t>
            </a:r>
            <a:r>
              <a:rPr sz="1800" spc="-25" dirty="0">
                <a:latin typeface="Calibri"/>
                <a:cs typeface="Calibri"/>
              </a:rPr>
              <a:t> </a:t>
            </a:r>
            <a:r>
              <a:rPr sz="1800" dirty="0">
                <a:latin typeface="Calibri"/>
                <a:cs typeface="Calibri"/>
              </a:rPr>
              <a:t>§</a:t>
            </a:r>
            <a:r>
              <a:rPr sz="1800" spc="-65" dirty="0">
                <a:latin typeface="Calibri"/>
                <a:cs typeface="Calibri"/>
              </a:rPr>
              <a:t> </a:t>
            </a:r>
            <a:r>
              <a:rPr sz="1800" dirty="0">
                <a:latin typeface="Calibri"/>
                <a:cs typeface="Calibri"/>
              </a:rPr>
              <a:t>9</a:t>
            </a:r>
            <a:r>
              <a:rPr sz="1800" spc="-50" dirty="0">
                <a:latin typeface="Calibri"/>
                <a:cs typeface="Calibri"/>
              </a:rPr>
              <a:t> </a:t>
            </a:r>
            <a:r>
              <a:rPr sz="1800" spc="-10" dirty="0">
                <a:latin typeface="Calibri"/>
                <a:cs typeface="Calibri"/>
              </a:rPr>
              <a:t>odst. </a:t>
            </a:r>
            <a:r>
              <a:rPr sz="1800" dirty="0">
                <a:latin typeface="Calibri"/>
                <a:cs typeface="Calibri"/>
              </a:rPr>
              <a:t>7</a:t>
            </a:r>
            <a:r>
              <a:rPr sz="1800" spc="-20" dirty="0">
                <a:latin typeface="Calibri"/>
                <a:cs typeface="Calibri"/>
              </a:rPr>
              <a:t> </a:t>
            </a:r>
            <a:r>
              <a:rPr sz="1800" dirty="0">
                <a:latin typeface="Calibri"/>
                <a:cs typeface="Calibri"/>
              </a:rPr>
              <a:t>c)</a:t>
            </a:r>
            <a:r>
              <a:rPr sz="1800" spc="-10" dirty="0">
                <a:latin typeface="Calibri"/>
                <a:cs typeface="Calibri"/>
              </a:rPr>
              <a:t> </a:t>
            </a:r>
            <a:r>
              <a:rPr sz="1800" dirty="0">
                <a:latin typeface="Calibri"/>
                <a:cs typeface="Calibri"/>
              </a:rPr>
              <a:t>a</a:t>
            </a:r>
            <a:r>
              <a:rPr sz="1800" spc="-20" dirty="0">
                <a:latin typeface="Calibri"/>
                <a:cs typeface="Calibri"/>
              </a:rPr>
              <a:t> </a:t>
            </a:r>
            <a:r>
              <a:rPr sz="1800" dirty="0">
                <a:latin typeface="Calibri"/>
                <a:cs typeface="Calibri"/>
              </a:rPr>
              <a:t>odst.</a:t>
            </a:r>
            <a:r>
              <a:rPr sz="1800" spc="-20" dirty="0">
                <a:latin typeface="Calibri"/>
                <a:cs typeface="Calibri"/>
              </a:rPr>
              <a:t> </a:t>
            </a:r>
            <a:r>
              <a:rPr sz="1800" dirty="0">
                <a:latin typeface="Calibri"/>
                <a:cs typeface="Calibri"/>
              </a:rPr>
              <a:t>8.</a:t>
            </a:r>
            <a:r>
              <a:rPr sz="1800" spc="-15" dirty="0">
                <a:latin typeface="Calibri"/>
                <a:cs typeface="Calibri"/>
              </a:rPr>
              <a:t> </a:t>
            </a:r>
            <a:r>
              <a:rPr sz="1800" dirty="0">
                <a:latin typeface="Calibri"/>
                <a:cs typeface="Calibri"/>
              </a:rPr>
              <a:t>zákona</a:t>
            </a:r>
            <a:r>
              <a:rPr sz="1800" spc="-20" dirty="0">
                <a:latin typeface="Calibri"/>
                <a:cs typeface="Calibri"/>
              </a:rPr>
              <a:t> </a:t>
            </a:r>
            <a:r>
              <a:rPr sz="1800" dirty="0">
                <a:latin typeface="Calibri"/>
                <a:cs typeface="Calibri"/>
              </a:rPr>
              <a:t>o</a:t>
            </a:r>
            <a:r>
              <a:rPr sz="1800" spc="-10" dirty="0">
                <a:latin typeface="Calibri"/>
                <a:cs typeface="Calibri"/>
              </a:rPr>
              <a:t> hnojivech,</a:t>
            </a:r>
            <a:endParaRPr sz="1800">
              <a:latin typeface="Calibri"/>
              <a:cs typeface="Calibri"/>
            </a:endParaRPr>
          </a:p>
          <a:p>
            <a:pPr marL="299085" marR="22860" indent="-287020">
              <a:lnSpc>
                <a:spcPct val="100000"/>
              </a:lnSpc>
              <a:spcBef>
                <a:spcPts val="195"/>
              </a:spcBef>
              <a:tabLst>
                <a:tab pos="299085" algn="l"/>
              </a:tabLst>
            </a:pPr>
            <a:r>
              <a:rPr sz="1800" spc="-50" dirty="0">
                <a:latin typeface="Arial"/>
                <a:cs typeface="Arial"/>
              </a:rPr>
              <a:t>•</a:t>
            </a:r>
            <a:r>
              <a:rPr sz="1800" dirty="0">
                <a:latin typeface="Arial"/>
                <a:cs typeface="Arial"/>
              </a:rPr>
              <a:t>	</a:t>
            </a:r>
            <a:r>
              <a:rPr sz="1800" dirty="0">
                <a:latin typeface="Calibri"/>
                <a:cs typeface="Calibri"/>
              </a:rPr>
              <a:t>žadatel</a:t>
            </a:r>
            <a:r>
              <a:rPr sz="1800" spc="-25" dirty="0">
                <a:latin typeface="Calibri"/>
                <a:cs typeface="Calibri"/>
              </a:rPr>
              <a:t> </a:t>
            </a:r>
            <a:r>
              <a:rPr sz="1800" dirty="0">
                <a:latin typeface="Calibri"/>
                <a:cs typeface="Calibri"/>
              </a:rPr>
              <a:t>obhospodařující</a:t>
            </a:r>
            <a:r>
              <a:rPr sz="1800" spc="-15" dirty="0">
                <a:latin typeface="Calibri"/>
                <a:cs typeface="Calibri"/>
              </a:rPr>
              <a:t> </a:t>
            </a:r>
            <a:r>
              <a:rPr sz="1800" dirty="0">
                <a:latin typeface="Calibri"/>
                <a:cs typeface="Calibri"/>
              </a:rPr>
              <a:t>méně</a:t>
            </a:r>
            <a:r>
              <a:rPr sz="1800" spc="-5" dirty="0">
                <a:latin typeface="Calibri"/>
                <a:cs typeface="Calibri"/>
              </a:rPr>
              <a:t> </a:t>
            </a:r>
            <a:r>
              <a:rPr sz="1800" dirty="0">
                <a:latin typeface="Calibri"/>
                <a:cs typeface="Calibri"/>
              </a:rPr>
              <a:t>než</a:t>
            </a:r>
            <a:r>
              <a:rPr sz="1800" spc="-25" dirty="0">
                <a:latin typeface="Calibri"/>
                <a:cs typeface="Calibri"/>
              </a:rPr>
              <a:t> </a:t>
            </a:r>
            <a:r>
              <a:rPr sz="1800" dirty="0">
                <a:latin typeface="Calibri"/>
                <a:cs typeface="Calibri"/>
              </a:rPr>
              <a:t>20</a:t>
            </a:r>
            <a:r>
              <a:rPr sz="1800" spc="-15" dirty="0">
                <a:latin typeface="Calibri"/>
                <a:cs typeface="Calibri"/>
              </a:rPr>
              <a:t> </a:t>
            </a:r>
            <a:r>
              <a:rPr sz="1800" dirty="0">
                <a:latin typeface="Calibri"/>
                <a:cs typeface="Calibri"/>
              </a:rPr>
              <a:t>ha</a:t>
            </a:r>
            <a:r>
              <a:rPr sz="1800" spc="-5" dirty="0">
                <a:latin typeface="Calibri"/>
                <a:cs typeface="Calibri"/>
              </a:rPr>
              <a:t> </a:t>
            </a:r>
            <a:r>
              <a:rPr sz="1800" spc="-20" dirty="0">
                <a:latin typeface="Calibri"/>
                <a:cs typeface="Calibri"/>
              </a:rPr>
              <a:t>z.p. </a:t>
            </a:r>
            <a:r>
              <a:rPr sz="1800" dirty="0">
                <a:latin typeface="Calibri"/>
                <a:cs typeface="Calibri"/>
              </a:rPr>
              <a:t>prokazuje</a:t>
            </a:r>
            <a:r>
              <a:rPr sz="1800" spc="-55" dirty="0">
                <a:latin typeface="Calibri"/>
                <a:cs typeface="Calibri"/>
              </a:rPr>
              <a:t> </a:t>
            </a:r>
            <a:r>
              <a:rPr sz="1800" dirty="0">
                <a:latin typeface="Calibri"/>
                <a:cs typeface="Calibri"/>
              </a:rPr>
              <a:t>produkci</a:t>
            </a:r>
            <a:r>
              <a:rPr sz="1800" spc="-60" dirty="0">
                <a:latin typeface="Calibri"/>
                <a:cs typeface="Calibri"/>
              </a:rPr>
              <a:t> </a:t>
            </a:r>
            <a:r>
              <a:rPr sz="1800" dirty="0">
                <a:latin typeface="Calibri"/>
                <a:cs typeface="Calibri"/>
              </a:rPr>
              <a:t>na</a:t>
            </a:r>
            <a:r>
              <a:rPr sz="1800" spc="-45" dirty="0">
                <a:latin typeface="Calibri"/>
                <a:cs typeface="Calibri"/>
              </a:rPr>
              <a:t> </a:t>
            </a:r>
            <a:r>
              <a:rPr sz="1800" dirty="0">
                <a:latin typeface="Calibri"/>
                <a:cs typeface="Calibri"/>
              </a:rPr>
              <a:t>SZIF</a:t>
            </a:r>
            <a:r>
              <a:rPr sz="1800" spc="-65" dirty="0">
                <a:latin typeface="Calibri"/>
                <a:cs typeface="Calibri"/>
              </a:rPr>
              <a:t> </a:t>
            </a:r>
            <a:r>
              <a:rPr sz="1800" dirty="0">
                <a:latin typeface="Calibri"/>
                <a:cs typeface="Calibri"/>
              </a:rPr>
              <a:t>kopií</a:t>
            </a:r>
            <a:r>
              <a:rPr sz="1800" spc="-55" dirty="0">
                <a:latin typeface="Calibri"/>
                <a:cs typeface="Calibri"/>
              </a:rPr>
              <a:t> </a:t>
            </a:r>
            <a:r>
              <a:rPr sz="1800" dirty="0">
                <a:latin typeface="Calibri"/>
                <a:cs typeface="Calibri"/>
              </a:rPr>
              <a:t>záznamu</a:t>
            </a:r>
            <a:r>
              <a:rPr sz="1800" spc="-40" dirty="0">
                <a:latin typeface="Calibri"/>
                <a:cs typeface="Calibri"/>
              </a:rPr>
              <a:t> </a:t>
            </a:r>
            <a:r>
              <a:rPr sz="1800" spc="-50" dirty="0">
                <a:latin typeface="Calibri"/>
                <a:cs typeface="Calibri"/>
              </a:rPr>
              <a:t>o </a:t>
            </a:r>
            <a:r>
              <a:rPr sz="1800" dirty="0">
                <a:latin typeface="Calibri"/>
                <a:cs typeface="Calibri"/>
              </a:rPr>
              <a:t>výnosech</a:t>
            </a:r>
            <a:r>
              <a:rPr sz="1800" spc="-10" dirty="0">
                <a:latin typeface="Calibri"/>
                <a:cs typeface="Calibri"/>
              </a:rPr>
              <a:t> </a:t>
            </a:r>
            <a:r>
              <a:rPr sz="1800" dirty="0">
                <a:latin typeface="Calibri"/>
                <a:cs typeface="Calibri"/>
              </a:rPr>
              <a:t>podle</a:t>
            </a:r>
            <a:r>
              <a:rPr sz="1800" spc="5" dirty="0">
                <a:latin typeface="Calibri"/>
                <a:cs typeface="Calibri"/>
              </a:rPr>
              <a:t> </a:t>
            </a:r>
            <a:r>
              <a:rPr sz="1800" dirty="0">
                <a:latin typeface="Calibri"/>
                <a:cs typeface="Calibri"/>
              </a:rPr>
              <a:t>§</a:t>
            </a:r>
            <a:r>
              <a:rPr sz="1800" spc="5" dirty="0">
                <a:latin typeface="Calibri"/>
                <a:cs typeface="Calibri"/>
              </a:rPr>
              <a:t> </a:t>
            </a:r>
            <a:r>
              <a:rPr sz="1800" dirty="0">
                <a:latin typeface="Calibri"/>
                <a:cs typeface="Calibri"/>
              </a:rPr>
              <a:t>9</a:t>
            </a:r>
            <a:r>
              <a:rPr sz="1800" spc="-10" dirty="0">
                <a:latin typeface="Calibri"/>
                <a:cs typeface="Calibri"/>
              </a:rPr>
              <a:t> </a:t>
            </a:r>
            <a:r>
              <a:rPr sz="1800" dirty="0">
                <a:latin typeface="Calibri"/>
                <a:cs typeface="Calibri"/>
              </a:rPr>
              <a:t>odst.</a:t>
            </a:r>
            <a:r>
              <a:rPr sz="1800" spc="-10" dirty="0">
                <a:latin typeface="Calibri"/>
                <a:cs typeface="Calibri"/>
              </a:rPr>
              <a:t> </a:t>
            </a:r>
            <a:r>
              <a:rPr sz="1800" dirty="0">
                <a:latin typeface="Calibri"/>
                <a:cs typeface="Calibri"/>
              </a:rPr>
              <a:t>7</a:t>
            </a:r>
            <a:r>
              <a:rPr sz="1800" spc="-10" dirty="0">
                <a:latin typeface="Calibri"/>
                <a:cs typeface="Calibri"/>
              </a:rPr>
              <a:t> </a:t>
            </a:r>
            <a:r>
              <a:rPr sz="1800" dirty="0">
                <a:latin typeface="Calibri"/>
                <a:cs typeface="Calibri"/>
              </a:rPr>
              <a:t>c) </a:t>
            </a:r>
            <a:r>
              <a:rPr sz="1800" spc="-10" dirty="0">
                <a:latin typeface="Calibri"/>
                <a:cs typeface="Calibri"/>
              </a:rPr>
              <a:t>zákona</a:t>
            </a:r>
            <a:r>
              <a:rPr sz="1800" spc="-5" dirty="0">
                <a:latin typeface="Calibri"/>
                <a:cs typeface="Calibri"/>
              </a:rPr>
              <a:t> </a:t>
            </a:r>
            <a:r>
              <a:rPr sz="1800" spc="-50" dirty="0">
                <a:latin typeface="Calibri"/>
                <a:cs typeface="Calibri"/>
              </a:rPr>
              <a:t>o </a:t>
            </a:r>
            <a:r>
              <a:rPr sz="1800" spc="-10" dirty="0">
                <a:latin typeface="Calibri"/>
                <a:cs typeface="Calibri"/>
              </a:rPr>
              <a:t>hnojivech</a:t>
            </a:r>
            <a:endParaRPr sz="1800">
              <a:latin typeface="Calibri"/>
              <a:cs typeface="Calibri"/>
            </a:endParaRPr>
          </a:p>
        </p:txBody>
      </p:sp>
      <p:graphicFrame>
        <p:nvGraphicFramePr>
          <p:cNvPr id="11" name="object 11"/>
          <p:cNvGraphicFramePr>
            <a:graphicFrameLocks noGrp="1"/>
          </p:cNvGraphicFramePr>
          <p:nvPr/>
        </p:nvGraphicFramePr>
        <p:xfrm>
          <a:off x="7178420" y="756284"/>
          <a:ext cx="3853178" cy="1549400"/>
        </p:xfrm>
        <a:graphic>
          <a:graphicData uri="http://schemas.openxmlformats.org/drawingml/2006/table">
            <a:tbl>
              <a:tblPr firstRow="1" bandRow="1">
                <a:tableStyleId>{2D5ABB26-0587-4C30-8999-92F81FD0307C}</a:tableStyleId>
              </a:tblPr>
              <a:tblGrid>
                <a:gridCol w="1926589">
                  <a:extLst>
                    <a:ext uri="{9D8B030D-6E8A-4147-A177-3AD203B41FA5}">
                      <a16:colId xmlns:a16="http://schemas.microsoft.com/office/drawing/2014/main" val="20000"/>
                    </a:ext>
                  </a:extLst>
                </a:gridCol>
                <a:gridCol w="1926589">
                  <a:extLst>
                    <a:ext uri="{9D8B030D-6E8A-4147-A177-3AD203B41FA5}">
                      <a16:colId xmlns:a16="http://schemas.microsoft.com/office/drawing/2014/main" val="20001"/>
                    </a:ext>
                  </a:extLst>
                </a:gridCol>
              </a:tblGrid>
              <a:tr h="365760">
                <a:tc gridSpan="2">
                  <a:txBody>
                    <a:bodyPr/>
                    <a:lstStyle/>
                    <a:p>
                      <a:pPr marL="975360">
                        <a:lnSpc>
                          <a:spcPct val="100000"/>
                        </a:lnSpc>
                        <a:spcBef>
                          <a:spcPts val="24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639445">
                <a:tc>
                  <a:txBody>
                    <a:bodyPr/>
                    <a:lstStyle/>
                    <a:p>
                      <a:pPr marL="636905" marR="453390" indent="-172720">
                        <a:lnSpc>
                          <a:spcPct val="100000"/>
                        </a:lnSpc>
                        <a:spcBef>
                          <a:spcPts val="240"/>
                        </a:spcBef>
                      </a:pPr>
                      <a:r>
                        <a:rPr sz="1800" spc="-10" dirty="0">
                          <a:latin typeface="Calibri"/>
                          <a:cs typeface="Calibri"/>
                        </a:rPr>
                        <a:t>Přechodné období</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481330">
                        <a:lnSpc>
                          <a:spcPct val="100000"/>
                        </a:lnSpc>
                        <a:spcBef>
                          <a:spcPts val="240"/>
                        </a:spcBef>
                      </a:pPr>
                      <a:r>
                        <a:rPr sz="1800" spc="-10" dirty="0">
                          <a:latin typeface="Calibri"/>
                          <a:cs typeface="Calibri"/>
                        </a:rPr>
                        <a:t>Ekologická</a:t>
                      </a:r>
                      <a:endParaRPr sz="1800">
                        <a:latin typeface="Calibri"/>
                        <a:cs typeface="Calibri"/>
                      </a:endParaRPr>
                    </a:p>
                    <a:p>
                      <a:pPr marL="530225">
                        <a:lnSpc>
                          <a:spcPct val="100000"/>
                        </a:lnSpc>
                      </a:pPr>
                      <a:r>
                        <a:rPr sz="1800" spc="-10" dirty="0">
                          <a:latin typeface="Calibri"/>
                          <a:cs typeface="Calibri"/>
                        </a:rPr>
                        <a:t>produkce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44195">
                <a:tc>
                  <a:txBody>
                    <a:bodyPr/>
                    <a:lstStyle/>
                    <a:p>
                      <a:pPr marL="2540" algn="ctr">
                        <a:lnSpc>
                          <a:spcPct val="100000"/>
                        </a:lnSpc>
                        <a:spcBef>
                          <a:spcPts val="944"/>
                        </a:spcBef>
                      </a:pPr>
                      <a:r>
                        <a:rPr sz="1800" spc="-25" dirty="0">
                          <a:latin typeface="Calibri"/>
                          <a:cs typeface="Calibri"/>
                        </a:rPr>
                        <a:t>323</a:t>
                      </a:r>
                      <a:endParaRPr sz="1800">
                        <a:latin typeface="Calibri"/>
                        <a:cs typeface="Calibri"/>
                      </a:endParaRPr>
                    </a:p>
                  </a:txBody>
                  <a:tcPr marL="0" marR="0" marT="1200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2540" algn="ctr">
                        <a:lnSpc>
                          <a:spcPct val="100000"/>
                        </a:lnSpc>
                        <a:spcBef>
                          <a:spcPts val="944"/>
                        </a:spcBef>
                      </a:pPr>
                      <a:r>
                        <a:rPr sz="1800" spc="-25" dirty="0">
                          <a:latin typeface="Calibri"/>
                          <a:cs typeface="Calibri"/>
                        </a:rPr>
                        <a:t>239</a:t>
                      </a:r>
                      <a:endParaRPr sz="1800">
                        <a:latin typeface="Calibri"/>
                        <a:cs typeface="Calibri"/>
                      </a:endParaRPr>
                    </a:p>
                  </a:txBody>
                  <a:tcPr marL="0" marR="0" marT="1200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bl>
          </a:graphicData>
        </a:graphic>
      </p:graphicFrame>
      <p:grpSp>
        <p:nvGrpSpPr>
          <p:cNvPr id="12" name="object 12"/>
          <p:cNvGrpSpPr/>
          <p:nvPr/>
        </p:nvGrpSpPr>
        <p:grpSpPr>
          <a:xfrm>
            <a:off x="6330686" y="2740113"/>
            <a:ext cx="5672455" cy="2144395"/>
            <a:chOff x="6330686" y="2740113"/>
            <a:chExt cx="5672455" cy="2144395"/>
          </a:xfrm>
        </p:grpSpPr>
        <p:pic>
          <p:nvPicPr>
            <p:cNvPr id="13" name="object 13"/>
            <p:cNvPicPr/>
            <p:nvPr/>
          </p:nvPicPr>
          <p:blipFill>
            <a:blip r:embed="rId5" cstate="print"/>
            <a:stretch>
              <a:fillRect/>
            </a:stretch>
          </p:blipFill>
          <p:spPr>
            <a:xfrm>
              <a:off x="6330686" y="2740113"/>
              <a:ext cx="5672347" cy="2144325"/>
            </a:xfrm>
            <a:prstGeom prst="rect">
              <a:avLst/>
            </a:prstGeom>
          </p:spPr>
        </p:pic>
        <p:sp>
          <p:nvSpPr>
            <p:cNvPr id="14" name="object 14"/>
            <p:cNvSpPr/>
            <p:nvPr/>
          </p:nvSpPr>
          <p:spPr>
            <a:xfrm>
              <a:off x="6347459" y="2747771"/>
              <a:ext cx="5588635" cy="2070100"/>
            </a:xfrm>
            <a:custGeom>
              <a:avLst/>
              <a:gdLst/>
              <a:ahLst/>
              <a:cxnLst/>
              <a:rect l="l" t="t" r="r" b="b"/>
              <a:pathLst>
                <a:path w="5588634" h="2070100">
                  <a:moveTo>
                    <a:pt x="5243575" y="0"/>
                  </a:moveTo>
                  <a:lnTo>
                    <a:pt x="344932" y="0"/>
                  </a:lnTo>
                  <a:lnTo>
                    <a:pt x="298126" y="3148"/>
                  </a:lnTo>
                  <a:lnTo>
                    <a:pt x="253235" y="12321"/>
                  </a:lnTo>
                  <a:lnTo>
                    <a:pt x="210669" y="27106"/>
                  </a:lnTo>
                  <a:lnTo>
                    <a:pt x="170838" y="47093"/>
                  </a:lnTo>
                  <a:lnTo>
                    <a:pt x="134154" y="71871"/>
                  </a:lnTo>
                  <a:lnTo>
                    <a:pt x="101028" y="101028"/>
                  </a:lnTo>
                  <a:lnTo>
                    <a:pt x="71871" y="134154"/>
                  </a:lnTo>
                  <a:lnTo>
                    <a:pt x="47093" y="170838"/>
                  </a:lnTo>
                  <a:lnTo>
                    <a:pt x="27106" y="210669"/>
                  </a:lnTo>
                  <a:lnTo>
                    <a:pt x="12321" y="253235"/>
                  </a:lnTo>
                  <a:lnTo>
                    <a:pt x="3148" y="298126"/>
                  </a:lnTo>
                  <a:lnTo>
                    <a:pt x="0" y="344931"/>
                  </a:lnTo>
                  <a:lnTo>
                    <a:pt x="0" y="1724659"/>
                  </a:lnTo>
                  <a:lnTo>
                    <a:pt x="3148" y="1771465"/>
                  </a:lnTo>
                  <a:lnTo>
                    <a:pt x="12321" y="1816356"/>
                  </a:lnTo>
                  <a:lnTo>
                    <a:pt x="27106" y="1858922"/>
                  </a:lnTo>
                  <a:lnTo>
                    <a:pt x="47093" y="1898753"/>
                  </a:lnTo>
                  <a:lnTo>
                    <a:pt x="71871" y="1935437"/>
                  </a:lnTo>
                  <a:lnTo>
                    <a:pt x="101028" y="1968563"/>
                  </a:lnTo>
                  <a:lnTo>
                    <a:pt x="134154" y="1997720"/>
                  </a:lnTo>
                  <a:lnTo>
                    <a:pt x="170838" y="2022498"/>
                  </a:lnTo>
                  <a:lnTo>
                    <a:pt x="210669" y="2042485"/>
                  </a:lnTo>
                  <a:lnTo>
                    <a:pt x="253235" y="2057270"/>
                  </a:lnTo>
                  <a:lnTo>
                    <a:pt x="298126" y="2066443"/>
                  </a:lnTo>
                  <a:lnTo>
                    <a:pt x="344932" y="2069591"/>
                  </a:lnTo>
                  <a:lnTo>
                    <a:pt x="5243575" y="2069591"/>
                  </a:lnTo>
                  <a:lnTo>
                    <a:pt x="5290381" y="2066443"/>
                  </a:lnTo>
                  <a:lnTo>
                    <a:pt x="5335272" y="2057270"/>
                  </a:lnTo>
                  <a:lnTo>
                    <a:pt x="5377838" y="2042485"/>
                  </a:lnTo>
                  <a:lnTo>
                    <a:pt x="5417669" y="2022498"/>
                  </a:lnTo>
                  <a:lnTo>
                    <a:pt x="5454353" y="1997720"/>
                  </a:lnTo>
                  <a:lnTo>
                    <a:pt x="5487479" y="1968563"/>
                  </a:lnTo>
                  <a:lnTo>
                    <a:pt x="5516636" y="1935437"/>
                  </a:lnTo>
                  <a:lnTo>
                    <a:pt x="5541414" y="1898753"/>
                  </a:lnTo>
                  <a:lnTo>
                    <a:pt x="5561401" y="1858922"/>
                  </a:lnTo>
                  <a:lnTo>
                    <a:pt x="5576186" y="1816356"/>
                  </a:lnTo>
                  <a:lnTo>
                    <a:pt x="5585359" y="1771465"/>
                  </a:lnTo>
                  <a:lnTo>
                    <a:pt x="5588508" y="1724659"/>
                  </a:lnTo>
                  <a:lnTo>
                    <a:pt x="5588508" y="344931"/>
                  </a:lnTo>
                  <a:lnTo>
                    <a:pt x="5585359" y="298126"/>
                  </a:lnTo>
                  <a:lnTo>
                    <a:pt x="5576186" y="253235"/>
                  </a:lnTo>
                  <a:lnTo>
                    <a:pt x="5561401" y="210669"/>
                  </a:lnTo>
                  <a:lnTo>
                    <a:pt x="5541414" y="170838"/>
                  </a:lnTo>
                  <a:lnTo>
                    <a:pt x="5516636" y="134154"/>
                  </a:lnTo>
                  <a:lnTo>
                    <a:pt x="5487479" y="101028"/>
                  </a:lnTo>
                  <a:lnTo>
                    <a:pt x="5454353" y="71871"/>
                  </a:lnTo>
                  <a:lnTo>
                    <a:pt x="5417669" y="47093"/>
                  </a:lnTo>
                  <a:lnTo>
                    <a:pt x="5377838" y="27106"/>
                  </a:lnTo>
                  <a:lnTo>
                    <a:pt x="5335272" y="12321"/>
                  </a:lnTo>
                  <a:lnTo>
                    <a:pt x="5290381" y="3148"/>
                  </a:lnTo>
                  <a:lnTo>
                    <a:pt x="5243575" y="0"/>
                  </a:lnTo>
                  <a:close/>
                </a:path>
              </a:pathLst>
            </a:custGeom>
            <a:solidFill>
              <a:srgbClr val="E1EFD9"/>
            </a:solidFill>
          </p:spPr>
          <p:txBody>
            <a:bodyPr wrap="square" lIns="0" tIns="0" rIns="0" bIns="0" rtlCol="0"/>
            <a:lstStyle/>
            <a:p>
              <a:endParaRPr/>
            </a:p>
          </p:txBody>
        </p:sp>
      </p:grpSp>
      <p:sp>
        <p:nvSpPr>
          <p:cNvPr id="15" name="object 15"/>
          <p:cNvSpPr txBox="1"/>
          <p:nvPr/>
        </p:nvSpPr>
        <p:spPr>
          <a:xfrm>
            <a:off x="6518275" y="2620517"/>
            <a:ext cx="5396865" cy="2129790"/>
          </a:xfrm>
          <a:prstGeom prst="rect">
            <a:avLst/>
          </a:prstGeom>
        </p:spPr>
        <p:txBody>
          <a:bodyPr vert="horz" wrap="square" lIns="0" tIns="165100" rIns="0" bIns="0" rtlCol="0">
            <a:spAutoFit/>
          </a:bodyPr>
          <a:lstStyle/>
          <a:p>
            <a:pPr marL="12700">
              <a:lnSpc>
                <a:spcPct val="100000"/>
              </a:lnSpc>
              <a:spcBef>
                <a:spcPts val="1300"/>
              </a:spcBef>
            </a:pPr>
            <a:r>
              <a:rPr sz="1800" b="1" spc="-10" dirty="0">
                <a:latin typeface="Calibri"/>
                <a:cs typeface="Calibri"/>
              </a:rPr>
              <a:t>Kombinovatelnost</a:t>
            </a:r>
            <a:endParaRPr sz="1800">
              <a:latin typeface="Calibri"/>
              <a:cs typeface="Calibri"/>
            </a:endParaRPr>
          </a:p>
          <a:p>
            <a:pPr marL="12700">
              <a:lnSpc>
                <a:spcPct val="100000"/>
              </a:lnSpc>
              <a:spcBef>
                <a:spcPts val="1205"/>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40" dirty="0">
                <a:latin typeface="Calibri"/>
                <a:cs typeface="Calibri"/>
              </a:rPr>
              <a:t> </a:t>
            </a:r>
            <a:r>
              <a:rPr sz="1800" dirty="0">
                <a:latin typeface="Calibri"/>
                <a:cs typeface="Calibri"/>
              </a:rPr>
              <a:t>AEKO</a:t>
            </a:r>
            <a:r>
              <a:rPr sz="1800" spc="-55" dirty="0">
                <a:latin typeface="Calibri"/>
                <a:cs typeface="Calibri"/>
              </a:rPr>
              <a:t> </a:t>
            </a:r>
            <a:r>
              <a:rPr sz="1800" dirty="0">
                <a:latin typeface="Calibri"/>
                <a:cs typeface="Calibri"/>
              </a:rPr>
              <a:t>–</a:t>
            </a:r>
            <a:r>
              <a:rPr sz="1800" spc="-25" dirty="0">
                <a:latin typeface="Calibri"/>
                <a:cs typeface="Calibri"/>
              </a:rPr>
              <a:t> </a:t>
            </a:r>
            <a:r>
              <a:rPr sz="1800" spc="-10" dirty="0">
                <a:latin typeface="Calibri"/>
                <a:cs typeface="Calibri"/>
              </a:rPr>
              <a:t>Biopásy,</a:t>
            </a:r>
            <a:r>
              <a:rPr sz="1800" spc="-40" dirty="0">
                <a:latin typeface="Calibri"/>
                <a:cs typeface="Calibri"/>
              </a:rPr>
              <a:t> </a:t>
            </a:r>
            <a:r>
              <a:rPr sz="1800" dirty="0">
                <a:latin typeface="Calibri"/>
                <a:cs typeface="Calibri"/>
              </a:rPr>
              <a:t>Druhově</a:t>
            </a:r>
            <a:r>
              <a:rPr sz="1800" spc="-30" dirty="0">
                <a:latin typeface="Calibri"/>
                <a:cs typeface="Calibri"/>
              </a:rPr>
              <a:t> </a:t>
            </a:r>
            <a:r>
              <a:rPr sz="1800" dirty="0">
                <a:latin typeface="Calibri"/>
                <a:cs typeface="Calibri"/>
              </a:rPr>
              <a:t>bohaté</a:t>
            </a:r>
            <a:r>
              <a:rPr sz="1800" spc="-25" dirty="0">
                <a:latin typeface="Calibri"/>
                <a:cs typeface="Calibri"/>
              </a:rPr>
              <a:t> </a:t>
            </a:r>
            <a:r>
              <a:rPr sz="1800" dirty="0">
                <a:latin typeface="Calibri"/>
                <a:cs typeface="Calibri"/>
              </a:rPr>
              <a:t>pokrytí</a:t>
            </a:r>
            <a:r>
              <a:rPr sz="1800" spc="-30" dirty="0">
                <a:latin typeface="Calibri"/>
                <a:cs typeface="Calibri"/>
              </a:rPr>
              <a:t> </a:t>
            </a:r>
            <a:r>
              <a:rPr sz="1800" spc="-10" dirty="0">
                <a:latin typeface="Calibri"/>
                <a:cs typeface="Calibri"/>
              </a:rPr>
              <a:t>o.p.,</a:t>
            </a:r>
            <a:endParaRPr sz="1800">
              <a:latin typeface="Calibri"/>
              <a:cs typeface="Calibri"/>
            </a:endParaRPr>
          </a:p>
          <a:p>
            <a:pPr marL="299085">
              <a:lnSpc>
                <a:spcPct val="100000"/>
              </a:lnSpc>
            </a:pPr>
            <a:r>
              <a:rPr sz="1800" dirty="0">
                <a:latin typeface="Calibri"/>
                <a:cs typeface="Calibri"/>
              </a:rPr>
              <a:t>Ochrana</a:t>
            </a:r>
            <a:r>
              <a:rPr sz="1800" spc="-15" dirty="0">
                <a:latin typeface="Calibri"/>
                <a:cs typeface="Calibri"/>
              </a:rPr>
              <a:t> </a:t>
            </a:r>
            <a:r>
              <a:rPr sz="1800" dirty="0">
                <a:latin typeface="Calibri"/>
                <a:cs typeface="Calibri"/>
              </a:rPr>
              <a:t>čejky</a:t>
            </a:r>
            <a:r>
              <a:rPr sz="1800" spc="-15" dirty="0">
                <a:latin typeface="Calibri"/>
                <a:cs typeface="Calibri"/>
              </a:rPr>
              <a:t> </a:t>
            </a:r>
            <a:r>
              <a:rPr sz="1800" dirty="0">
                <a:latin typeface="Calibri"/>
                <a:cs typeface="Calibri"/>
              </a:rPr>
              <a:t>choch.</a:t>
            </a:r>
            <a:r>
              <a:rPr sz="1800" spc="-5" dirty="0">
                <a:latin typeface="Calibri"/>
                <a:cs typeface="Calibri"/>
              </a:rPr>
              <a:t> </a:t>
            </a:r>
            <a:r>
              <a:rPr sz="1800" dirty="0">
                <a:latin typeface="Calibri"/>
                <a:cs typeface="Calibri"/>
              </a:rPr>
              <a:t>(platba</a:t>
            </a:r>
            <a:r>
              <a:rPr sz="1800" spc="-10" dirty="0">
                <a:latin typeface="Calibri"/>
                <a:cs typeface="Calibri"/>
              </a:rPr>
              <a:t> </a:t>
            </a:r>
            <a:r>
              <a:rPr sz="1800" dirty="0">
                <a:latin typeface="Calibri"/>
                <a:cs typeface="Calibri"/>
              </a:rPr>
              <a:t>se</a:t>
            </a:r>
            <a:r>
              <a:rPr sz="1800" spc="-15" dirty="0">
                <a:latin typeface="Calibri"/>
                <a:cs typeface="Calibri"/>
              </a:rPr>
              <a:t> </a:t>
            </a:r>
            <a:r>
              <a:rPr sz="1800" dirty="0">
                <a:latin typeface="Calibri"/>
                <a:cs typeface="Calibri"/>
              </a:rPr>
              <a:t>poskytne</a:t>
            </a:r>
            <a:r>
              <a:rPr sz="1800" spc="-15" dirty="0">
                <a:latin typeface="Calibri"/>
                <a:cs typeface="Calibri"/>
              </a:rPr>
              <a:t> </a:t>
            </a:r>
            <a:r>
              <a:rPr sz="1800" dirty="0">
                <a:latin typeface="Calibri"/>
                <a:cs typeface="Calibri"/>
              </a:rPr>
              <a:t>jen</a:t>
            </a:r>
            <a:r>
              <a:rPr sz="1800" spc="-15" dirty="0">
                <a:latin typeface="Calibri"/>
                <a:cs typeface="Calibri"/>
              </a:rPr>
              <a:t> </a:t>
            </a:r>
            <a:r>
              <a:rPr sz="1800" dirty="0">
                <a:latin typeface="Calibri"/>
                <a:cs typeface="Calibri"/>
              </a:rPr>
              <a:t>na</a:t>
            </a:r>
            <a:r>
              <a:rPr sz="1800" spc="-15" dirty="0">
                <a:latin typeface="Calibri"/>
                <a:cs typeface="Calibri"/>
              </a:rPr>
              <a:t> </a:t>
            </a:r>
            <a:r>
              <a:rPr sz="1800" spc="-10" dirty="0">
                <a:latin typeface="Calibri"/>
                <a:cs typeface="Calibri"/>
              </a:rPr>
              <a:t>AEKO)</a:t>
            </a:r>
            <a:endParaRPr sz="1800">
              <a:latin typeface="Calibri"/>
              <a:cs typeface="Calibri"/>
            </a:endParaRPr>
          </a:p>
          <a:p>
            <a:pPr marL="299085" marR="305435" indent="-28702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dirty="0">
                <a:latin typeface="Calibri"/>
                <a:cs typeface="Calibri"/>
              </a:rPr>
              <a:t>ALS</a:t>
            </a:r>
            <a:r>
              <a:rPr sz="1800" spc="-20" dirty="0">
                <a:latin typeface="Calibri"/>
                <a:cs typeface="Calibri"/>
              </a:rPr>
              <a:t> </a:t>
            </a:r>
            <a:r>
              <a:rPr sz="1800" dirty="0">
                <a:latin typeface="Calibri"/>
                <a:cs typeface="Calibri"/>
              </a:rPr>
              <a:t>–</a:t>
            </a:r>
            <a:r>
              <a:rPr sz="1800" spc="-10" dirty="0">
                <a:latin typeface="Calibri"/>
                <a:cs typeface="Calibri"/>
              </a:rPr>
              <a:t> </a:t>
            </a:r>
            <a:r>
              <a:rPr sz="1800" dirty="0">
                <a:latin typeface="Calibri"/>
                <a:cs typeface="Calibri"/>
              </a:rPr>
              <a:t>silvoorebný</a:t>
            </a:r>
            <a:r>
              <a:rPr sz="1800" spc="-5" dirty="0">
                <a:latin typeface="Calibri"/>
                <a:cs typeface="Calibri"/>
              </a:rPr>
              <a:t> </a:t>
            </a:r>
            <a:r>
              <a:rPr sz="1800" dirty="0">
                <a:latin typeface="Calibri"/>
                <a:cs typeface="Calibri"/>
              </a:rPr>
              <a:t>(platba</a:t>
            </a:r>
            <a:r>
              <a:rPr sz="1800" spc="-10" dirty="0">
                <a:latin typeface="Calibri"/>
                <a:cs typeface="Calibri"/>
              </a:rPr>
              <a:t> </a:t>
            </a:r>
            <a:r>
              <a:rPr sz="1800" dirty="0">
                <a:latin typeface="Calibri"/>
                <a:cs typeface="Calibri"/>
              </a:rPr>
              <a:t>EZ</a:t>
            </a:r>
            <a:r>
              <a:rPr sz="1800" spc="-25" dirty="0">
                <a:latin typeface="Calibri"/>
                <a:cs typeface="Calibri"/>
              </a:rPr>
              <a:t> </a:t>
            </a:r>
            <a:r>
              <a:rPr sz="1800" dirty="0">
                <a:latin typeface="Calibri"/>
                <a:cs typeface="Calibri"/>
              </a:rPr>
              <a:t>se</a:t>
            </a:r>
            <a:r>
              <a:rPr sz="1800" spc="-10" dirty="0">
                <a:latin typeface="Calibri"/>
                <a:cs typeface="Calibri"/>
              </a:rPr>
              <a:t> </a:t>
            </a:r>
            <a:r>
              <a:rPr sz="1800" dirty="0">
                <a:latin typeface="Calibri"/>
                <a:cs typeface="Calibri"/>
              </a:rPr>
              <a:t>poskytne</a:t>
            </a:r>
            <a:r>
              <a:rPr sz="1800" spc="-30" dirty="0">
                <a:latin typeface="Calibri"/>
                <a:cs typeface="Calibri"/>
              </a:rPr>
              <a:t> </a:t>
            </a:r>
            <a:r>
              <a:rPr sz="1800" dirty="0">
                <a:latin typeface="Calibri"/>
                <a:cs typeface="Calibri"/>
              </a:rPr>
              <a:t>jen</a:t>
            </a:r>
            <a:r>
              <a:rPr sz="1800" spc="-20" dirty="0">
                <a:latin typeface="Calibri"/>
                <a:cs typeface="Calibri"/>
              </a:rPr>
              <a:t> </a:t>
            </a:r>
            <a:r>
              <a:rPr sz="1800" spc="-25" dirty="0">
                <a:latin typeface="Calibri"/>
                <a:cs typeface="Calibri"/>
              </a:rPr>
              <a:t>na </a:t>
            </a:r>
            <a:r>
              <a:rPr sz="1800" dirty="0">
                <a:latin typeface="Calibri"/>
                <a:cs typeface="Calibri"/>
              </a:rPr>
              <a:t>plochu</a:t>
            </a:r>
            <a:r>
              <a:rPr sz="1800" spc="-20" dirty="0">
                <a:latin typeface="Calibri"/>
                <a:cs typeface="Calibri"/>
              </a:rPr>
              <a:t> </a:t>
            </a:r>
            <a:r>
              <a:rPr sz="1800" dirty="0">
                <a:latin typeface="Calibri"/>
                <a:cs typeface="Calibri"/>
              </a:rPr>
              <a:t>s</a:t>
            </a:r>
            <a:r>
              <a:rPr sz="1800" spc="-35" dirty="0">
                <a:latin typeface="Calibri"/>
                <a:cs typeface="Calibri"/>
              </a:rPr>
              <a:t> </a:t>
            </a:r>
            <a:r>
              <a:rPr sz="1800" spc="-10" dirty="0">
                <a:latin typeface="Calibri"/>
                <a:cs typeface="Calibri"/>
              </a:rPr>
              <a:t>pěstovanými</a:t>
            </a:r>
            <a:r>
              <a:rPr sz="1800" spc="-40" dirty="0">
                <a:latin typeface="Calibri"/>
                <a:cs typeface="Calibri"/>
              </a:rPr>
              <a:t> </a:t>
            </a:r>
            <a:r>
              <a:rPr sz="1800" dirty="0">
                <a:latin typeface="Calibri"/>
                <a:cs typeface="Calibri"/>
              </a:rPr>
              <a:t>plodinami,</a:t>
            </a:r>
            <a:r>
              <a:rPr sz="1800" spc="-20" dirty="0">
                <a:latin typeface="Calibri"/>
                <a:cs typeface="Calibri"/>
              </a:rPr>
              <a:t> </a:t>
            </a:r>
            <a:r>
              <a:rPr sz="1800" dirty="0">
                <a:latin typeface="Calibri"/>
                <a:cs typeface="Calibri"/>
              </a:rPr>
              <a:t>nikoli</a:t>
            </a:r>
            <a:r>
              <a:rPr sz="1800" spc="-30" dirty="0">
                <a:latin typeface="Calibri"/>
                <a:cs typeface="Calibri"/>
              </a:rPr>
              <a:t> </a:t>
            </a:r>
            <a:r>
              <a:rPr sz="1800" dirty="0">
                <a:latin typeface="Calibri"/>
                <a:cs typeface="Calibri"/>
              </a:rPr>
              <a:t>na</a:t>
            </a:r>
            <a:r>
              <a:rPr sz="1800" spc="-20" dirty="0">
                <a:latin typeface="Calibri"/>
                <a:cs typeface="Calibri"/>
              </a:rPr>
              <a:t> </a:t>
            </a:r>
            <a:r>
              <a:rPr sz="1800" spc="-10" dirty="0">
                <a:latin typeface="Calibri"/>
                <a:cs typeface="Calibri"/>
              </a:rPr>
              <a:t>ochranný </a:t>
            </a:r>
            <a:r>
              <a:rPr sz="1800" dirty="0">
                <a:latin typeface="Calibri"/>
                <a:cs typeface="Calibri"/>
              </a:rPr>
              <a:t>pás</a:t>
            </a:r>
            <a:r>
              <a:rPr sz="1800" spc="-5" dirty="0">
                <a:latin typeface="Calibri"/>
                <a:cs typeface="Calibri"/>
              </a:rPr>
              <a:t> </a:t>
            </a:r>
            <a:r>
              <a:rPr sz="1800" dirty="0">
                <a:latin typeface="Calibri"/>
                <a:cs typeface="Calibri"/>
              </a:rPr>
              <a:t>podél </a:t>
            </a:r>
            <a:r>
              <a:rPr sz="1800" spc="-10" dirty="0">
                <a:latin typeface="Calibri"/>
                <a:cs typeface="Calibri"/>
              </a:rPr>
              <a:t>dřevin)</a:t>
            </a:r>
            <a:endParaRPr sz="1800">
              <a:latin typeface="Calibri"/>
              <a:cs typeface="Calibri"/>
            </a:endParaRPr>
          </a:p>
        </p:txBody>
      </p:sp>
      <p:grpSp>
        <p:nvGrpSpPr>
          <p:cNvPr id="16" name="object 16"/>
          <p:cNvGrpSpPr/>
          <p:nvPr/>
        </p:nvGrpSpPr>
        <p:grpSpPr>
          <a:xfrm>
            <a:off x="6248385" y="5152580"/>
            <a:ext cx="5715635" cy="1640205"/>
            <a:chOff x="6248385" y="5152580"/>
            <a:chExt cx="5715635" cy="1640205"/>
          </a:xfrm>
        </p:grpSpPr>
        <p:pic>
          <p:nvPicPr>
            <p:cNvPr id="17" name="object 17"/>
            <p:cNvPicPr/>
            <p:nvPr/>
          </p:nvPicPr>
          <p:blipFill>
            <a:blip r:embed="rId6" cstate="print"/>
            <a:stretch>
              <a:fillRect/>
            </a:stretch>
          </p:blipFill>
          <p:spPr>
            <a:xfrm>
              <a:off x="6248385" y="5152580"/>
              <a:ext cx="5715029" cy="1639923"/>
            </a:xfrm>
            <a:prstGeom prst="rect">
              <a:avLst/>
            </a:prstGeom>
          </p:spPr>
        </p:pic>
        <p:sp>
          <p:nvSpPr>
            <p:cNvPr id="18" name="object 18"/>
            <p:cNvSpPr/>
            <p:nvPr/>
          </p:nvSpPr>
          <p:spPr>
            <a:xfrm>
              <a:off x="6265163" y="5160264"/>
              <a:ext cx="5631180" cy="1565275"/>
            </a:xfrm>
            <a:custGeom>
              <a:avLst/>
              <a:gdLst/>
              <a:ahLst/>
              <a:cxnLst/>
              <a:rect l="l" t="t" r="r" b="b"/>
              <a:pathLst>
                <a:path w="5631180" h="1565275">
                  <a:moveTo>
                    <a:pt x="5370321" y="0"/>
                  </a:moveTo>
                  <a:lnTo>
                    <a:pt x="260858" y="0"/>
                  </a:lnTo>
                  <a:lnTo>
                    <a:pt x="213981" y="4204"/>
                  </a:lnTo>
                  <a:lnTo>
                    <a:pt x="169856" y="16325"/>
                  </a:lnTo>
                  <a:lnTo>
                    <a:pt x="129220" y="35625"/>
                  </a:lnTo>
                  <a:lnTo>
                    <a:pt x="92811" y="61366"/>
                  </a:lnTo>
                  <a:lnTo>
                    <a:pt x="61366" y="92811"/>
                  </a:lnTo>
                  <a:lnTo>
                    <a:pt x="35625" y="129220"/>
                  </a:lnTo>
                  <a:lnTo>
                    <a:pt x="16325" y="169856"/>
                  </a:lnTo>
                  <a:lnTo>
                    <a:pt x="4204" y="213981"/>
                  </a:lnTo>
                  <a:lnTo>
                    <a:pt x="0" y="260858"/>
                  </a:lnTo>
                  <a:lnTo>
                    <a:pt x="0" y="1304290"/>
                  </a:lnTo>
                  <a:lnTo>
                    <a:pt x="4204" y="1351179"/>
                  </a:lnTo>
                  <a:lnTo>
                    <a:pt x="16325" y="1395312"/>
                  </a:lnTo>
                  <a:lnTo>
                    <a:pt x="35625" y="1435950"/>
                  </a:lnTo>
                  <a:lnTo>
                    <a:pt x="61366" y="1472357"/>
                  </a:lnTo>
                  <a:lnTo>
                    <a:pt x="92811" y="1503797"/>
                  </a:lnTo>
                  <a:lnTo>
                    <a:pt x="129220" y="1529533"/>
                  </a:lnTo>
                  <a:lnTo>
                    <a:pt x="169856" y="1548828"/>
                  </a:lnTo>
                  <a:lnTo>
                    <a:pt x="213981" y="1560945"/>
                  </a:lnTo>
                  <a:lnTo>
                    <a:pt x="260858" y="1565148"/>
                  </a:lnTo>
                  <a:lnTo>
                    <a:pt x="5370321" y="1565148"/>
                  </a:lnTo>
                  <a:lnTo>
                    <a:pt x="5417198" y="1560945"/>
                  </a:lnTo>
                  <a:lnTo>
                    <a:pt x="5461323" y="1548828"/>
                  </a:lnTo>
                  <a:lnTo>
                    <a:pt x="5501959" y="1529533"/>
                  </a:lnTo>
                  <a:lnTo>
                    <a:pt x="5538368" y="1503797"/>
                  </a:lnTo>
                  <a:lnTo>
                    <a:pt x="5569813" y="1472357"/>
                  </a:lnTo>
                  <a:lnTo>
                    <a:pt x="5595554" y="1435950"/>
                  </a:lnTo>
                  <a:lnTo>
                    <a:pt x="5614854" y="1395312"/>
                  </a:lnTo>
                  <a:lnTo>
                    <a:pt x="5626975" y="1351179"/>
                  </a:lnTo>
                  <a:lnTo>
                    <a:pt x="5631180" y="1304290"/>
                  </a:lnTo>
                  <a:lnTo>
                    <a:pt x="5631180" y="260858"/>
                  </a:lnTo>
                  <a:lnTo>
                    <a:pt x="5626975" y="213981"/>
                  </a:lnTo>
                  <a:lnTo>
                    <a:pt x="5614854" y="169856"/>
                  </a:lnTo>
                  <a:lnTo>
                    <a:pt x="5595554" y="129220"/>
                  </a:lnTo>
                  <a:lnTo>
                    <a:pt x="5569813" y="92811"/>
                  </a:lnTo>
                  <a:lnTo>
                    <a:pt x="5538368" y="61366"/>
                  </a:lnTo>
                  <a:lnTo>
                    <a:pt x="5501959" y="35625"/>
                  </a:lnTo>
                  <a:lnTo>
                    <a:pt x="5461323" y="16325"/>
                  </a:lnTo>
                  <a:lnTo>
                    <a:pt x="5417198" y="4204"/>
                  </a:lnTo>
                  <a:lnTo>
                    <a:pt x="5370321" y="0"/>
                  </a:lnTo>
                  <a:close/>
                </a:path>
              </a:pathLst>
            </a:custGeom>
            <a:solidFill>
              <a:srgbClr val="E1EFD9"/>
            </a:solidFill>
          </p:spPr>
          <p:txBody>
            <a:bodyPr wrap="square" lIns="0" tIns="0" rIns="0" bIns="0" rtlCol="0"/>
            <a:lstStyle/>
            <a:p>
              <a:endParaRPr/>
            </a:p>
          </p:txBody>
        </p:sp>
      </p:grpSp>
      <p:sp>
        <p:nvSpPr>
          <p:cNvPr id="19" name="object 19"/>
          <p:cNvSpPr txBox="1"/>
          <p:nvPr/>
        </p:nvSpPr>
        <p:spPr>
          <a:xfrm>
            <a:off x="6827901" y="5231638"/>
            <a:ext cx="4598670" cy="574675"/>
          </a:xfrm>
          <a:prstGeom prst="rect">
            <a:avLst/>
          </a:prstGeom>
        </p:spPr>
        <p:txBody>
          <a:bodyPr vert="horz" wrap="square" lIns="0" tIns="12700" rIns="0" bIns="0" rtlCol="0">
            <a:spAutoFit/>
          </a:bodyPr>
          <a:lstStyle/>
          <a:p>
            <a:pPr algn="ctr">
              <a:lnSpc>
                <a:spcPct val="100000"/>
              </a:lnSpc>
              <a:spcBef>
                <a:spcPts val="100"/>
              </a:spcBef>
            </a:pPr>
            <a:r>
              <a:rPr sz="1800" dirty="0">
                <a:latin typeface="Calibri"/>
                <a:cs typeface="Calibri"/>
              </a:rPr>
              <a:t>Při</a:t>
            </a:r>
            <a:r>
              <a:rPr sz="1800" spc="-50" dirty="0">
                <a:latin typeface="Calibri"/>
                <a:cs typeface="Calibri"/>
              </a:rPr>
              <a:t> </a:t>
            </a:r>
            <a:r>
              <a:rPr sz="1800" dirty="0">
                <a:latin typeface="Calibri"/>
                <a:cs typeface="Calibri"/>
              </a:rPr>
              <a:t>nesplnění</a:t>
            </a:r>
            <a:r>
              <a:rPr sz="1800" spc="-30" dirty="0">
                <a:latin typeface="Calibri"/>
                <a:cs typeface="Calibri"/>
              </a:rPr>
              <a:t> </a:t>
            </a:r>
            <a:r>
              <a:rPr sz="1800" dirty="0">
                <a:latin typeface="Calibri"/>
                <a:cs typeface="Calibri"/>
              </a:rPr>
              <a:t>podmínky</a:t>
            </a:r>
            <a:r>
              <a:rPr sz="1800" spc="-25" dirty="0">
                <a:latin typeface="Calibri"/>
                <a:cs typeface="Calibri"/>
              </a:rPr>
              <a:t> </a:t>
            </a:r>
            <a:r>
              <a:rPr sz="1800" spc="-10" dirty="0">
                <a:latin typeface="Calibri"/>
                <a:cs typeface="Calibri"/>
              </a:rPr>
              <a:t>prokázání</a:t>
            </a:r>
            <a:r>
              <a:rPr sz="1800" spc="-40" dirty="0">
                <a:latin typeface="Calibri"/>
                <a:cs typeface="Calibri"/>
              </a:rPr>
              <a:t> </a:t>
            </a:r>
            <a:r>
              <a:rPr sz="1800" dirty="0">
                <a:latin typeface="Calibri"/>
                <a:cs typeface="Calibri"/>
              </a:rPr>
              <a:t>produkce</a:t>
            </a:r>
            <a:r>
              <a:rPr sz="1800" spc="-20" dirty="0">
                <a:latin typeface="Calibri"/>
                <a:cs typeface="Calibri"/>
              </a:rPr>
              <a:t> bude</a:t>
            </a:r>
            <a:endParaRPr sz="1800">
              <a:latin typeface="Calibri"/>
              <a:cs typeface="Calibri"/>
            </a:endParaRPr>
          </a:p>
          <a:p>
            <a:pPr marL="12065" algn="ctr">
              <a:lnSpc>
                <a:spcPct val="100000"/>
              </a:lnSpc>
            </a:pPr>
            <a:r>
              <a:rPr sz="1800" dirty="0">
                <a:latin typeface="Calibri"/>
                <a:cs typeface="Calibri"/>
              </a:rPr>
              <a:t>zachována</a:t>
            </a:r>
            <a:r>
              <a:rPr sz="1800" spc="-15" dirty="0">
                <a:latin typeface="Calibri"/>
                <a:cs typeface="Calibri"/>
              </a:rPr>
              <a:t> </a:t>
            </a:r>
            <a:r>
              <a:rPr sz="1800" dirty="0">
                <a:latin typeface="Calibri"/>
                <a:cs typeface="Calibri"/>
              </a:rPr>
              <a:t>následující</a:t>
            </a:r>
            <a:r>
              <a:rPr sz="1800" spc="-30" dirty="0">
                <a:latin typeface="Calibri"/>
                <a:cs typeface="Calibri"/>
              </a:rPr>
              <a:t> </a:t>
            </a:r>
            <a:r>
              <a:rPr sz="1800" dirty="0">
                <a:latin typeface="Calibri"/>
                <a:cs typeface="Calibri"/>
              </a:rPr>
              <a:t>výše</a:t>
            </a:r>
            <a:r>
              <a:rPr sz="1800" spc="-35" dirty="0">
                <a:latin typeface="Calibri"/>
                <a:cs typeface="Calibri"/>
              </a:rPr>
              <a:t> </a:t>
            </a:r>
            <a:r>
              <a:rPr sz="1800" dirty="0">
                <a:latin typeface="Calibri"/>
                <a:cs typeface="Calibri"/>
              </a:rPr>
              <a:t>sazby</a:t>
            </a:r>
            <a:r>
              <a:rPr sz="1800" spc="-20" dirty="0">
                <a:latin typeface="Calibri"/>
                <a:cs typeface="Calibri"/>
              </a:rPr>
              <a:t> </a:t>
            </a:r>
            <a:r>
              <a:rPr sz="1800" spc="-10" dirty="0">
                <a:latin typeface="Calibri"/>
                <a:cs typeface="Calibri"/>
              </a:rPr>
              <a:t>(EUR/ha):</a:t>
            </a:r>
            <a:endParaRPr sz="1800">
              <a:latin typeface="Calibri"/>
              <a:cs typeface="Calibri"/>
            </a:endParaRPr>
          </a:p>
        </p:txBody>
      </p:sp>
      <p:graphicFrame>
        <p:nvGraphicFramePr>
          <p:cNvPr id="20" name="object 20"/>
          <p:cNvGraphicFramePr>
            <a:graphicFrameLocks noGrp="1"/>
          </p:cNvGraphicFramePr>
          <p:nvPr/>
        </p:nvGraphicFramePr>
        <p:xfrm>
          <a:off x="7292340" y="5875616"/>
          <a:ext cx="3373754" cy="819785"/>
        </p:xfrm>
        <a:graphic>
          <a:graphicData uri="http://schemas.openxmlformats.org/drawingml/2006/table">
            <a:tbl>
              <a:tblPr firstRow="1" bandRow="1">
                <a:tableStyleId>{2D5ABB26-0587-4C30-8999-92F81FD0307C}</a:tableStyleId>
              </a:tblPr>
              <a:tblGrid>
                <a:gridCol w="1743710">
                  <a:extLst>
                    <a:ext uri="{9D8B030D-6E8A-4147-A177-3AD203B41FA5}">
                      <a16:colId xmlns:a16="http://schemas.microsoft.com/office/drawing/2014/main" val="20000"/>
                    </a:ext>
                  </a:extLst>
                </a:gridCol>
                <a:gridCol w="1630044">
                  <a:extLst>
                    <a:ext uri="{9D8B030D-6E8A-4147-A177-3AD203B41FA5}">
                      <a16:colId xmlns:a16="http://schemas.microsoft.com/office/drawing/2014/main" val="20001"/>
                    </a:ext>
                  </a:extLst>
                </a:gridCol>
              </a:tblGrid>
              <a:tr h="334645">
                <a:tc>
                  <a:txBody>
                    <a:bodyPr/>
                    <a:lstStyle/>
                    <a:p>
                      <a:pPr marL="749300">
                        <a:lnSpc>
                          <a:spcPct val="100000"/>
                        </a:lnSpc>
                        <a:spcBef>
                          <a:spcPts val="270"/>
                        </a:spcBef>
                      </a:pPr>
                      <a:r>
                        <a:rPr sz="1600" b="1" spc="-25" dirty="0">
                          <a:solidFill>
                            <a:srgbClr val="FFFFFF"/>
                          </a:solidFill>
                          <a:latin typeface="Calibri"/>
                          <a:cs typeface="Calibri"/>
                        </a:rPr>
                        <a:t>PO</a:t>
                      </a:r>
                      <a:endParaRPr sz="16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635" algn="ctr">
                        <a:lnSpc>
                          <a:spcPct val="100000"/>
                        </a:lnSpc>
                        <a:spcBef>
                          <a:spcPts val="270"/>
                        </a:spcBef>
                      </a:pPr>
                      <a:r>
                        <a:rPr sz="1600" b="1" spc="-10" dirty="0">
                          <a:solidFill>
                            <a:srgbClr val="FFFFFF"/>
                          </a:solidFill>
                          <a:latin typeface="Calibri"/>
                          <a:cs typeface="Calibri"/>
                        </a:rPr>
                        <a:t>Ekol.</a:t>
                      </a:r>
                      <a:r>
                        <a:rPr sz="1600" b="1" spc="-50" dirty="0">
                          <a:solidFill>
                            <a:srgbClr val="FFFFFF"/>
                          </a:solidFill>
                          <a:latin typeface="Calibri"/>
                          <a:cs typeface="Calibri"/>
                        </a:rPr>
                        <a:t> </a:t>
                      </a:r>
                      <a:r>
                        <a:rPr sz="1600" b="1" spc="-10" dirty="0">
                          <a:solidFill>
                            <a:srgbClr val="FFFFFF"/>
                          </a:solidFill>
                          <a:latin typeface="Calibri"/>
                          <a:cs typeface="Calibri"/>
                        </a:rPr>
                        <a:t>produkce</a:t>
                      </a:r>
                      <a:endParaRPr sz="16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485140">
                <a:tc>
                  <a:txBody>
                    <a:bodyPr/>
                    <a:lstStyle/>
                    <a:p>
                      <a:pPr marL="718820">
                        <a:lnSpc>
                          <a:spcPct val="100000"/>
                        </a:lnSpc>
                        <a:spcBef>
                          <a:spcPts val="860"/>
                        </a:spcBef>
                      </a:pPr>
                      <a:r>
                        <a:rPr sz="1600" spc="-25" dirty="0">
                          <a:latin typeface="Calibri"/>
                          <a:cs typeface="Calibri"/>
                        </a:rPr>
                        <a:t>137</a:t>
                      </a:r>
                      <a:endParaRPr sz="1600">
                        <a:latin typeface="Calibri"/>
                        <a:cs typeface="Calibri"/>
                      </a:endParaRPr>
                    </a:p>
                  </a:txBody>
                  <a:tcPr marL="0" marR="0" marT="1092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2540" algn="ctr">
                        <a:lnSpc>
                          <a:spcPct val="100000"/>
                        </a:lnSpc>
                        <a:spcBef>
                          <a:spcPts val="860"/>
                        </a:spcBef>
                      </a:pPr>
                      <a:r>
                        <a:rPr sz="1600" spc="-25" dirty="0">
                          <a:latin typeface="Calibri"/>
                          <a:cs typeface="Calibri"/>
                        </a:rPr>
                        <a:t>120</a:t>
                      </a:r>
                      <a:endParaRPr sz="1600">
                        <a:latin typeface="Calibri"/>
                        <a:cs typeface="Calibri"/>
                      </a:endParaRPr>
                    </a:p>
                  </a:txBody>
                  <a:tcPr marL="0" marR="0" marT="1092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bl>
          </a:graphicData>
        </a:graphic>
      </p:graphicFrame>
      <p:grpSp>
        <p:nvGrpSpPr>
          <p:cNvPr id="21" name="object 21"/>
          <p:cNvGrpSpPr/>
          <p:nvPr/>
        </p:nvGrpSpPr>
        <p:grpSpPr>
          <a:xfrm>
            <a:off x="5509133" y="4987290"/>
            <a:ext cx="832485" cy="647700"/>
            <a:chOff x="5509133" y="4987290"/>
            <a:chExt cx="832485" cy="647700"/>
          </a:xfrm>
        </p:grpSpPr>
        <p:sp>
          <p:nvSpPr>
            <p:cNvPr id="22" name="object 22"/>
            <p:cNvSpPr/>
            <p:nvPr/>
          </p:nvSpPr>
          <p:spPr>
            <a:xfrm>
              <a:off x="5515483" y="4993640"/>
              <a:ext cx="819785" cy="635000"/>
            </a:xfrm>
            <a:custGeom>
              <a:avLst/>
              <a:gdLst/>
              <a:ahLst/>
              <a:cxnLst/>
              <a:rect l="l" t="t" r="r" b="b"/>
              <a:pathLst>
                <a:path w="819785" h="635000">
                  <a:moveTo>
                    <a:pt x="128142" y="0"/>
                  </a:moveTo>
                  <a:lnTo>
                    <a:pt x="0" y="248158"/>
                  </a:lnTo>
                  <a:lnTo>
                    <a:pt x="507618" y="510413"/>
                  </a:lnTo>
                  <a:lnTo>
                    <a:pt x="443483" y="634441"/>
                  </a:lnTo>
                  <a:lnTo>
                    <a:pt x="819784" y="514477"/>
                  </a:lnTo>
                  <a:lnTo>
                    <a:pt x="699896" y="138176"/>
                  </a:lnTo>
                  <a:lnTo>
                    <a:pt x="635762" y="262255"/>
                  </a:lnTo>
                  <a:lnTo>
                    <a:pt x="128142" y="0"/>
                  </a:lnTo>
                  <a:close/>
                </a:path>
              </a:pathLst>
            </a:custGeom>
            <a:solidFill>
              <a:srgbClr val="6FAC46"/>
            </a:solidFill>
          </p:spPr>
          <p:txBody>
            <a:bodyPr wrap="square" lIns="0" tIns="0" rIns="0" bIns="0" rtlCol="0"/>
            <a:lstStyle/>
            <a:p>
              <a:endParaRPr/>
            </a:p>
          </p:txBody>
        </p:sp>
        <p:sp>
          <p:nvSpPr>
            <p:cNvPr id="23" name="object 23"/>
            <p:cNvSpPr/>
            <p:nvPr/>
          </p:nvSpPr>
          <p:spPr>
            <a:xfrm>
              <a:off x="5515483" y="4993640"/>
              <a:ext cx="819785" cy="635000"/>
            </a:xfrm>
            <a:custGeom>
              <a:avLst/>
              <a:gdLst/>
              <a:ahLst/>
              <a:cxnLst/>
              <a:rect l="l" t="t" r="r" b="b"/>
              <a:pathLst>
                <a:path w="819785" h="635000">
                  <a:moveTo>
                    <a:pt x="128142" y="0"/>
                  </a:moveTo>
                  <a:lnTo>
                    <a:pt x="635762" y="262255"/>
                  </a:lnTo>
                  <a:lnTo>
                    <a:pt x="699896" y="138176"/>
                  </a:lnTo>
                  <a:lnTo>
                    <a:pt x="819784" y="514477"/>
                  </a:lnTo>
                  <a:lnTo>
                    <a:pt x="443483" y="634441"/>
                  </a:lnTo>
                  <a:lnTo>
                    <a:pt x="507618" y="510413"/>
                  </a:lnTo>
                  <a:lnTo>
                    <a:pt x="0" y="248158"/>
                  </a:lnTo>
                  <a:lnTo>
                    <a:pt x="128142" y="0"/>
                  </a:lnTo>
                  <a:close/>
                </a:path>
              </a:pathLst>
            </a:custGeom>
            <a:ln w="12700">
              <a:solidFill>
                <a:srgbClr val="507D31"/>
              </a:solidFill>
            </a:ln>
          </p:spPr>
          <p:txBody>
            <a:bodyPr wrap="square" lIns="0" tIns="0" rIns="0" bIns="0" rtlCol="0"/>
            <a:lstStyle/>
            <a:p>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6531" y="-78378"/>
            <a:ext cx="8867140" cy="1257845"/>
          </a:xfrm>
          <a:prstGeom prst="rect">
            <a:avLst/>
          </a:prstGeom>
        </p:spPr>
        <p:txBody>
          <a:bodyPr vert="horz" wrap="square" lIns="0" tIns="12700" rIns="0" bIns="0" rtlCol="0">
            <a:spAutoFit/>
          </a:bodyPr>
          <a:lstStyle/>
          <a:p>
            <a:pPr marL="12700">
              <a:lnSpc>
                <a:spcPts val="3304"/>
              </a:lnSpc>
              <a:spcBef>
                <a:spcPts val="100"/>
              </a:spcBef>
            </a:pPr>
            <a:br>
              <a:rPr lang="cs-CZ" dirty="0"/>
            </a:br>
            <a:r>
              <a:rPr sz="2400" b="1" dirty="0" err="1"/>
              <a:t>Dotace</a:t>
            </a:r>
            <a:r>
              <a:rPr sz="2400" b="1" spc="-70" dirty="0"/>
              <a:t> </a:t>
            </a:r>
            <a:r>
              <a:rPr sz="2400" b="1" dirty="0"/>
              <a:t>na</a:t>
            </a:r>
            <a:r>
              <a:rPr sz="2400" b="1" spc="-40" dirty="0"/>
              <a:t> </a:t>
            </a:r>
            <a:r>
              <a:rPr sz="2400" b="1" spc="-10" dirty="0"/>
              <a:t>zemědělskou</a:t>
            </a:r>
            <a:r>
              <a:rPr sz="2400" b="1" spc="-90" dirty="0"/>
              <a:t> </a:t>
            </a:r>
            <a:r>
              <a:rPr sz="2400" b="1" dirty="0"/>
              <a:t>půdu</a:t>
            </a:r>
            <a:r>
              <a:rPr sz="2400" b="1" spc="-45" dirty="0"/>
              <a:t> </a:t>
            </a:r>
            <a:r>
              <a:rPr sz="2400" b="1" dirty="0"/>
              <a:t>s</a:t>
            </a:r>
            <a:r>
              <a:rPr sz="2400" b="1" spc="-35" dirty="0"/>
              <a:t> </a:t>
            </a:r>
            <a:r>
              <a:rPr sz="2400" b="1" dirty="0"/>
              <a:t>druhem</a:t>
            </a:r>
            <a:r>
              <a:rPr sz="2400" b="1" spc="-55" dirty="0"/>
              <a:t> </a:t>
            </a:r>
            <a:r>
              <a:rPr sz="2400" b="1" spc="-10" dirty="0"/>
              <a:t>zemědělské</a:t>
            </a:r>
            <a:r>
              <a:rPr sz="2400" b="1" spc="-80" dirty="0"/>
              <a:t> </a:t>
            </a:r>
            <a:r>
              <a:rPr sz="2400" b="1" spc="-10" dirty="0"/>
              <a:t>kultury</a:t>
            </a:r>
          </a:p>
          <a:p>
            <a:pPr marL="12700">
              <a:lnSpc>
                <a:spcPts val="3304"/>
              </a:lnSpc>
            </a:pPr>
            <a:r>
              <a:rPr sz="2400" b="1" dirty="0">
                <a:latin typeface="Calibri"/>
                <a:cs typeface="Calibri"/>
              </a:rPr>
              <a:t>travní</a:t>
            </a:r>
            <a:r>
              <a:rPr sz="2400" b="1" spc="-150" dirty="0">
                <a:latin typeface="Calibri"/>
                <a:cs typeface="Calibri"/>
              </a:rPr>
              <a:t> </a:t>
            </a:r>
            <a:r>
              <a:rPr sz="2400" b="1" spc="-10" dirty="0">
                <a:latin typeface="Calibri"/>
                <a:cs typeface="Calibri"/>
              </a:rPr>
              <a:t>porost</a:t>
            </a:r>
          </a:p>
        </p:txBody>
      </p:sp>
      <p:pic>
        <p:nvPicPr>
          <p:cNvPr id="3" name="object 3"/>
          <p:cNvPicPr/>
          <p:nvPr/>
        </p:nvPicPr>
        <p:blipFill>
          <a:blip r:embed="rId2" cstate="print"/>
          <a:stretch>
            <a:fillRect/>
          </a:stretch>
        </p:blipFill>
        <p:spPr>
          <a:xfrm>
            <a:off x="193547" y="175247"/>
            <a:ext cx="486156" cy="486168"/>
          </a:xfrm>
          <a:prstGeom prst="rect">
            <a:avLst/>
          </a:prstGeom>
        </p:spPr>
      </p:pic>
      <p:grpSp>
        <p:nvGrpSpPr>
          <p:cNvPr id="4" name="object 4"/>
          <p:cNvGrpSpPr/>
          <p:nvPr/>
        </p:nvGrpSpPr>
        <p:grpSpPr>
          <a:xfrm>
            <a:off x="637018" y="1278519"/>
            <a:ext cx="5323840" cy="1399540"/>
            <a:chOff x="637018" y="1278519"/>
            <a:chExt cx="5323840" cy="1399540"/>
          </a:xfrm>
        </p:grpSpPr>
        <p:pic>
          <p:nvPicPr>
            <p:cNvPr id="5" name="object 5"/>
            <p:cNvPicPr/>
            <p:nvPr/>
          </p:nvPicPr>
          <p:blipFill>
            <a:blip r:embed="rId3" cstate="print"/>
            <a:stretch>
              <a:fillRect/>
            </a:stretch>
          </p:blipFill>
          <p:spPr>
            <a:xfrm>
              <a:off x="637018" y="1278519"/>
              <a:ext cx="5323358" cy="1399206"/>
            </a:xfrm>
            <a:prstGeom prst="rect">
              <a:avLst/>
            </a:prstGeom>
          </p:spPr>
        </p:pic>
        <p:sp>
          <p:nvSpPr>
            <p:cNvPr id="6" name="object 6"/>
            <p:cNvSpPr/>
            <p:nvPr/>
          </p:nvSpPr>
          <p:spPr>
            <a:xfrm>
              <a:off x="653795" y="1286256"/>
              <a:ext cx="5240020" cy="1324610"/>
            </a:xfrm>
            <a:custGeom>
              <a:avLst/>
              <a:gdLst/>
              <a:ahLst/>
              <a:cxnLst/>
              <a:rect l="l" t="t" r="r" b="b"/>
              <a:pathLst>
                <a:path w="5240020" h="1324610">
                  <a:moveTo>
                    <a:pt x="5018786" y="0"/>
                  </a:moveTo>
                  <a:lnTo>
                    <a:pt x="220726" y="0"/>
                  </a:lnTo>
                  <a:lnTo>
                    <a:pt x="176240" y="4483"/>
                  </a:lnTo>
                  <a:lnTo>
                    <a:pt x="134807" y="17343"/>
                  </a:lnTo>
                  <a:lnTo>
                    <a:pt x="97314" y="37692"/>
                  </a:lnTo>
                  <a:lnTo>
                    <a:pt x="64647" y="64643"/>
                  </a:lnTo>
                  <a:lnTo>
                    <a:pt x="37695" y="97308"/>
                  </a:lnTo>
                  <a:lnTo>
                    <a:pt x="17345" y="134802"/>
                  </a:lnTo>
                  <a:lnTo>
                    <a:pt x="4484" y="176237"/>
                  </a:lnTo>
                  <a:lnTo>
                    <a:pt x="0" y="220726"/>
                  </a:lnTo>
                  <a:lnTo>
                    <a:pt x="0" y="1103630"/>
                  </a:lnTo>
                  <a:lnTo>
                    <a:pt x="4484" y="1148118"/>
                  </a:lnTo>
                  <a:lnTo>
                    <a:pt x="17345" y="1189553"/>
                  </a:lnTo>
                  <a:lnTo>
                    <a:pt x="37695" y="1227047"/>
                  </a:lnTo>
                  <a:lnTo>
                    <a:pt x="64647" y="1259713"/>
                  </a:lnTo>
                  <a:lnTo>
                    <a:pt x="97314" y="1286663"/>
                  </a:lnTo>
                  <a:lnTo>
                    <a:pt x="134807" y="1307012"/>
                  </a:lnTo>
                  <a:lnTo>
                    <a:pt x="176240" y="1319872"/>
                  </a:lnTo>
                  <a:lnTo>
                    <a:pt x="220726" y="1324356"/>
                  </a:lnTo>
                  <a:lnTo>
                    <a:pt x="5018786" y="1324356"/>
                  </a:lnTo>
                  <a:lnTo>
                    <a:pt x="5063274" y="1319872"/>
                  </a:lnTo>
                  <a:lnTo>
                    <a:pt x="5104709" y="1307012"/>
                  </a:lnTo>
                  <a:lnTo>
                    <a:pt x="5142203" y="1286663"/>
                  </a:lnTo>
                  <a:lnTo>
                    <a:pt x="5174869" y="1259713"/>
                  </a:lnTo>
                  <a:lnTo>
                    <a:pt x="5201819" y="1227047"/>
                  </a:lnTo>
                  <a:lnTo>
                    <a:pt x="5222168" y="1189553"/>
                  </a:lnTo>
                  <a:lnTo>
                    <a:pt x="5235028" y="1148118"/>
                  </a:lnTo>
                  <a:lnTo>
                    <a:pt x="5239512" y="1103630"/>
                  </a:lnTo>
                  <a:lnTo>
                    <a:pt x="5239512" y="220726"/>
                  </a:lnTo>
                  <a:lnTo>
                    <a:pt x="5235028" y="176237"/>
                  </a:lnTo>
                  <a:lnTo>
                    <a:pt x="5222168" y="134802"/>
                  </a:lnTo>
                  <a:lnTo>
                    <a:pt x="5201819" y="97308"/>
                  </a:lnTo>
                  <a:lnTo>
                    <a:pt x="5174869" y="64643"/>
                  </a:lnTo>
                  <a:lnTo>
                    <a:pt x="5142203" y="37692"/>
                  </a:lnTo>
                  <a:lnTo>
                    <a:pt x="5104709" y="17343"/>
                  </a:lnTo>
                  <a:lnTo>
                    <a:pt x="5063274" y="4483"/>
                  </a:lnTo>
                  <a:lnTo>
                    <a:pt x="5018786" y="0"/>
                  </a:lnTo>
                  <a:close/>
                </a:path>
              </a:pathLst>
            </a:custGeom>
            <a:solidFill>
              <a:srgbClr val="E1EFD9"/>
            </a:solidFill>
          </p:spPr>
          <p:txBody>
            <a:bodyPr wrap="square" lIns="0" tIns="0" rIns="0" bIns="0" rtlCol="0"/>
            <a:lstStyle/>
            <a:p>
              <a:endParaRPr/>
            </a:p>
          </p:txBody>
        </p:sp>
      </p:grpSp>
      <p:graphicFrame>
        <p:nvGraphicFramePr>
          <p:cNvPr id="7" name="object 7"/>
          <p:cNvGraphicFramePr>
            <a:graphicFrameLocks noGrp="1"/>
          </p:cNvGraphicFramePr>
          <p:nvPr/>
        </p:nvGraphicFramePr>
        <p:xfrm>
          <a:off x="7301865" y="1304925"/>
          <a:ext cx="3853178" cy="1549400"/>
        </p:xfrm>
        <a:graphic>
          <a:graphicData uri="http://schemas.openxmlformats.org/drawingml/2006/table">
            <a:tbl>
              <a:tblPr firstRow="1" bandRow="1">
                <a:tableStyleId>{2D5ABB26-0587-4C30-8999-92F81FD0307C}</a:tableStyleId>
              </a:tblPr>
              <a:tblGrid>
                <a:gridCol w="1926589">
                  <a:extLst>
                    <a:ext uri="{9D8B030D-6E8A-4147-A177-3AD203B41FA5}">
                      <a16:colId xmlns:a16="http://schemas.microsoft.com/office/drawing/2014/main" val="20000"/>
                    </a:ext>
                  </a:extLst>
                </a:gridCol>
                <a:gridCol w="1926589">
                  <a:extLst>
                    <a:ext uri="{9D8B030D-6E8A-4147-A177-3AD203B41FA5}">
                      <a16:colId xmlns:a16="http://schemas.microsoft.com/office/drawing/2014/main" val="20001"/>
                    </a:ext>
                  </a:extLst>
                </a:gridCol>
              </a:tblGrid>
              <a:tr h="365760">
                <a:tc gridSpan="2">
                  <a:txBody>
                    <a:bodyPr/>
                    <a:lstStyle/>
                    <a:p>
                      <a:pPr marL="975360">
                        <a:lnSpc>
                          <a:spcPct val="100000"/>
                        </a:lnSpc>
                        <a:spcBef>
                          <a:spcPts val="240"/>
                        </a:spcBef>
                      </a:pPr>
                      <a:r>
                        <a:rPr sz="1800" dirty="0">
                          <a:solidFill>
                            <a:srgbClr val="FFFFFF"/>
                          </a:solidFill>
                          <a:latin typeface="Calibri"/>
                          <a:cs typeface="Calibri"/>
                        </a:rPr>
                        <a:t>Výše</a:t>
                      </a:r>
                      <a:r>
                        <a:rPr sz="1800" spc="-30" dirty="0">
                          <a:solidFill>
                            <a:srgbClr val="FFFFFF"/>
                          </a:solidFill>
                          <a:latin typeface="Calibri"/>
                          <a:cs typeface="Calibri"/>
                        </a:rPr>
                        <a:t> </a:t>
                      </a:r>
                      <a:r>
                        <a:rPr sz="1800" dirty="0">
                          <a:solidFill>
                            <a:srgbClr val="FFFFFF"/>
                          </a:solidFill>
                          <a:latin typeface="Calibri"/>
                          <a:cs typeface="Calibri"/>
                        </a:rPr>
                        <a:t>sazby</a:t>
                      </a:r>
                      <a:r>
                        <a:rPr sz="1800" spc="-30" dirty="0">
                          <a:solidFill>
                            <a:srgbClr val="FFFFFF"/>
                          </a:solidFill>
                          <a:latin typeface="Calibri"/>
                          <a:cs typeface="Calibri"/>
                        </a:rPr>
                        <a:t> </a:t>
                      </a:r>
                      <a:r>
                        <a:rPr sz="1800" dirty="0">
                          <a:solidFill>
                            <a:srgbClr val="FFFFFF"/>
                          </a:solidFill>
                          <a:latin typeface="Calibri"/>
                          <a:cs typeface="Calibri"/>
                        </a:rPr>
                        <a:t>v</a:t>
                      </a:r>
                      <a:r>
                        <a:rPr sz="1800" spc="-25"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639445">
                <a:tc>
                  <a:txBody>
                    <a:bodyPr/>
                    <a:lstStyle/>
                    <a:p>
                      <a:pPr marL="636270" marR="454659" indent="-172720">
                        <a:lnSpc>
                          <a:spcPct val="100000"/>
                        </a:lnSpc>
                        <a:spcBef>
                          <a:spcPts val="244"/>
                        </a:spcBef>
                      </a:pPr>
                      <a:r>
                        <a:rPr sz="1800" spc="-10" dirty="0">
                          <a:latin typeface="Calibri"/>
                          <a:cs typeface="Calibri"/>
                        </a:rPr>
                        <a:t>Přechodné období</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481330">
                        <a:lnSpc>
                          <a:spcPct val="100000"/>
                        </a:lnSpc>
                        <a:spcBef>
                          <a:spcPts val="244"/>
                        </a:spcBef>
                      </a:pPr>
                      <a:r>
                        <a:rPr sz="1800" spc="-10" dirty="0">
                          <a:latin typeface="Calibri"/>
                          <a:cs typeface="Calibri"/>
                        </a:rPr>
                        <a:t>Ekologická</a:t>
                      </a:r>
                      <a:endParaRPr sz="1800">
                        <a:latin typeface="Calibri"/>
                        <a:cs typeface="Calibri"/>
                      </a:endParaRPr>
                    </a:p>
                    <a:p>
                      <a:pPr marL="530225">
                        <a:lnSpc>
                          <a:spcPct val="100000"/>
                        </a:lnSpc>
                      </a:pPr>
                      <a:r>
                        <a:rPr sz="1800" spc="-10" dirty="0">
                          <a:latin typeface="Calibri"/>
                          <a:cs typeface="Calibri"/>
                        </a:rPr>
                        <a:t>produkce</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44195">
                <a:tc>
                  <a:txBody>
                    <a:bodyPr/>
                    <a:lstStyle/>
                    <a:p>
                      <a:pPr marL="2540" algn="ctr">
                        <a:lnSpc>
                          <a:spcPct val="100000"/>
                        </a:lnSpc>
                        <a:spcBef>
                          <a:spcPts val="944"/>
                        </a:spcBef>
                      </a:pPr>
                      <a:r>
                        <a:rPr sz="1800" spc="-25" dirty="0">
                          <a:latin typeface="Calibri"/>
                          <a:cs typeface="Calibri"/>
                        </a:rPr>
                        <a:t>137</a:t>
                      </a:r>
                      <a:endParaRPr sz="1800">
                        <a:latin typeface="Calibri"/>
                        <a:cs typeface="Calibri"/>
                      </a:endParaRPr>
                    </a:p>
                  </a:txBody>
                  <a:tcPr marL="0" marR="0" marT="1200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2540" algn="ctr">
                        <a:lnSpc>
                          <a:spcPct val="100000"/>
                        </a:lnSpc>
                        <a:spcBef>
                          <a:spcPts val="944"/>
                        </a:spcBef>
                      </a:pPr>
                      <a:r>
                        <a:rPr sz="1800" spc="-25" dirty="0">
                          <a:latin typeface="Calibri"/>
                          <a:cs typeface="Calibri"/>
                        </a:rPr>
                        <a:t>120</a:t>
                      </a:r>
                      <a:endParaRPr sz="1800">
                        <a:latin typeface="Calibri"/>
                        <a:cs typeface="Calibri"/>
                      </a:endParaRPr>
                    </a:p>
                  </a:txBody>
                  <a:tcPr marL="0" marR="0" marT="1200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bl>
          </a:graphicData>
        </a:graphic>
      </p:graphicFrame>
      <p:grpSp>
        <p:nvGrpSpPr>
          <p:cNvPr id="8" name="object 8"/>
          <p:cNvGrpSpPr/>
          <p:nvPr/>
        </p:nvGrpSpPr>
        <p:grpSpPr>
          <a:xfrm>
            <a:off x="8773414" y="3620770"/>
            <a:ext cx="2702560" cy="2702560"/>
            <a:chOff x="8773414" y="3620770"/>
            <a:chExt cx="2702560" cy="2702560"/>
          </a:xfrm>
        </p:grpSpPr>
        <p:pic>
          <p:nvPicPr>
            <p:cNvPr id="9" name="object 9"/>
            <p:cNvPicPr/>
            <p:nvPr/>
          </p:nvPicPr>
          <p:blipFill>
            <a:blip r:embed="rId4" cstate="print"/>
            <a:stretch>
              <a:fillRect/>
            </a:stretch>
          </p:blipFill>
          <p:spPr>
            <a:xfrm>
              <a:off x="8779764" y="3627120"/>
              <a:ext cx="2689859" cy="2689860"/>
            </a:xfrm>
            <a:prstGeom prst="rect">
              <a:avLst/>
            </a:prstGeom>
          </p:spPr>
        </p:pic>
        <p:sp>
          <p:nvSpPr>
            <p:cNvPr id="10" name="object 10"/>
            <p:cNvSpPr/>
            <p:nvPr/>
          </p:nvSpPr>
          <p:spPr>
            <a:xfrm>
              <a:off x="8779764" y="3627120"/>
              <a:ext cx="2689860" cy="2689860"/>
            </a:xfrm>
            <a:custGeom>
              <a:avLst/>
              <a:gdLst/>
              <a:ahLst/>
              <a:cxnLst/>
              <a:rect l="l" t="t" r="r" b="b"/>
              <a:pathLst>
                <a:path w="2689859" h="2689860">
                  <a:moveTo>
                    <a:pt x="0" y="1344929"/>
                  </a:moveTo>
                  <a:lnTo>
                    <a:pt x="848" y="1296689"/>
                  </a:lnTo>
                  <a:lnTo>
                    <a:pt x="3376" y="1248875"/>
                  </a:lnTo>
                  <a:lnTo>
                    <a:pt x="7554" y="1201518"/>
                  </a:lnTo>
                  <a:lnTo>
                    <a:pt x="13355" y="1154645"/>
                  </a:lnTo>
                  <a:lnTo>
                    <a:pt x="20748" y="1108285"/>
                  </a:lnTo>
                  <a:lnTo>
                    <a:pt x="29707" y="1062466"/>
                  </a:lnTo>
                  <a:lnTo>
                    <a:pt x="40202" y="1017216"/>
                  </a:lnTo>
                  <a:lnTo>
                    <a:pt x="52206" y="972565"/>
                  </a:lnTo>
                  <a:lnTo>
                    <a:pt x="65689" y="928540"/>
                  </a:lnTo>
                  <a:lnTo>
                    <a:pt x="80624" y="885170"/>
                  </a:lnTo>
                  <a:lnTo>
                    <a:pt x="96982" y="842484"/>
                  </a:lnTo>
                  <a:lnTo>
                    <a:pt x="114734" y="800509"/>
                  </a:lnTo>
                  <a:lnTo>
                    <a:pt x="133852" y="759275"/>
                  </a:lnTo>
                  <a:lnTo>
                    <a:pt x="154308" y="718809"/>
                  </a:lnTo>
                  <a:lnTo>
                    <a:pt x="176072" y="679141"/>
                  </a:lnTo>
                  <a:lnTo>
                    <a:pt x="199118" y="640298"/>
                  </a:lnTo>
                  <a:lnTo>
                    <a:pt x="223415" y="602310"/>
                  </a:lnTo>
                  <a:lnTo>
                    <a:pt x="248937" y="565204"/>
                  </a:lnTo>
                  <a:lnTo>
                    <a:pt x="275654" y="529008"/>
                  </a:lnTo>
                  <a:lnTo>
                    <a:pt x="303538" y="493753"/>
                  </a:lnTo>
                  <a:lnTo>
                    <a:pt x="332560" y="459465"/>
                  </a:lnTo>
                  <a:lnTo>
                    <a:pt x="362692" y="426173"/>
                  </a:lnTo>
                  <a:lnTo>
                    <a:pt x="393906" y="393906"/>
                  </a:lnTo>
                  <a:lnTo>
                    <a:pt x="426173" y="362692"/>
                  </a:lnTo>
                  <a:lnTo>
                    <a:pt x="459465" y="332560"/>
                  </a:lnTo>
                  <a:lnTo>
                    <a:pt x="493753" y="303538"/>
                  </a:lnTo>
                  <a:lnTo>
                    <a:pt x="529008" y="275654"/>
                  </a:lnTo>
                  <a:lnTo>
                    <a:pt x="565204" y="248937"/>
                  </a:lnTo>
                  <a:lnTo>
                    <a:pt x="602310" y="223415"/>
                  </a:lnTo>
                  <a:lnTo>
                    <a:pt x="640298" y="199118"/>
                  </a:lnTo>
                  <a:lnTo>
                    <a:pt x="679141" y="176072"/>
                  </a:lnTo>
                  <a:lnTo>
                    <a:pt x="718809" y="154308"/>
                  </a:lnTo>
                  <a:lnTo>
                    <a:pt x="759275" y="133852"/>
                  </a:lnTo>
                  <a:lnTo>
                    <a:pt x="800509" y="114734"/>
                  </a:lnTo>
                  <a:lnTo>
                    <a:pt x="842484" y="96982"/>
                  </a:lnTo>
                  <a:lnTo>
                    <a:pt x="885170" y="80624"/>
                  </a:lnTo>
                  <a:lnTo>
                    <a:pt x="928540" y="65689"/>
                  </a:lnTo>
                  <a:lnTo>
                    <a:pt x="972565" y="52206"/>
                  </a:lnTo>
                  <a:lnTo>
                    <a:pt x="1017216" y="40202"/>
                  </a:lnTo>
                  <a:lnTo>
                    <a:pt x="1062466" y="29707"/>
                  </a:lnTo>
                  <a:lnTo>
                    <a:pt x="1108285" y="20748"/>
                  </a:lnTo>
                  <a:lnTo>
                    <a:pt x="1154645" y="13355"/>
                  </a:lnTo>
                  <a:lnTo>
                    <a:pt x="1201518" y="7554"/>
                  </a:lnTo>
                  <a:lnTo>
                    <a:pt x="1248875" y="3376"/>
                  </a:lnTo>
                  <a:lnTo>
                    <a:pt x="1296689" y="848"/>
                  </a:lnTo>
                  <a:lnTo>
                    <a:pt x="1344929" y="0"/>
                  </a:lnTo>
                  <a:lnTo>
                    <a:pt x="1393170" y="848"/>
                  </a:lnTo>
                  <a:lnTo>
                    <a:pt x="1440984" y="3376"/>
                  </a:lnTo>
                  <a:lnTo>
                    <a:pt x="1488341" y="7554"/>
                  </a:lnTo>
                  <a:lnTo>
                    <a:pt x="1535214" y="13355"/>
                  </a:lnTo>
                  <a:lnTo>
                    <a:pt x="1581574" y="20748"/>
                  </a:lnTo>
                  <a:lnTo>
                    <a:pt x="1627393" y="29707"/>
                  </a:lnTo>
                  <a:lnTo>
                    <a:pt x="1672643" y="40202"/>
                  </a:lnTo>
                  <a:lnTo>
                    <a:pt x="1717294" y="52206"/>
                  </a:lnTo>
                  <a:lnTo>
                    <a:pt x="1761319" y="65689"/>
                  </a:lnTo>
                  <a:lnTo>
                    <a:pt x="1804689" y="80624"/>
                  </a:lnTo>
                  <a:lnTo>
                    <a:pt x="1847375" y="96982"/>
                  </a:lnTo>
                  <a:lnTo>
                    <a:pt x="1889350" y="114734"/>
                  </a:lnTo>
                  <a:lnTo>
                    <a:pt x="1930584" y="133852"/>
                  </a:lnTo>
                  <a:lnTo>
                    <a:pt x="1971050" y="154308"/>
                  </a:lnTo>
                  <a:lnTo>
                    <a:pt x="2010718" y="176072"/>
                  </a:lnTo>
                  <a:lnTo>
                    <a:pt x="2049561" y="199118"/>
                  </a:lnTo>
                  <a:lnTo>
                    <a:pt x="2087549" y="223415"/>
                  </a:lnTo>
                  <a:lnTo>
                    <a:pt x="2124655" y="248937"/>
                  </a:lnTo>
                  <a:lnTo>
                    <a:pt x="2160851" y="275654"/>
                  </a:lnTo>
                  <a:lnTo>
                    <a:pt x="2196106" y="303538"/>
                  </a:lnTo>
                  <a:lnTo>
                    <a:pt x="2230394" y="332560"/>
                  </a:lnTo>
                  <a:lnTo>
                    <a:pt x="2263686" y="362692"/>
                  </a:lnTo>
                  <a:lnTo>
                    <a:pt x="2295953" y="393906"/>
                  </a:lnTo>
                  <a:lnTo>
                    <a:pt x="2327167" y="426173"/>
                  </a:lnTo>
                  <a:lnTo>
                    <a:pt x="2357299" y="459465"/>
                  </a:lnTo>
                  <a:lnTo>
                    <a:pt x="2386321" y="493753"/>
                  </a:lnTo>
                  <a:lnTo>
                    <a:pt x="2414205" y="529008"/>
                  </a:lnTo>
                  <a:lnTo>
                    <a:pt x="2440922" y="565204"/>
                  </a:lnTo>
                  <a:lnTo>
                    <a:pt x="2466444" y="602310"/>
                  </a:lnTo>
                  <a:lnTo>
                    <a:pt x="2490741" y="640298"/>
                  </a:lnTo>
                  <a:lnTo>
                    <a:pt x="2513787" y="679141"/>
                  </a:lnTo>
                  <a:lnTo>
                    <a:pt x="2535551" y="718809"/>
                  </a:lnTo>
                  <a:lnTo>
                    <a:pt x="2556007" y="759275"/>
                  </a:lnTo>
                  <a:lnTo>
                    <a:pt x="2575125" y="800509"/>
                  </a:lnTo>
                  <a:lnTo>
                    <a:pt x="2592877" y="842484"/>
                  </a:lnTo>
                  <a:lnTo>
                    <a:pt x="2609235" y="885170"/>
                  </a:lnTo>
                  <a:lnTo>
                    <a:pt x="2624170" y="928540"/>
                  </a:lnTo>
                  <a:lnTo>
                    <a:pt x="2637653" y="972565"/>
                  </a:lnTo>
                  <a:lnTo>
                    <a:pt x="2649657" y="1017216"/>
                  </a:lnTo>
                  <a:lnTo>
                    <a:pt x="2660152" y="1062466"/>
                  </a:lnTo>
                  <a:lnTo>
                    <a:pt x="2669111" y="1108285"/>
                  </a:lnTo>
                  <a:lnTo>
                    <a:pt x="2676504" y="1154645"/>
                  </a:lnTo>
                  <a:lnTo>
                    <a:pt x="2682305" y="1201518"/>
                  </a:lnTo>
                  <a:lnTo>
                    <a:pt x="2686483" y="1248875"/>
                  </a:lnTo>
                  <a:lnTo>
                    <a:pt x="2689011" y="1296689"/>
                  </a:lnTo>
                  <a:lnTo>
                    <a:pt x="2689859" y="1344929"/>
                  </a:lnTo>
                  <a:lnTo>
                    <a:pt x="2689011" y="1393168"/>
                  </a:lnTo>
                  <a:lnTo>
                    <a:pt x="2686483" y="1440979"/>
                  </a:lnTo>
                  <a:lnTo>
                    <a:pt x="2682305" y="1488334"/>
                  </a:lnTo>
                  <a:lnTo>
                    <a:pt x="2676504" y="1535206"/>
                  </a:lnTo>
                  <a:lnTo>
                    <a:pt x="2669111" y="1581564"/>
                  </a:lnTo>
                  <a:lnTo>
                    <a:pt x="2660152" y="1627382"/>
                  </a:lnTo>
                  <a:lnTo>
                    <a:pt x="2649657" y="1672630"/>
                  </a:lnTo>
                  <a:lnTo>
                    <a:pt x="2637653" y="1717281"/>
                  </a:lnTo>
                  <a:lnTo>
                    <a:pt x="2624170" y="1761305"/>
                  </a:lnTo>
                  <a:lnTo>
                    <a:pt x="2609235" y="1804674"/>
                  </a:lnTo>
                  <a:lnTo>
                    <a:pt x="2592877" y="1847359"/>
                  </a:lnTo>
                  <a:lnTo>
                    <a:pt x="2575125" y="1889333"/>
                  </a:lnTo>
                  <a:lnTo>
                    <a:pt x="2556007" y="1930567"/>
                  </a:lnTo>
                  <a:lnTo>
                    <a:pt x="2535551" y="1971033"/>
                  </a:lnTo>
                  <a:lnTo>
                    <a:pt x="2513787" y="2010701"/>
                  </a:lnTo>
                  <a:lnTo>
                    <a:pt x="2490741" y="2049544"/>
                  </a:lnTo>
                  <a:lnTo>
                    <a:pt x="2466444" y="2087532"/>
                  </a:lnTo>
                  <a:lnTo>
                    <a:pt x="2440922" y="2124639"/>
                  </a:lnTo>
                  <a:lnTo>
                    <a:pt x="2414205" y="2160834"/>
                  </a:lnTo>
                  <a:lnTo>
                    <a:pt x="2386321" y="2196091"/>
                  </a:lnTo>
                  <a:lnTo>
                    <a:pt x="2357299" y="2230379"/>
                  </a:lnTo>
                  <a:lnTo>
                    <a:pt x="2327167" y="2263671"/>
                  </a:lnTo>
                  <a:lnTo>
                    <a:pt x="2295953" y="2295939"/>
                  </a:lnTo>
                  <a:lnTo>
                    <a:pt x="2263686" y="2327153"/>
                  </a:lnTo>
                  <a:lnTo>
                    <a:pt x="2230394" y="2357286"/>
                  </a:lnTo>
                  <a:lnTo>
                    <a:pt x="2196106" y="2386309"/>
                  </a:lnTo>
                  <a:lnTo>
                    <a:pt x="2160851" y="2414194"/>
                  </a:lnTo>
                  <a:lnTo>
                    <a:pt x="2124655" y="2440911"/>
                  </a:lnTo>
                  <a:lnTo>
                    <a:pt x="2087549" y="2466434"/>
                  </a:lnTo>
                  <a:lnTo>
                    <a:pt x="2049561" y="2490732"/>
                  </a:lnTo>
                  <a:lnTo>
                    <a:pt x="2010718" y="2513778"/>
                  </a:lnTo>
                  <a:lnTo>
                    <a:pt x="1971050" y="2535544"/>
                  </a:lnTo>
                  <a:lnTo>
                    <a:pt x="1930584" y="2556000"/>
                  </a:lnTo>
                  <a:lnTo>
                    <a:pt x="1889350" y="2575119"/>
                  </a:lnTo>
                  <a:lnTo>
                    <a:pt x="1847375" y="2592872"/>
                  </a:lnTo>
                  <a:lnTo>
                    <a:pt x="1804689" y="2609231"/>
                  </a:lnTo>
                  <a:lnTo>
                    <a:pt x="1761319" y="2624166"/>
                  </a:lnTo>
                  <a:lnTo>
                    <a:pt x="1717294" y="2637650"/>
                  </a:lnTo>
                  <a:lnTo>
                    <a:pt x="1672643" y="2649654"/>
                  </a:lnTo>
                  <a:lnTo>
                    <a:pt x="1627393" y="2660150"/>
                  </a:lnTo>
                  <a:lnTo>
                    <a:pt x="1581574" y="2669110"/>
                  </a:lnTo>
                  <a:lnTo>
                    <a:pt x="1535214" y="2676504"/>
                  </a:lnTo>
                  <a:lnTo>
                    <a:pt x="1488341" y="2682304"/>
                  </a:lnTo>
                  <a:lnTo>
                    <a:pt x="1440984" y="2686483"/>
                  </a:lnTo>
                  <a:lnTo>
                    <a:pt x="1393170" y="2689011"/>
                  </a:lnTo>
                  <a:lnTo>
                    <a:pt x="1344929" y="2689860"/>
                  </a:lnTo>
                  <a:lnTo>
                    <a:pt x="1296689" y="2689011"/>
                  </a:lnTo>
                  <a:lnTo>
                    <a:pt x="1248875" y="2686483"/>
                  </a:lnTo>
                  <a:lnTo>
                    <a:pt x="1201518" y="2682304"/>
                  </a:lnTo>
                  <a:lnTo>
                    <a:pt x="1154645" y="2676504"/>
                  </a:lnTo>
                  <a:lnTo>
                    <a:pt x="1108285" y="2669110"/>
                  </a:lnTo>
                  <a:lnTo>
                    <a:pt x="1062466" y="2660150"/>
                  </a:lnTo>
                  <a:lnTo>
                    <a:pt x="1017216" y="2649654"/>
                  </a:lnTo>
                  <a:lnTo>
                    <a:pt x="972565" y="2637650"/>
                  </a:lnTo>
                  <a:lnTo>
                    <a:pt x="928540" y="2624166"/>
                  </a:lnTo>
                  <a:lnTo>
                    <a:pt x="885170" y="2609231"/>
                  </a:lnTo>
                  <a:lnTo>
                    <a:pt x="842484" y="2592872"/>
                  </a:lnTo>
                  <a:lnTo>
                    <a:pt x="800509" y="2575119"/>
                  </a:lnTo>
                  <a:lnTo>
                    <a:pt x="759275" y="2556000"/>
                  </a:lnTo>
                  <a:lnTo>
                    <a:pt x="718809" y="2535544"/>
                  </a:lnTo>
                  <a:lnTo>
                    <a:pt x="679141" y="2513778"/>
                  </a:lnTo>
                  <a:lnTo>
                    <a:pt x="640298" y="2490732"/>
                  </a:lnTo>
                  <a:lnTo>
                    <a:pt x="602310" y="2466434"/>
                  </a:lnTo>
                  <a:lnTo>
                    <a:pt x="565204" y="2440911"/>
                  </a:lnTo>
                  <a:lnTo>
                    <a:pt x="529008" y="2414194"/>
                  </a:lnTo>
                  <a:lnTo>
                    <a:pt x="493753" y="2386309"/>
                  </a:lnTo>
                  <a:lnTo>
                    <a:pt x="459465" y="2357286"/>
                  </a:lnTo>
                  <a:lnTo>
                    <a:pt x="426173" y="2327153"/>
                  </a:lnTo>
                  <a:lnTo>
                    <a:pt x="393906" y="2295939"/>
                  </a:lnTo>
                  <a:lnTo>
                    <a:pt x="362692" y="2263671"/>
                  </a:lnTo>
                  <a:lnTo>
                    <a:pt x="332560" y="2230379"/>
                  </a:lnTo>
                  <a:lnTo>
                    <a:pt x="303538" y="2196091"/>
                  </a:lnTo>
                  <a:lnTo>
                    <a:pt x="275654" y="2160834"/>
                  </a:lnTo>
                  <a:lnTo>
                    <a:pt x="248937" y="2124639"/>
                  </a:lnTo>
                  <a:lnTo>
                    <a:pt x="223415" y="2087532"/>
                  </a:lnTo>
                  <a:lnTo>
                    <a:pt x="199118" y="2049544"/>
                  </a:lnTo>
                  <a:lnTo>
                    <a:pt x="176072" y="2010701"/>
                  </a:lnTo>
                  <a:lnTo>
                    <a:pt x="154308" y="1971033"/>
                  </a:lnTo>
                  <a:lnTo>
                    <a:pt x="133852" y="1930567"/>
                  </a:lnTo>
                  <a:lnTo>
                    <a:pt x="114734" y="1889333"/>
                  </a:lnTo>
                  <a:lnTo>
                    <a:pt x="96982" y="1847359"/>
                  </a:lnTo>
                  <a:lnTo>
                    <a:pt x="80624" y="1804674"/>
                  </a:lnTo>
                  <a:lnTo>
                    <a:pt x="65689" y="1761305"/>
                  </a:lnTo>
                  <a:lnTo>
                    <a:pt x="52206" y="1717281"/>
                  </a:lnTo>
                  <a:lnTo>
                    <a:pt x="40202" y="1672630"/>
                  </a:lnTo>
                  <a:lnTo>
                    <a:pt x="29707" y="1627382"/>
                  </a:lnTo>
                  <a:lnTo>
                    <a:pt x="20748" y="1581564"/>
                  </a:lnTo>
                  <a:lnTo>
                    <a:pt x="13355" y="1535206"/>
                  </a:lnTo>
                  <a:lnTo>
                    <a:pt x="7554" y="1488334"/>
                  </a:lnTo>
                  <a:lnTo>
                    <a:pt x="3376" y="1440979"/>
                  </a:lnTo>
                  <a:lnTo>
                    <a:pt x="848" y="1393168"/>
                  </a:lnTo>
                  <a:lnTo>
                    <a:pt x="0" y="1344929"/>
                  </a:lnTo>
                  <a:close/>
                </a:path>
              </a:pathLst>
            </a:custGeom>
            <a:ln w="12700">
              <a:solidFill>
                <a:srgbClr val="003300"/>
              </a:solidFill>
            </a:ln>
          </p:spPr>
          <p:txBody>
            <a:bodyPr wrap="square" lIns="0" tIns="0" rIns="0" bIns="0" rtlCol="0"/>
            <a:lstStyle/>
            <a:p>
              <a:endParaRPr/>
            </a:p>
          </p:txBody>
        </p:sp>
      </p:grpSp>
      <p:grpSp>
        <p:nvGrpSpPr>
          <p:cNvPr id="11" name="object 11"/>
          <p:cNvGrpSpPr/>
          <p:nvPr/>
        </p:nvGrpSpPr>
        <p:grpSpPr>
          <a:xfrm>
            <a:off x="662930" y="3140900"/>
            <a:ext cx="5672455" cy="2169160"/>
            <a:chOff x="662930" y="3140900"/>
            <a:chExt cx="5672455" cy="2169160"/>
          </a:xfrm>
        </p:grpSpPr>
        <p:pic>
          <p:nvPicPr>
            <p:cNvPr id="12" name="object 12"/>
            <p:cNvPicPr/>
            <p:nvPr/>
          </p:nvPicPr>
          <p:blipFill>
            <a:blip r:embed="rId5" cstate="print"/>
            <a:stretch>
              <a:fillRect/>
            </a:stretch>
          </p:blipFill>
          <p:spPr>
            <a:xfrm>
              <a:off x="662930" y="3140900"/>
              <a:ext cx="5672347" cy="2168746"/>
            </a:xfrm>
            <a:prstGeom prst="rect">
              <a:avLst/>
            </a:prstGeom>
          </p:spPr>
        </p:pic>
        <p:sp>
          <p:nvSpPr>
            <p:cNvPr id="13" name="object 13"/>
            <p:cNvSpPr/>
            <p:nvPr/>
          </p:nvSpPr>
          <p:spPr>
            <a:xfrm>
              <a:off x="679704" y="3148583"/>
              <a:ext cx="5588635" cy="2094230"/>
            </a:xfrm>
            <a:custGeom>
              <a:avLst/>
              <a:gdLst/>
              <a:ahLst/>
              <a:cxnLst/>
              <a:rect l="l" t="t" r="r" b="b"/>
              <a:pathLst>
                <a:path w="5588635" h="2094229">
                  <a:moveTo>
                    <a:pt x="5239512" y="0"/>
                  </a:moveTo>
                  <a:lnTo>
                    <a:pt x="348995" y="0"/>
                  </a:lnTo>
                  <a:lnTo>
                    <a:pt x="301638" y="3185"/>
                  </a:lnTo>
                  <a:lnTo>
                    <a:pt x="256218" y="12463"/>
                  </a:lnTo>
                  <a:lnTo>
                    <a:pt x="213149" y="27420"/>
                  </a:lnTo>
                  <a:lnTo>
                    <a:pt x="172849" y="47639"/>
                  </a:lnTo>
                  <a:lnTo>
                    <a:pt x="135733" y="72705"/>
                  </a:lnTo>
                  <a:lnTo>
                    <a:pt x="102217" y="102203"/>
                  </a:lnTo>
                  <a:lnTo>
                    <a:pt x="72716" y="135717"/>
                  </a:lnTo>
                  <a:lnTo>
                    <a:pt x="47647" y="172832"/>
                  </a:lnTo>
                  <a:lnTo>
                    <a:pt x="27425" y="213133"/>
                  </a:lnTo>
                  <a:lnTo>
                    <a:pt x="12466" y="256204"/>
                  </a:lnTo>
                  <a:lnTo>
                    <a:pt x="3185" y="301630"/>
                  </a:lnTo>
                  <a:lnTo>
                    <a:pt x="0" y="348995"/>
                  </a:lnTo>
                  <a:lnTo>
                    <a:pt x="0" y="1744979"/>
                  </a:lnTo>
                  <a:lnTo>
                    <a:pt x="3185" y="1792345"/>
                  </a:lnTo>
                  <a:lnTo>
                    <a:pt x="12466" y="1837771"/>
                  </a:lnTo>
                  <a:lnTo>
                    <a:pt x="27425" y="1880842"/>
                  </a:lnTo>
                  <a:lnTo>
                    <a:pt x="47647" y="1921143"/>
                  </a:lnTo>
                  <a:lnTo>
                    <a:pt x="72716" y="1958258"/>
                  </a:lnTo>
                  <a:lnTo>
                    <a:pt x="102217" y="1991772"/>
                  </a:lnTo>
                  <a:lnTo>
                    <a:pt x="135733" y="2021270"/>
                  </a:lnTo>
                  <a:lnTo>
                    <a:pt x="172849" y="2046336"/>
                  </a:lnTo>
                  <a:lnTo>
                    <a:pt x="213149" y="2066555"/>
                  </a:lnTo>
                  <a:lnTo>
                    <a:pt x="256218" y="2081512"/>
                  </a:lnTo>
                  <a:lnTo>
                    <a:pt x="301638" y="2090790"/>
                  </a:lnTo>
                  <a:lnTo>
                    <a:pt x="348995" y="2093976"/>
                  </a:lnTo>
                  <a:lnTo>
                    <a:pt x="5239512" y="2093976"/>
                  </a:lnTo>
                  <a:lnTo>
                    <a:pt x="5286877" y="2090790"/>
                  </a:lnTo>
                  <a:lnTo>
                    <a:pt x="5332303" y="2081512"/>
                  </a:lnTo>
                  <a:lnTo>
                    <a:pt x="5375374" y="2066555"/>
                  </a:lnTo>
                  <a:lnTo>
                    <a:pt x="5415675" y="2046336"/>
                  </a:lnTo>
                  <a:lnTo>
                    <a:pt x="5452790" y="2021270"/>
                  </a:lnTo>
                  <a:lnTo>
                    <a:pt x="5486304" y="1991772"/>
                  </a:lnTo>
                  <a:lnTo>
                    <a:pt x="5515802" y="1958258"/>
                  </a:lnTo>
                  <a:lnTo>
                    <a:pt x="5540868" y="1921143"/>
                  </a:lnTo>
                  <a:lnTo>
                    <a:pt x="5561087" y="1880842"/>
                  </a:lnTo>
                  <a:lnTo>
                    <a:pt x="5576044" y="1837771"/>
                  </a:lnTo>
                  <a:lnTo>
                    <a:pt x="5585322" y="1792345"/>
                  </a:lnTo>
                  <a:lnTo>
                    <a:pt x="5588508" y="1744979"/>
                  </a:lnTo>
                  <a:lnTo>
                    <a:pt x="5588508" y="348995"/>
                  </a:lnTo>
                  <a:lnTo>
                    <a:pt x="5585322" y="301630"/>
                  </a:lnTo>
                  <a:lnTo>
                    <a:pt x="5576044" y="256204"/>
                  </a:lnTo>
                  <a:lnTo>
                    <a:pt x="5561087" y="213133"/>
                  </a:lnTo>
                  <a:lnTo>
                    <a:pt x="5540868" y="172832"/>
                  </a:lnTo>
                  <a:lnTo>
                    <a:pt x="5515802" y="135717"/>
                  </a:lnTo>
                  <a:lnTo>
                    <a:pt x="5486304" y="102203"/>
                  </a:lnTo>
                  <a:lnTo>
                    <a:pt x="5452790" y="72705"/>
                  </a:lnTo>
                  <a:lnTo>
                    <a:pt x="5415675" y="47639"/>
                  </a:lnTo>
                  <a:lnTo>
                    <a:pt x="5375374" y="27420"/>
                  </a:lnTo>
                  <a:lnTo>
                    <a:pt x="5332303" y="12463"/>
                  </a:lnTo>
                  <a:lnTo>
                    <a:pt x="5286877" y="3185"/>
                  </a:lnTo>
                  <a:lnTo>
                    <a:pt x="5239512" y="0"/>
                  </a:lnTo>
                  <a:close/>
                </a:path>
              </a:pathLst>
            </a:custGeom>
            <a:solidFill>
              <a:srgbClr val="E1EFD9"/>
            </a:solidFill>
          </p:spPr>
          <p:txBody>
            <a:bodyPr wrap="square" lIns="0" tIns="0" rIns="0" bIns="0" rtlCol="0"/>
            <a:lstStyle/>
            <a:p>
              <a:endParaRPr/>
            </a:p>
          </p:txBody>
        </p:sp>
      </p:grpSp>
      <p:sp>
        <p:nvSpPr>
          <p:cNvPr id="14" name="object 14"/>
          <p:cNvSpPr txBox="1"/>
          <p:nvPr/>
        </p:nvSpPr>
        <p:spPr>
          <a:xfrm>
            <a:off x="814832" y="1398778"/>
            <a:ext cx="5274310" cy="4185119"/>
          </a:xfrm>
          <a:prstGeom prst="rect">
            <a:avLst/>
          </a:prstGeom>
        </p:spPr>
        <p:txBody>
          <a:bodyPr vert="horz" wrap="square" lIns="0" tIns="14604" rIns="0" bIns="0" rtlCol="0">
            <a:spAutoFit/>
          </a:bodyPr>
          <a:lstStyle/>
          <a:p>
            <a:pPr marL="299085" marR="537845" indent="-287020">
              <a:lnSpc>
                <a:spcPct val="99300"/>
              </a:lnSpc>
              <a:spcBef>
                <a:spcPts val="114"/>
              </a:spcBef>
              <a:tabLst>
                <a:tab pos="299085" algn="l"/>
              </a:tabLst>
            </a:pPr>
            <a:r>
              <a:rPr sz="1800" spc="-50" dirty="0">
                <a:latin typeface="Arial"/>
                <a:cs typeface="Arial"/>
              </a:rPr>
              <a:t>•</a:t>
            </a:r>
            <a:r>
              <a:rPr sz="1800" dirty="0">
                <a:latin typeface="Arial"/>
                <a:cs typeface="Arial"/>
              </a:rPr>
              <a:t>	</a:t>
            </a:r>
            <a:r>
              <a:rPr sz="2000" dirty="0">
                <a:latin typeface="Gill Sans MT"/>
                <a:cs typeface="Gill Sans MT"/>
              </a:rPr>
              <a:t>dotace</a:t>
            </a:r>
            <a:r>
              <a:rPr sz="2000" spc="-40" dirty="0">
                <a:latin typeface="Gill Sans MT"/>
                <a:cs typeface="Gill Sans MT"/>
              </a:rPr>
              <a:t> </a:t>
            </a:r>
            <a:r>
              <a:rPr sz="2000" dirty="0">
                <a:latin typeface="Gill Sans MT"/>
                <a:cs typeface="Gill Sans MT"/>
              </a:rPr>
              <a:t>je</a:t>
            </a:r>
            <a:r>
              <a:rPr sz="2000" spc="-15" dirty="0">
                <a:latin typeface="Gill Sans MT"/>
                <a:cs typeface="Gill Sans MT"/>
              </a:rPr>
              <a:t> </a:t>
            </a:r>
            <a:r>
              <a:rPr sz="2000" dirty="0">
                <a:latin typeface="Gill Sans MT"/>
                <a:cs typeface="Gill Sans MT"/>
              </a:rPr>
              <a:t>podmíněna</a:t>
            </a:r>
            <a:r>
              <a:rPr sz="2000" spc="-40" dirty="0">
                <a:latin typeface="Gill Sans MT"/>
                <a:cs typeface="Gill Sans MT"/>
              </a:rPr>
              <a:t> </a:t>
            </a:r>
            <a:r>
              <a:rPr sz="2000" dirty="0">
                <a:latin typeface="Gill Sans MT"/>
                <a:cs typeface="Gill Sans MT"/>
              </a:rPr>
              <a:t>údržbou</a:t>
            </a:r>
            <a:r>
              <a:rPr sz="2000" spc="-25" dirty="0">
                <a:latin typeface="Gill Sans MT"/>
                <a:cs typeface="Gill Sans MT"/>
              </a:rPr>
              <a:t> </a:t>
            </a:r>
            <a:r>
              <a:rPr sz="2000" dirty="0">
                <a:latin typeface="Gill Sans MT"/>
                <a:cs typeface="Gill Sans MT"/>
              </a:rPr>
              <a:t>travního</a:t>
            </a:r>
            <a:r>
              <a:rPr sz="2000" spc="-25" dirty="0">
                <a:latin typeface="Gill Sans MT"/>
                <a:cs typeface="Gill Sans MT"/>
              </a:rPr>
              <a:t> </a:t>
            </a:r>
            <a:r>
              <a:rPr sz="2000" spc="-10" dirty="0">
                <a:latin typeface="Gill Sans MT"/>
                <a:cs typeface="Gill Sans MT"/>
              </a:rPr>
              <a:t>porostu, </a:t>
            </a:r>
            <a:r>
              <a:rPr sz="2000" dirty="0">
                <a:latin typeface="Gill Sans MT"/>
                <a:cs typeface="Gill Sans MT"/>
              </a:rPr>
              <a:t>a</a:t>
            </a:r>
            <a:r>
              <a:rPr sz="2000" spc="-35" dirty="0">
                <a:latin typeface="Gill Sans MT"/>
                <a:cs typeface="Gill Sans MT"/>
              </a:rPr>
              <a:t> </a:t>
            </a:r>
            <a:r>
              <a:rPr sz="2000" dirty="0">
                <a:latin typeface="Gill Sans MT"/>
                <a:cs typeface="Gill Sans MT"/>
              </a:rPr>
              <a:t>to</a:t>
            </a:r>
            <a:r>
              <a:rPr sz="2000" spc="-20" dirty="0">
                <a:latin typeface="Gill Sans MT"/>
                <a:cs typeface="Gill Sans MT"/>
              </a:rPr>
              <a:t> </a:t>
            </a:r>
            <a:r>
              <a:rPr sz="2000" dirty="0">
                <a:latin typeface="Gill Sans MT"/>
                <a:cs typeface="Gill Sans MT"/>
              </a:rPr>
              <a:t>2x</a:t>
            </a:r>
            <a:r>
              <a:rPr sz="2000" spc="-10" dirty="0">
                <a:latin typeface="Gill Sans MT"/>
                <a:cs typeface="Gill Sans MT"/>
              </a:rPr>
              <a:t> </a:t>
            </a:r>
            <a:r>
              <a:rPr sz="2000" dirty="0">
                <a:latin typeface="Gill Sans MT"/>
                <a:cs typeface="Gill Sans MT"/>
              </a:rPr>
              <a:t>ročně</a:t>
            </a:r>
            <a:r>
              <a:rPr sz="2000" spc="-25" dirty="0">
                <a:latin typeface="Gill Sans MT"/>
                <a:cs typeface="Gill Sans MT"/>
              </a:rPr>
              <a:t> </a:t>
            </a:r>
            <a:r>
              <a:rPr sz="2000" dirty="0">
                <a:latin typeface="Gill Sans MT"/>
                <a:cs typeface="Gill Sans MT"/>
              </a:rPr>
              <a:t>sečením</a:t>
            </a:r>
            <a:r>
              <a:rPr sz="2000" spc="-25" dirty="0">
                <a:latin typeface="Gill Sans MT"/>
                <a:cs typeface="Gill Sans MT"/>
              </a:rPr>
              <a:t> </a:t>
            </a:r>
            <a:r>
              <a:rPr sz="2000" dirty="0">
                <a:latin typeface="Gill Sans MT"/>
                <a:cs typeface="Gill Sans MT"/>
              </a:rPr>
              <a:t>nebo</a:t>
            </a:r>
            <a:r>
              <a:rPr sz="2000" spc="-10" dirty="0">
                <a:latin typeface="Gill Sans MT"/>
                <a:cs typeface="Gill Sans MT"/>
              </a:rPr>
              <a:t> </a:t>
            </a:r>
            <a:r>
              <a:rPr sz="2000" dirty="0">
                <a:latin typeface="Gill Sans MT"/>
                <a:cs typeface="Gill Sans MT"/>
              </a:rPr>
              <a:t>pastvou</a:t>
            </a:r>
            <a:r>
              <a:rPr sz="2000" spc="-40" dirty="0">
                <a:latin typeface="Gill Sans MT"/>
                <a:cs typeface="Gill Sans MT"/>
              </a:rPr>
              <a:t> </a:t>
            </a:r>
            <a:r>
              <a:rPr sz="2000" spc="-10" dirty="0">
                <a:latin typeface="Gill Sans MT"/>
                <a:cs typeface="Gill Sans MT"/>
              </a:rPr>
              <a:t>včetně </a:t>
            </a:r>
            <a:r>
              <a:rPr sz="2000" dirty="0">
                <a:latin typeface="Gill Sans MT"/>
                <a:cs typeface="Gill Sans MT"/>
              </a:rPr>
              <a:t>likvidací</a:t>
            </a:r>
            <a:r>
              <a:rPr sz="2000" spc="-30" dirty="0">
                <a:latin typeface="Gill Sans MT"/>
                <a:cs typeface="Gill Sans MT"/>
              </a:rPr>
              <a:t> </a:t>
            </a:r>
            <a:r>
              <a:rPr sz="2000" dirty="0">
                <a:latin typeface="Gill Sans MT"/>
                <a:cs typeface="Gill Sans MT"/>
              </a:rPr>
              <a:t>nedopasků,</a:t>
            </a:r>
            <a:r>
              <a:rPr sz="2000" spc="-125" dirty="0">
                <a:latin typeface="Gill Sans MT"/>
                <a:cs typeface="Gill Sans MT"/>
              </a:rPr>
              <a:t> </a:t>
            </a:r>
            <a:r>
              <a:rPr sz="2000" b="1" dirty="0">
                <a:latin typeface="Calibri"/>
                <a:cs typeface="Calibri"/>
              </a:rPr>
              <a:t>ve</a:t>
            </a:r>
            <a:r>
              <a:rPr sz="2000" b="1" spc="-25" dirty="0">
                <a:latin typeface="Calibri"/>
                <a:cs typeface="Calibri"/>
              </a:rPr>
              <a:t> </a:t>
            </a:r>
            <a:r>
              <a:rPr sz="2000" b="1" spc="-10" dirty="0">
                <a:latin typeface="Calibri"/>
                <a:cs typeface="Calibri"/>
              </a:rPr>
              <a:t>stanovených</a:t>
            </a:r>
            <a:r>
              <a:rPr sz="2000" b="1" spc="-55" dirty="0">
                <a:latin typeface="Calibri"/>
                <a:cs typeface="Calibri"/>
              </a:rPr>
              <a:t> </a:t>
            </a:r>
            <a:r>
              <a:rPr sz="2000" b="1" spc="-10" dirty="0">
                <a:latin typeface="Calibri"/>
                <a:cs typeface="Calibri"/>
              </a:rPr>
              <a:t>termínech </a:t>
            </a:r>
            <a:r>
              <a:rPr sz="2000" b="1" dirty="0">
                <a:latin typeface="Calibri"/>
                <a:cs typeface="Calibri"/>
              </a:rPr>
              <a:t>do</a:t>
            </a:r>
            <a:r>
              <a:rPr sz="2000" b="1" spc="-10" dirty="0">
                <a:latin typeface="Calibri"/>
                <a:cs typeface="Calibri"/>
              </a:rPr>
              <a:t> </a:t>
            </a:r>
            <a:r>
              <a:rPr sz="2000" b="1" dirty="0">
                <a:latin typeface="Calibri"/>
                <a:cs typeface="Calibri"/>
              </a:rPr>
              <a:t>31.7.</a:t>
            </a:r>
            <a:r>
              <a:rPr sz="2000" b="1" spc="-15" dirty="0">
                <a:latin typeface="Calibri"/>
                <a:cs typeface="Calibri"/>
              </a:rPr>
              <a:t> </a:t>
            </a:r>
            <a:r>
              <a:rPr sz="2000" b="1" dirty="0">
                <a:latin typeface="Calibri"/>
                <a:cs typeface="Calibri"/>
              </a:rPr>
              <a:t>a</a:t>
            </a:r>
            <a:r>
              <a:rPr sz="2000" b="1" spc="5" dirty="0">
                <a:latin typeface="Calibri"/>
                <a:cs typeface="Calibri"/>
              </a:rPr>
              <a:t> </a:t>
            </a:r>
            <a:r>
              <a:rPr sz="2000" b="1" dirty="0">
                <a:latin typeface="Calibri"/>
                <a:cs typeface="Calibri"/>
              </a:rPr>
              <a:t>do</a:t>
            </a:r>
            <a:r>
              <a:rPr sz="2000" b="1" spc="-5" dirty="0">
                <a:latin typeface="Calibri"/>
                <a:cs typeface="Calibri"/>
              </a:rPr>
              <a:t> </a:t>
            </a:r>
            <a:r>
              <a:rPr sz="2000" b="1" spc="-10" dirty="0">
                <a:latin typeface="Calibri"/>
                <a:cs typeface="Calibri"/>
              </a:rPr>
              <a:t>31.10.</a:t>
            </a:r>
            <a:endParaRPr sz="2000" dirty="0">
              <a:latin typeface="Calibri"/>
              <a:cs typeface="Calibri"/>
            </a:endParaRPr>
          </a:p>
          <a:p>
            <a:pPr>
              <a:lnSpc>
                <a:spcPct val="100000"/>
              </a:lnSpc>
            </a:pPr>
            <a:endParaRPr sz="1800" dirty="0">
              <a:latin typeface="Calibri"/>
              <a:cs typeface="Calibri"/>
            </a:endParaRPr>
          </a:p>
          <a:p>
            <a:pPr>
              <a:lnSpc>
                <a:spcPct val="100000"/>
              </a:lnSpc>
              <a:spcBef>
                <a:spcPts val="10"/>
              </a:spcBef>
            </a:pPr>
            <a:endParaRPr sz="2600" dirty="0">
              <a:latin typeface="Calibri"/>
              <a:cs typeface="Calibri"/>
            </a:endParaRPr>
          </a:p>
          <a:p>
            <a:pPr marR="3440429" algn="ctr">
              <a:lnSpc>
                <a:spcPct val="100000"/>
              </a:lnSpc>
            </a:pPr>
            <a:r>
              <a:rPr sz="1800" b="1" spc="-10" dirty="0">
                <a:latin typeface="Calibri"/>
                <a:cs typeface="Calibri"/>
              </a:rPr>
              <a:t>Kombinovatelnost</a:t>
            </a:r>
            <a:endParaRPr sz="1800" dirty="0">
              <a:latin typeface="Calibri"/>
              <a:cs typeface="Calibri"/>
            </a:endParaRPr>
          </a:p>
          <a:p>
            <a:pPr marL="48260">
              <a:lnSpc>
                <a:spcPct val="100000"/>
              </a:lnSpc>
              <a:spcBef>
                <a:spcPts val="1200"/>
              </a:spcBef>
              <a:tabLst>
                <a:tab pos="334645" algn="l"/>
              </a:tabLst>
            </a:pPr>
            <a:r>
              <a:rPr sz="1800" spc="-50" dirty="0">
                <a:latin typeface="Arial"/>
                <a:cs typeface="Arial"/>
              </a:rPr>
              <a:t>•</a:t>
            </a:r>
            <a:r>
              <a:rPr sz="1800" dirty="0">
                <a:latin typeface="Arial"/>
                <a:cs typeface="Arial"/>
              </a:rPr>
              <a:t>	</a:t>
            </a:r>
            <a:r>
              <a:rPr sz="1800" dirty="0">
                <a:latin typeface="Calibri"/>
                <a:cs typeface="Calibri"/>
              </a:rPr>
              <a:t>s</a:t>
            </a:r>
            <a:r>
              <a:rPr sz="1800" spc="-35" dirty="0">
                <a:latin typeface="Calibri"/>
                <a:cs typeface="Calibri"/>
              </a:rPr>
              <a:t> </a:t>
            </a:r>
            <a:r>
              <a:rPr sz="1800" dirty="0">
                <a:latin typeface="Calibri"/>
                <a:cs typeface="Calibri"/>
              </a:rPr>
              <a:t>AEKO</a:t>
            </a:r>
            <a:r>
              <a:rPr sz="1800" spc="-35" dirty="0">
                <a:latin typeface="Calibri"/>
                <a:cs typeface="Calibri"/>
              </a:rPr>
              <a:t> </a:t>
            </a:r>
            <a:r>
              <a:rPr sz="1800" dirty="0">
                <a:latin typeface="Calibri"/>
                <a:cs typeface="Calibri"/>
              </a:rPr>
              <a:t>–</a:t>
            </a:r>
            <a:r>
              <a:rPr sz="1800" spc="-5" dirty="0">
                <a:latin typeface="Calibri"/>
                <a:cs typeface="Calibri"/>
              </a:rPr>
              <a:t> </a:t>
            </a:r>
            <a:r>
              <a:rPr sz="1800" spc="-10" dirty="0">
                <a:latin typeface="Calibri"/>
                <a:cs typeface="Calibri"/>
              </a:rPr>
              <a:t>Zatravňování</a:t>
            </a:r>
            <a:r>
              <a:rPr sz="1800" spc="-35" dirty="0">
                <a:latin typeface="Calibri"/>
                <a:cs typeface="Calibri"/>
              </a:rPr>
              <a:t> </a:t>
            </a:r>
            <a:r>
              <a:rPr sz="1800" dirty="0">
                <a:latin typeface="Calibri"/>
                <a:cs typeface="Calibri"/>
              </a:rPr>
              <a:t>orné</a:t>
            </a:r>
            <a:r>
              <a:rPr sz="1800" spc="-10" dirty="0">
                <a:latin typeface="Calibri"/>
                <a:cs typeface="Calibri"/>
              </a:rPr>
              <a:t> </a:t>
            </a:r>
            <a:r>
              <a:rPr sz="1800" dirty="0">
                <a:latin typeface="Calibri"/>
                <a:cs typeface="Calibri"/>
              </a:rPr>
              <a:t>půdy</a:t>
            </a:r>
            <a:r>
              <a:rPr sz="1800" spc="-10" dirty="0">
                <a:latin typeface="Calibri"/>
                <a:cs typeface="Calibri"/>
              </a:rPr>
              <a:t> </a:t>
            </a:r>
            <a:r>
              <a:rPr sz="1800" dirty="0">
                <a:latin typeface="Calibri"/>
                <a:cs typeface="Calibri"/>
              </a:rPr>
              <a:t>(platba</a:t>
            </a:r>
            <a:r>
              <a:rPr sz="1800" spc="-10" dirty="0">
                <a:latin typeface="Calibri"/>
                <a:cs typeface="Calibri"/>
              </a:rPr>
              <a:t> </a:t>
            </a:r>
            <a:r>
              <a:rPr sz="1800" dirty="0">
                <a:latin typeface="Calibri"/>
                <a:cs typeface="Calibri"/>
              </a:rPr>
              <a:t>se</a:t>
            </a:r>
            <a:r>
              <a:rPr sz="1800" spc="-15" dirty="0">
                <a:latin typeface="Calibri"/>
                <a:cs typeface="Calibri"/>
              </a:rPr>
              <a:t> </a:t>
            </a:r>
            <a:r>
              <a:rPr sz="1800" spc="-10" dirty="0">
                <a:latin typeface="Calibri"/>
                <a:cs typeface="Calibri"/>
              </a:rPr>
              <a:t>poskytne</a:t>
            </a:r>
            <a:endParaRPr sz="1800" dirty="0">
              <a:latin typeface="Calibri"/>
              <a:cs typeface="Calibri"/>
            </a:endParaRPr>
          </a:p>
          <a:p>
            <a:pPr marR="3401060" algn="ctr">
              <a:lnSpc>
                <a:spcPct val="100000"/>
              </a:lnSpc>
            </a:pPr>
            <a:r>
              <a:rPr sz="1800" dirty="0">
                <a:latin typeface="Calibri"/>
                <a:cs typeface="Calibri"/>
              </a:rPr>
              <a:t>jen</a:t>
            </a:r>
            <a:r>
              <a:rPr sz="1800" spc="-10" dirty="0">
                <a:latin typeface="Calibri"/>
                <a:cs typeface="Calibri"/>
              </a:rPr>
              <a:t> </a:t>
            </a:r>
            <a:r>
              <a:rPr sz="1800" dirty="0">
                <a:latin typeface="Calibri"/>
                <a:cs typeface="Calibri"/>
              </a:rPr>
              <a:t>na</a:t>
            </a:r>
            <a:r>
              <a:rPr sz="1800" spc="-5" dirty="0">
                <a:latin typeface="Calibri"/>
                <a:cs typeface="Calibri"/>
              </a:rPr>
              <a:t> </a:t>
            </a:r>
            <a:r>
              <a:rPr sz="1800" spc="-20" dirty="0">
                <a:latin typeface="Calibri"/>
                <a:cs typeface="Calibri"/>
              </a:rPr>
              <a:t>AEKO)</a:t>
            </a:r>
            <a:endParaRPr sz="1800" dirty="0">
              <a:latin typeface="Calibri"/>
              <a:cs typeface="Calibri"/>
            </a:endParaRPr>
          </a:p>
          <a:p>
            <a:pPr marL="334645" marR="146685" indent="-287020">
              <a:lnSpc>
                <a:spcPct val="100000"/>
              </a:lnSpc>
              <a:spcBef>
                <a:spcPts val="1200"/>
              </a:spcBef>
              <a:tabLst>
                <a:tab pos="33464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dirty="0">
                <a:latin typeface="Calibri"/>
                <a:cs typeface="Calibri"/>
              </a:rPr>
              <a:t>ALS</a:t>
            </a:r>
            <a:r>
              <a:rPr sz="1800" spc="-20" dirty="0">
                <a:latin typeface="Calibri"/>
                <a:cs typeface="Calibri"/>
              </a:rPr>
              <a:t> </a:t>
            </a:r>
            <a:r>
              <a:rPr sz="1800" dirty="0">
                <a:latin typeface="Calibri"/>
                <a:cs typeface="Calibri"/>
              </a:rPr>
              <a:t>–</a:t>
            </a:r>
            <a:r>
              <a:rPr sz="1800" spc="-15" dirty="0">
                <a:latin typeface="Calibri"/>
                <a:cs typeface="Calibri"/>
              </a:rPr>
              <a:t> </a:t>
            </a:r>
            <a:r>
              <a:rPr sz="1800" dirty="0">
                <a:latin typeface="Calibri"/>
                <a:cs typeface="Calibri"/>
              </a:rPr>
              <a:t>silvoorebný</a:t>
            </a:r>
            <a:r>
              <a:rPr sz="1800" spc="-5" dirty="0">
                <a:latin typeface="Calibri"/>
                <a:cs typeface="Calibri"/>
              </a:rPr>
              <a:t> </a:t>
            </a:r>
            <a:r>
              <a:rPr sz="1800" dirty="0">
                <a:latin typeface="Calibri"/>
                <a:cs typeface="Calibri"/>
              </a:rPr>
              <a:t>(platba</a:t>
            </a:r>
            <a:r>
              <a:rPr sz="1800" spc="-10" dirty="0">
                <a:latin typeface="Calibri"/>
                <a:cs typeface="Calibri"/>
              </a:rPr>
              <a:t> </a:t>
            </a:r>
            <a:r>
              <a:rPr sz="1800" dirty="0">
                <a:latin typeface="Calibri"/>
                <a:cs typeface="Calibri"/>
              </a:rPr>
              <a:t>EZ</a:t>
            </a:r>
            <a:r>
              <a:rPr sz="1800" spc="-25" dirty="0">
                <a:latin typeface="Calibri"/>
                <a:cs typeface="Calibri"/>
              </a:rPr>
              <a:t> </a:t>
            </a:r>
            <a:r>
              <a:rPr sz="1800" dirty="0">
                <a:latin typeface="Calibri"/>
                <a:cs typeface="Calibri"/>
              </a:rPr>
              <a:t>se</a:t>
            </a:r>
            <a:r>
              <a:rPr sz="1800" spc="-10" dirty="0">
                <a:latin typeface="Calibri"/>
                <a:cs typeface="Calibri"/>
              </a:rPr>
              <a:t> </a:t>
            </a:r>
            <a:r>
              <a:rPr sz="1800" dirty="0">
                <a:latin typeface="Calibri"/>
                <a:cs typeface="Calibri"/>
              </a:rPr>
              <a:t>poskytne</a:t>
            </a:r>
            <a:r>
              <a:rPr sz="1800" spc="-30" dirty="0">
                <a:latin typeface="Calibri"/>
                <a:cs typeface="Calibri"/>
              </a:rPr>
              <a:t> </a:t>
            </a:r>
            <a:r>
              <a:rPr sz="1800" dirty="0">
                <a:latin typeface="Calibri"/>
                <a:cs typeface="Calibri"/>
              </a:rPr>
              <a:t>jen</a:t>
            </a:r>
            <a:r>
              <a:rPr sz="1800" spc="-20" dirty="0">
                <a:latin typeface="Calibri"/>
                <a:cs typeface="Calibri"/>
              </a:rPr>
              <a:t> </a:t>
            </a:r>
            <a:r>
              <a:rPr sz="1800" spc="-25" dirty="0">
                <a:latin typeface="Calibri"/>
                <a:cs typeface="Calibri"/>
              </a:rPr>
              <a:t>na </a:t>
            </a:r>
            <a:r>
              <a:rPr sz="1800" dirty="0">
                <a:latin typeface="Calibri"/>
                <a:cs typeface="Calibri"/>
              </a:rPr>
              <a:t>plochu</a:t>
            </a:r>
            <a:r>
              <a:rPr sz="1800" spc="-20" dirty="0">
                <a:latin typeface="Calibri"/>
                <a:cs typeface="Calibri"/>
              </a:rPr>
              <a:t> </a:t>
            </a:r>
            <a:r>
              <a:rPr sz="1800" dirty="0">
                <a:latin typeface="Calibri"/>
                <a:cs typeface="Calibri"/>
              </a:rPr>
              <a:t>s</a:t>
            </a:r>
            <a:r>
              <a:rPr sz="1800" spc="-30" dirty="0">
                <a:latin typeface="Calibri"/>
                <a:cs typeface="Calibri"/>
              </a:rPr>
              <a:t> </a:t>
            </a:r>
            <a:r>
              <a:rPr sz="1800" spc="-10" dirty="0">
                <a:latin typeface="Calibri"/>
                <a:cs typeface="Calibri"/>
              </a:rPr>
              <a:t>pěstovanými</a:t>
            </a:r>
            <a:r>
              <a:rPr sz="1800" spc="-30" dirty="0">
                <a:latin typeface="Calibri"/>
                <a:cs typeface="Calibri"/>
              </a:rPr>
              <a:t> </a:t>
            </a:r>
            <a:r>
              <a:rPr sz="1800" dirty="0">
                <a:latin typeface="Calibri"/>
                <a:cs typeface="Calibri"/>
              </a:rPr>
              <a:t>plodinami,</a:t>
            </a:r>
            <a:r>
              <a:rPr sz="1800" spc="-20" dirty="0">
                <a:latin typeface="Calibri"/>
                <a:cs typeface="Calibri"/>
              </a:rPr>
              <a:t> </a:t>
            </a:r>
            <a:r>
              <a:rPr sz="1800" dirty="0">
                <a:latin typeface="Calibri"/>
                <a:cs typeface="Calibri"/>
              </a:rPr>
              <a:t>nikoli</a:t>
            </a:r>
            <a:r>
              <a:rPr sz="1800" spc="-25" dirty="0">
                <a:latin typeface="Calibri"/>
                <a:cs typeface="Calibri"/>
              </a:rPr>
              <a:t> </a:t>
            </a:r>
            <a:r>
              <a:rPr sz="1800" dirty="0">
                <a:latin typeface="Calibri"/>
                <a:cs typeface="Calibri"/>
              </a:rPr>
              <a:t>na</a:t>
            </a:r>
            <a:r>
              <a:rPr sz="1800" spc="-20" dirty="0">
                <a:latin typeface="Calibri"/>
                <a:cs typeface="Calibri"/>
              </a:rPr>
              <a:t> </a:t>
            </a:r>
            <a:r>
              <a:rPr sz="1800" spc="-10" dirty="0">
                <a:latin typeface="Calibri"/>
                <a:cs typeface="Calibri"/>
              </a:rPr>
              <a:t>ochranný </a:t>
            </a:r>
            <a:r>
              <a:rPr sz="1800" dirty="0">
                <a:latin typeface="Calibri"/>
                <a:cs typeface="Calibri"/>
              </a:rPr>
              <a:t>pás</a:t>
            </a:r>
            <a:r>
              <a:rPr sz="1800" spc="-5" dirty="0">
                <a:latin typeface="Calibri"/>
                <a:cs typeface="Calibri"/>
              </a:rPr>
              <a:t> </a:t>
            </a:r>
            <a:r>
              <a:rPr sz="1800" dirty="0">
                <a:latin typeface="Calibri"/>
                <a:cs typeface="Calibri"/>
              </a:rPr>
              <a:t>podél </a:t>
            </a:r>
            <a:r>
              <a:rPr sz="1800" spc="-10" dirty="0">
                <a:latin typeface="Calibri"/>
                <a:cs typeface="Calibri"/>
              </a:rPr>
              <a:t>dřevin)</a:t>
            </a:r>
            <a:endParaRPr sz="1800" dirty="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9982" y="1627553"/>
            <a:ext cx="5323840" cy="2094230"/>
            <a:chOff x="729982" y="1627553"/>
            <a:chExt cx="5323840" cy="2094230"/>
          </a:xfrm>
        </p:grpSpPr>
        <p:pic>
          <p:nvPicPr>
            <p:cNvPr id="3" name="object 3"/>
            <p:cNvPicPr/>
            <p:nvPr/>
          </p:nvPicPr>
          <p:blipFill>
            <a:blip r:embed="rId2" cstate="print"/>
            <a:stretch>
              <a:fillRect/>
            </a:stretch>
          </p:blipFill>
          <p:spPr>
            <a:xfrm>
              <a:off x="729982" y="1627553"/>
              <a:ext cx="5323358" cy="2094093"/>
            </a:xfrm>
            <a:prstGeom prst="rect">
              <a:avLst/>
            </a:prstGeom>
          </p:spPr>
        </p:pic>
        <p:sp>
          <p:nvSpPr>
            <p:cNvPr id="4" name="object 4"/>
            <p:cNvSpPr/>
            <p:nvPr/>
          </p:nvSpPr>
          <p:spPr>
            <a:xfrm>
              <a:off x="746759" y="1635252"/>
              <a:ext cx="5240020" cy="2019300"/>
            </a:xfrm>
            <a:custGeom>
              <a:avLst/>
              <a:gdLst/>
              <a:ahLst/>
              <a:cxnLst/>
              <a:rect l="l" t="t" r="r" b="b"/>
              <a:pathLst>
                <a:path w="5240020" h="2019300">
                  <a:moveTo>
                    <a:pt x="4902962" y="0"/>
                  </a:moveTo>
                  <a:lnTo>
                    <a:pt x="336562" y="0"/>
                  </a:lnTo>
                  <a:lnTo>
                    <a:pt x="290893" y="3071"/>
                  </a:lnTo>
                  <a:lnTo>
                    <a:pt x="247091" y="12017"/>
                  </a:lnTo>
                  <a:lnTo>
                    <a:pt x="205557" y="26439"/>
                  </a:lnTo>
                  <a:lnTo>
                    <a:pt x="166693" y="45936"/>
                  </a:lnTo>
                  <a:lnTo>
                    <a:pt x="130899" y="70107"/>
                  </a:lnTo>
                  <a:lnTo>
                    <a:pt x="98577" y="98551"/>
                  </a:lnTo>
                  <a:lnTo>
                    <a:pt x="70127" y="130870"/>
                  </a:lnTo>
                  <a:lnTo>
                    <a:pt x="45950" y="166661"/>
                  </a:lnTo>
                  <a:lnTo>
                    <a:pt x="26448" y="205525"/>
                  </a:lnTo>
                  <a:lnTo>
                    <a:pt x="12022" y="247062"/>
                  </a:lnTo>
                  <a:lnTo>
                    <a:pt x="3072" y="290870"/>
                  </a:lnTo>
                  <a:lnTo>
                    <a:pt x="0" y="336550"/>
                  </a:lnTo>
                  <a:lnTo>
                    <a:pt x="0" y="1682750"/>
                  </a:lnTo>
                  <a:lnTo>
                    <a:pt x="3072" y="1728429"/>
                  </a:lnTo>
                  <a:lnTo>
                    <a:pt x="12022" y="1772237"/>
                  </a:lnTo>
                  <a:lnTo>
                    <a:pt x="26448" y="1813774"/>
                  </a:lnTo>
                  <a:lnTo>
                    <a:pt x="45950" y="1852638"/>
                  </a:lnTo>
                  <a:lnTo>
                    <a:pt x="70127" y="1888429"/>
                  </a:lnTo>
                  <a:lnTo>
                    <a:pt x="98577" y="1920748"/>
                  </a:lnTo>
                  <a:lnTo>
                    <a:pt x="130899" y="1949192"/>
                  </a:lnTo>
                  <a:lnTo>
                    <a:pt x="166693" y="1973363"/>
                  </a:lnTo>
                  <a:lnTo>
                    <a:pt x="205557" y="1992860"/>
                  </a:lnTo>
                  <a:lnTo>
                    <a:pt x="247091" y="2007282"/>
                  </a:lnTo>
                  <a:lnTo>
                    <a:pt x="290893" y="2016228"/>
                  </a:lnTo>
                  <a:lnTo>
                    <a:pt x="336562" y="2019300"/>
                  </a:lnTo>
                  <a:lnTo>
                    <a:pt x="4902962" y="2019300"/>
                  </a:lnTo>
                  <a:lnTo>
                    <a:pt x="4948641" y="2016228"/>
                  </a:lnTo>
                  <a:lnTo>
                    <a:pt x="4992449" y="2007282"/>
                  </a:lnTo>
                  <a:lnTo>
                    <a:pt x="5033986" y="1992860"/>
                  </a:lnTo>
                  <a:lnTo>
                    <a:pt x="5072850" y="1973363"/>
                  </a:lnTo>
                  <a:lnTo>
                    <a:pt x="5108641" y="1949192"/>
                  </a:lnTo>
                  <a:lnTo>
                    <a:pt x="5140960" y="1920748"/>
                  </a:lnTo>
                  <a:lnTo>
                    <a:pt x="5169404" y="1888429"/>
                  </a:lnTo>
                  <a:lnTo>
                    <a:pt x="5193575" y="1852638"/>
                  </a:lnTo>
                  <a:lnTo>
                    <a:pt x="5213072" y="1813774"/>
                  </a:lnTo>
                  <a:lnTo>
                    <a:pt x="5227494" y="1772237"/>
                  </a:lnTo>
                  <a:lnTo>
                    <a:pt x="5236440" y="1728429"/>
                  </a:lnTo>
                  <a:lnTo>
                    <a:pt x="5239512" y="1682750"/>
                  </a:lnTo>
                  <a:lnTo>
                    <a:pt x="5239512" y="336550"/>
                  </a:lnTo>
                  <a:lnTo>
                    <a:pt x="5236440" y="290870"/>
                  </a:lnTo>
                  <a:lnTo>
                    <a:pt x="5227494" y="247062"/>
                  </a:lnTo>
                  <a:lnTo>
                    <a:pt x="5213072" y="205525"/>
                  </a:lnTo>
                  <a:lnTo>
                    <a:pt x="5193575" y="166661"/>
                  </a:lnTo>
                  <a:lnTo>
                    <a:pt x="5169404" y="130870"/>
                  </a:lnTo>
                  <a:lnTo>
                    <a:pt x="5140960" y="98551"/>
                  </a:lnTo>
                  <a:lnTo>
                    <a:pt x="5108641" y="70107"/>
                  </a:lnTo>
                  <a:lnTo>
                    <a:pt x="5072850" y="45936"/>
                  </a:lnTo>
                  <a:lnTo>
                    <a:pt x="5033986" y="26439"/>
                  </a:lnTo>
                  <a:lnTo>
                    <a:pt x="4992449" y="12017"/>
                  </a:lnTo>
                  <a:lnTo>
                    <a:pt x="4948641" y="3071"/>
                  </a:lnTo>
                  <a:lnTo>
                    <a:pt x="4902962" y="0"/>
                  </a:lnTo>
                  <a:close/>
                </a:path>
              </a:pathLst>
            </a:custGeom>
            <a:solidFill>
              <a:srgbClr val="E1EFD9"/>
            </a:solidFill>
          </p:spPr>
          <p:txBody>
            <a:bodyPr wrap="square" lIns="0" tIns="0" rIns="0" bIns="0" rtlCol="0"/>
            <a:lstStyle/>
            <a:p>
              <a:endParaRPr/>
            </a:p>
          </p:txBody>
        </p:sp>
      </p:grpSp>
      <p:sp>
        <p:nvSpPr>
          <p:cNvPr id="5" name="object 5"/>
          <p:cNvSpPr txBox="1">
            <a:spLocks noGrp="1"/>
          </p:cNvSpPr>
          <p:nvPr>
            <p:ph type="title"/>
          </p:nvPr>
        </p:nvSpPr>
        <p:spPr>
          <a:xfrm>
            <a:off x="846531" y="-78378"/>
            <a:ext cx="8867140" cy="1257845"/>
          </a:xfrm>
          <a:prstGeom prst="rect">
            <a:avLst/>
          </a:prstGeom>
        </p:spPr>
        <p:txBody>
          <a:bodyPr vert="horz" wrap="square" lIns="0" tIns="12700" rIns="0" bIns="0" rtlCol="0">
            <a:spAutoFit/>
          </a:bodyPr>
          <a:lstStyle/>
          <a:p>
            <a:pPr marL="12700">
              <a:lnSpc>
                <a:spcPts val="3304"/>
              </a:lnSpc>
              <a:spcBef>
                <a:spcPts val="100"/>
              </a:spcBef>
            </a:pPr>
            <a:br>
              <a:rPr lang="cs-CZ" dirty="0"/>
            </a:br>
            <a:r>
              <a:rPr sz="2400" b="1" dirty="0" err="1"/>
              <a:t>Dotace</a:t>
            </a:r>
            <a:r>
              <a:rPr sz="2400" b="1" spc="-70" dirty="0"/>
              <a:t> </a:t>
            </a:r>
            <a:r>
              <a:rPr sz="2400" b="1" dirty="0"/>
              <a:t>na</a:t>
            </a:r>
            <a:r>
              <a:rPr sz="2400" b="1" spc="-40" dirty="0"/>
              <a:t> </a:t>
            </a:r>
            <a:r>
              <a:rPr sz="2400" b="1" spc="-10" dirty="0"/>
              <a:t>zemědělskou</a:t>
            </a:r>
            <a:r>
              <a:rPr sz="2400" b="1" spc="-90" dirty="0"/>
              <a:t> </a:t>
            </a:r>
            <a:r>
              <a:rPr sz="2400" b="1" dirty="0"/>
              <a:t>půdu</a:t>
            </a:r>
            <a:r>
              <a:rPr sz="2400" b="1" spc="-45" dirty="0"/>
              <a:t> </a:t>
            </a:r>
            <a:r>
              <a:rPr sz="2400" b="1" dirty="0"/>
              <a:t>s</a:t>
            </a:r>
            <a:r>
              <a:rPr sz="2400" b="1" spc="-35" dirty="0"/>
              <a:t> </a:t>
            </a:r>
            <a:r>
              <a:rPr sz="2400" b="1" dirty="0"/>
              <a:t>druhem</a:t>
            </a:r>
            <a:r>
              <a:rPr sz="2400" b="1" spc="-55" dirty="0"/>
              <a:t> </a:t>
            </a:r>
            <a:r>
              <a:rPr sz="2400" b="1" spc="-10" dirty="0"/>
              <a:t>zemědělské</a:t>
            </a:r>
            <a:r>
              <a:rPr sz="2400" b="1" spc="-80" dirty="0"/>
              <a:t> </a:t>
            </a:r>
            <a:r>
              <a:rPr sz="2400" b="1" spc="-10" dirty="0"/>
              <a:t>kultury</a:t>
            </a:r>
          </a:p>
          <a:p>
            <a:pPr marL="12700">
              <a:lnSpc>
                <a:spcPts val="3304"/>
              </a:lnSpc>
            </a:pPr>
            <a:r>
              <a:rPr sz="2400" b="1" dirty="0">
                <a:latin typeface="Calibri"/>
                <a:cs typeface="Calibri"/>
              </a:rPr>
              <a:t>ovocný</a:t>
            </a:r>
            <a:r>
              <a:rPr sz="2400" b="1" spc="-55" dirty="0">
                <a:latin typeface="Calibri"/>
                <a:cs typeface="Calibri"/>
              </a:rPr>
              <a:t> </a:t>
            </a:r>
            <a:r>
              <a:rPr sz="2400" b="1" dirty="0">
                <a:latin typeface="Calibri"/>
                <a:cs typeface="Calibri"/>
              </a:rPr>
              <a:t>sad,</a:t>
            </a:r>
            <a:r>
              <a:rPr sz="2400" b="1" spc="-45" dirty="0">
                <a:latin typeface="Calibri"/>
                <a:cs typeface="Calibri"/>
              </a:rPr>
              <a:t> </a:t>
            </a:r>
            <a:r>
              <a:rPr sz="2400" b="1" dirty="0">
                <a:latin typeface="Calibri"/>
                <a:cs typeface="Calibri"/>
              </a:rPr>
              <a:t>vinice</a:t>
            </a:r>
            <a:r>
              <a:rPr sz="2400" b="1" spc="-40" dirty="0">
                <a:latin typeface="Calibri"/>
                <a:cs typeface="Calibri"/>
              </a:rPr>
              <a:t> </a:t>
            </a:r>
            <a:r>
              <a:rPr sz="2400" dirty="0"/>
              <a:t>a</a:t>
            </a:r>
            <a:r>
              <a:rPr sz="2400" spc="-35" dirty="0"/>
              <a:t> </a:t>
            </a:r>
            <a:r>
              <a:rPr sz="2400" b="1" spc="-10" dirty="0">
                <a:latin typeface="Calibri"/>
                <a:cs typeface="Calibri"/>
              </a:rPr>
              <a:t>chmelnice</a:t>
            </a:r>
          </a:p>
        </p:txBody>
      </p:sp>
      <p:pic>
        <p:nvPicPr>
          <p:cNvPr id="6" name="object 6"/>
          <p:cNvPicPr/>
          <p:nvPr/>
        </p:nvPicPr>
        <p:blipFill>
          <a:blip r:embed="rId3" cstate="print"/>
          <a:stretch>
            <a:fillRect/>
          </a:stretch>
        </p:blipFill>
        <p:spPr>
          <a:xfrm>
            <a:off x="193547" y="175247"/>
            <a:ext cx="486156" cy="486168"/>
          </a:xfrm>
          <a:prstGeom prst="rect">
            <a:avLst/>
          </a:prstGeom>
        </p:spPr>
      </p:pic>
      <p:graphicFrame>
        <p:nvGraphicFramePr>
          <p:cNvPr id="7" name="object 7"/>
          <p:cNvGraphicFramePr>
            <a:graphicFrameLocks noGrp="1"/>
          </p:cNvGraphicFramePr>
          <p:nvPr/>
        </p:nvGraphicFramePr>
        <p:xfrm>
          <a:off x="792530" y="4120896"/>
          <a:ext cx="4640579" cy="2190115"/>
        </p:xfrm>
        <a:graphic>
          <a:graphicData uri="http://schemas.openxmlformats.org/drawingml/2006/table">
            <a:tbl>
              <a:tblPr firstRow="1" bandRow="1">
                <a:tableStyleId>{2D5ABB26-0587-4C30-8999-92F81FD0307C}</a:tableStyleId>
              </a:tblPr>
              <a:tblGrid>
                <a:gridCol w="1546860">
                  <a:extLst>
                    <a:ext uri="{9D8B030D-6E8A-4147-A177-3AD203B41FA5}">
                      <a16:colId xmlns:a16="http://schemas.microsoft.com/office/drawing/2014/main" val="20000"/>
                    </a:ext>
                  </a:extLst>
                </a:gridCol>
                <a:gridCol w="1546860">
                  <a:extLst>
                    <a:ext uri="{9D8B030D-6E8A-4147-A177-3AD203B41FA5}">
                      <a16:colId xmlns:a16="http://schemas.microsoft.com/office/drawing/2014/main" val="20001"/>
                    </a:ext>
                  </a:extLst>
                </a:gridCol>
                <a:gridCol w="1546859">
                  <a:extLst>
                    <a:ext uri="{9D8B030D-6E8A-4147-A177-3AD203B41FA5}">
                      <a16:colId xmlns:a16="http://schemas.microsoft.com/office/drawing/2014/main" val="20002"/>
                    </a:ext>
                  </a:extLst>
                </a:gridCol>
              </a:tblGrid>
              <a:tr h="365760">
                <a:tc rowSpan="2">
                  <a:txBody>
                    <a:bodyPr/>
                    <a:lstStyle/>
                    <a:p>
                      <a:pPr>
                        <a:lnSpc>
                          <a:spcPct val="100000"/>
                        </a:lnSpc>
                        <a:spcBef>
                          <a:spcPts val="10"/>
                        </a:spcBef>
                      </a:pPr>
                      <a:endParaRPr sz="2400">
                        <a:latin typeface="Times New Roman"/>
                        <a:cs typeface="Times New Roman"/>
                      </a:endParaRPr>
                    </a:p>
                    <a:p>
                      <a:pPr marL="231775">
                        <a:lnSpc>
                          <a:spcPct val="100000"/>
                        </a:lnSpc>
                      </a:pPr>
                      <a:r>
                        <a:rPr sz="1800" b="1" dirty="0">
                          <a:solidFill>
                            <a:srgbClr val="FFFFFF"/>
                          </a:solidFill>
                          <a:latin typeface="Calibri"/>
                          <a:cs typeface="Calibri"/>
                        </a:rPr>
                        <a:t>Ovocný</a:t>
                      </a:r>
                      <a:r>
                        <a:rPr sz="1800" b="1" spc="-75" dirty="0">
                          <a:solidFill>
                            <a:srgbClr val="FFFFFF"/>
                          </a:solidFill>
                          <a:latin typeface="Calibri"/>
                          <a:cs typeface="Calibri"/>
                        </a:rPr>
                        <a:t> </a:t>
                      </a:r>
                      <a:r>
                        <a:rPr sz="1800" b="1" spc="-25" dirty="0">
                          <a:solidFill>
                            <a:srgbClr val="FFFFFF"/>
                          </a:solidFill>
                          <a:latin typeface="Calibri"/>
                          <a:cs typeface="Calibri"/>
                        </a:rPr>
                        <a:t>sad</a:t>
                      </a:r>
                      <a:endParaRPr sz="1800">
                        <a:latin typeface="Calibri"/>
                        <a:cs typeface="Calibri"/>
                      </a:endParaRPr>
                    </a:p>
                  </a:txBody>
                  <a:tcPr marL="0" marR="0" marT="127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gridSpan="2">
                  <a:txBody>
                    <a:bodyPr/>
                    <a:lstStyle/>
                    <a:p>
                      <a:pPr marL="594995">
                        <a:lnSpc>
                          <a:spcPct val="100000"/>
                        </a:lnSpc>
                        <a:spcBef>
                          <a:spcPts val="25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175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640080">
                <a:tc vMerge="1">
                  <a:txBody>
                    <a:bodyPr/>
                    <a:lstStyle/>
                    <a:p>
                      <a:endParaRPr/>
                    </a:p>
                  </a:txBody>
                  <a:tcPr marL="0" marR="0" marT="127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447040" marR="266065" indent="-173990">
                        <a:lnSpc>
                          <a:spcPct val="100000"/>
                        </a:lnSpc>
                        <a:spcBef>
                          <a:spcPts val="250"/>
                        </a:spcBef>
                      </a:pPr>
                      <a:r>
                        <a:rPr sz="1800" spc="-10" dirty="0">
                          <a:latin typeface="Calibri"/>
                          <a:cs typeface="Calibri"/>
                        </a:rPr>
                        <a:t>Přechodné období</a:t>
                      </a:r>
                      <a:endParaRPr sz="1800">
                        <a:latin typeface="Calibri"/>
                        <a:cs typeface="Calibri"/>
                      </a:endParaRPr>
                    </a:p>
                  </a:txBody>
                  <a:tcPr marL="0" marR="0" marT="31750"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291465">
                        <a:lnSpc>
                          <a:spcPct val="100000"/>
                        </a:lnSpc>
                        <a:spcBef>
                          <a:spcPts val="250"/>
                        </a:spcBef>
                      </a:pPr>
                      <a:r>
                        <a:rPr sz="1800" spc="-10" dirty="0">
                          <a:latin typeface="Calibri"/>
                          <a:cs typeface="Calibri"/>
                        </a:rPr>
                        <a:t>Ekologická</a:t>
                      </a:r>
                      <a:endParaRPr sz="1800">
                        <a:latin typeface="Calibri"/>
                        <a:cs typeface="Calibri"/>
                      </a:endParaRPr>
                    </a:p>
                    <a:p>
                      <a:pPr marL="340360">
                        <a:lnSpc>
                          <a:spcPct val="100000"/>
                        </a:lnSpc>
                      </a:pPr>
                      <a:r>
                        <a:rPr sz="1800" spc="-10" dirty="0">
                          <a:latin typeface="Calibri"/>
                          <a:cs typeface="Calibri"/>
                        </a:rPr>
                        <a:t>produkce</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640080">
                <a:tc>
                  <a:txBody>
                    <a:bodyPr/>
                    <a:lstStyle/>
                    <a:p>
                      <a:pPr algn="ctr">
                        <a:lnSpc>
                          <a:spcPct val="100000"/>
                        </a:lnSpc>
                        <a:spcBef>
                          <a:spcPts val="250"/>
                        </a:spcBef>
                      </a:pPr>
                      <a:r>
                        <a:rPr sz="1800" spc="-10" dirty="0">
                          <a:latin typeface="Calibri"/>
                          <a:cs typeface="Calibri"/>
                        </a:rPr>
                        <a:t>Intenzivní</a:t>
                      </a:r>
                      <a:endParaRPr sz="1800">
                        <a:latin typeface="Calibri"/>
                        <a:cs typeface="Calibri"/>
                      </a:endParaRPr>
                    </a:p>
                    <a:p>
                      <a:pPr algn="ctr">
                        <a:lnSpc>
                          <a:spcPct val="100000"/>
                        </a:lnSpc>
                      </a:pPr>
                      <a:r>
                        <a:rPr sz="1800" spc="-20" dirty="0">
                          <a:latin typeface="Calibri"/>
                          <a:cs typeface="Calibri"/>
                        </a:rPr>
                        <a:t>sady</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0E9"/>
                    </a:solidFill>
                  </a:tcPr>
                </a:tc>
                <a:tc>
                  <a:txBody>
                    <a:bodyPr/>
                    <a:lstStyle/>
                    <a:p>
                      <a:pPr algn="ctr">
                        <a:lnSpc>
                          <a:spcPct val="100000"/>
                        </a:lnSpc>
                        <a:spcBef>
                          <a:spcPts val="1330"/>
                        </a:spcBef>
                      </a:pPr>
                      <a:r>
                        <a:rPr sz="1800" spc="-25" dirty="0">
                          <a:latin typeface="Calibri"/>
                          <a:cs typeface="Calibri"/>
                        </a:rPr>
                        <a:t>896</a:t>
                      </a:r>
                      <a:endParaRPr sz="1800">
                        <a:latin typeface="Calibri"/>
                        <a:cs typeface="Calibri"/>
                      </a:endParaRPr>
                    </a:p>
                  </a:txBody>
                  <a:tcPr marL="0" marR="0" marT="168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599440">
                        <a:lnSpc>
                          <a:spcPct val="100000"/>
                        </a:lnSpc>
                        <a:spcBef>
                          <a:spcPts val="1330"/>
                        </a:spcBef>
                      </a:pPr>
                      <a:r>
                        <a:rPr sz="1800" spc="-25" dirty="0">
                          <a:latin typeface="Calibri"/>
                          <a:cs typeface="Calibri"/>
                        </a:rPr>
                        <a:t>850</a:t>
                      </a:r>
                      <a:endParaRPr sz="1800">
                        <a:latin typeface="Calibri"/>
                        <a:cs typeface="Calibri"/>
                      </a:endParaRPr>
                    </a:p>
                  </a:txBody>
                  <a:tcPr marL="0" marR="0" marT="168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544195">
                <a:tc>
                  <a:txBody>
                    <a:bodyPr/>
                    <a:lstStyle/>
                    <a:p>
                      <a:pPr marL="201295">
                        <a:lnSpc>
                          <a:spcPct val="100000"/>
                        </a:lnSpc>
                        <a:spcBef>
                          <a:spcPts val="955"/>
                        </a:spcBef>
                      </a:pPr>
                      <a:r>
                        <a:rPr sz="1800" dirty="0">
                          <a:latin typeface="Calibri"/>
                          <a:cs typeface="Calibri"/>
                        </a:rPr>
                        <a:t>Ostatní</a:t>
                      </a:r>
                      <a:r>
                        <a:rPr sz="1800" spc="-85" dirty="0">
                          <a:latin typeface="Calibri"/>
                          <a:cs typeface="Calibri"/>
                        </a:rPr>
                        <a:t> </a:t>
                      </a:r>
                      <a:r>
                        <a:rPr sz="1800" spc="-20" dirty="0">
                          <a:latin typeface="Calibri"/>
                          <a:cs typeface="Calibri"/>
                        </a:rPr>
                        <a:t>sady</a:t>
                      </a:r>
                      <a:endParaRPr sz="1800">
                        <a:latin typeface="Calibri"/>
                        <a:cs typeface="Calibri"/>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algn="ctr">
                        <a:lnSpc>
                          <a:spcPct val="100000"/>
                        </a:lnSpc>
                        <a:spcBef>
                          <a:spcPts val="955"/>
                        </a:spcBef>
                      </a:pPr>
                      <a:r>
                        <a:rPr sz="1800" spc="-25" dirty="0">
                          <a:latin typeface="Calibri"/>
                          <a:cs typeface="Calibri"/>
                        </a:rPr>
                        <a:t>536</a:t>
                      </a:r>
                      <a:endParaRPr sz="1800">
                        <a:latin typeface="Calibri"/>
                        <a:cs typeface="Calibri"/>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599440">
                        <a:lnSpc>
                          <a:spcPct val="100000"/>
                        </a:lnSpc>
                        <a:spcBef>
                          <a:spcPts val="955"/>
                        </a:spcBef>
                      </a:pPr>
                      <a:r>
                        <a:rPr sz="1800" spc="-25" dirty="0">
                          <a:latin typeface="Calibri"/>
                          <a:cs typeface="Calibri"/>
                        </a:rPr>
                        <a:t>510</a:t>
                      </a:r>
                      <a:endParaRPr sz="1800">
                        <a:latin typeface="Calibri"/>
                        <a:cs typeface="Calibri"/>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bl>
          </a:graphicData>
        </a:graphic>
      </p:graphicFrame>
      <p:graphicFrame>
        <p:nvGraphicFramePr>
          <p:cNvPr id="8" name="object 8"/>
          <p:cNvGraphicFramePr>
            <a:graphicFrameLocks noGrp="1"/>
          </p:cNvGraphicFramePr>
          <p:nvPr/>
        </p:nvGraphicFramePr>
        <p:xfrm>
          <a:off x="6798309" y="4120896"/>
          <a:ext cx="4640579" cy="2189480"/>
        </p:xfrm>
        <a:graphic>
          <a:graphicData uri="http://schemas.openxmlformats.org/drawingml/2006/table">
            <a:tbl>
              <a:tblPr firstRow="1" bandRow="1">
                <a:tableStyleId>{2D5ABB26-0587-4C30-8999-92F81FD0307C}</a:tableStyleId>
              </a:tblPr>
              <a:tblGrid>
                <a:gridCol w="1546860">
                  <a:extLst>
                    <a:ext uri="{9D8B030D-6E8A-4147-A177-3AD203B41FA5}">
                      <a16:colId xmlns:a16="http://schemas.microsoft.com/office/drawing/2014/main" val="20000"/>
                    </a:ext>
                  </a:extLst>
                </a:gridCol>
                <a:gridCol w="1546860">
                  <a:extLst>
                    <a:ext uri="{9D8B030D-6E8A-4147-A177-3AD203B41FA5}">
                      <a16:colId xmlns:a16="http://schemas.microsoft.com/office/drawing/2014/main" val="20001"/>
                    </a:ext>
                  </a:extLst>
                </a:gridCol>
                <a:gridCol w="1546859">
                  <a:extLst>
                    <a:ext uri="{9D8B030D-6E8A-4147-A177-3AD203B41FA5}">
                      <a16:colId xmlns:a16="http://schemas.microsoft.com/office/drawing/2014/main" val="20002"/>
                    </a:ext>
                  </a:extLst>
                </a:gridCol>
              </a:tblGrid>
              <a:tr h="382270">
                <a:tc rowSpan="2">
                  <a:txBody>
                    <a:bodyPr/>
                    <a:lstStyle/>
                    <a:p>
                      <a:pPr>
                        <a:lnSpc>
                          <a:spcPct val="100000"/>
                        </a:lnSpc>
                        <a:spcBef>
                          <a:spcPts val="30"/>
                        </a:spcBef>
                      </a:pPr>
                      <a:endParaRPr sz="1600">
                        <a:latin typeface="Times New Roman"/>
                        <a:cs typeface="Times New Roman"/>
                      </a:endParaRPr>
                    </a:p>
                    <a:p>
                      <a:pPr marL="1270" algn="ctr">
                        <a:lnSpc>
                          <a:spcPct val="100000"/>
                        </a:lnSpc>
                      </a:pPr>
                      <a:r>
                        <a:rPr sz="1800" b="1" dirty="0">
                          <a:solidFill>
                            <a:srgbClr val="FFFFFF"/>
                          </a:solidFill>
                          <a:latin typeface="Calibri"/>
                          <a:cs typeface="Calibri"/>
                        </a:rPr>
                        <a:t>Ost.</a:t>
                      </a:r>
                      <a:r>
                        <a:rPr sz="1800" b="1" spc="-40" dirty="0">
                          <a:solidFill>
                            <a:srgbClr val="FFFFFF"/>
                          </a:solidFill>
                          <a:latin typeface="Calibri"/>
                          <a:cs typeface="Calibri"/>
                        </a:rPr>
                        <a:t> </a:t>
                      </a:r>
                      <a:r>
                        <a:rPr sz="1800" b="1" spc="-10" dirty="0">
                          <a:solidFill>
                            <a:srgbClr val="FFFFFF"/>
                          </a:solidFill>
                          <a:latin typeface="Calibri"/>
                          <a:cs typeface="Calibri"/>
                        </a:rPr>
                        <a:t>trvalé</a:t>
                      </a:r>
                      <a:endParaRPr sz="1800">
                        <a:latin typeface="Calibri"/>
                        <a:cs typeface="Calibri"/>
                      </a:endParaRPr>
                    </a:p>
                    <a:p>
                      <a:pPr algn="ctr">
                        <a:lnSpc>
                          <a:spcPct val="100000"/>
                        </a:lnSpc>
                      </a:pPr>
                      <a:r>
                        <a:rPr sz="1800" b="1" spc="-10" dirty="0">
                          <a:solidFill>
                            <a:srgbClr val="FFFFFF"/>
                          </a:solidFill>
                          <a:latin typeface="Calibri"/>
                          <a:cs typeface="Calibri"/>
                        </a:rPr>
                        <a:t>kultury</a:t>
                      </a:r>
                      <a:endParaRPr sz="1800">
                        <a:latin typeface="Calibri"/>
                        <a:cs typeface="Calibri"/>
                      </a:endParaRPr>
                    </a:p>
                  </a:txBody>
                  <a:tcPr marL="0" marR="0" marT="381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gridSpan="2">
                  <a:txBody>
                    <a:bodyPr/>
                    <a:lstStyle/>
                    <a:p>
                      <a:pPr marL="595630">
                        <a:lnSpc>
                          <a:spcPct val="100000"/>
                        </a:lnSpc>
                        <a:spcBef>
                          <a:spcPts val="25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175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669290">
                <a:tc vMerge="1">
                  <a:txBody>
                    <a:bodyPr/>
                    <a:lstStyle/>
                    <a:p>
                      <a:endParaRPr/>
                    </a:p>
                  </a:txBody>
                  <a:tcPr marL="0" marR="0" marT="381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447675" marR="265430" indent="-173990">
                        <a:lnSpc>
                          <a:spcPct val="100000"/>
                        </a:lnSpc>
                        <a:spcBef>
                          <a:spcPts val="250"/>
                        </a:spcBef>
                      </a:pPr>
                      <a:r>
                        <a:rPr sz="1800" spc="-10" dirty="0">
                          <a:latin typeface="Calibri"/>
                          <a:cs typeface="Calibri"/>
                        </a:rPr>
                        <a:t>Přechodné období</a:t>
                      </a:r>
                      <a:endParaRPr sz="1800">
                        <a:latin typeface="Calibri"/>
                        <a:cs typeface="Calibri"/>
                      </a:endParaRPr>
                    </a:p>
                  </a:txBody>
                  <a:tcPr marL="0" marR="0" marT="31750"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292100">
                        <a:lnSpc>
                          <a:spcPct val="100000"/>
                        </a:lnSpc>
                        <a:spcBef>
                          <a:spcPts val="250"/>
                        </a:spcBef>
                      </a:pPr>
                      <a:r>
                        <a:rPr sz="1800" spc="-10" dirty="0">
                          <a:latin typeface="Calibri"/>
                          <a:cs typeface="Calibri"/>
                        </a:rPr>
                        <a:t>Ekologická</a:t>
                      </a:r>
                      <a:endParaRPr sz="1800">
                        <a:latin typeface="Calibri"/>
                        <a:cs typeface="Calibri"/>
                      </a:endParaRPr>
                    </a:p>
                    <a:p>
                      <a:pPr marL="340995">
                        <a:lnSpc>
                          <a:spcPct val="100000"/>
                        </a:lnSpc>
                      </a:pPr>
                      <a:r>
                        <a:rPr sz="1800" spc="-10" dirty="0">
                          <a:latin typeface="Calibri"/>
                          <a:cs typeface="Calibri"/>
                        </a:rPr>
                        <a:t>produkce</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568960">
                <a:tc>
                  <a:txBody>
                    <a:bodyPr/>
                    <a:lstStyle/>
                    <a:p>
                      <a:pPr algn="ctr">
                        <a:lnSpc>
                          <a:spcPct val="100000"/>
                        </a:lnSpc>
                        <a:spcBef>
                          <a:spcPts val="250"/>
                        </a:spcBef>
                      </a:pPr>
                      <a:r>
                        <a:rPr sz="1800" spc="-10" dirty="0">
                          <a:latin typeface="Calibri"/>
                          <a:cs typeface="Calibri"/>
                        </a:rPr>
                        <a:t>Vinice</a:t>
                      </a:r>
                      <a:endParaRPr sz="1800">
                        <a:latin typeface="Calibri"/>
                        <a:cs typeface="Calibri"/>
                      </a:endParaRPr>
                    </a:p>
                  </a:txBody>
                  <a:tcPr marL="0" marR="0" marT="317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0E9"/>
                    </a:solidFill>
                  </a:tcPr>
                </a:tc>
                <a:tc>
                  <a:txBody>
                    <a:bodyPr/>
                    <a:lstStyle/>
                    <a:p>
                      <a:pPr marL="635" algn="ctr">
                        <a:lnSpc>
                          <a:spcPct val="100000"/>
                        </a:lnSpc>
                        <a:spcBef>
                          <a:spcPts val="1050"/>
                        </a:spcBef>
                      </a:pPr>
                      <a:r>
                        <a:rPr sz="1800" spc="-25" dirty="0">
                          <a:latin typeface="Calibri"/>
                          <a:cs typeface="Calibri"/>
                        </a:rPr>
                        <a:t>900</a:t>
                      </a:r>
                      <a:endParaRPr sz="1800">
                        <a:latin typeface="Calibri"/>
                        <a:cs typeface="Calibri"/>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R="591185" algn="r">
                        <a:lnSpc>
                          <a:spcPct val="100000"/>
                        </a:lnSpc>
                        <a:spcBef>
                          <a:spcPts val="1050"/>
                        </a:spcBef>
                      </a:pPr>
                      <a:r>
                        <a:rPr sz="1800" spc="-25" dirty="0">
                          <a:latin typeface="Calibri"/>
                          <a:cs typeface="Calibri"/>
                        </a:rPr>
                        <a:t>847</a:t>
                      </a:r>
                      <a:endParaRPr sz="1800">
                        <a:latin typeface="Calibri"/>
                        <a:cs typeface="Calibri"/>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568960">
                <a:tc>
                  <a:txBody>
                    <a:bodyPr/>
                    <a:lstStyle/>
                    <a:p>
                      <a:pPr marL="635" algn="ctr">
                        <a:lnSpc>
                          <a:spcPct val="100000"/>
                        </a:lnSpc>
                        <a:spcBef>
                          <a:spcPts val="1050"/>
                        </a:spcBef>
                      </a:pPr>
                      <a:r>
                        <a:rPr sz="1800" spc="-10" dirty="0">
                          <a:latin typeface="Calibri"/>
                          <a:cs typeface="Calibri"/>
                        </a:rPr>
                        <a:t>Chmelnice</a:t>
                      </a:r>
                      <a:endParaRPr sz="1800">
                        <a:latin typeface="Calibri"/>
                        <a:cs typeface="Calibri"/>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635" algn="ctr">
                        <a:lnSpc>
                          <a:spcPct val="100000"/>
                        </a:lnSpc>
                        <a:spcBef>
                          <a:spcPts val="1050"/>
                        </a:spcBef>
                      </a:pPr>
                      <a:r>
                        <a:rPr sz="1800" spc="-25" dirty="0">
                          <a:latin typeface="Calibri"/>
                          <a:cs typeface="Calibri"/>
                        </a:rPr>
                        <a:t>900</a:t>
                      </a:r>
                      <a:endParaRPr sz="1800">
                        <a:latin typeface="Calibri"/>
                        <a:cs typeface="Calibri"/>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R="591185" algn="r">
                        <a:lnSpc>
                          <a:spcPct val="100000"/>
                        </a:lnSpc>
                        <a:spcBef>
                          <a:spcPts val="1050"/>
                        </a:spcBef>
                      </a:pPr>
                      <a:r>
                        <a:rPr sz="1800" spc="-25" dirty="0">
                          <a:latin typeface="Calibri"/>
                          <a:cs typeface="Calibri"/>
                        </a:rPr>
                        <a:t>847</a:t>
                      </a:r>
                      <a:endParaRPr sz="1800">
                        <a:latin typeface="Calibri"/>
                        <a:cs typeface="Calibri"/>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bl>
          </a:graphicData>
        </a:graphic>
      </p:graphicFrame>
      <p:grpSp>
        <p:nvGrpSpPr>
          <p:cNvPr id="9" name="object 9"/>
          <p:cNvGrpSpPr/>
          <p:nvPr/>
        </p:nvGrpSpPr>
        <p:grpSpPr>
          <a:xfrm>
            <a:off x="8749030" y="956817"/>
            <a:ext cx="2702560" cy="2704465"/>
            <a:chOff x="8749030" y="956817"/>
            <a:chExt cx="2702560" cy="2704465"/>
          </a:xfrm>
        </p:grpSpPr>
        <p:pic>
          <p:nvPicPr>
            <p:cNvPr id="10" name="object 10"/>
            <p:cNvPicPr/>
            <p:nvPr/>
          </p:nvPicPr>
          <p:blipFill>
            <a:blip r:embed="rId4" cstate="print"/>
            <a:stretch>
              <a:fillRect/>
            </a:stretch>
          </p:blipFill>
          <p:spPr>
            <a:xfrm>
              <a:off x="8755380" y="963167"/>
              <a:ext cx="2689860" cy="2691383"/>
            </a:xfrm>
            <a:prstGeom prst="rect">
              <a:avLst/>
            </a:prstGeom>
          </p:spPr>
        </p:pic>
        <p:sp>
          <p:nvSpPr>
            <p:cNvPr id="11" name="object 11"/>
            <p:cNvSpPr/>
            <p:nvPr/>
          </p:nvSpPr>
          <p:spPr>
            <a:xfrm>
              <a:off x="8755380" y="963167"/>
              <a:ext cx="2689860" cy="2691765"/>
            </a:xfrm>
            <a:custGeom>
              <a:avLst/>
              <a:gdLst/>
              <a:ahLst/>
              <a:cxnLst/>
              <a:rect l="l" t="t" r="r" b="b"/>
              <a:pathLst>
                <a:path w="2689859" h="2691765">
                  <a:moveTo>
                    <a:pt x="0" y="1345692"/>
                  </a:moveTo>
                  <a:lnTo>
                    <a:pt x="848" y="1297426"/>
                  </a:lnTo>
                  <a:lnTo>
                    <a:pt x="3376" y="1249588"/>
                  </a:lnTo>
                  <a:lnTo>
                    <a:pt x="7554" y="1202206"/>
                  </a:lnTo>
                  <a:lnTo>
                    <a:pt x="13355" y="1155308"/>
                  </a:lnTo>
                  <a:lnTo>
                    <a:pt x="20748" y="1108923"/>
                  </a:lnTo>
                  <a:lnTo>
                    <a:pt x="29707" y="1063079"/>
                  </a:lnTo>
                  <a:lnTo>
                    <a:pt x="40202" y="1017806"/>
                  </a:lnTo>
                  <a:lnTo>
                    <a:pt x="52206" y="973130"/>
                  </a:lnTo>
                  <a:lnTo>
                    <a:pt x="65689" y="929081"/>
                  </a:lnTo>
                  <a:lnTo>
                    <a:pt x="80624" y="885688"/>
                  </a:lnTo>
                  <a:lnTo>
                    <a:pt x="96982" y="842978"/>
                  </a:lnTo>
                  <a:lnTo>
                    <a:pt x="114734" y="800980"/>
                  </a:lnTo>
                  <a:lnTo>
                    <a:pt x="133852" y="759723"/>
                  </a:lnTo>
                  <a:lnTo>
                    <a:pt x="154308" y="719234"/>
                  </a:lnTo>
                  <a:lnTo>
                    <a:pt x="176072" y="679544"/>
                  </a:lnTo>
                  <a:lnTo>
                    <a:pt x="199118" y="640679"/>
                  </a:lnTo>
                  <a:lnTo>
                    <a:pt x="223415" y="602669"/>
                  </a:lnTo>
                  <a:lnTo>
                    <a:pt x="248937" y="565541"/>
                  </a:lnTo>
                  <a:lnTo>
                    <a:pt x="275654" y="529325"/>
                  </a:lnTo>
                  <a:lnTo>
                    <a:pt x="303538" y="494049"/>
                  </a:lnTo>
                  <a:lnTo>
                    <a:pt x="332560" y="459741"/>
                  </a:lnTo>
                  <a:lnTo>
                    <a:pt x="362692" y="426430"/>
                  </a:lnTo>
                  <a:lnTo>
                    <a:pt x="393906" y="394144"/>
                  </a:lnTo>
                  <a:lnTo>
                    <a:pt x="426173" y="362912"/>
                  </a:lnTo>
                  <a:lnTo>
                    <a:pt x="459465" y="332762"/>
                  </a:lnTo>
                  <a:lnTo>
                    <a:pt x="493753" y="303722"/>
                  </a:lnTo>
                  <a:lnTo>
                    <a:pt x="529008" y="275822"/>
                  </a:lnTo>
                  <a:lnTo>
                    <a:pt x="565204" y="249089"/>
                  </a:lnTo>
                  <a:lnTo>
                    <a:pt x="602310" y="223552"/>
                  </a:lnTo>
                  <a:lnTo>
                    <a:pt x="640298" y="199240"/>
                  </a:lnTo>
                  <a:lnTo>
                    <a:pt x="679141" y="176181"/>
                  </a:lnTo>
                  <a:lnTo>
                    <a:pt x="718809" y="154403"/>
                  </a:lnTo>
                  <a:lnTo>
                    <a:pt x="759275" y="133935"/>
                  </a:lnTo>
                  <a:lnTo>
                    <a:pt x="800509" y="114805"/>
                  </a:lnTo>
                  <a:lnTo>
                    <a:pt x="842484" y="97042"/>
                  </a:lnTo>
                  <a:lnTo>
                    <a:pt x="885170" y="80674"/>
                  </a:lnTo>
                  <a:lnTo>
                    <a:pt x="928540" y="65730"/>
                  </a:lnTo>
                  <a:lnTo>
                    <a:pt x="972565" y="52239"/>
                  </a:lnTo>
                  <a:lnTo>
                    <a:pt x="1017216" y="40228"/>
                  </a:lnTo>
                  <a:lnTo>
                    <a:pt x="1062466" y="29726"/>
                  </a:lnTo>
                  <a:lnTo>
                    <a:pt x="1108285" y="20761"/>
                  </a:lnTo>
                  <a:lnTo>
                    <a:pt x="1154645" y="13363"/>
                  </a:lnTo>
                  <a:lnTo>
                    <a:pt x="1201518" y="7559"/>
                  </a:lnTo>
                  <a:lnTo>
                    <a:pt x="1248875" y="3378"/>
                  </a:lnTo>
                  <a:lnTo>
                    <a:pt x="1296689" y="849"/>
                  </a:lnTo>
                  <a:lnTo>
                    <a:pt x="1344929" y="0"/>
                  </a:lnTo>
                  <a:lnTo>
                    <a:pt x="1393170" y="849"/>
                  </a:lnTo>
                  <a:lnTo>
                    <a:pt x="1440984" y="3378"/>
                  </a:lnTo>
                  <a:lnTo>
                    <a:pt x="1488341" y="7559"/>
                  </a:lnTo>
                  <a:lnTo>
                    <a:pt x="1535214" y="13363"/>
                  </a:lnTo>
                  <a:lnTo>
                    <a:pt x="1581574" y="20761"/>
                  </a:lnTo>
                  <a:lnTo>
                    <a:pt x="1627393" y="29726"/>
                  </a:lnTo>
                  <a:lnTo>
                    <a:pt x="1672643" y="40228"/>
                  </a:lnTo>
                  <a:lnTo>
                    <a:pt x="1717294" y="52239"/>
                  </a:lnTo>
                  <a:lnTo>
                    <a:pt x="1761319" y="65730"/>
                  </a:lnTo>
                  <a:lnTo>
                    <a:pt x="1804689" y="80674"/>
                  </a:lnTo>
                  <a:lnTo>
                    <a:pt x="1847375" y="97042"/>
                  </a:lnTo>
                  <a:lnTo>
                    <a:pt x="1889350" y="114805"/>
                  </a:lnTo>
                  <a:lnTo>
                    <a:pt x="1930584" y="133935"/>
                  </a:lnTo>
                  <a:lnTo>
                    <a:pt x="1971050" y="154403"/>
                  </a:lnTo>
                  <a:lnTo>
                    <a:pt x="2010718" y="176181"/>
                  </a:lnTo>
                  <a:lnTo>
                    <a:pt x="2049561" y="199240"/>
                  </a:lnTo>
                  <a:lnTo>
                    <a:pt x="2087549" y="223552"/>
                  </a:lnTo>
                  <a:lnTo>
                    <a:pt x="2124655" y="249089"/>
                  </a:lnTo>
                  <a:lnTo>
                    <a:pt x="2160851" y="275822"/>
                  </a:lnTo>
                  <a:lnTo>
                    <a:pt x="2196106" y="303722"/>
                  </a:lnTo>
                  <a:lnTo>
                    <a:pt x="2230394" y="332762"/>
                  </a:lnTo>
                  <a:lnTo>
                    <a:pt x="2263686" y="362912"/>
                  </a:lnTo>
                  <a:lnTo>
                    <a:pt x="2295953" y="394144"/>
                  </a:lnTo>
                  <a:lnTo>
                    <a:pt x="2327167" y="426430"/>
                  </a:lnTo>
                  <a:lnTo>
                    <a:pt x="2357299" y="459741"/>
                  </a:lnTo>
                  <a:lnTo>
                    <a:pt x="2386321" y="494049"/>
                  </a:lnTo>
                  <a:lnTo>
                    <a:pt x="2414205" y="529325"/>
                  </a:lnTo>
                  <a:lnTo>
                    <a:pt x="2440922" y="565541"/>
                  </a:lnTo>
                  <a:lnTo>
                    <a:pt x="2466444" y="602669"/>
                  </a:lnTo>
                  <a:lnTo>
                    <a:pt x="2490741" y="640679"/>
                  </a:lnTo>
                  <a:lnTo>
                    <a:pt x="2513787" y="679544"/>
                  </a:lnTo>
                  <a:lnTo>
                    <a:pt x="2535551" y="719234"/>
                  </a:lnTo>
                  <a:lnTo>
                    <a:pt x="2556007" y="759723"/>
                  </a:lnTo>
                  <a:lnTo>
                    <a:pt x="2575125" y="800980"/>
                  </a:lnTo>
                  <a:lnTo>
                    <a:pt x="2592877" y="842978"/>
                  </a:lnTo>
                  <a:lnTo>
                    <a:pt x="2609235" y="885688"/>
                  </a:lnTo>
                  <a:lnTo>
                    <a:pt x="2624170" y="929081"/>
                  </a:lnTo>
                  <a:lnTo>
                    <a:pt x="2637653" y="973130"/>
                  </a:lnTo>
                  <a:lnTo>
                    <a:pt x="2649657" y="1017806"/>
                  </a:lnTo>
                  <a:lnTo>
                    <a:pt x="2660152" y="1063079"/>
                  </a:lnTo>
                  <a:lnTo>
                    <a:pt x="2669111" y="1108923"/>
                  </a:lnTo>
                  <a:lnTo>
                    <a:pt x="2676504" y="1155308"/>
                  </a:lnTo>
                  <a:lnTo>
                    <a:pt x="2682305" y="1202206"/>
                  </a:lnTo>
                  <a:lnTo>
                    <a:pt x="2686483" y="1249588"/>
                  </a:lnTo>
                  <a:lnTo>
                    <a:pt x="2689011" y="1297426"/>
                  </a:lnTo>
                  <a:lnTo>
                    <a:pt x="2689860" y="1345692"/>
                  </a:lnTo>
                  <a:lnTo>
                    <a:pt x="2689011" y="1393957"/>
                  </a:lnTo>
                  <a:lnTo>
                    <a:pt x="2686483" y="1441795"/>
                  </a:lnTo>
                  <a:lnTo>
                    <a:pt x="2682305" y="1489177"/>
                  </a:lnTo>
                  <a:lnTo>
                    <a:pt x="2676504" y="1536075"/>
                  </a:lnTo>
                  <a:lnTo>
                    <a:pt x="2669111" y="1582460"/>
                  </a:lnTo>
                  <a:lnTo>
                    <a:pt x="2660152" y="1628304"/>
                  </a:lnTo>
                  <a:lnTo>
                    <a:pt x="2649657" y="1673577"/>
                  </a:lnTo>
                  <a:lnTo>
                    <a:pt x="2637653" y="1718253"/>
                  </a:lnTo>
                  <a:lnTo>
                    <a:pt x="2624170" y="1762302"/>
                  </a:lnTo>
                  <a:lnTo>
                    <a:pt x="2609235" y="1805695"/>
                  </a:lnTo>
                  <a:lnTo>
                    <a:pt x="2592877" y="1848405"/>
                  </a:lnTo>
                  <a:lnTo>
                    <a:pt x="2575125" y="1890403"/>
                  </a:lnTo>
                  <a:lnTo>
                    <a:pt x="2556007" y="1931660"/>
                  </a:lnTo>
                  <a:lnTo>
                    <a:pt x="2535551" y="1972149"/>
                  </a:lnTo>
                  <a:lnTo>
                    <a:pt x="2513787" y="2011839"/>
                  </a:lnTo>
                  <a:lnTo>
                    <a:pt x="2490741" y="2050704"/>
                  </a:lnTo>
                  <a:lnTo>
                    <a:pt x="2466444" y="2088714"/>
                  </a:lnTo>
                  <a:lnTo>
                    <a:pt x="2440922" y="2125842"/>
                  </a:lnTo>
                  <a:lnTo>
                    <a:pt x="2414205" y="2162058"/>
                  </a:lnTo>
                  <a:lnTo>
                    <a:pt x="2386321" y="2197334"/>
                  </a:lnTo>
                  <a:lnTo>
                    <a:pt x="2357299" y="2231642"/>
                  </a:lnTo>
                  <a:lnTo>
                    <a:pt x="2327167" y="2264953"/>
                  </a:lnTo>
                  <a:lnTo>
                    <a:pt x="2295953" y="2297239"/>
                  </a:lnTo>
                  <a:lnTo>
                    <a:pt x="2263686" y="2328471"/>
                  </a:lnTo>
                  <a:lnTo>
                    <a:pt x="2230394" y="2358621"/>
                  </a:lnTo>
                  <a:lnTo>
                    <a:pt x="2196106" y="2387661"/>
                  </a:lnTo>
                  <a:lnTo>
                    <a:pt x="2160851" y="2415561"/>
                  </a:lnTo>
                  <a:lnTo>
                    <a:pt x="2124655" y="2442294"/>
                  </a:lnTo>
                  <a:lnTo>
                    <a:pt x="2087549" y="2467831"/>
                  </a:lnTo>
                  <a:lnTo>
                    <a:pt x="2049561" y="2492143"/>
                  </a:lnTo>
                  <a:lnTo>
                    <a:pt x="2010718" y="2515202"/>
                  </a:lnTo>
                  <a:lnTo>
                    <a:pt x="1971050" y="2536980"/>
                  </a:lnTo>
                  <a:lnTo>
                    <a:pt x="1930584" y="2557448"/>
                  </a:lnTo>
                  <a:lnTo>
                    <a:pt x="1889350" y="2576578"/>
                  </a:lnTo>
                  <a:lnTo>
                    <a:pt x="1847375" y="2594341"/>
                  </a:lnTo>
                  <a:lnTo>
                    <a:pt x="1804689" y="2610709"/>
                  </a:lnTo>
                  <a:lnTo>
                    <a:pt x="1761319" y="2625653"/>
                  </a:lnTo>
                  <a:lnTo>
                    <a:pt x="1717294" y="2639144"/>
                  </a:lnTo>
                  <a:lnTo>
                    <a:pt x="1672643" y="2651155"/>
                  </a:lnTo>
                  <a:lnTo>
                    <a:pt x="1627393" y="2661657"/>
                  </a:lnTo>
                  <a:lnTo>
                    <a:pt x="1581574" y="2670622"/>
                  </a:lnTo>
                  <a:lnTo>
                    <a:pt x="1535214" y="2678020"/>
                  </a:lnTo>
                  <a:lnTo>
                    <a:pt x="1488341" y="2683824"/>
                  </a:lnTo>
                  <a:lnTo>
                    <a:pt x="1440984" y="2688005"/>
                  </a:lnTo>
                  <a:lnTo>
                    <a:pt x="1393170" y="2690534"/>
                  </a:lnTo>
                  <a:lnTo>
                    <a:pt x="1344929" y="2691384"/>
                  </a:lnTo>
                  <a:lnTo>
                    <a:pt x="1296689" y="2690534"/>
                  </a:lnTo>
                  <a:lnTo>
                    <a:pt x="1248875" y="2688005"/>
                  </a:lnTo>
                  <a:lnTo>
                    <a:pt x="1201518" y="2683824"/>
                  </a:lnTo>
                  <a:lnTo>
                    <a:pt x="1154645" y="2678020"/>
                  </a:lnTo>
                  <a:lnTo>
                    <a:pt x="1108285" y="2670622"/>
                  </a:lnTo>
                  <a:lnTo>
                    <a:pt x="1062466" y="2661657"/>
                  </a:lnTo>
                  <a:lnTo>
                    <a:pt x="1017216" y="2651155"/>
                  </a:lnTo>
                  <a:lnTo>
                    <a:pt x="972565" y="2639144"/>
                  </a:lnTo>
                  <a:lnTo>
                    <a:pt x="928540" y="2625653"/>
                  </a:lnTo>
                  <a:lnTo>
                    <a:pt x="885170" y="2610709"/>
                  </a:lnTo>
                  <a:lnTo>
                    <a:pt x="842484" y="2594341"/>
                  </a:lnTo>
                  <a:lnTo>
                    <a:pt x="800509" y="2576578"/>
                  </a:lnTo>
                  <a:lnTo>
                    <a:pt x="759275" y="2557448"/>
                  </a:lnTo>
                  <a:lnTo>
                    <a:pt x="718809" y="2536980"/>
                  </a:lnTo>
                  <a:lnTo>
                    <a:pt x="679141" y="2515202"/>
                  </a:lnTo>
                  <a:lnTo>
                    <a:pt x="640298" y="2492143"/>
                  </a:lnTo>
                  <a:lnTo>
                    <a:pt x="602310" y="2467831"/>
                  </a:lnTo>
                  <a:lnTo>
                    <a:pt x="565204" y="2442294"/>
                  </a:lnTo>
                  <a:lnTo>
                    <a:pt x="529008" y="2415561"/>
                  </a:lnTo>
                  <a:lnTo>
                    <a:pt x="493753" y="2387661"/>
                  </a:lnTo>
                  <a:lnTo>
                    <a:pt x="459465" y="2358621"/>
                  </a:lnTo>
                  <a:lnTo>
                    <a:pt x="426173" y="2328471"/>
                  </a:lnTo>
                  <a:lnTo>
                    <a:pt x="393906" y="2297239"/>
                  </a:lnTo>
                  <a:lnTo>
                    <a:pt x="362692" y="2264953"/>
                  </a:lnTo>
                  <a:lnTo>
                    <a:pt x="332560" y="2231642"/>
                  </a:lnTo>
                  <a:lnTo>
                    <a:pt x="303538" y="2197334"/>
                  </a:lnTo>
                  <a:lnTo>
                    <a:pt x="275654" y="2162058"/>
                  </a:lnTo>
                  <a:lnTo>
                    <a:pt x="248937" y="2125842"/>
                  </a:lnTo>
                  <a:lnTo>
                    <a:pt x="223415" y="2088714"/>
                  </a:lnTo>
                  <a:lnTo>
                    <a:pt x="199118" y="2050704"/>
                  </a:lnTo>
                  <a:lnTo>
                    <a:pt x="176072" y="2011839"/>
                  </a:lnTo>
                  <a:lnTo>
                    <a:pt x="154308" y="1972149"/>
                  </a:lnTo>
                  <a:lnTo>
                    <a:pt x="133852" y="1931660"/>
                  </a:lnTo>
                  <a:lnTo>
                    <a:pt x="114734" y="1890403"/>
                  </a:lnTo>
                  <a:lnTo>
                    <a:pt x="96982" y="1848405"/>
                  </a:lnTo>
                  <a:lnTo>
                    <a:pt x="80624" y="1805695"/>
                  </a:lnTo>
                  <a:lnTo>
                    <a:pt x="65689" y="1762302"/>
                  </a:lnTo>
                  <a:lnTo>
                    <a:pt x="52206" y="1718253"/>
                  </a:lnTo>
                  <a:lnTo>
                    <a:pt x="40202" y="1673577"/>
                  </a:lnTo>
                  <a:lnTo>
                    <a:pt x="29707" y="1628304"/>
                  </a:lnTo>
                  <a:lnTo>
                    <a:pt x="20748" y="1582460"/>
                  </a:lnTo>
                  <a:lnTo>
                    <a:pt x="13355" y="1536075"/>
                  </a:lnTo>
                  <a:lnTo>
                    <a:pt x="7554" y="1489177"/>
                  </a:lnTo>
                  <a:lnTo>
                    <a:pt x="3376" y="1441795"/>
                  </a:lnTo>
                  <a:lnTo>
                    <a:pt x="848" y="1393957"/>
                  </a:lnTo>
                  <a:lnTo>
                    <a:pt x="0" y="1345692"/>
                  </a:lnTo>
                  <a:close/>
                </a:path>
              </a:pathLst>
            </a:custGeom>
            <a:ln w="12700">
              <a:solidFill>
                <a:srgbClr val="003300"/>
              </a:solidFill>
            </a:ln>
          </p:spPr>
          <p:txBody>
            <a:bodyPr wrap="square" lIns="0" tIns="0" rIns="0" bIns="0" rtlCol="0"/>
            <a:lstStyle/>
            <a:p>
              <a:endParaRPr/>
            </a:p>
          </p:txBody>
        </p:sp>
      </p:grpSp>
      <p:sp>
        <p:nvSpPr>
          <p:cNvPr id="12" name="object 12"/>
          <p:cNvSpPr txBox="1"/>
          <p:nvPr/>
        </p:nvSpPr>
        <p:spPr>
          <a:xfrm>
            <a:off x="825804" y="1166621"/>
            <a:ext cx="4912995" cy="227711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6FAC46"/>
                </a:solidFill>
                <a:latin typeface="Calibri"/>
                <a:cs typeface="Calibri"/>
              </a:rPr>
              <a:t>Intenzivní</a:t>
            </a:r>
            <a:r>
              <a:rPr sz="2400" b="1" spc="-65" dirty="0">
                <a:solidFill>
                  <a:srgbClr val="6FAC46"/>
                </a:solidFill>
                <a:latin typeface="Calibri"/>
                <a:cs typeface="Calibri"/>
              </a:rPr>
              <a:t> </a:t>
            </a:r>
            <a:r>
              <a:rPr sz="2400" b="1" dirty="0">
                <a:solidFill>
                  <a:srgbClr val="6FAC46"/>
                </a:solidFill>
                <a:latin typeface="Calibri"/>
                <a:cs typeface="Calibri"/>
              </a:rPr>
              <a:t>sad,</a:t>
            </a:r>
            <a:r>
              <a:rPr sz="2400" b="1" spc="-50" dirty="0">
                <a:solidFill>
                  <a:srgbClr val="6FAC46"/>
                </a:solidFill>
                <a:latin typeface="Calibri"/>
                <a:cs typeface="Calibri"/>
              </a:rPr>
              <a:t> </a:t>
            </a:r>
            <a:r>
              <a:rPr sz="2400" b="1" dirty="0">
                <a:solidFill>
                  <a:srgbClr val="6FAC46"/>
                </a:solidFill>
                <a:latin typeface="Calibri"/>
                <a:cs typeface="Calibri"/>
              </a:rPr>
              <a:t>ostatní</a:t>
            </a:r>
            <a:r>
              <a:rPr sz="2400" b="1" spc="-55" dirty="0">
                <a:solidFill>
                  <a:srgbClr val="6FAC46"/>
                </a:solidFill>
                <a:latin typeface="Calibri"/>
                <a:cs typeface="Calibri"/>
              </a:rPr>
              <a:t> </a:t>
            </a:r>
            <a:r>
              <a:rPr sz="2400" b="1" spc="-25" dirty="0">
                <a:solidFill>
                  <a:srgbClr val="6FAC46"/>
                </a:solidFill>
                <a:latin typeface="Calibri"/>
                <a:cs typeface="Calibri"/>
              </a:rPr>
              <a:t>sad</a:t>
            </a:r>
            <a:endParaRPr sz="2400" dirty="0">
              <a:latin typeface="Calibri"/>
              <a:cs typeface="Calibri"/>
            </a:endParaRPr>
          </a:p>
          <a:p>
            <a:pPr marL="79375">
              <a:lnSpc>
                <a:spcPct val="100000"/>
              </a:lnSpc>
              <a:spcBef>
                <a:spcPts val="1710"/>
              </a:spcBef>
              <a:tabLst>
                <a:tab pos="365760" algn="l"/>
              </a:tabLst>
            </a:pPr>
            <a:r>
              <a:rPr sz="1800" spc="-50" dirty="0">
                <a:latin typeface="Arial"/>
                <a:cs typeface="Arial"/>
              </a:rPr>
              <a:t>•</a:t>
            </a:r>
            <a:r>
              <a:rPr sz="1800" dirty="0">
                <a:latin typeface="Arial"/>
                <a:cs typeface="Arial"/>
              </a:rPr>
              <a:t>	</a:t>
            </a:r>
            <a:r>
              <a:rPr sz="1800" dirty="0">
                <a:latin typeface="Gill Sans MT"/>
                <a:cs typeface="Gill Sans MT"/>
              </a:rPr>
              <a:t>prokazování</a:t>
            </a:r>
            <a:r>
              <a:rPr sz="1800" spc="-80" dirty="0">
                <a:latin typeface="Gill Sans MT"/>
                <a:cs typeface="Gill Sans MT"/>
              </a:rPr>
              <a:t> </a:t>
            </a:r>
            <a:r>
              <a:rPr sz="1800" dirty="0">
                <a:latin typeface="Gill Sans MT"/>
                <a:cs typeface="Gill Sans MT"/>
              </a:rPr>
              <a:t>stanovených</a:t>
            </a:r>
            <a:r>
              <a:rPr sz="1800" spc="-75" dirty="0">
                <a:latin typeface="Gill Sans MT"/>
                <a:cs typeface="Gill Sans MT"/>
              </a:rPr>
              <a:t> </a:t>
            </a:r>
            <a:r>
              <a:rPr sz="1800" dirty="0">
                <a:latin typeface="Gill Sans MT"/>
                <a:cs typeface="Gill Sans MT"/>
              </a:rPr>
              <a:t>minimálních</a:t>
            </a:r>
            <a:r>
              <a:rPr sz="1800" spc="-50" dirty="0">
                <a:latin typeface="Gill Sans MT"/>
                <a:cs typeface="Gill Sans MT"/>
              </a:rPr>
              <a:t> </a:t>
            </a:r>
            <a:r>
              <a:rPr sz="1800" spc="-10" dirty="0">
                <a:latin typeface="Gill Sans MT"/>
                <a:cs typeface="Gill Sans MT"/>
              </a:rPr>
              <a:t>výnosů</a:t>
            </a:r>
            <a:endParaRPr sz="1800" dirty="0">
              <a:latin typeface="Gill Sans MT"/>
              <a:cs typeface="Gill Sans MT"/>
            </a:endParaRPr>
          </a:p>
          <a:p>
            <a:pPr marL="365760">
              <a:lnSpc>
                <a:spcPts val="2140"/>
              </a:lnSpc>
              <a:spcBef>
                <a:spcPts val="5"/>
              </a:spcBef>
            </a:pPr>
            <a:r>
              <a:rPr sz="1800" dirty="0">
                <a:latin typeface="Gill Sans MT"/>
                <a:cs typeface="Gill Sans MT"/>
              </a:rPr>
              <a:t>vlastní</a:t>
            </a:r>
            <a:r>
              <a:rPr sz="1800" spc="-25" dirty="0">
                <a:latin typeface="Gill Sans MT"/>
                <a:cs typeface="Gill Sans MT"/>
              </a:rPr>
              <a:t> </a:t>
            </a:r>
            <a:r>
              <a:rPr sz="1800" dirty="0">
                <a:latin typeface="Gill Sans MT"/>
                <a:cs typeface="Gill Sans MT"/>
              </a:rPr>
              <a:t>produkce</a:t>
            </a:r>
            <a:r>
              <a:rPr sz="1800" spc="-20" dirty="0">
                <a:latin typeface="Gill Sans MT"/>
                <a:cs typeface="Gill Sans MT"/>
              </a:rPr>
              <a:t> </a:t>
            </a:r>
            <a:r>
              <a:rPr sz="1800" dirty="0">
                <a:solidFill>
                  <a:srgbClr val="FF0000"/>
                </a:solidFill>
                <a:latin typeface="Gill Sans MT"/>
                <a:cs typeface="Gill Sans MT"/>
              </a:rPr>
              <a:t>u</a:t>
            </a:r>
            <a:r>
              <a:rPr sz="1800" spc="-20" dirty="0">
                <a:solidFill>
                  <a:srgbClr val="FF0000"/>
                </a:solidFill>
                <a:latin typeface="Gill Sans MT"/>
                <a:cs typeface="Gill Sans MT"/>
              </a:rPr>
              <a:t> </a:t>
            </a:r>
            <a:r>
              <a:rPr sz="1800" dirty="0">
                <a:solidFill>
                  <a:srgbClr val="FF0000"/>
                </a:solidFill>
                <a:latin typeface="Gill Sans MT"/>
                <a:cs typeface="Gill Sans MT"/>
              </a:rPr>
              <a:t>každého</a:t>
            </a:r>
            <a:r>
              <a:rPr sz="1800" spc="-30" dirty="0">
                <a:solidFill>
                  <a:srgbClr val="FF0000"/>
                </a:solidFill>
                <a:latin typeface="Gill Sans MT"/>
                <a:cs typeface="Gill Sans MT"/>
              </a:rPr>
              <a:t> </a:t>
            </a:r>
            <a:r>
              <a:rPr sz="1800" spc="-10" dirty="0">
                <a:solidFill>
                  <a:srgbClr val="FF0000"/>
                </a:solidFill>
                <a:latin typeface="Gill Sans MT"/>
                <a:cs typeface="Gill Sans MT"/>
              </a:rPr>
              <a:t>pěstovaného</a:t>
            </a:r>
            <a:endParaRPr sz="1800" dirty="0">
              <a:latin typeface="Gill Sans MT"/>
              <a:cs typeface="Gill Sans MT"/>
            </a:endParaRPr>
          </a:p>
          <a:p>
            <a:pPr marL="365760">
              <a:lnSpc>
                <a:spcPts val="2135"/>
              </a:lnSpc>
            </a:pPr>
            <a:r>
              <a:rPr sz="1800" dirty="0">
                <a:solidFill>
                  <a:srgbClr val="FF0000"/>
                </a:solidFill>
                <a:latin typeface="Gill Sans MT"/>
                <a:cs typeface="Gill Sans MT"/>
              </a:rPr>
              <a:t>ovocného</a:t>
            </a:r>
            <a:r>
              <a:rPr sz="1800" spc="-80" dirty="0">
                <a:solidFill>
                  <a:srgbClr val="FF0000"/>
                </a:solidFill>
                <a:latin typeface="Gill Sans MT"/>
                <a:cs typeface="Gill Sans MT"/>
              </a:rPr>
              <a:t> </a:t>
            </a:r>
            <a:r>
              <a:rPr sz="1800" dirty="0">
                <a:solidFill>
                  <a:srgbClr val="FF0000"/>
                </a:solidFill>
                <a:latin typeface="Gill Sans MT"/>
                <a:cs typeface="Gill Sans MT"/>
              </a:rPr>
              <a:t>druhu</a:t>
            </a:r>
            <a:r>
              <a:rPr sz="1800" spc="-30" dirty="0">
                <a:solidFill>
                  <a:srgbClr val="FF0000"/>
                </a:solidFill>
                <a:latin typeface="Gill Sans MT"/>
                <a:cs typeface="Gill Sans MT"/>
              </a:rPr>
              <a:t> </a:t>
            </a:r>
            <a:r>
              <a:rPr sz="1800" dirty="0">
                <a:latin typeface="Calibri"/>
                <a:cs typeface="Calibri"/>
              </a:rPr>
              <a:t>(stanovena</a:t>
            </a:r>
            <a:r>
              <a:rPr sz="1800" spc="-20" dirty="0">
                <a:latin typeface="Calibri"/>
                <a:cs typeface="Calibri"/>
              </a:rPr>
              <a:t> </a:t>
            </a:r>
            <a:r>
              <a:rPr sz="1800" dirty="0">
                <a:latin typeface="Calibri"/>
                <a:cs typeface="Calibri"/>
              </a:rPr>
              <a:t>min.</a:t>
            </a:r>
            <a:r>
              <a:rPr sz="1800" spc="-25" dirty="0">
                <a:latin typeface="Calibri"/>
                <a:cs typeface="Calibri"/>
              </a:rPr>
              <a:t> </a:t>
            </a:r>
            <a:r>
              <a:rPr sz="1800" dirty="0">
                <a:latin typeface="Calibri"/>
                <a:cs typeface="Calibri"/>
              </a:rPr>
              <a:t>výše</a:t>
            </a:r>
            <a:r>
              <a:rPr sz="1800" spc="-30" dirty="0">
                <a:latin typeface="Calibri"/>
                <a:cs typeface="Calibri"/>
              </a:rPr>
              <a:t> </a:t>
            </a:r>
            <a:r>
              <a:rPr sz="1800" spc="-10" dirty="0">
                <a:latin typeface="Calibri"/>
                <a:cs typeface="Calibri"/>
              </a:rPr>
              <a:t>referenční</a:t>
            </a:r>
            <a:endParaRPr sz="1800" dirty="0">
              <a:latin typeface="Calibri"/>
              <a:cs typeface="Calibri"/>
            </a:endParaRPr>
          </a:p>
          <a:p>
            <a:pPr marL="365760">
              <a:lnSpc>
                <a:spcPts val="2155"/>
              </a:lnSpc>
            </a:pPr>
            <a:r>
              <a:rPr sz="1800" spc="-10" dirty="0">
                <a:latin typeface="Calibri"/>
                <a:cs typeface="Calibri"/>
              </a:rPr>
              <a:t>hodnoty)</a:t>
            </a:r>
            <a:endParaRPr sz="1800" dirty="0">
              <a:latin typeface="Calibri"/>
              <a:cs typeface="Calibri"/>
            </a:endParaRPr>
          </a:p>
          <a:p>
            <a:pPr marL="19685" algn="ctr">
              <a:lnSpc>
                <a:spcPts val="2145"/>
              </a:lnSpc>
              <a:spcBef>
                <a:spcPts val="250"/>
              </a:spcBef>
              <a:tabLst>
                <a:tab pos="306705" algn="l"/>
              </a:tabLst>
            </a:pPr>
            <a:r>
              <a:rPr sz="1800" spc="-50" dirty="0">
                <a:latin typeface="Arial"/>
                <a:cs typeface="Arial"/>
              </a:rPr>
              <a:t>•</a:t>
            </a:r>
            <a:r>
              <a:rPr sz="1800" dirty="0">
                <a:latin typeface="Arial"/>
                <a:cs typeface="Arial"/>
              </a:rPr>
              <a:t>	</a:t>
            </a:r>
            <a:r>
              <a:rPr sz="1800" dirty="0">
                <a:latin typeface="Gill Sans MT"/>
                <a:cs typeface="Gill Sans MT"/>
              </a:rPr>
              <a:t>doložit</a:t>
            </a:r>
            <a:r>
              <a:rPr sz="1800" spc="-25" dirty="0">
                <a:latin typeface="Gill Sans MT"/>
                <a:cs typeface="Gill Sans MT"/>
              </a:rPr>
              <a:t> </a:t>
            </a:r>
            <a:r>
              <a:rPr sz="1800" dirty="0">
                <a:latin typeface="Gill Sans MT"/>
                <a:cs typeface="Gill Sans MT"/>
              </a:rPr>
              <a:t>na SZIF</a:t>
            </a:r>
            <a:r>
              <a:rPr sz="1800" spc="-15" dirty="0">
                <a:latin typeface="Gill Sans MT"/>
                <a:cs typeface="Gill Sans MT"/>
              </a:rPr>
              <a:t> </a:t>
            </a:r>
            <a:r>
              <a:rPr sz="1800" dirty="0">
                <a:latin typeface="Gill Sans MT"/>
                <a:cs typeface="Gill Sans MT"/>
              </a:rPr>
              <a:t>nejpozději do</a:t>
            </a:r>
            <a:r>
              <a:rPr sz="1800" spc="-10" dirty="0">
                <a:latin typeface="Gill Sans MT"/>
                <a:cs typeface="Gill Sans MT"/>
              </a:rPr>
              <a:t> </a:t>
            </a:r>
            <a:r>
              <a:rPr sz="1800" dirty="0">
                <a:latin typeface="Gill Sans MT"/>
                <a:cs typeface="Gill Sans MT"/>
              </a:rPr>
              <a:t>31.</a:t>
            </a:r>
            <a:r>
              <a:rPr sz="1800" spc="-180" dirty="0">
                <a:latin typeface="Gill Sans MT"/>
                <a:cs typeface="Gill Sans MT"/>
              </a:rPr>
              <a:t> </a:t>
            </a:r>
            <a:r>
              <a:rPr sz="1800" spc="-10" dirty="0">
                <a:latin typeface="Gill Sans MT"/>
                <a:cs typeface="Gill Sans MT"/>
              </a:rPr>
              <a:t>ledna</a:t>
            </a:r>
            <a:endParaRPr sz="1800" dirty="0">
              <a:latin typeface="Gill Sans MT"/>
              <a:cs typeface="Gill Sans MT"/>
            </a:endParaRPr>
          </a:p>
          <a:p>
            <a:pPr marR="325120" algn="ctr">
              <a:lnSpc>
                <a:spcPts val="2145"/>
              </a:lnSpc>
            </a:pPr>
            <a:r>
              <a:rPr sz="1800" dirty="0">
                <a:latin typeface="Gill Sans MT"/>
                <a:cs typeface="Gill Sans MT"/>
              </a:rPr>
              <a:t>následujícího</a:t>
            </a:r>
            <a:r>
              <a:rPr sz="1800" spc="-20" dirty="0">
                <a:latin typeface="Gill Sans MT"/>
                <a:cs typeface="Gill Sans MT"/>
              </a:rPr>
              <a:t> </a:t>
            </a:r>
            <a:r>
              <a:rPr sz="1800" dirty="0">
                <a:latin typeface="Gill Sans MT"/>
                <a:cs typeface="Gill Sans MT"/>
              </a:rPr>
              <a:t>kalendářního</a:t>
            </a:r>
            <a:r>
              <a:rPr sz="1800" spc="-15" dirty="0">
                <a:latin typeface="Gill Sans MT"/>
                <a:cs typeface="Gill Sans MT"/>
              </a:rPr>
              <a:t> </a:t>
            </a:r>
            <a:r>
              <a:rPr sz="1800" spc="-20" dirty="0">
                <a:latin typeface="Gill Sans MT"/>
                <a:cs typeface="Gill Sans MT"/>
              </a:rPr>
              <a:t>roku</a:t>
            </a:r>
            <a:endParaRPr sz="1800" dirty="0">
              <a:latin typeface="Gill Sans MT"/>
              <a:cs typeface="Gill Sans M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05171" y="2255520"/>
            <a:ext cx="7188834" cy="4427855"/>
            <a:chOff x="4805171" y="2255520"/>
            <a:chExt cx="7188834" cy="4427855"/>
          </a:xfrm>
        </p:grpSpPr>
        <p:pic>
          <p:nvPicPr>
            <p:cNvPr id="3" name="object 3"/>
            <p:cNvPicPr/>
            <p:nvPr/>
          </p:nvPicPr>
          <p:blipFill>
            <a:blip r:embed="rId2" cstate="print"/>
            <a:stretch>
              <a:fillRect/>
            </a:stretch>
          </p:blipFill>
          <p:spPr>
            <a:xfrm>
              <a:off x="4834125" y="3573726"/>
              <a:ext cx="6883912" cy="3109039"/>
            </a:xfrm>
            <a:prstGeom prst="rect">
              <a:avLst/>
            </a:prstGeom>
          </p:spPr>
        </p:pic>
        <p:sp>
          <p:nvSpPr>
            <p:cNvPr id="4" name="object 4"/>
            <p:cNvSpPr/>
            <p:nvPr/>
          </p:nvSpPr>
          <p:spPr>
            <a:xfrm>
              <a:off x="4850891" y="3581400"/>
              <a:ext cx="6800215" cy="3034665"/>
            </a:xfrm>
            <a:custGeom>
              <a:avLst/>
              <a:gdLst/>
              <a:ahLst/>
              <a:cxnLst/>
              <a:rect l="l" t="t" r="r" b="b"/>
              <a:pathLst>
                <a:path w="6800215" h="3034665">
                  <a:moveTo>
                    <a:pt x="6294374" y="0"/>
                  </a:moveTo>
                  <a:lnTo>
                    <a:pt x="505713" y="0"/>
                  </a:lnTo>
                  <a:lnTo>
                    <a:pt x="457014" y="2315"/>
                  </a:lnTo>
                  <a:lnTo>
                    <a:pt x="409623" y="9119"/>
                  </a:lnTo>
                  <a:lnTo>
                    <a:pt x="363753" y="20201"/>
                  </a:lnTo>
                  <a:lnTo>
                    <a:pt x="319616" y="35348"/>
                  </a:lnTo>
                  <a:lnTo>
                    <a:pt x="277424" y="54347"/>
                  </a:lnTo>
                  <a:lnTo>
                    <a:pt x="237389" y="76988"/>
                  </a:lnTo>
                  <a:lnTo>
                    <a:pt x="199723" y="103058"/>
                  </a:lnTo>
                  <a:lnTo>
                    <a:pt x="164638" y="132345"/>
                  </a:lnTo>
                  <a:lnTo>
                    <a:pt x="132345" y="164638"/>
                  </a:lnTo>
                  <a:lnTo>
                    <a:pt x="103058" y="199723"/>
                  </a:lnTo>
                  <a:lnTo>
                    <a:pt x="76988" y="237389"/>
                  </a:lnTo>
                  <a:lnTo>
                    <a:pt x="54347" y="277424"/>
                  </a:lnTo>
                  <a:lnTo>
                    <a:pt x="35348" y="319616"/>
                  </a:lnTo>
                  <a:lnTo>
                    <a:pt x="20201" y="363753"/>
                  </a:lnTo>
                  <a:lnTo>
                    <a:pt x="9119" y="409623"/>
                  </a:lnTo>
                  <a:lnTo>
                    <a:pt x="2315" y="457014"/>
                  </a:lnTo>
                  <a:lnTo>
                    <a:pt x="0" y="505713"/>
                  </a:lnTo>
                  <a:lnTo>
                    <a:pt x="0" y="2528557"/>
                  </a:lnTo>
                  <a:lnTo>
                    <a:pt x="2315" y="2577263"/>
                  </a:lnTo>
                  <a:lnTo>
                    <a:pt x="9119" y="2624658"/>
                  </a:lnTo>
                  <a:lnTo>
                    <a:pt x="20201" y="2670532"/>
                  </a:lnTo>
                  <a:lnTo>
                    <a:pt x="35348" y="2714672"/>
                  </a:lnTo>
                  <a:lnTo>
                    <a:pt x="54347" y="2756866"/>
                  </a:lnTo>
                  <a:lnTo>
                    <a:pt x="76988" y="2796902"/>
                  </a:lnTo>
                  <a:lnTo>
                    <a:pt x="103058" y="2834569"/>
                  </a:lnTo>
                  <a:lnTo>
                    <a:pt x="132345" y="2869654"/>
                  </a:lnTo>
                  <a:lnTo>
                    <a:pt x="164638" y="2901945"/>
                  </a:lnTo>
                  <a:lnTo>
                    <a:pt x="199723" y="2931231"/>
                  </a:lnTo>
                  <a:lnTo>
                    <a:pt x="237389" y="2957300"/>
                  </a:lnTo>
                  <a:lnTo>
                    <a:pt x="277424" y="2979940"/>
                  </a:lnTo>
                  <a:lnTo>
                    <a:pt x="319616" y="2998939"/>
                  </a:lnTo>
                  <a:lnTo>
                    <a:pt x="363753" y="3014084"/>
                  </a:lnTo>
                  <a:lnTo>
                    <a:pt x="409623" y="3025165"/>
                  </a:lnTo>
                  <a:lnTo>
                    <a:pt x="457014" y="3031968"/>
                  </a:lnTo>
                  <a:lnTo>
                    <a:pt x="505713" y="3034284"/>
                  </a:lnTo>
                  <a:lnTo>
                    <a:pt x="6294374" y="3034284"/>
                  </a:lnTo>
                  <a:lnTo>
                    <a:pt x="6343073" y="3031968"/>
                  </a:lnTo>
                  <a:lnTo>
                    <a:pt x="6390464" y="3025165"/>
                  </a:lnTo>
                  <a:lnTo>
                    <a:pt x="6436334" y="3014084"/>
                  </a:lnTo>
                  <a:lnTo>
                    <a:pt x="6480471" y="2998939"/>
                  </a:lnTo>
                  <a:lnTo>
                    <a:pt x="6522663" y="2979940"/>
                  </a:lnTo>
                  <a:lnTo>
                    <a:pt x="6562698" y="2957300"/>
                  </a:lnTo>
                  <a:lnTo>
                    <a:pt x="6600364" y="2931231"/>
                  </a:lnTo>
                  <a:lnTo>
                    <a:pt x="6635449" y="2901945"/>
                  </a:lnTo>
                  <a:lnTo>
                    <a:pt x="6667742" y="2869654"/>
                  </a:lnTo>
                  <a:lnTo>
                    <a:pt x="6697029" y="2834569"/>
                  </a:lnTo>
                  <a:lnTo>
                    <a:pt x="6723099" y="2796902"/>
                  </a:lnTo>
                  <a:lnTo>
                    <a:pt x="6745740" y="2756866"/>
                  </a:lnTo>
                  <a:lnTo>
                    <a:pt x="6764739" y="2714672"/>
                  </a:lnTo>
                  <a:lnTo>
                    <a:pt x="6779886" y="2670532"/>
                  </a:lnTo>
                  <a:lnTo>
                    <a:pt x="6790968" y="2624658"/>
                  </a:lnTo>
                  <a:lnTo>
                    <a:pt x="6797772" y="2577263"/>
                  </a:lnTo>
                  <a:lnTo>
                    <a:pt x="6800088" y="2528557"/>
                  </a:lnTo>
                  <a:lnTo>
                    <a:pt x="6800088" y="505713"/>
                  </a:lnTo>
                  <a:lnTo>
                    <a:pt x="6797772" y="457014"/>
                  </a:lnTo>
                  <a:lnTo>
                    <a:pt x="6790968" y="409623"/>
                  </a:lnTo>
                  <a:lnTo>
                    <a:pt x="6779886" y="363753"/>
                  </a:lnTo>
                  <a:lnTo>
                    <a:pt x="6764739" y="319616"/>
                  </a:lnTo>
                  <a:lnTo>
                    <a:pt x="6745740" y="277424"/>
                  </a:lnTo>
                  <a:lnTo>
                    <a:pt x="6723099" y="237389"/>
                  </a:lnTo>
                  <a:lnTo>
                    <a:pt x="6697029" y="199723"/>
                  </a:lnTo>
                  <a:lnTo>
                    <a:pt x="6667742" y="164638"/>
                  </a:lnTo>
                  <a:lnTo>
                    <a:pt x="6635449" y="132345"/>
                  </a:lnTo>
                  <a:lnTo>
                    <a:pt x="6600364" y="103058"/>
                  </a:lnTo>
                  <a:lnTo>
                    <a:pt x="6562698" y="76988"/>
                  </a:lnTo>
                  <a:lnTo>
                    <a:pt x="6522663" y="54347"/>
                  </a:lnTo>
                  <a:lnTo>
                    <a:pt x="6480471" y="35348"/>
                  </a:lnTo>
                  <a:lnTo>
                    <a:pt x="6436334" y="20201"/>
                  </a:lnTo>
                  <a:lnTo>
                    <a:pt x="6390464" y="9119"/>
                  </a:lnTo>
                  <a:lnTo>
                    <a:pt x="6343073" y="2315"/>
                  </a:lnTo>
                  <a:lnTo>
                    <a:pt x="6294374" y="0"/>
                  </a:lnTo>
                  <a:close/>
                </a:path>
              </a:pathLst>
            </a:custGeom>
            <a:solidFill>
              <a:srgbClr val="DBDBDB"/>
            </a:solidFill>
          </p:spPr>
          <p:txBody>
            <a:bodyPr wrap="square" lIns="0" tIns="0" rIns="0" bIns="0" rtlCol="0"/>
            <a:lstStyle/>
            <a:p>
              <a:endParaRPr/>
            </a:p>
          </p:txBody>
        </p:sp>
        <p:sp>
          <p:nvSpPr>
            <p:cNvPr id="5" name="object 5"/>
            <p:cNvSpPr/>
            <p:nvPr/>
          </p:nvSpPr>
          <p:spPr>
            <a:xfrm>
              <a:off x="4805171" y="2255520"/>
              <a:ext cx="7188834" cy="1325880"/>
            </a:xfrm>
            <a:custGeom>
              <a:avLst/>
              <a:gdLst/>
              <a:ahLst/>
              <a:cxnLst/>
              <a:rect l="l" t="t" r="r" b="b"/>
              <a:pathLst>
                <a:path w="7188834" h="1325879">
                  <a:moveTo>
                    <a:pt x="7188708" y="0"/>
                  </a:moveTo>
                  <a:lnTo>
                    <a:pt x="0" y="0"/>
                  </a:lnTo>
                  <a:lnTo>
                    <a:pt x="0" y="1325879"/>
                  </a:lnTo>
                  <a:lnTo>
                    <a:pt x="7188708" y="1325879"/>
                  </a:lnTo>
                  <a:lnTo>
                    <a:pt x="7188708"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886155" y="376554"/>
            <a:ext cx="6138545" cy="452120"/>
          </a:xfrm>
          <a:prstGeom prst="rect">
            <a:avLst/>
          </a:prstGeom>
        </p:spPr>
        <p:txBody>
          <a:bodyPr vert="horz" wrap="square" lIns="0" tIns="12065" rIns="0" bIns="0" rtlCol="0">
            <a:spAutoFit/>
          </a:bodyPr>
          <a:lstStyle/>
          <a:p>
            <a:pPr marL="12700">
              <a:lnSpc>
                <a:spcPct val="100000"/>
              </a:lnSpc>
              <a:spcBef>
                <a:spcPts val="95"/>
              </a:spcBef>
            </a:pPr>
            <a:r>
              <a:rPr sz="2800" spc="85" dirty="0">
                <a:solidFill>
                  <a:srgbClr val="385622"/>
                </a:solidFill>
                <a:latin typeface="Arial"/>
                <a:cs typeface="Arial"/>
              </a:rPr>
              <a:t>Dobré</a:t>
            </a:r>
            <a:r>
              <a:rPr sz="2800" spc="-5" dirty="0">
                <a:solidFill>
                  <a:srgbClr val="385622"/>
                </a:solidFill>
                <a:latin typeface="Arial"/>
                <a:cs typeface="Arial"/>
              </a:rPr>
              <a:t> </a:t>
            </a:r>
            <a:r>
              <a:rPr sz="2800" spc="55" dirty="0">
                <a:solidFill>
                  <a:srgbClr val="385622"/>
                </a:solidFill>
                <a:latin typeface="Arial"/>
                <a:cs typeface="Arial"/>
              </a:rPr>
              <a:t>životní</a:t>
            </a:r>
            <a:r>
              <a:rPr sz="2800" spc="5" dirty="0">
                <a:solidFill>
                  <a:srgbClr val="385622"/>
                </a:solidFill>
                <a:latin typeface="Arial"/>
                <a:cs typeface="Arial"/>
              </a:rPr>
              <a:t> </a:t>
            </a:r>
            <a:r>
              <a:rPr sz="2800" spc="100" dirty="0">
                <a:solidFill>
                  <a:srgbClr val="385622"/>
                </a:solidFill>
                <a:latin typeface="Arial"/>
                <a:cs typeface="Arial"/>
              </a:rPr>
              <a:t>podmínky</a:t>
            </a:r>
            <a:r>
              <a:rPr sz="2800" spc="5" dirty="0">
                <a:solidFill>
                  <a:srgbClr val="385622"/>
                </a:solidFill>
                <a:latin typeface="Arial"/>
                <a:cs typeface="Arial"/>
              </a:rPr>
              <a:t> </a:t>
            </a:r>
            <a:r>
              <a:rPr sz="2800" dirty="0">
                <a:solidFill>
                  <a:srgbClr val="385622"/>
                </a:solidFill>
                <a:latin typeface="Arial"/>
                <a:cs typeface="Arial"/>
              </a:rPr>
              <a:t>zvířat </a:t>
            </a:r>
            <a:r>
              <a:rPr sz="2800" spc="-80" dirty="0">
                <a:solidFill>
                  <a:srgbClr val="385622"/>
                </a:solidFill>
                <a:latin typeface="Arial"/>
                <a:cs typeface="Arial"/>
              </a:rPr>
              <a:t>(DŽPZ)</a:t>
            </a:r>
            <a:endParaRPr sz="2800">
              <a:latin typeface="Arial"/>
              <a:cs typeface="Arial"/>
            </a:endParaRPr>
          </a:p>
        </p:txBody>
      </p:sp>
      <p:pic>
        <p:nvPicPr>
          <p:cNvPr id="7" name="object 7"/>
          <p:cNvPicPr/>
          <p:nvPr/>
        </p:nvPicPr>
        <p:blipFill>
          <a:blip r:embed="rId3" cstate="print"/>
          <a:stretch>
            <a:fillRect/>
          </a:stretch>
        </p:blipFill>
        <p:spPr>
          <a:xfrm>
            <a:off x="321563" y="379488"/>
            <a:ext cx="486156" cy="484619"/>
          </a:xfrm>
          <a:prstGeom prst="rect">
            <a:avLst/>
          </a:prstGeom>
        </p:spPr>
      </p:pic>
      <p:pic>
        <p:nvPicPr>
          <p:cNvPr id="8" name="object 8"/>
          <p:cNvPicPr/>
          <p:nvPr/>
        </p:nvPicPr>
        <p:blipFill>
          <a:blip r:embed="rId4" cstate="print"/>
          <a:stretch>
            <a:fillRect/>
          </a:stretch>
        </p:blipFill>
        <p:spPr>
          <a:xfrm>
            <a:off x="4178808" y="2478011"/>
            <a:ext cx="486155" cy="486168"/>
          </a:xfrm>
          <a:prstGeom prst="rect">
            <a:avLst/>
          </a:prstGeom>
        </p:spPr>
      </p:pic>
      <p:sp>
        <p:nvSpPr>
          <p:cNvPr id="9" name="object 9"/>
          <p:cNvSpPr txBox="1"/>
          <p:nvPr/>
        </p:nvSpPr>
        <p:spPr>
          <a:xfrm>
            <a:off x="1261999" y="1112265"/>
            <a:ext cx="10448290" cy="5337175"/>
          </a:xfrm>
          <a:prstGeom prst="rect">
            <a:avLst/>
          </a:prstGeom>
        </p:spPr>
        <p:txBody>
          <a:bodyPr vert="horz" wrap="square" lIns="0" tIns="13335" rIns="0" bIns="0" rtlCol="0">
            <a:spAutoFit/>
          </a:bodyPr>
          <a:lstStyle/>
          <a:p>
            <a:pPr marL="12700">
              <a:lnSpc>
                <a:spcPct val="100000"/>
              </a:lnSpc>
              <a:spcBef>
                <a:spcPts val="105"/>
              </a:spcBef>
            </a:pPr>
            <a:r>
              <a:rPr sz="2000" dirty="0">
                <a:latin typeface="Calibri"/>
                <a:cs typeface="Calibri"/>
              </a:rPr>
              <a:t>Zlepšení</a:t>
            </a:r>
            <a:r>
              <a:rPr sz="2000" spc="-45" dirty="0">
                <a:latin typeface="Calibri"/>
                <a:cs typeface="Calibri"/>
              </a:rPr>
              <a:t> </a:t>
            </a:r>
            <a:r>
              <a:rPr sz="2000" dirty="0">
                <a:latin typeface="Calibri"/>
                <a:cs typeface="Calibri"/>
              </a:rPr>
              <a:t>stájového</a:t>
            </a:r>
            <a:r>
              <a:rPr sz="2000" spc="-35" dirty="0">
                <a:latin typeface="Calibri"/>
                <a:cs typeface="Calibri"/>
              </a:rPr>
              <a:t> </a:t>
            </a:r>
            <a:r>
              <a:rPr sz="2000" dirty="0">
                <a:latin typeface="Calibri"/>
                <a:cs typeface="Calibri"/>
              </a:rPr>
              <a:t>prostředí</a:t>
            </a:r>
            <a:r>
              <a:rPr sz="2000" spc="-25" dirty="0">
                <a:latin typeface="Calibri"/>
                <a:cs typeface="Calibri"/>
              </a:rPr>
              <a:t> </a:t>
            </a:r>
            <a:r>
              <a:rPr sz="2000" dirty="0">
                <a:latin typeface="Calibri"/>
                <a:cs typeface="Calibri"/>
              </a:rPr>
              <a:t>v</a:t>
            </a:r>
            <a:r>
              <a:rPr sz="2000" spc="-50" dirty="0">
                <a:latin typeface="Calibri"/>
                <a:cs typeface="Calibri"/>
              </a:rPr>
              <a:t> </a:t>
            </a:r>
            <a:r>
              <a:rPr sz="2000" dirty="0">
                <a:latin typeface="Calibri"/>
                <a:cs typeface="Calibri"/>
              </a:rPr>
              <a:t>chovu</a:t>
            </a:r>
            <a:r>
              <a:rPr sz="2000" spc="-55" dirty="0">
                <a:latin typeface="Calibri"/>
                <a:cs typeface="Calibri"/>
              </a:rPr>
              <a:t> </a:t>
            </a:r>
            <a:r>
              <a:rPr sz="2000" dirty="0">
                <a:latin typeface="Calibri"/>
                <a:cs typeface="Calibri"/>
              </a:rPr>
              <a:t>dojeného</a:t>
            </a:r>
            <a:r>
              <a:rPr sz="2000" spc="-65" dirty="0">
                <a:latin typeface="Calibri"/>
                <a:cs typeface="Calibri"/>
              </a:rPr>
              <a:t> </a:t>
            </a:r>
            <a:r>
              <a:rPr sz="2000" dirty="0">
                <a:latin typeface="Calibri"/>
                <a:cs typeface="Calibri"/>
              </a:rPr>
              <a:t>skotu</a:t>
            </a:r>
            <a:r>
              <a:rPr sz="2000" spc="-25" dirty="0">
                <a:latin typeface="Calibri"/>
                <a:cs typeface="Calibri"/>
              </a:rPr>
              <a:t> </a:t>
            </a:r>
            <a:r>
              <a:rPr sz="2000" dirty="0">
                <a:latin typeface="Calibri"/>
                <a:cs typeface="Calibri"/>
              </a:rPr>
              <a:t>–</a:t>
            </a:r>
            <a:r>
              <a:rPr sz="2000" spc="-35" dirty="0">
                <a:latin typeface="Calibri"/>
                <a:cs typeface="Calibri"/>
              </a:rPr>
              <a:t> </a:t>
            </a:r>
            <a:r>
              <a:rPr sz="2000" dirty="0">
                <a:latin typeface="Calibri"/>
                <a:cs typeface="Calibri"/>
              </a:rPr>
              <a:t>dojnice</a:t>
            </a:r>
            <a:r>
              <a:rPr sz="2000" spc="-60" dirty="0">
                <a:latin typeface="Calibri"/>
                <a:cs typeface="Calibri"/>
              </a:rPr>
              <a:t> </a:t>
            </a:r>
            <a:r>
              <a:rPr sz="2000" dirty="0">
                <a:solidFill>
                  <a:srgbClr val="FF0000"/>
                </a:solidFill>
                <a:latin typeface="Calibri"/>
                <a:cs typeface="Calibri"/>
              </a:rPr>
              <a:t>a</a:t>
            </a:r>
            <a:r>
              <a:rPr sz="2000" spc="-35" dirty="0">
                <a:solidFill>
                  <a:srgbClr val="FF0000"/>
                </a:solidFill>
                <a:latin typeface="Calibri"/>
                <a:cs typeface="Calibri"/>
              </a:rPr>
              <a:t> </a:t>
            </a:r>
            <a:r>
              <a:rPr sz="2000" dirty="0">
                <a:solidFill>
                  <a:srgbClr val="FF0000"/>
                </a:solidFill>
                <a:latin typeface="Calibri"/>
                <a:cs typeface="Calibri"/>
              </a:rPr>
              <a:t>telata</a:t>
            </a:r>
            <a:r>
              <a:rPr sz="2000" spc="-15" dirty="0">
                <a:solidFill>
                  <a:srgbClr val="FF0000"/>
                </a:solidFill>
                <a:latin typeface="Calibri"/>
                <a:cs typeface="Calibri"/>
              </a:rPr>
              <a:t> </a:t>
            </a:r>
            <a:r>
              <a:rPr sz="2000" dirty="0">
                <a:solidFill>
                  <a:srgbClr val="FF0000"/>
                </a:solidFill>
                <a:latin typeface="Calibri"/>
                <a:cs typeface="Calibri"/>
              </a:rPr>
              <a:t>do</a:t>
            </a:r>
            <a:r>
              <a:rPr sz="2000" spc="-55" dirty="0">
                <a:solidFill>
                  <a:srgbClr val="FF0000"/>
                </a:solidFill>
                <a:latin typeface="Calibri"/>
                <a:cs typeface="Calibri"/>
              </a:rPr>
              <a:t> </a:t>
            </a:r>
            <a:r>
              <a:rPr sz="2000" dirty="0">
                <a:solidFill>
                  <a:srgbClr val="FF0000"/>
                </a:solidFill>
                <a:latin typeface="Calibri"/>
                <a:cs typeface="Calibri"/>
              </a:rPr>
              <a:t>2</a:t>
            </a:r>
            <a:r>
              <a:rPr sz="2000" spc="-35" dirty="0">
                <a:solidFill>
                  <a:srgbClr val="FF0000"/>
                </a:solidFill>
                <a:latin typeface="Calibri"/>
                <a:cs typeface="Calibri"/>
              </a:rPr>
              <a:t> </a:t>
            </a:r>
            <a:r>
              <a:rPr sz="2000" dirty="0">
                <a:solidFill>
                  <a:srgbClr val="FF0000"/>
                </a:solidFill>
                <a:latin typeface="Calibri"/>
                <a:cs typeface="Calibri"/>
              </a:rPr>
              <a:t>měsíců</a:t>
            </a:r>
            <a:r>
              <a:rPr sz="2000" spc="-15" dirty="0">
                <a:solidFill>
                  <a:srgbClr val="FF0000"/>
                </a:solidFill>
                <a:latin typeface="Calibri"/>
                <a:cs typeface="Calibri"/>
              </a:rPr>
              <a:t> </a:t>
            </a:r>
            <a:r>
              <a:rPr sz="2000" dirty="0">
                <a:solidFill>
                  <a:srgbClr val="FF0000"/>
                </a:solidFill>
                <a:latin typeface="Calibri"/>
                <a:cs typeface="Calibri"/>
              </a:rPr>
              <a:t>věku</a:t>
            </a:r>
            <a:r>
              <a:rPr sz="2000" spc="-35" dirty="0">
                <a:solidFill>
                  <a:srgbClr val="FF0000"/>
                </a:solidFill>
                <a:latin typeface="Calibri"/>
                <a:cs typeface="Calibri"/>
              </a:rPr>
              <a:t> </a:t>
            </a:r>
            <a:r>
              <a:rPr sz="2000" spc="-10" dirty="0">
                <a:solidFill>
                  <a:srgbClr val="FF0000"/>
                </a:solidFill>
                <a:latin typeface="Calibri"/>
                <a:cs typeface="Calibri"/>
              </a:rPr>
              <a:t>(nově)</a:t>
            </a:r>
            <a:endParaRPr sz="2000">
              <a:latin typeface="Calibri"/>
              <a:cs typeface="Calibri"/>
            </a:endParaRPr>
          </a:p>
          <a:p>
            <a:pPr marL="12700">
              <a:lnSpc>
                <a:spcPct val="100000"/>
              </a:lnSpc>
            </a:pPr>
            <a:r>
              <a:rPr sz="2000" dirty="0">
                <a:latin typeface="Calibri"/>
                <a:cs typeface="Calibri"/>
              </a:rPr>
              <a:t>(60</a:t>
            </a:r>
            <a:r>
              <a:rPr sz="2000" spc="-15" dirty="0">
                <a:latin typeface="Calibri"/>
                <a:cs typeface="Calibri"/>
              </a:rPr>
              <a:t> </a:t>
            </a:r>
            <a:r>
              <a:rPr sz="2000" spc="-10" dirty="0">
                <a:latin typeface="Calibri"/>
                <a:cs typeface="Calibri"/>
              </a:rPr>
              <a:t>EUR/VDJ)</a:t>
            </a:r>
            <a:endParaRPr sz="2000">
              <a:latin typeface="Calibri"/>
              <a:cs typeface="Calibri"/>
            </a:endParaRPr>
          </a:p>
          <a:p>
            <a:pPr marL="597535">
              <a:lnSpc>
                <a:spcPct val="100000"/>
              </a:lnSpc>
              <a:spcBef>
                <a:spcPts val="85"/>
              </a:spcBef>
              <a:tabLst>
                <a:tab pos="884555" algn="l"/>
              </a:tabLst>
            </a:pPr>
            <a:r>
              <a:rPr sz="1800" spc="-50" dirty="0">
                <a:solidFill>
                  <a:srgbClr val="EC7C30"/>
                </a:solidFill>
                <a:latin typeface="Arial"/>
                <a:cs typeface="Arial"/>
              </a:rPr>
              <a:t>•</a:t>
            </a:r>
            <a:r>
              <a:rPr sz="1800" dirty="0">
                <a:solidFill>
                  <a:srgbClr val="EC7C30"/>
                </a:solidFill>
                <a:latin typeface="Arial"/>
                <a:cs typeface="Arial"/>
              </a:rPr>
              <a:t>	</a:t>
            </a:r>
            <a:r>
              <a:rPr sz="1800" dirty="0">
                <a:solidFill>
                  <a:srgbClr val="FF0000"/>
                </a:solidFill>
                <a:latin typeface="Calibri"/>
                <a:cs typeface="Calibri"/>
              </a:rPr>
              <a:t>nově</a:t>
            </a:r>
            <a:r>
              <a:rPr sz="1800" spc="-35" dirty="0">
                <a:solidFill>
                  <a:srgbClr val="FF0000"/>
                </a:solidFill>
                <a:latin typeface="Calibri"/>
                <a:cs typeface="Calibri"/>
              </a:rPr>
              <a:t> </a:t>
            </a:r>
            <a:r>
              <a:rPr sz="1800" dirty="0">
                <a:solidFill>
                  <a:srgbClr val="FF0000"/>
                </a:solidFill>
                <a:latin typeface="Calibri"/>
                <a:cs typeface="Calibri"/>
              </a:rPr>
              <a:t>umožněno</a:t>
            </a:r>
            <a:r>
              <a:rPr sz="1800" spc="-10" dirty="0">
                <a:solidFill>
                  <a:srgbClr val="FF0000"/>
                </a:solidFill>
                <a:latin typeface="Calibri"/>
                <a:cs typeface="Calibri"/>
              </a:rPr>
              <a:t> </a:t>
            </a:r>
            <a:r>
              <a:rPr sz="1800" dirty="0">
                <a:solidFill>
                  <a:srgbClr val="FF0000"/>
                </a:solidFill>
                <a:latin typeface="Calibri"/>
                <a:cs typeface="Calibri"/>
              </a:rPr>
              <a:t>vstoupit</a:t>
            </a:r>
            <a:r>
              <a:rPr sz="1800" spc="-20" dirty="0">
                <a:solidFill>
                  <a:srgbClr val="FF0000"/>
                </a:solidFill>
                <a:latin typeface="Calibri"/>
                <a:cs typeface="Calibri"/>
              </a:rPr>
              <a:t> </a:t>
            </a:r>
            <a:r>
              <a:rPr sz="1800" dirty="0">
                <a:solidFill>
                  <a:srgbClr val="FF0000"/>
                </a:solidFill>
                <a:latin typeface="Calibri"/>
                <a:cs typeface="Calibri"/>
              </a:rPr>
              <a:t>do</a:t>
            </a:r>
            <a:r>
              <a:rPr sz="1800" spc="-20" dirty="0">
                <a:solidFill>
                  <a:srgbClr val="FF0000"/>
                </a:solidFill>
                <a:latin typeface="Calibri"/>
                <a:cs typeface="Calibri"/>
              </a:rPr>
              <a:t> </a:t>
            </a:r>
            <a:r>
              <a:rPr sz="1800" dirty="0">
                <a:solidFill>
                  <a:srgbClr val="FF0000"/>
                </a:solidFill>
                <a:latin typeface="Calibri"/>
                <a:cs typeface="Calibri"/>
              </a:rPr>
              <a:t>tohoto</a:t>
            </a:r>
            <a:r>
              <a:rPr sz="1800" spc="-25" dirty="0">
                <a:solidFill>
                  <a:srgbClr val="FF0000"/>
                </a:solidFill>
                <a:latin typeface="Calibri"/>
                <a:cs typeface="Calibri"/>
              </a:rPr>
              <a:t> </a:t>
            </a:r>
            <a:r>
              <a:rPr sz="1800" dirty="0">
                <a:solidFill>
                  <a:srgbClr val="FF0000"/>
                </a:solidFill>
                <a:latin typeface="Calibri"/>
                <a:cs typeface="Calibri"/>
              </a:rPr>
              <a:t>titulu</a:t>
            </a:r>
            <a:r>
              <a:rPr sz="1800" spc="-10" dirty="0">
                <a:solidFill>
                  <a:srgbClr val="FF0000"/>
                </a:solidFill>
                <a:latin typeface="Calibri"/>
                <a:cs typeface="Calibri"/>
              </a:rPr>
              <a:t> </a:t>
            </a:r>
            <a:r>
              <a:rPr sz="1800" dirty="0">
                <a:solidFill>
                  <a:srgbClr val="FF0000"/>
                </a:solidFill>
                <a:latin typeface="Calibri"/>
                <a:cs typeface="Calibri"/>
              </a:rPr>
              <a:t>i</a:t>
            </a:r>
            <a:r>
              <a:rPr sz="1800" spc="-25" dirty="0">
                <a:solidFill>
                  <a:srgbClr val="FF0000"/>
                </a:solidFill>
                <a:latin typeface="Calibri"/>
                <a:cs typeface="Calibri"/>
              </a:rPr>
              <a:t> </a:t>
            </a:r>
            <a:r>
              <a:rPr sz="1800" dirty="0">
                <a:solidFill>
                  <a:srgbClr val="FF0000"/>
                </a:solidFill>
                <a:latin typeface="Calibri"/>
                <a:cs typeface="Calibri"/>
              </a:rPr>
              <a:t>chovatelům</a:t>
            </a:r>
            <a:r>
              <a:rPr sz="1800" spc="-5" dirty="0">
                <a:solidFill>
                  <a:srgbClr val="FF0000"/>
                </a:solidFill>
                <a:latin typeface="Calibri"/>
                <a:cs typeface="Calibri"/>
              </a:rPr>
              <a:t> </a:t>
            </a:r>
            <a:r>
              <a:rPr sz="1800" dirty="0">
                <a:solidFill>
                  <a:srgbClr val="FF0000"/>
                </a:solidFill>
                <a:latin typeface="Calibri"/>
                <a:cs typeface="Calibri"/>
              </a:rPr>
              <a:t>v</a:t>
            </a:r>
            <a:r>
              <a:rPr sz="1800" spc="-25" dirty="0">
                <a:solidFill>
                  <a:srgbClr val="FF0000"/>
                </a:solidFill>
                <a:latin typeface="Calibri"/>
                <a:cs typeface="Calibri"/>
              </a:rPr>
              <a:t> </a:t>
            </a:r>
            <a:r>
              <a:rPr sz="1800" dirty="0">
                <a:solidFill>
                  <a:srgbClr val="FF0000"/>
                </a:solidFill>
                <a:latin typeface="Calibri"/>
                <a:cs typeface="Calibri"/>
              </a:rPr>
              <a:t>režimu</a:t>
            </a:r>
            <a:r>
              <a:rPr sz="1800" spc="-15" dirty="0">
                <a:solidFill>
                  <a:srgbClr val="FF0000"/>
                </a:solidFill>
                <a:latin typeface="Calibri"/>
                <a:cs typeface="Calibri"/>
              </a:rPr>
              <a:t> </a:t>
            </a:r>
            <a:r>
              <a:rPr sz="1800" spc="-25" dirty="0">
                <a:solidFill>
                  <a:srgbClr val="FF0000"/>
                </a:solidFill>
                <a:latin typeface="Calibri"/>
                <a:cs typeface="Calibri"/>
              </a:rPr>
              <a:t>EZ</a:t>
            </a:r>
            <a:endParaRPr sz="1800">
              <a:latin typeface="Calibri"/>
              <a:cs typeface="Calibri"/>
            </a:endParaRPr>
          </a:p>
          <a:p>
            <a:pPr>
              <a:lnSpc>
                <a:spcPct val="100000"/>
              </a:lnSpc>
            </a:pPr>
            <a:endParaRPr sz="2100">
              <a:latin typeface="Calibri"/>
              <a:cs typeface="Calibri"/>
            </a:endParaRPr>
          </a:p>
          <a:p>
            <a:pPr marL="3635375" marR="5080">
              <a:lnSpc>
                <a:spcPts val="3020"/>
              </a:lnSpc>
              <a:spcBef>
                <a:spcPts val="1375"/>
              </a:spcBef>
            </a:pPr>
            <a:r>
              <a:rPr sz="2800" dirty="0">
                <a:solidFill>
                  <a:srgbClr val="385622"/>
                </a:solidFill>
                <a:latin typeface="Arial"/>
                <a:cs typeface="Arial"/>
              </a:rPr>
              <a:t>Zvýšení</a:t>
            </a:r>
            <a:r>
              <a:rPr sz="2800" spc="-60" dirty="0">
                <a:solidFill>
                  <a:srgbClr val="385622"/>
                </a:solidFill>
                <a:latin typeface="Arial"/>
                <a:cs typeface="Arial"/>
              </a:rPr>
              <a:t> </a:t>
            </a:r>
            <a:r>
              <a:rPr sz="2800" spc="85" dirty="0">
                <a:solidFill>
                  <a:srgbClr val="385622"/>
                </a:solidFill>
                <a:latin typeface="Arial"/>
                <a:cs typeface="Arial"/>
              </a:rPr>
              <a:t>obranyschopnosti</a:t>
            </a:r>
            <a:r>
              <a:rPr sz="2800" spc="-75" dirty="0">
                <a:solidFill>
                  <a:srgbClr val="385622"/>
                </a:solidFill>
                <a:latin typeface="Arial"/>
                <a:cs typeface="Arial"/>
              </a:rPr>
              <a:t> </a:t>
            </a:r>
            <a:r>
              <a:rPr sz="2800" dirty="0">
                <a:solidFill>
                  <a:srgbClr val="385622"/>
                </a:solidFill>
                <a:latin typeface="Arial"/>
                <a:cs typeface="Arial"/>
              </a:rPr>
              <a:t>v</a:t>
            </a:r>
            <a:r>
              <a:rPr sz="2800" spc="-85" dirty="0">
                <a:solidFill>
                  <a:srgbClr val="385622"/>
                </a:solidFill>
                <a:latin typeface="Arial"/>
                <a:cs typeface="Arial"/>
              </a:rPr>
              <a:t> </a:t>
            </a:r>
            <a:r>
              <a:rPr sz="2800" spc="50" dirty="0">
                <a:solidFill>
                  <a:srgbClr val="385622"/>
                </a:solidFill>
                <a:latin typeface="Arial"/>
                <a:cs typeface="Arial"/>
              </a:rPr>
              <a:t>chovu</a:t>
            </a:r>
            <a:r>
              <a:rPr sz="2800" spc="-80" dirty="0">
                <a:solidFill>
                  <a:srgbClr val="385622"/>
                </a:solidFill>
                <a:latin typeface="Arial"/>
                <a:cs typeface="Arial"/>
              </a:rPr>
              <a:t> </a:t>
            </a:r>
            <a:r>
              <a:rPr sz="2800" spc="50" dirty="0">
                <a:solidFill>
                  <a:srgbClr val="385622"/>
                </a:solidFill>
                <a:latin typeface="Arial"/>
                <a:cs typeface="Arial"/>
              </a:rPr>
              <a:t>prasat </a:t>
            </a:r>
            <a:r>
              <a:rPr sz="2800" dirty="0">
                <a:solidFill>
                  <a:srgbClr val="385622"/>
                </a:solidFill>
                <a:latin typeface="Arial"/>
                <a:cs typeface="Arial"/>
              </a:rPr>
              <a:t>vakcinací </a:t>
            </a:r>
            <a:r>
              <a:rPr sz="2800" spc="-95" dirty="0">
                <a:solidFill>
                  <a:srgbClr val="385622"/>
                </a:solidFill>
                <a:latin typeface="Arial"/>
                <a:cs typeface="Arial"/>
              </a:rPr>
              <a:t>(AMR)</a:t>
            </a:r>
            <a:r>
              <a:rPr sz="2800" spc="-50" dirty="0">
                <a:solidFill>
                  <a:srgbClr val="385622"/>
                </a:solidFill>
                <a:latin typeface="Arial"/>
                <a:cs typeface="Arial"/>
              </a:rPr>
              <a:t> </a:t>
            </a:r>
            <a:r>
              <a:rPr sz="2800" dirty="0">
                <a:solidFill>
                  <a:srgbClr val="FF0000"/>
                </a:solidFill>
                <a:latin typeface="Arial"/>
                <a:cs typeface="Arial"/>
              </a:rPr>
              <a:t>(nové</a:t>
            </a:r>
            <a:r>
              <a:rPr sz="2800" spc="-40" dirty="0">
                <a:solidFill>
                  <a:srgbClr val="FF0000"/>
                </a:solidFill>
                <a:latin typeface="Arial"/>
                <a:cs typeface="Arial"/>
              </a:rPr>
              <a:t> </a:t>
            </a:r>
            <a:r>
              <a:rPr sz="2800" spc="50" dirty="0">
                <a:solidFill>
                  <a:srgbClr val="FF0000"/>
                </a:solidFill>
                <a:latin typeface="Arial"/>
                <a:cs typeface="Arial"/>
              </a:rPr>
              <a:t>opatření)</a:t>
            </a:r>
            <a:endParaRPr sz="2800">
              <a:latin typeface="Arial"/>
              <a:cs typeface="Arial"/>
            </a:endParaRPr>
          </a:p>
          <a:p>
            <a:pPr>
              <a:lnSpc>
                <a:spcPct val="100000"/>
              </a:lnSpc>
              <a:spcBef>
                <a:spcPts val="55"/>
              </a:spcBef>
            </a:pPr>
            <a:endParaRPr sz="3350">
              <a:latin typeface="Arial"/>
              <a:cs typeface="Arial"/>
            </a:endParaRPr>
          </a:p>
          <a:p>
            <a:pPr marL="3829685">
              <a:lnSpc>
                <a:spcPct val="100000"/>
              </a:lnSpc>
              <a:tabLst>
                <a:tab pos="4116070" algn="l"/>
              </a:tabLst>
            </a:pPr>
            <a:r>
              <a:rPr sz="1800" spc="-50" dirty="0">
                <a:latin typeface="Arial"/>
                <a:cs typeface="Arial"/>
              </a:rPr>
              <a:t>•</a:t>
            </a:r>
            <a:r>
              <a:rPr sz="1800" dirty="0">
                <a:latin typeface="Arial"/>
                <a:cs typeface="Arial"/>
              </a:rPr>
              <a:t>	</a:t>
            </a:r>
            <a:r>
              <a:rPr sz="1800" b="1" dirty="0">
                <a:latin typeface="Calibri"/>
                <a:cs typeface="Calibri"/>
              </a:rPr>
              <a:t>umožněno</a:t>
            </a:r>
            <a:r>
              <a:rPr sz="1800" b="1" spc="-70" dirty="0">
                <a:latin typeface="Calibri"/>
                <a:cs typeface="Calibri"/>
              </a:rPr>
              <a:t> </a:t>
            </a:r>
            <a:r>
              <a:rPr sz="1800" b="1" dirty="0">
                <a:latin typeface="Calibri"/>
                <a:cs typeface="Calibri"/>
              </a:rPr>
              <a:t>vstoupit</a:t>
            </a:r>
            <a:r>
              <a:rPr sz="1800" b="1" spc="-55" dirty="0">
                <a:latin typeface="Calibri"/>
                <a:cs typeface="Calibri"/>
              </a:rPr>
              <a:t> </a:t>
            </a:r>
            <a:r>
              <a:rPr sz="1800" b="1" dirty="0">
                <a:latin typeface="Calibri"/>
                <a:cs typeface="Calibri"/>
              </a:rPr>
              <a:t>do</a:t>
            </a:r>
            <a:r>
              <a:rPr sz="1800" b="1" spc="-35" dirty="0">
                <a:latin typeface="Calibri"/>
                <a:cs typeface="Calibri"/>
              </a:rPr>
              <a:t> </a:t>
            </a:r>
            <a:r>
              <a:rPr sz="1800" b="1" dirty="0">
                <a:latin typeface="Calibri"/>
                <a:cs typeface="Calibri"/>
              </a:rPr>
              <a:t>tohoto</a:t>
            </a:r>
            <a:r>
              <a:rPr sz="1800" b="1" spc="-35" dirty="0">
                <a:latin typeface="Calibri"/>
                <a:cs typeface="Calibri"/>
              </a:rPr>
              <a:t> </a:t>
            </a:r>
            <a:r>
              <a:rPr sz="1800" b="1" dirty="0">
                <a:latin typeface="Calibri"/>
                <a:cs typeface="Calibri"/>
              </a:rPr>
              <a:t>opatření</a:t>
            </a:r>
            <a:r>
              <a:rPr sz="1800" b="1" spc="-60" dirty="0">
                <a:latin typeface="Calibri"/>
                <a:cs typeface="Calibri"/>
              </a:rPr>
              <a:t> </a:t>
            </a:r>
            <a:r>
              <a:rPr sz="1800" b="1" dirty="0">
                <a:latin typeface="Calibri"/>
                <a:cs typeface="Calibri"/>
              </a:rPr>
              <a:t>i</a:t>
            </a:r>
            <a:r>
              <a:rPr sz="1800" b="1" spc="-25" dirty="0">
                <a:latin typeface="Calibri"/>
                <a:cs typeface="Calibri"/>
              </a:rPr>
              <a:t> </a:t>
            </a:r>
            <a:r>
              <a:rPr sz="1800" b="1" spc="-10" dirty="0">
                <a:latin typeface="Calibri"/>
                <a:cs typeface="Calibri"/>
              </a:rPr>
              <a:t>chovatelům</a:t>
            </a:r>
            <a:r>
              <a:rPr sz="1800" b="1" spc="-60" dirty="0">
                <a:latin typeface="Calibri"/>
                <a:cs typeface="Calibri"/>
              </a:rPr>
              <a:t> </a:t>
            </a:r>
            <a:r>
              <a:rPr sz="1800" b="1" dirty="0">
                <a:latin typeface="Calibri"/>
                <a:cs typeface="Calibri"/>
              </a:rPr>
              <a:t>v</a:t>
            </a:r>
            <a:r>
              <a:rPr sz="1800" b="1" spc="-30" dirty="0">
                <a:latin typeface="Calibri"/>
                <a:cs typeface="Calibri"/>
              </a:rPr>
              <a:t> </a:t>
            </a:r>
            <a:r>
              <a:rPr sz="1800" b="1" dirty="0">
                <a:latin typeface="Calibri"/>
                <a:cs typeface="Calibri"/>
              </a:rPr>
              <a:t>režimu</a:t>
            </a:r>
            <a:r>
              <a:rPr sz="1800" b="1" spc="-55" dirty="0">
                <a:latin typeface="Calibri"/>
                <a:cs typeface="Calibri"/>
              </a:rPr>
              <a:t> </a:t>
            </a:r>
            <a:r>
              <a:rPr sz="1800" b="1" spc="-25" dirty="0">
                <a:latin typeface="Calibri"/>
                <a:cs typeface="Calibri"/>
              </a:rPr>
              <a:t>EZ</a:t>
            </a:r>
            <a:endParaRPr sz="1800">
              <a:latin typeface="Calibri"/>
              <a:cs typeface="Calibri"/>
            </a:endParaRPr>
          </a:p>
          <a:p>
            <a:pPr marL="4116070" marR="769620" indent="-287020">
              <a:lnSpc>
                <a:spcPct val="100000"/>
              </a:lnSpc>
              <a:spcBef>
                <a:spcPts val="1445"/>
              </a:spcBef>
              <a:tabLst>
                <a:tab pos="4116070" algn="l"/>
              </a:tabLst>
            </a:pPr>
            <a:r>
              <a:rPr sz="1800" spc="-50" dirty="0">
                <a:latin typeface="Arial"/>
                <a:cs typeface="Arial"/>
              </a:rPr>
              <a:t>•</a:t>
            </a:r>
            <a:r>
              <a:rPr sz="1800" dirty="0">
                <a:latin typeface="Arial"/>
                <a:cs typeface="Arial"/>
              </a:rPr>
              <a:t>	</a:t>
            </a:r>
            <a:r>
              <a:rPr sz="1800" dirty="0">
                <a:latin typeface="Calibri"/>
                <a:cs typeface="Calibri"/>
              </a:rPr>
              <a:t>podpora</a:t>
            </a:r>
            <a:r>
              <a:rPr sz="1800" spc="-70" dirty="0">
                <a:latin typeface="Calibri"/>
                <a:cs typeface="Calibri"/>
              </a:rPr>
              <a:t> </a:t>
            </a:r>
            <a:r>
              <a:rPr sz="1800" dirty="0">
                <a:latin typeface="Calibri"/>
                <a:cs typeface="Calibri"/>
              </a:rPr>
              <a:t>vyjmenovaných</a:t>
            </a:r>
            <a:r>
              <a:rPr sz="1800" spc="-70" dirty="0">
                <a:latin typeface="Calibri"/>
                <a:cs typeface="Calibri"/>
              </a:rPr>
              <a:t> </a:t>
            </a:r>
            <a:r>
              <a:rPr sz="1800" dirty="0">
                <a:latin typeface="Calibri"/>
                <a:cs typeface="Calibri"/>
              </a:rPr>
              <a:t>kategorií</a:t>
            </a:r>
            <a:r>
              <a:rPr sz="1800" spc="-65" dirty="0">
                <a:latin typeface="Calibri"/>
                <a:cs typeface="Calibri"/>
              </a:rPr>
              <a:t> </a:t>
            </a:r>
            <a:r>
              <a:rPr sz="1800" dirty="0">
                <a:latin typeface="Calibri"/>
                <a:cs typeface="Calibri"/>
              </a:rPr>
              <a:t>prasat</a:t>
            </a:r>
            <a:r>
              <a:rPr sz="1800" spc="-65" dirty="0">
                <a:latin typeface="Calibri"/>
                <a:cs typeface="Calibri"/>
              </a:rPr>
              <a:t> </a:t>
            </a:r>
            <a:r>
              <a:rPr sz="1800" dirty="0">
                <a:latin typeface="Calibri"/>
                <a:cs typeface="Calibri"/>
              </a:rPr>
              <a:t>-</a:t>
            </a:r>
            <a:r>
              <a:rPr sz="1800" spc="-60" dirty="0">
                <a:latin typeface="Calibri"/>
                <a:cs typeface="Calibri"/>
              </a:rPr>
              <a:t> </a:t>
            </a:r>
            <a:r>
              <a:rPr sz="1800" dirty="0">
                <a:latin typeface="Calibri"/>
                <a:cs typeface="Calibri"/>
              </a:rPr>
              <a:t>odstavená</a:t>
            </a:r>
            <a:r>
              <a:rPr sz="1800" spc="-70" dirty="0">
                <a:latin typeface="Calibri"/>
                <a:cs typeface="Calibri"/>
              </a:rPr>
              <a:t> </a:t>
            </a:r>
            <a:r>
              <a:rPr sz="1800" spc="-10" dirty="0">
                <a:latin typeface="Calibri"/>
                <a:cs typeface="Calibri"/>
              </a:rPr>
              <a:t>selata, </a:t>
            </a:r>
            <a:r>
              <a:rPr sz="1800" spc="-20" dirty="0">
                <a:latin typeface="Calibri"/>
                <a:cs typeface="Calibri"/>
              </a:rPr>
              <a:t>prasničky,</a:t>
            </a:r>
            <a:r>
              <a:rPr sz="1800" spc="-15" dirty="0">
                <a:latin typeface="Calibri"/>
                <a:cs typeface="Calibri"/>
              </a:rPr>
              <a:t> </a:t>
            </a:r>
            <a:r>
              <a:rPr sz="1800" dirty="0">
                <a:latin typeface="Calibri"/>
                <a:cs typeface="Calibri"/>
              </a:rPr>
              <a:t>prasnice</a:t>
            </a:r>
            <a:r>
              <a:rPr sz="1800" spc="-10" dirty="0">
                <a:latin typeface="Calibri"/>
                <a:cs typeface="Calibri"/>
              </a:rPr>
              <a:t> </a:t>
            </a:r>
            <a:r>
              <a:rPr sz="1800" dirty="0">
                <a:latin typeface="Calibri"/>
                <a:cs typeface="Calibri"/>
              </a:rPr>
              <a:t>a</a:t>
            </a:r>
            <a:r>
              <a:rPr sz="1800" spc="-20" dirty="0">
                <a:latin typeface="Calibri"/>
                <a:cs typeface="Calibri"/>
              </a:rPr>
              <a:t> </a:t>
            </a:r>
            <a:r>
              <a:rPr sz="1800" dirty="0">
                <a:latin typeface="Calibri"/>
                <a:cs typeface="Calibri"/>
              </a:rPr>
              <a:t>výkrm</a:t>
            </a:r>
            <a:r>
              <a:rPr sz="1800" spc="-30" dirty="0">
                <a:latin typeface="Calibri"/>
                <a:cs typeface="Calibri"/>
              </a:rPr>
              <a:t> </a:t>
            </a:r>
            <a:r>
              <a:rPr sz="1800" dirty="0">
                <a:latin typeface="Calibri"/>
                <a:cs typeface="Calibri"/>
              </a:rPr>
              <a:t>(evidovaná v</a:t>
            </a:r>
            <a:r>
              <a:rPr sz="1800" spc="-15" dirty="0">
                <a:latin typeface="Calibri"/>
                <a:cs typeface="Calibri"/>
              </a:rPr>
              <a:t> </a:t>
            </a:r>
            <a:r>
              <a:rPr sz="1800" spc="-25" dirty="0">
                <a:latin typeface="Calibri"/>
                <a:cs typeface="Calibri"/>
              </a:rPr>
              <a:t>IS)</a:t>
            </a:r>
            <a:endParaRPr sz="1800">
              <a:latin typeface="Calibri"/>
              <a:cs typeface="Calibri"/>
            </a:endParaRPr>
          </a:p>
          <a:p>
            <a:pPr marL="3829685">
              <a:lnSpc>
                <a:spcPct val="100000"/>
              </a:lnSpc>
              <a:tabLst>
                <a:tab pos="4116070" algn="l"/>
              </a:tabLst>
            </a:pPr>
            <a:r>
              <a:rPr sz="1800" spc="-50" dirty="0">
                <a:latin typeface="Arial"/>
                <a:cs typeface="Arial"/>
              </a:rPr>
              <a:t>•</a:t>
            </a:r>
            <a:r>
              <a:rPr sz="1800" dirty="0">
                <a:latin typeface="Arial"/>
                <a:cs typeface="Arial"/>
              </a:rPr>
              <a:t>	</a:t>
            </a:r>
            <a:r>
              <a:rPr sz="1800" dirty="0">
                <a:latin typeface="Calibri"/>
                <a:cs typeface="Calibri"/>
              </a:rPr>
              <a:t>ke</a:t>
            </a:r>
            <a:r>
              <a:rPr sz="1800" spc="-40" dirty="0">
                <a:latin typeface="Calibri"/>
                <a:cs typeface="Calibri"/>
              </a:rPr>
              <a:t> </a:t>
            </a:r>
            <a:r>
              <a:rPr sz="1800" dirty="0">
                <a:latin typeface="Calibri"/>
                <a:cs typeface="Calibri"/>
              </a:rPr>
              <a:t>dni</a:t>
            </a:r>
            <a:r>
              <a:rPr sz="1800" spc="-25" dirty="0">
                <a:latin typeface="Calibri"/>
                <a:cs typeface="Calibri"/>
              </a:rPr>
              <a:t> </a:t>
            </a:r>
            <a:r>
              <a:rPr sz="1800" dirty="0">
                <a:latin typeface="Calibri"/>
                <a:cs typeface="Calibri"/>
              </a:rPr>
              <a:t>podání</a:t>
            </a:r>
            <a:r>
              <a:rPr sz="1800" spc="-15" dirty="0">
                <a:latin typeface="Calibri"/>
                <a:cs typeface="Calibri"/>
              </a:rPr>
              <a:t> </a:t>
            </a:r>
            <a:r>
              <a:rPr sz="1800" dirty="0">
                <a:latin typeface="Calibri"/>
                <a:cs typeface="Calibri"/>
              </a:rPr>
              <a:t>žádosti</a:t>
            </a:r>
            <a:r>
              <a:rPr sz="1800" spc="-35" dirty="0">
                <a:latin typeface="Calibri"/>
                <a:cs typeface="Calibri"/>
              </a:rPr>
              <a:t> </a:t>
            </a:r>
            <a:r>
              <a:rPr sz="1800" dirty="0">
                <a:latin typeface="Calibri"/>
                <a:cs typeface="Calibri"/>
              </a:rPr>
              <a:t>musí</a:t>
            </a:r>
            <a:r>
              <a:rPr sz="1800" spc="-35" dirty="0">
                <a:latin typeface="Calibri"/>
                <a:cs typeface="Calibri"/>
              </a:rPr>
              <a:t> </a:t>
            </a:r>
            <a:r>
              <a:rPr sz="1800" dirty="0">
                <a:latin typeface="Calibri"/>
                <a:cs typeface="Calibri"/>
              </a:rPr>
              <a:t>být</a:t>
            </a:r>
            <a:r>
              <a:rPr sz="1800" spc="-25" dirty="0">
                <a:latin typeface="Calibri"/>
                <a:cs typeface="Calibri"/>
              </a:rPr>
              <a:t> </a:t>
            </a:r>
            <a:r>
              <a:rPr sz="1800" dirty="0">
                <a:latin typeface="Calibri"/>
                <a:cs typeface="Calibri"/>
              </a:rPr>
              <a:t>zachovány</a:t>
            </a:r>
            <a:r>
              <a:rPr sz="1800" spc="-20" dirty="0">
                <a:latin typeface="Calibri"/>
                <a:cs typeface="Calibri"/>
              </a:rPr>
              <a:t> </a:t>
            </a:r>
            <a:r>
              <a:rPr sz="1800" dirty="0">
                <a:latin typeface="Calibri"/>
                <a:cs typeface="Calibri"/>
              </a:rPr>
              <a:t>min.</a:t>
            </a:r>
            <a:r>
              <a:rPr sz="1800" spc="-30" dirty="0">
                <a:latin typeface="Calibri"/>
                <a:cs typeface="Calibri"/>
              </a:rPr>
              <a:t> </a:t>
            </a:r>
            <a:r>
              <a:rPr sz="1800" dirty="0">
                <a:latin typeface="Calibri"/>
                <a:cs typeface="Calibri"/>
              </a:rPr>
              <a:t>3</a:t>
            </a:r>
            <a:r>
              <a:rPr sz="1800" spc="-20" dirty="0">
                <a:latin typeface="Calibri"/>
                <a:cs typeface="Calibri"/>
              </a:rPr>
              <a:t> </a:t>
            </a:r>
            <a:r>
              <a:rPr sz="1800" dirty="0">
                <a:latin typeface="Calibri"/>
                <a:cs typeface="Calibri"/>
              </a:rPr>
              <a:t>VDJ </a:t>
            </a:r>
            <a:r>
              <a:rPr sz="1800" spc="-10" dirty="0">
                <a:latin typeface="Calibri"/>
                <a:cs typeface="Calibri"/>
              </a:rPr>
              <a:t>prasat</a:t>
            </a:r>
            <a:endParaRPr sz="1800">
              <a:latin typeface="Calibri"/>
              <a:cs typeface="Calibri"/>
            </a:endParaRPr>
          </a:p>
          <a:p>
            <a:pPr marL="3829685">
              <a:lnSpc>
                <a:spcPct val="100000"/>
              </a:lnSpc>
              <a:tabLst>
                <a:tab pos="4116070" algn="l"/>
              </a:tabLst>
            </a:pPr>
            <a:r>
              <a:rPr sz="1800" spc="-50" dirty="0">
                <a:latin typeface="Arial"/>
                <a:cs typeface="Arial"/>
              </a:rPr>
              <a:t>•</a:t>
            </a:r>
            <a:r>
              <a:rPr sz="1800" dirty="0">
                <a:latin typeface="Arial"/>
                <a:cs typeface="Arial"/>
              </a:rPr>
              <a:t>	</a:t>
            </a:r>
            <a:r>
              <a:rPr sz="1800" dirty="0">
                <a:latin typeface="Calibri"/>
                <a:cs typeface="Calibri"/>
              </a:rPr>
              <a:t>dle</a:t>
            </a:r>
            <a:r>
              <a:rPr sz="1800" spc="-45" dirty="0">
                <a:latin typeface="Calibri"/>
                <a:cs typeface="Calibri"/>
              </a:rPr>
              <a:t> </a:t>
            </a:r>
            <a:r>
              <a:rPr sz="1800" dirty="0">
                <a:latin typeface="Calibri"/>
                <a:cs typeface="Calibri"/>
              </a:rPr>
              <a:t>imunizačního</a:t>
            </a:r>
            <a:r>
              <a:rPr sz="1800" spc="-25" dirty="0">
                <a:latin typeface="Calibri"/>
                <a:cs typeface="Calibri"/>
              </a:rPr>
              <a:t> </a:t>
            </a:r>
            <a:r>
              <a:rPr sz="1800" dirty="0">
                <a:latin typeface="Calibri"/>
                <a:cs typeface="Calibri"/>
              </a:rPr>
              <a:t>programu</a:t>
            </a:r>
            <a:r>
              <a:rPr sz="1800" spc="-40" dirty="0">
                <a:latin typeface="Calibri"/>
                <a:cs typeface="Calibri"/>
              </a:rPr>
              <a:t> </a:t>
            </a:r>
            <a:r>
              <a:rPr sz="1800" dirty="0">
                <a:latin typeface="Calibri"/>
                <a:cs typeface="Calibri"/>
              </a:rPr>
              <a:t>stanoven</a:t>
            </a:r>
            <a:r>
              <a:rPr sz="1800" spc="-30" dirty="0">
                <a:latin typeface="Calibri"/>
                <a:cs typeface="Calibri"/>
              </a:rPr>
              <a:t> </a:t>
            </a:r>
            <a:r>
              <a:rPr sz="1800" dirty="0">
                <a:latin typeface="Calibri"/>
                <a:cs typeface="Calibri"/>
              </a:rPr>
              <a:t>pro</a:t>
            </a:r>
            <a:r>
              <a:rPr sz="1800" spc="-45" dirty="0">
                <a:latin typeface="Calibri"/>
                <a:cs typeface="Calibri"/>
              </a:rPr>
              <a:t> </a:t>
            </a:r>
            <a:r>
              <a:rPr sz="1800" dirty="0">
                <a:latin typeface="Calibri"/>
                <a:cs typeface="Calibri"/>
              </a:rPr>
              <a:t>daný</a:t>
            </a:r>
            <a:r>
              <a:rPr sz="1800" spc="-40" dirty="0">
                <a:latin typeface="Calibri"/>
                <a:cs typeface="Calibri"/>
              </a:rPr>
              <a:t> </a:t>
            </a:r>
            <a:r>
              <a:rPr sz="1800" dirty="0">
                <a:latin typeface="Calibri"/>
                <a:cs typeface="Calibri"/>
              </a:rPr>
              <a:t>chov</a:t>
            </a:r>
            <a:r>
              <a:rPr sz="1800" spc="-20" dirty="0">
                <a:latin typeface="Calibri"/>
                <a:cs typeface="Calibri"/>
              </a:rPr>
              <a:t> </a:t>
            </a:r>
            <a:r>
              <a:rPr sz="1800" spc="-10" dirty="0">
                <a:latin typeface="Calibri"/>
                <a:cs typeface="Calibri"/>
              </a:rPr>
              <a:t>seznam</a:t>
            </a:r>
            <a:endParaRPr sz="1800">
              <a:latin typeface="Calibri"/>
              <a:cs typeface="Calibri"/>
            </a:endParaRPr>
          </a:p>
          <a:p>
            <a:pPr marL="4116070">
              <a:lnSpc>
                <a:spcPct val="100000"/>
              </a:lnSpc>
            </a:pPr>
            <a:r>
              <a:rPr sz="1800" dirty="0">
                <a:latin typeface="Calibri"/>
                <a:cs typeface="Calibri"/>
              </a:rPr>
              <a:t>patogenů,</a:t>
            </a:r>
            <a:r>
              <a:rPr sz="1800" spc="-60" dirty="0">
                <a:latin typeface="Calibri"/>
                <a:cs typeface="Calibri"/>
              </a:rPr>
              <a:t> </a:t>
            </a:r>
            <a:r>
              <a:rPr sz="1800" dirty="0">
                <a:latin typeface="Calibri"/>
                <a:cs typeface="Calibri"/>
              </a:rPr>
              <a:t>proti</a:t>
            </a:r>
            <a:r>
              <a:rPr sz="1800" spc="-35" dirty="0">
                <a:latin typeface="Calibri"/>
                <a:cs typeface="Calibri"/>
              </a:rPr>
              <a:t> </a:t>
            </a:r>
            <a:r>
              <a:rPr sz="1800" dirty="0">
                <a:latin typeface="Calibri"/>
                <a:cs typeface="Calibri"/>
              </a:rPr>
              <a:t>kterým</a:t>
            </a:r>
            <a:r>
              <a:rPr sz="1800" spc="-35" dirty="0">
                <a:latin typeface="Calibri"/>
                <a:cs typeface="Calibri"/>
              </a:rPr>
              <a:t> </a:t>
            </a:r>
            <a:r>
              <a:rPr sz="1800" dirty="0">
                <a:latin typeface="Calibri"/>
                <a:cs typeface="Calibri"/>
              </a:rPr>
              <a:t>bude</a:t>
            </a:r>
            <a:r>
              <a:rPr sz="1800" spc="-25" dirty="0">
                <a:latin typeface="Calibri"/>
                <a:cs typeface="Calibri"/>
              </a:rPr>
              <a:t> </a:t>
            </a:r>
            <a:r>
              <a:rPr sz="1800" dirty="0">
                <a:latin typeface="Calibri"/>
                <a:cs typeface="Calibri"/>
              </a:rPr>
              <a:t>možné</a:t>
            </a:r>
            <a:r>
              <a:rPr sz="1800" spc="-25" dirty="0">
                <a:latin typeface="Calibri"/>
                <a:cs typeface="Calibri"/>
              </a:rPr>
              <a:t> </a:t>
            </a:r>
            <a:r>
              <a:rPr sz="1800" spc="-10" dirty="0">
                <a:latin typeface="Calibri"/>
                <a:cs typeface="Calibri"/>
              </a:rPr>
              <a:t>prasata</a:t>
            </a:r>
            <a:r>
              <a:rPr sz="1800" spc="-50" dirty="0">
                <a:latin typeface="Calibri"/>
                <a:cs typeface="Calibri"/>
              </a:rPr>
              <a:t> </a:t>
            </a:r>
            <a:r>
              <a:rPr sz="1800" spc="-10" dirty="0">
                <a:latin typeface="Calibri"/>
                <a:cs typeface="Calibri"/>
              </a:rPr>
              <a:t>vakcinovat</a:t>
            </a:r>
            <a:endParaRPr sz="1800">
              <a:latin typeface="Calibri"/>
              <a:cs typeface="Calibri"/>
            </a:endParaRPr>
          </a:p>
          <a:p>
            <a:pPr marL="4116070" marR="1001394" indent="-287020">
              <a:lnSpc>
                <a:spcPct val="100000"/>
              </a:lnSpc>
              <a:tabLst>
                <a:tab pos="4116070" algn="l"/>
              </a:tabLst>
            </a:pPr>
            <a:r>
              <a:rPr sz="1800" spc="-50" dirty="0">
                <a:latin typeface="Arial"/>
                <a:cs typeface="Arial"/>
              </a:rPr>
              <a:t>•</a:t>
            </a:r>
            <a:r>
              <a:rPr sz="1800" dirty="0">
                <a:latin typeface="Arial"/>
                <a:cs typeface="Arial"/>
              </a:rPr>
              <a:t>	</a:t>
            </a:r>
            <a:r>
              <a:rPr sz="1800" dirty="0">
                <a:latin typeface="Calibri"/>
                <a:cs typeface="Calibri"/>
              </a:rPr>
              <a:t>vakcinuje</a:t>
            </a:r>
            <a:r>
              <a:rPr sz="1800" spc="-60" dirty="0">
                <a:latin typeface="Calibri"/>
                <a:cs typeface="Calibri"/>
              </a:rPr>
              <a:t> </a:t>
            </a:r>
            <a:r>
              <a:rPr sz="1800" dirty="0">
                <a:latin typeface="Calibri"/>
                <a:cs typeface="Calibri"/>
              </a:rPr>
              <a:t>se</a:t>
            </a:r>
            <a:r>
              <a:rPr sz="1800" spc="-55" dirty="0">
                <a:latin typeface="Calibri"/>
                <a:cs typeface="Calibri"/>
              </a:rPr>
              <a:t> </a:t>
            </a:r>
            <a:r>
              <a:rPr sz="1800" dirty="0">
                <a:latin typeface="Calibri"/>
                <a:cs typeface="Calibri"/>
              </a:rPr>
              <a:t>proti</a:t>
            </a:r>
            <a:r>
              <a:rPr sz="1800" spc="-45" dirty="0">
                <a:latin typeface="Calibri"/>
                <a:cs typeface="Calibri"/>
              </a:rPr>
              <a:t> </a:t>
            </a:r>
            <a:r>
              <a:rPr sz="1800" dirty="0">
                <a:latin typeface="Calibri"/>
                <a:cs typeface="Calibri"/>
              </a:rPr>
              <a:t>vyjmenovaným</a:t>
            </a:r>
            <a:r>
              <a:rPr sz="1800" spc="-55" dirty="0">
                <a:latin typeface="Calibri"/>
                <a:cs typeface="Calibri"/>
              </a:rPr>
              <a:t> </a:t>
            </a:r>
            <a:r>
              <a:rPr sz="1800" dirty="0">
                <a:latin typeface="Calibri"/>
                <a:cs typeface="Calibri"/>
              </a:rPr>
              <a:t>původcům</a:t>
            </a:r>
            <a:r>
              <a:rPr sz="1800" spc="-35" dirty="0">
                <a:latin typeface="Calibri"/>
                <a:cs typeface="Calibri"/>
              </a:rPr>
              <a:t> </a:t>
            </a:r>
            <a:r>
              <a:rPr sz="1800" spc="-10" dirty="0">
                <a:latin typeface="Calibri"/>
                <a:cs typeface="Calibri"/>
              </a:rPr>
              <a:t>infekčních </a:t>
            </a:r>
            <a:r>
              <a:rPr sz="1800" dirty="0">
                <a:latin typeface="Calibri"/>
                <a:cs typeface="Calibri"/>
              </a:rPr>
              <a:t>onemocnění</a:t>
            </a:r>
            <a:r>
              <a:rPr sz="1800" spc="-25" dirty="0">
                <a:latin typeface="Calibri"/>
                <a:cs typeface="Calibri"/>
              </a:rPr>
              <a:t> </a:t>
            </a:r>
            <a:r>
              <a:rPr sz="1800" dirty="0">
                <a:latin typeface="Calibri"/>
                <a:cs typeface="Calibri"/>
              </a:rPr>
              <a:t>prasat</a:t>
            </a:r>
            <a:r>
              <a:rPr sz="1800" spc="-45" dirty="0">
                <a:latin typeface="Calibri"/>
                <a:cs typeface="Calibri"/>
              </a:rPr>
              <a:t> </a:t>
            </a:r>
            <a:r>
              <a:rPr sz="1800" dirty="0">
                <a:latin typeface="Calibri"/>
                <a:cs typeface="Calibri"/>
              </a:rPr>
              <a:t>během</a:t>
            </a:r>
            <a:r>
              <a:rPr sz="1800" spc="-20" dirty="0">
                <a:latin typeface="Calibri"/>
                <a:cs typeface="Calibri"/>
              </a:rPr>
              <a:t> </a:t>
            </a:r>
            <a:r>
              <a:rPr sz="1800" dirty="0">
                <a:latin typeface="Calibri"/>
                <a:cs typeface="Calibri"/>
              </a:rPr>
              <a:t>retenčního</a:t>
            </a:r>
            <a:r>
              <a:rPr sz="1800" spc="-10" dirty="0">
                <a:latin typeface="Calibri"/>
                <a:cs typeface="Calibri"/>
              </a:rPr>
              <a:t> </a:t>
            </a:r>
            <a:r>
              <a:rPr sz="1800" dirty="0">
                <a:latin typeface="Calibri"/>
                <a:cs typeface="Calibri"/>
              </a:rPr>
              <a:t>období</a:t>
            </a:r>
            <a:r>
              <a:rPr sz="1800" spc="-15" dirty="0">
                <a:latin typeface="Calibri"/>
                <a:cs typeface="Calibri"/>
              </a:rPr>
              <a:t> </a:t>
            </a:r>
            <a:r>
              <a:rPr sz="1800" dirty="0">
                <a:latin typeface="Calibri"/>
                <a:cs typeface="Calibri"/>
              </a:rPr>
              <a:t>(tj.</a:t>
            </a:r>
            <a:r>
              <a:rPr sz="1800" spc="-35" dirty="0">
                <a:latin typeface="Calibri"/>
                <a:cs typeface="Calibri"/>
              </a:rPr>
              <a:t> </a:t>
            </a:r>
            <a:r>
              <a:rPr sz="1800" dirty="0">
                <a:latin typeface="Calibri"/>
                <a:cs typeface="Calibri"/>
              </a:rPr>
              <a:t>od</a:t>
            </a:r>
            <a:r>
              <a:rPr sz="1800" spc="-15" dirty="0">
                <a:latin typeface="Calibri"/>
                <a:cs typeface="Calibri"/>
              </a:rPr>
              <a:t> </a:t>
            </a:r>
            <a:r>
              <a:rPr sz="1800" spc="-20" dirty="0">
                <a:latin typeface="Calibri"/>
                <a:cs typeface="Calibri"/>
              </a:rPr>
              <a:t>1.6. </a:t>
            </a:r>
            <a:r>
              <a:rPr sz="1800" dirty="0">
                <a:latin typeface="Calibri"/>
                <a:cs typeface="Calibri"/>
              </a:rPr>
              <a:t>do</a:t>
            </a:r>
            <a:r>
              <a:rPr sz="1800" spc="-25" dirty="0">
                <a:latin typeface="Calibri"/>
                <a:cs typeface="Calibri"/>
              </a:rPr>
              <a:t> </a:t>
            </a:r>
            <a:r>
              <a:rPr sz="1800" dirty="0">
                <a:latin typeface="Calibri"/>
                <a:cs typeface="Calibri"/>
              </a:rPr>
              <a:t>posledního</a:t>
            </a:r>
            <a:r>
              <a:rPr sz="1800" spc="-15" dirty="0">
                <a:latin typeface="Calibri"/>
                <a:cs typeface="Calibri"/>
              </a:rPr>
              <a:t> </a:t>
            </a:r>
            <a:r>
              <a:rPr sz="1800" dirty="0">
                <a:latin typeface="Calibri"/>
                <a:cs typeface="Calibri"/>
              </a:rPr>
              <a:t>dne</a:t>
            </a:r>
            <a:r>
              <a:rPr sz="1800" spc="-10" dirty="0">
                <a:latin typeface="Calibri"/>
                <a:cs typeface="Calibri"/>
              </a:rPr>
              <a:t> </a:t>
            </a:r>
            <a:r>
              <a:rPr sz="1800" dirty="0">
                <a:latin typeface="Calibri"/>
                <a:cs typeface="Calibri"/>
              </a:rPr>
              <a:t>měsíce</a:t>
            </a:r>
            <a:r>
              <a:rPr sz="1800" spc="-20" dirty="0">
                <a:latin typeface="Calibri"/>
                <a:cs typeface="Calibri"/>
              </a:rPr>
              <a:t> </a:t>
            </a:r>
            <a:r>
              <a:rPr sz="1800" dirty="0">
                <a:latin typeface="Calibri"/>
                <a:cs typeface="Calibri"/>
              </a:rPr>
              <a:t>února</a:t>
            </a:r>
            <a:r>
              <a:rPr sz="1800" spc="-15" dirty="0">
                <a:latin typeface="Calibri"/>
                <a:cs typeface="Calibri"/>
              </a:rPr>
              <a:t> </a:t>
            </a:r>
            <a:r>
              <a:rPr sz="1800" dirty="0">
                <a:latin typeface="Calibri"/>
                <a:cs typeface="Calibri"/>
              </a:rPr>
              <a:t>násl.</a:t>
            </a:r>
            <a:r>
              <a:rPr sz="1800" spc="-25" dirty="0">
                <a:latin typeface="Calibri"/>
                <a:cs typeface="Calibri"/>
              </a:rPr>
              <a:t> </a:t>
            </a:r>
            <a:r>
              <a:rPr sz="1800" dirty="0">
                <a:latin typeface="Calibri"/>
                <a:cs typeface="Calibri"/>
              </a:rPr>
              <a:t>kalendářního </a:t>
            </a:r>
            <a:r>
              <a:rPr sz="1800" spc="-10" dirty="0">
                <a:latin typeface="Calibri"/>
                <a:cs typeface="Calibri"/>
              </a:rPr>
              <a:t>roku)</a:t>
            </a:r>
            <a:endParaRPr sz="1800">
              <a:latin typeface="Calibri"/>
              <a:cs typeface="Calibri"/>
            </a:endParaRPr>
          </a:p>
        </p:txBody>
      </p:sp>
      <p:pic>
        <p:nvPicPr>
          <p:cNvPr id="10" name="object 10"/>
          <p:cNvPicPr/>
          <p:nvPr/>
        </p:nvPicPr>
        <p:blipFill>
          <a:blip r:embed="rId5" cstate="print"/>
          <a:stretch>
            <a:fillRect/>
          </a:stretch>
        </p:blipFill>
        <p:spPr>
          <a:xfrm>
            <a:off x="806195" y="1117104"/>
            <a:ext cx="333756" cy="320027"/>
          </a:xfrm>
          <a:prstGeom prst="rect">
            <a:avLst/>
          </a:prstGeom>
        </p:spPr>
      </p:pic>
      <p:grpSp>
        <p:nvGrpSpPr>
          <p:cNvPr id="11" name="object 11"/>
          <p:cNvGrpSpPr/>
          <p:nvPr/>
        </p:nvGrpSpPr>
        <p:grpSpPr>
          <a:xfrm>
            <a:off x="534669" y="3422650"/>
            <a:ext cx="2704465" cy="2702560"/>
            <a:chOff x="534669" y="3422650"/>
            <a:chExt cx="2704465" cy="2702560"/>
          </a:xfrm>
        </p:grpSpPr>
        <p:pic>
          <p:nvPicPr>
            <p:cNvPr id="12" name="object 12"/>
            <p:cNvPicPr/>
            <p:nvPr/>
          </p:nvPicPr>
          <p:blipFill>
            <a:blip r:embed="rId6" cstate="print"/>
            <a:stretch>
              <a:fillRect/>
            </a:stretch>
          </p:blipFill>
          <p:spPr>
            <a:xfrm>
              <a:off x="541019" y="3429000"/>
              <a:ext cx="2691384" cy="2689860"/>
            </a:xfrm>
            <a:prstGeom prst="rect">
              <a:avLst/>
            </a:prstGeom>
          </p:spPr>
        </p:pic>
        <p:sp>
          <p:nvSpPr>
            <p:cNvPr id="13" name="object 13"/>
            <p:cNvSpPr/>
            <p:nvPr/>
          </p:nvSpPr>
          <p:spPr>
            <a:xfrm>
              <a:off x="541019" y="3429000"/>
              <a:ext cx="2691765" cy="2689860"/>
            </a:xfrm>
            <a:custGeom>
              <a:avLst/>
              <a:gdLst/>
              <a:ahLst/>
              <a:cxnLst/>
              <a:rect l="l" t="t" r="r" b="b"/>
              <a:pathLst>
                <a:path w="2691765" h="2689860">
                  <a:moveTo>
                    <a:pt x="0" y="1344930"/>
                  </a:moveTo>
                  <a:lnTo>
                    <a:pt x="849" y="1296689"/>
                  </a:lnTo>
                  <a:lnTo>
                    <a:pt x="3378" y="1248875"/>
                  </a:lnTo>
                  <a:lnTo>
                    <a:pt x="7559" y="1201518"/>
                  </a:lnTo>
                  <a:lnTo>
                    <a:pt x="13363" y="1154645"/>
                  </a:lnTo>
                  <a:lnTo>
                    <a:pt x="20761" y="1108285"/>
                  </a:lnTo>
                  <a:lnTo>
                    <a:pt x="29726" y="1062466"/>
                  </a:lnTo>
                  <a:lnTo>
                    <a:pt x="40228" y="1017216"/>
                  </a:lnTo>
                  <a:lnTo>
                    <a:pt x="52239" y="972565"/>
                  </a:lnTo>
                  <a:lnTo>
                    <a:pt x="65730" y="928540"/>
                  </a:lnTo>
                  <a:lnTo>
                    <a:pt x="80674" y="885170"/>
                  </a:lnTo>
                  <a:lnTo>
                    <a:pt x="97042" y="842484"/>
                  </a:lnTo>
                  <a:lnTo>
                    <a:pt x="114805" y="800509"/>
                  </a:lnTo>
                  <a:lnTo>
                    <a:pt x="133935" y="759275"/>
                  </a:lnTo>
                  <a:lnTo>
                    <a:pt x="154403" y="718809"/>
                  </a:lnTo>
                  <a:lnTo>
                    <a:pt x="176181" y="679141"/>
                  </a:lnTo>
                  <a:lnTo>
                    <a:pt x="199240" y="640298"/>
                  </a:lnTo>
                  <a:lnTo>
                    <a:pt x="223552" y="602310"/>
                  </a:lnTo>
                  <a:lnTo>
                    <a:pt x="249089" y="565204"/>
                  </a:lnTo>
                  <a:lnTo>
                    <a:pt x="275822" y="529008"/>
                  </a:lnTo>
                  <a:lnTo>
                    <a:pt x="303722" y="493753"/>
                  </a:lnTo>
                  <a:lnTo>
                    <a:pt x="332762" y="459465"/>
                  </a:lnTo>
                  <a:lnTo>
                    <a:pt x="362912" y="426173"/>
                  </a:lnTo>
                  <a:lnTo>
                    <a:pt x="394144" y="393906"/>
                  </a:lnTo>
                  <a:lnTo>
                    <a:pt x="426430" y="362692"/>
                  </a:lnTo>
                  <a:lnTo>
                    <a:pt x="459741" y="332560"/>
                  </a:lnTo>
                  <a:lnTo>
                    <a:pt x="494049" y="303538"/>
                  </a:lnTo>
                  <a:lnTo>
                    <a:pt x="529325" y="275654"/>
                  </a:lnTo>
                  <a:lnTo>
                    <a:pt x="565541" y="248937"/>
                  </a:lnTo>
                  <a:lnTo>
                    <a:pt x="602669" y="223415"/>
                  </a:lnTo>
                  <a:lnTo>
                    <a:pt x="640679" y="199118"/>
                  </a:lnTo>
                  <a:lnTo>
                    <a:pt x="679544" y="176072"/>
                  </a:lnTo>
                  <a:lnTo>
                    <a:pt x="719234" y="154308"/>
                  </a:lnTo>
                  <a:lnTo>
                    <a:pt x="759723" y="133852"/>
                  </a:lnTo>
                  <a:lnTo>
                    <a:pt x="800980" y="114734"/>
                  </a:lnTo>
                  <a:lnTo>
                    <a:pt x="842978" y="96982"/>
                  </a:lnTo>
                  <a:lnTo>
                    <a:pt x="885688" y="80624"/>
                  </a:lnTo>
                  <a:lnTo>
                    <a:pt x="929081" y="65689"/>
                  </a:lnTo>
                  <a:lnTo>
                    <a:pt x="973130" y="52206"/>
                  </a:lnTo>
                  <a:lnTo>
                    <a:pt x="1017806" y="40202"/>
                  </a:lnTo>
                  <a:lnTo>
                    <a:pt x="1063079" y="29707"/>
                  </a:lnTo>
                  <a:lnTo>
                    <a:pt x="1108923" y="20748"/>
                  </a:lnTo>
                  <a:lnTo>
                    <a:pt x="1155308" y="13355"/>
                  </a:lnTo>
                  <a:lnTo>
                    <a:pt x="1202206" y="7554"/>
                  </a:lnTo>
                  <a:lnTo>
                    <a:pt x="1249588" y="3376"/>
                  </a:lnTo>
                  <a:lnTo>
                    <a:pt x="1297426" y="848"/>
                  </a:lnTo>
                  <a:lnTo>
                    <a:pt x="1345692" y="0"/>
                  </a:lnTo>
                  <a:lnTo>
                    <a:pt x="1393957" y="848"/>
                  </a:lnTo>
                  <a:lnTo>
                    <a:pt x="1441795" y="3376"/>
                  </a:lnTo>
                  <a:lnTo>
                    <a:pt x="1489177" y="7554"/>
                  </a:lnTo>
                  <a:lnTo>
                    <a:pt x="1536075" y="13355"/>
                  </a:lnTo>
                  <a:lnTo>
                    <a:pt x="1582460" y="20748"/>
                  </a:lnTo>
                  <a:lnTo>
                    <a:pt x="1628304" y="29707"/>
                  </a:lnTo>
                  <a:lnTo>
                    <a:pt x="1673577" y="40202"/>
                  </a:lnTo>
                  <a:lnTo>
                    <a:pt x="1718253" y="52206"/>
                  </a:lnTo>
                  <a:lnTo>
                    <a:pt x="1762302" y="65689"/>
                  </a:lnTo>
                  <a:lnTo>
                    <a:pt x="1805695" y="80624"/>
                  </a:lnTo>
                  <a:lnTo>
                    <a:pt x="1848405" y="96982"/>
                  </a:lnTo>
                  <a:lnTo>
                    <a:pt x="1890403" y="114734"/>
                  </a:lnTo>
                  <a:lnTo>
                    <a:pt x="1931660" y="133852"/>
                  </a:lnTo>
                  <a:lnTo>
                    <a:pt x="1972149" y="154308"/>
                  </a:lnTo>
                  <a:lnTo>
                    <a:pt x="2011839" y="176072"/>
                  </a:lnTo>
                  <a:lnTo>
                    <a:pt x="2050704" y="199118"/>
                  </a:lnTo>
                  <a:lnTo>
                    <a:pt x="2088714" y="223415"/>
                  </a:lnTo>
                  <a:lnTo>
                    <a:pt x="2125842" y="248937"/>
                  </a:lnTo>
                  <a:lnTo>
                    <a:pt x="2162058" y="275654"/>
                  </a:lnTo>
                  <a:lnTo>
                    <a:pt x="2197334" y="303538"/>
                  </a:lnTo>
                  <a:lnTo>
                    <a:pt x="2231642" y="332560"/>
                  </a:lnTo>
                  <a:lnTo>
                    <a:pt x="2264953" y="362692"/>
                  </a:lnTo>
                  <a:lnTo>
                    <a:pt x="2297239" y="393906"/>
                  </a:lnTo>
                  <a:lnTo>
                    <a:pt x="2328471" y="426173"/>
                  </a:lnTo>
                  <a:lnTo>
                    <a:pt x="2358621" y="459465"/>
                  </a:lnTo>
                  <a:lnTo>
                    <a:pt x="2387661" y="493753"/>
                  </a:lnTo>
                  <a:lnTo>
                    <a:pt x="2415561" y="529008"/>
                  </a:lnTo>
                  <a:lnTo>
                    <a:pt x="2442294" y="565204"/>
                  </a:lnTo>
                  <a:lnTo>
                    <a:pt x="2467831" y="602310"/>
                  </a:lnTo>
                  <a:lnTo>
                    <a:pt x="2492143" y="640298"/>
                  </a:lnTo>
                  <a:lnTo>
                    <a:pt x="2515202" y="679141"/>
                  </a:lnTo>
                  <a:lnTo>
                    <a:pt x="2536980" y="718809"/>
                  </a:lnTo>
                  <a:lnTo>
                    <a:pt x="2557448" y="759275"/>
                  </a:lnTo>
                  <a:lnTo>
                    <a:pt x="2576578" y="800509"/>
                  </a:lnTo>
                  <a:lnTo>
                    <a:pt x="2594341" y="842484"/>
                  </a:lnTo>
                  <a:lnTo>
                    <a:pt x="2610709" y="885170"/>
                  </a:lnTo>
                  <a:lnTo>
                    <a:pt x="2625653" y="928540"/>
                  </a:lnTo>
                  <a:lnTo>
                    <a:pt x="2639144" y="972565"/>
                  </a:lnTo>
                  <a:lnTo>
                    <a:pt x="2651155" y="1017216"/>
                  </a:lnTo>
                  <a:lnTo>
                    <a:pt x="2661657" y="1062466"/>
                  </a:lnTo>
                  <a:lnTo>
                    <a:pt x="2670622" y="1108285"/>
                  </a:lnTo>
                  <a:lnTo>
                    <a:pt x="2678020" y="1154645"/>
                  </a:lnTo>
                  <a:lnTo>
                    <a:pt x="2683824" y="1201518"/>
                  </a:lnTo>
                  <a:lnTo>
                    <a:pt x="2688005" y="1248875"/>
                  </a:lnTo>
                  <a:lnTo>
                    <a:pt x="2690534" y="1296689"/>
                  </a:lnTo>
                  <a:lnTo>
                    <a:pt x="2691384" y="1344930"/>
                  </a:lnTo>
                  <a:lnTo>
                    <a:pt x="2690534" y="1393170"/>
                  </a:lnTo>
                  <a:lnTo>
                    <a:pt x="2688005" y="1440984"/>
                  </a:lnTo>
                  <a:lnTo>
                    <a:pt x="2683824" y="1488341"/>
                  </a:lnTo>
                  <a:lnTo>
                    <a:pt x="2678020" y="1535214"/>
                  </a:lnTo>
                  <a:lnTo>
                    <a:pt x="2670622" y="1581574"/>
                  </a:lnTo>
                  <a:lnTo>
                    <a:pt x="2661657" y="1627393"/>
                  </a:lnTo>
                  <a:lnTo>
                    <a:pt x="2651155" y="1672643"/>
                  </a:lnTo>
                  <a:lnTo>
                    <a:pt x="2639144" y="1717294"/>
                  </a:lnTo>
                  <a:lnTo>
                    <a:pt x="2625653" y="1761319"/>
                  </a:lnTo>
                  <a:lnTo>
                    <a:pt x="2610709" y="1804689"/>
                  </a:lnTo>
                  <a:lnTo>
                    <a:pt x="2594341" y="1847375"/>
                  </a:lnTo>
                  <a:lnTo>
                    <a:pt x="2576578" y="1889350"/>
                  </a:lnTo>
                  <a:lnTo>
                    <a:pt x="2557448" y="1930584"/>
                  </a:lnTo>
                  <a:lnTo>
                    <a:pt x="2536980" y="1971050"/>
                  </a:lnTo>
                  <a:lnTo>
                    <a:pt x="2515202" y="2010718"/>
                  </a:lnTo>
                  <a:lnTo>
                    <a:pt x="2492143" y="2049561"/>
                  </a:lnTo>
                  <a:lnTo>
                    <a:pt x="2467831" y="2087549"/>
                  </a:lnTo>
                  <a:lnTo>
                    <a:pt x="2442294" y="2124655"/>
                  </a:lnTo>
                  <a:lnTo>
                    <a:pt x="2415561" y="2160851"/>
                  </a:lnTo>
                  <a:lnTo>
                    <a:pt x="2387661" y="2196106"/>
                  </a:lnTo>
                  <a:lnTo>
                    <a:pt x="2358621" y="2230394"/>
                  </a:lnTo>
                  <a:lnTo>
                    <a:pt x="2328471" y="2263686"/>
                  </a:lnTo>
                  <a:lnTo>
                    <a:pt x="2297239" y="2295953"/>
                  </a:lnTo>
                  <a:lnTo>
                    <a:pt x="2264953" y="2327167"/>
                  </a:lnTo>
                  <a:lnTo>
                    <a:pt x="2231642" y="2357299"/>
                  </a:lnTo>
                  <a:lnTo>
                    <a:pt x="2197334" y="2386321"/>
                  </a:lnTo>
                  <a:lnTo>
                    <a:pt x="2162058" y="2414205"/>
                  </a:lnTo>
                  <a:lnTo>
                    <a:pt x="2125842" y="2440922"/>
                  </a:lnTo>
                  <a:lnTo>
                    <a:pt x="2088714" y="2466444"/>
                  </a:lnTo>
                  <a:lnTo>
                    <a:pt x="2050704" y="2490741"/>
                  </a:lnTo>
                  <a:lnTo>
                    <a:pt x="2011839" y="2513787"/>
                  </a:lnTo>
                  <a:lnTo>
                    <a:pt x="1972149" y="2535551"/>
                  </a:lnTo>
                  <a:lnTo>
                    <a:pt x="1931660" y="2556007"/>
                  </a:lnTo>
                  <a:lnTo>
                    <a:pt x="1890403" y="2575125"/>
                  </a:lnTo>
                  <a:lnTo>
                    <a:pt x="1848405" y="2592877"/>
                  </a:lnTo>
                  <a:lnTo>
                    <a:pt x="1805695" y="2609235"/>
                  </a:lnTo>
                  <a:lnTo>
                    <a:pt x="1762302" y="2624170"/>
                  </a:lnTo>
                  <a:lnTo>
                    <a:pt x="1718253" y="2637653"/>
                  </a:lnTo>
                  <a:lnTo>
                    <a:pt x="1673577" y="2649657"/>
                  </a:lnTo>
                  <a:lnTo>
                    <a:pt x="1628304" y="2660152"/>
                  </a:lnTo>
                  <a:lnTo>
                    <a:pt x="1582460" y="2669111"/>
                  </a:lnTo>
                  <a:lnTo>
                    <a:pt x="1536075" y="2676504"/>
                  </a:lnTo>
                  <a:lnTo>
                    <a:pt x="1489177" y="2682305"/>
                  </a:lnTo>
                  <a:lnTo>
                    <a:pt x="1441795" y="2686483"/>
                  </a:lnTo>
                  <a:lnTo>
                    <a:pt x="1393957" y="2689011"/>
                  </a:lnTo>
                  <a:lnTo>
                    <a:pt x="1345692" y="2689860"/>
                  </a:lnTo>
                  <a:lnTo>
                    <a:pt x="1297426" y="2689011"/>
                  </a:lnTo>
                  <a:lnTo>
                    <a:pt x="1249588" y="2686483"/>
                  </a:lnTo>
                  <a:lnTo>
                    <a:pt x="1202206" y="2682305"/>
                  </a:lnTo>
                  <a:lnTo>
                    <a:pt x="1155308" y="2676504"/>
                  </a:lnTo>
                  <a:lnTo>
                    <a:pt x="1108923" y="2669111"/>
                  </a:lnTo>
                  <a:lnTo>
                    <a:pt x="1063079" y="2660152"/>
                  </a:lnTo>
                  <a:lnTo>
                    <a:pt x="1017806" y="2649657"/>
                  </a:lnTo>
                  <a:lnTo>
                    <a:pt x="973130" y="2637653"/>
                  </a:lnTo>
                  <a:lnTo>
                    <a:pt x="929081" y="2624170"/>
                  </a:lnTo>
                  <a:lnTo>
                    <a:pt x="885688" y="2609235"/>
                  </a:lnTo>
                  <a:lnTo>
                    <a:pt x="842978" y="2592877"/>
                  </a:lnTo>
                  <a:lnTo>
                    <a:pt x="800980" y="2575125"/>
                  </a:lnTo>
                  <a:lnTo>
                    <a:pt x="759723" y="2556007"/>
                  </a:lnTo>
                  <a:lnTo>
                    <a:pt x="719234" y="2535551"/>
                  </a:lnTo>
                  <a:lnTo>
                    <a:pt x="679544" y="2513787"/>
                  </a:lnTo>
                  <a:lnTo>
                    <a:pt x="640679" y="2490741"/>
                  </a:lnTo>
                  <a:lnTo>
                    <a:pt x="602669" y="2466444"/>
                  </a:lnTo>
                  <a:lnTo>
                    <a:pt x="565541" y="2440922"/>
                  </a:lnTo>
                  <a:lnTo>
                    <a:pt x="529325" y="2414205"/>
                  </a:lnTo>
                  <a:lnTo>
                    <a:pt x="494049" y="2386321"/>
                  </a:lnTo>
                  <a:lnTo>
                    <a:pt x="459741" y="2357299"/>
                  </a:lnTo>
                  <a:lnTo>
                    <a:pt x="426430" y="2327167"/>
                  </a:lnTo>
                  <a:lnTo>
                    <a:pt x="394144" y="2295953"/>
                  </a:lnTo>
                  <a:lnTo>
                    <a:pt x="362912" y="2263686"/>
                  </a:lnTo>
                  <a:lnTo>
                    <a:pt x="332762" y="2230394"/>
                  </a:lnTo>
                  <a:lnTo>
                    <a:pt x="303722" y="2196106"/>
                  </a:lnTo>
                  <a:lnTo>
                    <a:pt x="275822" y="2160851"/>
                  </a:lnTo>
                  <a:lnTo>
                    <a:pt x="249089" y="2124655"/>
                  </a:lnTo>
                  <a:lnTo>
                    <a:pt x="223552" y="2087549"/>
                  </a:lnTo>
                  <a:lnTo>
                    <a:pt x="199240" y="2049561"/>
                  </a:lnTo>
                  <a:lnTo>
                    <a:pt x="176181" y="2010718"/>
                  </a:lnTo>
                  <a:lnTo>
                    <a:pt x="154403" y="1971050"/>
                  </a:lnTo>
                  <a:lnTo>
                    <a:pt x="133935" y="1930584"/>
                  </a:lnTo>
                  <a:lnTo>
                    <a:pt x="114805" y="1889350"/>
                  </a:lnTo>
                  <a:lnTo>
                    <a:pt x="97042" y="1847375"/>
                  </a:lnTo>
                  <a:lnTo>
                    <a:pt x="80674" y="1804689"/>
                  </a:lnTo>
                  <a:lnTo>
                    <a:pt x="65730" y="1761319"/>
                  </a:lnTo>
                  <a:lnTo>
                    <a:pt x="52239" y="1717294"/>
                  </a:lnTo>
                  <a:lnTo>
                    <a:pt x="40228" y="1672643"/>
                  </a:lnTo>
                  <a:lnTo>
                    <a:pt x="29726" y="1627393"/>
                  </a:lnTo>
                  <a:lnTo>
                    <a:pt x="20761" y="1581574"/>
                  </a:lnTo>
                  <a:lnTo>
                    <a:pt x="13363" y="1535214"/>
                  </a:lnTo>
                  <a:lnTo>
                    <a:pt x="7559" y="1488341"/>
                  </a:lnTo>
                  <a:lnTo>
                    <a:pt x="3378" y="1440984"/>
                  </a:lnTo>
                  <a:lnTo>
                    <a:pt x="849" y="1393170"/>
                  </a:lnTo>
                  <a:lnTo>
                    <a:pt x="0" y="1344930"/>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6F88A4-26F8-E42A-F188-92EAD5C5BA13}"/>
              </a:ext>
            </a:extLst>
          </p:cNvPr>
          <p:cNvSpPr>
            <a:spLocks noGrp="1"/>
          </p:cNvSpPr>
          <p:nvPr>
            <p:ph type="title"/>
          </p:nvPr>
        </p:nvSpPr>
        <p:spPr>
          <a:xfrm>
            <a:off x="916755" y="637880"/>
            <a:ext cx="10099115" cy="634738"/>
          </a:xfrm>
        </p:spPr>
        <p:txBody>
          <a:bodyPr>
            <a:noAutofit/>
          </a:bodyPr>
          <a:lstStyle/>
          <a:p>
            <a:r>
              <a:rPr lang="cs-CZ" sz="2800" b="1" dirty="0"/>
              <a:t>ZVÝŠENÍ OBRANYSCHOPNOSTI V CHOVU PRASAT VAKCINACÍ</a:t>
            </a:r>
          </a:p>
        </p:txBody>
      </p:sp>
      <p:sp>
        <p:nvSpPr>
          <p:cNvPr id="3" name="Zástupný obsah 2">
            <a:extLst>
              <a:ext uri="{FF2B5EF4-FFF2-40B4-BE49-F238E27FC236}">
                <a16:creationId xmlns:a16="http://schemas.microsoft.com/office/drawing/2014/main" id="{EB1AC039-F3BA-4DD4-859C-9618A8BC73D4}"/>
              </a:ext>
            </a:extLst>
          </p:cNvPr>
          <p:cNvSpPr>
            <a:spLocks noGrp="1"/>
          </p:cNvSpPr>
          <p:nvPr>
            <p:ph idx="1"/>
          </p:nvPr>
        </p:nvSpPr>
        <p:spPr>
          <a:xfrm>
            <a:off x="1143000" y="1272618"/>
            <a:ext cx="9872871" cy="5062194"/>
          </a:xfrm>
        </p:spPr>
        <p:txBody>
          <a:bodyPr>
            <a:normAutofit/>
          </a:bodyPr>
          <a:lstStyle/>
          <a:p>
            <a:pPr marL="45720" indent="0">
              <a:buNone/>
            </a:pPr>
            <a:r>
              <a:rPr lang="cs-CZ" dirty="0"/>
              <a:t>     </a:t>
            </a:r>
            <a:r>
              <a:rPr lang="cs-CZ" sz="2400" dirty="0"/>
              <a:t>Cílem je snížit používání </a:t>
            </a:r>
            <a:r>
              <a:rPr lang="cs-CZ" sz="2400" dirty="0" err="1"/>
              <a:t>antimikrobik</a:t>
            </a:r>
            <a:r>
              <a:rPr lang="cs-CZ" sz="2400" dirty="0"/>
              <a:t> v chovu prasat na základě podávání vakcín a omezovat tak rizika pro zdraví zvířat i konzumentů potravin pocházejících od těchto zvířat.</a:t>
            </a:r>
          </a:p>
          <a:p>
            <a:pPr marL="45720" indent="0">
              <a:buNone/>
            </a:pPr>
            <a:r>
              <a:rPr lang="cs-CZ" sz="2400" dirty="0"/>
              <a:t>Žadatel:</a:t>
            </a:r>
          </a:p>
          <a:p>
            <a:r>
              <a:rPr lang="cs-CZ" sz="2400" dirty="0"/>
              <a:t>chovatel vyjmenovaných kategorií prasat (odstavená selata, prasničky, prasnice a nově výkrm) evidovaných v informačním systému ústřední evidence hospodářských zvířat; </a:t>
            </a:r>
          </a:p>
          <a:p>
            <a:r>
              <a:rPr lang="cs-CZ" sz="2400" dirty="0"/>
              <a:t>u jednotlivých kategorií bude nutná evidence v IZR</a:t>
            </a:r>
          </a:p>
          <a:p>
            <a:r>
              <a:rPr lang="cs-CZ" sz="2400" dirty="0"/>
              <a:t>chová ke dni podání žádosti minimálně 3 VDJ prasat evidovaných v ústřední evidenci hospodářských zvířat</a:t>
            </a:r>
          </a:p>
          <a:p>
            <a:r>
              <a:rPr lang="cs-CZ" sz="2400" dirty="0"/>
              <a:t>plní podmínky jednotlivých titulů v období od 1. března příslušného kalendářního roku,</a:t>
            </a:r>
          </a:p>
        </p:txBody>
      </p:sp>
    </p:spTree>
    <p:extLst>
      <p:ext uri="{BB962C8B-B14F-4D97-AF65-F5344CB8AC3E}">
        <p14:creationId xmlns:p14="http://schemas.microsoft.com/office/powerpoint/2010/main" val="39464638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6F88A4-26F8-E42A-F188-92EAD5C5BA13}"/>
              </a:ext>
            </a:extLst>
          </p:cNvPr>
          <p:cNvSpPr>
            <a:spLocks noGrp="1"/>
          </p:cNvSpPr>
          <p:nvPr>
            <p:ph type="title"/>
          </p:nvPr>
        </p:nvSpPr>
        <p:spPr>
          <a:xfrm>
            <a:off x="916755" y="637880"/>
            <a:ext cx="10099115" cy="634738"/>
          </a:xfrm>
        </p:spPr>
        <p:txBody>
          <a:bodyPr>
            <a:noAutofit/>
          </a:bodyPr>
          <a:lstStyle/>
          <a:p>
            <a:r>
              <a:rPr lang="cs-CZ" sz="2800" b="1" dirty="0"/>
              <a:t>ZVÝŠENÍ OBRANYSCHOPNOSTI V CHOVU PRASAT VAKCINACÍ</a:t>
            </a:r>
          </a:p>
        </p:txBody>
      </p:sp>
      <p:sp>
        <p:nvSpPr>
          <p:cNvPr id="3" name="Zástupný obsah 2">
            <a:extLst>
              <a:ext uri="{FF2B5EF4-FFF2-40B4-BE49-F238E27FC236}">
                <a16:creationId xmlns:a16="http://schemas.microsoft.com/office/drawing/2014/main" id="{EB1AC039-F3BA-4DD4-859C-9618A8BC73D4}"/>
              </a:ext>
            </a:extLst>
          </p:cNvPr>
          <p:cNvSpPr>
            <a:spLocks noGrp="1"/>
          </p:cNvSpPr>
          <p:nvPr>
            <p:ph idx="1"/>
          </p:nvPr>
        </p:nvSpPr>
        <p:spPr>
          <a:xfrm>
            <a:off x="1143000" y="1272618"/>
            <a:ext cx="9872871" cy="5062194"/>
          </a:xfrm>
        </p:spPr>
        <p:txBody>
          <a:bodyPr>
            <a:normAutofit/>
          </a:bodyPr>
          <a:lstStyle/>
          <a:p>
            <a:pPr marL="45720" indent="0">
              <a:buNone/>
            </a:pPr>
            <a:endParaRPr lang="cs-CZ" sz="2400" dirty="0"/>
          </a:p>
          <a:p>
            <a:pPr marL="45720" indent="0">
              <a:buNone/>
            </a:pPr>
            <a:r>
              <a:rPr lang="cs-CZ" sz="2400" dirty="0"/>
              <a:t>za který má být dotace poskytnuta, do posledního dne měsíce února následujícího kalendářního roku („doba závazku“) na celém hospodářství, na kterém chová hospodářská zvířata, která jsou předmětem dotace</a:t>
            </a:r>
          </a:p>
          <a:p>
            <a:pPr>
              <a:buFont typeface="Arial" panose="020B0604020202020204" pitchFamily="34" charset="0"/>
              <a:buChar char="•"/>
            </a:pPr>
            <a:r>
              <a:rPr lang="cs-CZ" sz="2400" dirty="0"/>
              <a:t>dodržuje podmínky všech standardů a aktů kontroly podmíněnosti</a:t>
            </a:r>
          </a:p>
          <a:p>
            <a:pPr>
              <a:buFont typeface="Arial" panose="020B0604020202020204" pitchFamily="34" charset="0"/>
              <a:buChar char="•"/>
            </a:pPr>
            <a:r>
              <a:rPr lang="cs-CZ" sz="2400" dirty="0"/>
              <a:t>chová veškerá hospodářská zvířata tak, aby nedocházelo k jejich týrání nebo usmrcování nepovoleným způsobem</a:t>
            </a:r>
          </a:p>
          <a:p>
            <a:pPr>
              <a:buFont typeface="Arial" panose="020B0604020202020204" pitchFamily="34" charset="0"/>
              <a:buChar char="•"/>
            </a:pPr>
            <a:r>
              <a:rPr lang="cs-CZ" sz="2400" dirty="0"/>
              <a:t>dle imunizačního programu pro daný chov stanoví seznam patogenů, proti kterým bude možné prasata vakcinovat</a:t>
            </a:r>
          </a:p>
          <a:p>
            <a:pPr>
              <a:buFont typeface="Arial" panose="020B0604020202020204" pitchFamily="34" charset="0"/>
              <a:buChar char="•"/>
            </a:pPr>
            <a:r>
              <a:rPr lang="cs-CZ" sz="2400" dirty="0"/>
              <a:t>vakcinuje proti vyjmenovaným původcům infekčních onemocnění prasat</a:t>
            </a:r>
          </a:p>
        </p:txBody>
      </p:sp>
    </p:spTree>
    <p:extLst>
      <p:ext uri="{BB962C8B-B14F-4D97-AF65-F5344CB8AC3E}">
        <p14:creationId xmlns:p14="http://schemas.microsoft.com/office/powerpoint/2010/main" val="41125156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E7164D-E97C-48E7-B867-FD3EA9F7D140}"/>
              </a:ext>
            </a:extLst>
          </p:cNvPr>
          <p:cNvSpPr>
            <a:spLocks noGrp="1"/>
          </p:cNvSpPr>
          <p:nvPr>
            <p:ph type="title"/>
          </p:nvPr>
        </p:nvSpPr>
        <p:spPr>
          <a:xfrm>
            <a:off x="1143000" y="609600"/>
            <a:ext cx="9875520" cy="568751"/>
          </a:xfrm>
        </p:spPr>
        <p:txBody>
          <a:bodyPr>
            <a:normAutofit/>
          </a:bodyPr>
          <a:lstStyle/>
          <a:p>
            <a:r>
              <a:rPr lang="cs-CZ" sz="2800" b="1" dirty="0"/>
              <a:t>ANC – OBLASTI S PŘÍRODNÍMI A JINÝMI OMEZENÍMI</a:t>
            </a:r>
          </a:p>
        </p:txBody>
      </p:sp>
      <p:sp>
        <p:nvSpPr>
          <p:cNvPr id="3" name="Zástupný obsah 2">
            <a:extLst>
              <a:ext uri="{FF2B5EF4-FFF2-40B4-BE49-F238E27FC236}">
                <a16:creationId xmlns:a16="http://schemas.microsoft.com/office/drawing/2014/main" id="{33724CE3-632B-9537-7028-960D98CD9CAD}"/>
              </a:ext>
            </a:extLst>
          </p:cNvPr>
          <p:cNvSpPr>
            <a:spLocks noGrp="1"/>
          </p:cNvSpPr>
          <p:nvPr>
            <p:ph idx="1"/>
          </p:nvPr>
        </p:nvSpPr>
        <p:spPr>
          <a:xfrm>
            <a:off x="1008668" y="1310326"/>
            <a:ext cx="10337141" cy="4938074"/>
          </a:xfrm>
        </p:spPr>
        <p:txBody>
          <a:bodyPr>
            <a:normAutofit fontScale="92500"/>
          </a:bodyPr>
          <a:lstStyle/>
          <a:p>
            <a:pPr marL="45720" indent="0">
              <a:buNone/>
            </a:pPr>
            <a:r>
              <a:rPr lang="cs-CZ" b="1" dirty="0"/>
              <a:t>Žadatel:</a:t>
            </a:r>
          </a:p>
          <a:p>
            <a:pPr>
              <a:buFont typeface="Wingdings" panose="05000000000000000000" pitchFamily="2" charset="2"/>
              <a:buChar char="q"/>
            </a:pPr>
            <a:r>
              <a:rPr lang="cs-CZ" b="1" dirty="0"/>
              <a:t> uživatel půdy evidované v LPIS v oblastech ANC splňující podmínku aktivního zemědělce</a:t>
            </a:r>
          </a:p>
          <a:p>
            <a:pPr>
              <a:buFont typeface="Wingdings" panose="05000000000000000000" pitchFamily="2" charset="2"/>
              <a:buChar char="q"/>
            </a:pPr>
            <a:r>
              <a:rPr lang="cs-CZ" b="1" dirty="0"/>
              <a:t> minimální plocha pro vstup je 1 ha zemědělské půdy</a:t>
            </a:r>
          </a:p>
          <a:p>
            <a:pPr marL="45720" indent="0">
              <a:buNone/>
            </a:pPr>
            <a:r>
              <a:rPr lang="cs-CZ" b="1" dirty="0"/>
              <a:t>Základní členění ANC:</a:t>
            </a:r>
          </a:p>
          <a:p>
            <a:pPr marL="45720" indent="0">
              <a:buNone/>
            </a:pPr>
            <a:r>
              <a:rPr lang="cs-CZ" b="1" dirty="0"/>
              <a:t>horská oblast (H)</a:t>
            </a:r>
          </a:p>
          <a:p>
            <a:pPr marL="45720" indent="0">
              <a:buNone/>
            </a:pPr>
            <a:r>
              <a:rPr lang="cs-CZ" b="1" dirty="0"/>
              <a:t>ostatní oblast (O)</a:t>
            </a:r>
          </a:p>
          <a:p>
            <a:pPr marL="45720" indent="0">
              <a:buNone/>
            </a:pPr>
            <a:r>
              <a:rPr lang="cs-CZ" b="1" dirty="0"/>
              <a:t>specifická oblast (S)</a:t>
            </a:r>
          </a:p>
          <a:p>
            <a:pPr marL="45720" indent="0">
              <a:buNone/>
            </a:pPr>
            <a:r>
              <a:rPr lang="cs-CZ" b="1" dirty="0"/>
              <a:t>Sazby jsou rozlišeny na 2 faremní systémy, a to na základě výpočtu intenzity chovu </a:t>
            </a:r>
            <a:r>
              <a:rPr lang="cs-CZ" b="1" dirty="0" err="1"/>
              <a:t>hosp</a:t>
            </a:r>
            <a:r>
              <a:rPr lang="cs-CZ" b="1" dirty="0"/>
              <a:t>. zvířat, kam jsou nově započítáváni i jelenovití):</a:t>
            </a:r>
          </a:p>
          <a:p>
            <a:pPr marL="45720" indent="0">
              <a:buNone/>
            </a:pPr>
            <a:r>
              <a:rPr lang="cs-CZ" b="1" dirty="0"/>
              <a:t>faremní systém živočišná výroba (≥ 0,3 VDJ ha </a:t>
            </a:r>
            <a:r>
              <a:rPr lang="cs-CZ" b="1" dirty="0" err="1"/>
              <a:t>z.p</a:t>
            </a:r>
            <a:r>
              <a:rPr lang="cs-CZ" b="1" dirty="0"/>
              <a:t>.)</a:t>
            </a:r>
          </a:p>
          <a:p>
            <a:pPr marL="45720" indent="0">
              <a:buNone/>
            </a:pPr>
            <a:r>
              <a:rPr lang="cs-CZ" b="1" dirty="0"/>
              <a:t>faremní systém rostlinná výroba (&lt; 0,3 VDJ ha </a:t>
            </a:r>
            <a:r>
              <a:rPr lang="cs-CZ" b="1" dirty="0" err="1"/>
              <a:t>z.p</a:t>
            </a:r>
            <a:r>
              <a:rPr lang="cs-CZ" b="1" dirty="0"/>
              <a:t>.)		</a:t>
            </a:r>
            <a:r>
              <a:rPr lang="cs-CZ" dirty="0"/>
              <a:t>	</a:t>
            </a:r>
            <a:r>
              <a:rPr lang="cs-CZ" dirty="0" err="1"/>
              <a:t>Degresivita</a:t>
            </a:r>
            <a:r>
              <a:rPr lang="cs-CZ" dirty="0"/>
              <a:t> plateb</a:t>
            </a:r>
          </a:p>
        </p:txBody>
      </p:sp>
    </p:spTree>
    <p:extLst>
      <p:ext uri="{BB962C8B-B14F-4D97-AF65-F5344CB8AC3E}">
        <p14:creationId xmlns:p14="http://schemas.microsoft.com/office/powerpoint/2010/main" val="278901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B41D5-FA5C-99B9-068A-FB3766A2A85D}"/>
              </a:ext>
            </a:extLst>
          </p:cNvPr>
          <p:cNvSpPr>
            <a:spLocks noGrp="1"/>
          </p:cNvSpPr>
          <p:nvPr>
            <p:ph type="title"/>
          </p:nvPr>
        </p:nvSpPr>
        <p:spPr>
          <a:xfrm>
            <a:off x="1143000" y="609600"/>
            <a:ext cx="9875520" cy="1356360"/>
          </a:xfrm>
        </p:spPr>
        <p:txBody>
          <a:bodyPr>
            <a:normAutofit/>
          </a:bodyPr>
          <a:lstStyle/>
          <a:p>
            <a:r>
              <a:rPr lang="cs-CZ" b="1" i="0" u="none" strike="noStrike" baseline="0">
                <a:latin typeface="Arial" panose="020B0604020202020204" pitchFamily="34" charset="0"/>
              </a:rPr>
              <a:t>Projektové intervence </a:t>
            </a:r>
            <a:endParaRPr lang="cs-CZ"/>
          </a:p>
        </p:txBody>
      </p:sp>
      <p:graphicFrame>
        <p:nvGraphicFramePr>
          <p:cNvPr id="5" name="Zástupný obsah 2">
            <a:extLst>
              <a:ext uri="{FF2B5EF4-FFF2-40B4-BE49-F238E27FC236}">
                <a16:creationId xmlns:a16="http://schemas.microsoft.com/office/drawing/2014/main" id="{725E0DCF-8078-1F83-3E9F-707F423E2D6D}"/>
              </a:ext>
            </a:extLst>
          </p:cNvPr>
          <p:cNvGraphicFramePr>
            <a:graphicFrameLocks noGrp="1"/>
          </p:cNvGraphicFramePr>
          <p:nvPr>
            <p:ph idx="1"/>
            <p:extLst>
              <p:ext uri="{D42A27DB-BD31-4B8C-83A1-F6EECF244321}">
                <p14:modId xmlns:p14="http://schemas.microsoft.com/office/powerpoint/2010/main" val="3843704134"/>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8649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4344C-D085-A647-C51D-C99C78959B52}"/>
              </a:ext>
            </a:extLst>
          </p:cNvPr>
          <p:cNvSpPr>
            <a:spLocks noGrp="1"/>
          </p:cNvSpPr>
          <p:nvPr>
            <p:ph type="title"/>
          </p:nvPr>
        </p:nvSpPr>
        <p:spPr>
          <a:xfrm>
            <a:off x="1143000" y="609600"/>
            <a:ext cx="9875520" cy="606458"/>
          </a:xfrm>
        </p:spPr>
        <p:txBody>
          <a:bodyPr>
            <a:normAutofit/>
          </a:bodyPr>
          <a:lstStyle/>
          <a:p>
            <a:r>
              <a:rPr lang="pl-PL" sz="2800" b="1" dirty="0"/>
              <a:t>OBLASTI NATURA 2000 NA ZEMĚDĚLSKÉ PŮDĚ</a:t>
            </a:r>
            <a:endParaRPr lang="cs-CZ" sz="2800" b="1" dirty="0"/>
          </a:p>
        </p:txBody>
      </p:sp>
      <p:sp>
        <p:nvSpPr>
          <p:cNvPr id="3" name="Zástupný obsah 2">
            <a:extLst>
              <a:ext uri="{FF2B5EF4-FFF2-40B4-BE49-F238E27FC236}">
                <a16:creationId xmlns:a16="http://schemas.microsoft.com/office/drawing/2014/main" id="{0CBA3C8F-FF78-1362-B342-54788206433F}"/>
              </a:ext>
            </a:extLst>
          </p:cNvPr>
          <p:cNvSpPr>
            <a:spLocks noGrp="1"/>
          </p:cNvSpPr>
          <p:nvPr>
            <p:ph idx="1"/>
          </p:nvPr>
        </p:nvSpPr>
        <p:spPr>
          <a:xfrm>
            <a:off x="1143000" y="1423447"/>
            <a:ext cx="9872871" cy="4672553"/>
          </a:xfrm>
        </p:spPr>
        <p:txBody>
          <a:bodyPr/>
          <a:lstStyle/>
          <a:p>
            <a:pPr marL="45720" indent="0">
              <a:buNone/>
            </a:pPr>
            <a:r>
              <a:rPr lang="cs-CZ" b="1" dirty="0"/>
              <a:t>Vymezené oblasti</a:t>
            </a:r>
          </a:p>
          <a:p>
            <a:pPr marL="45720" indent="0">
              <a:buNone/>
            </a:pPr>
            <a:r>
              <a:rPr lang="cs-CZ" b="1" dirty="0"/>
              <a:t>Platba na TTP</a:t>
            </a:r>
          </a:p>
          <a:p>
            <a:pPr marL="45720" indent="0">
              <a:buNone/>
            </a:pPr>
            <a:r>
              <a:rPr lang="cs-CZ" b="1" dirty="0"/>
              <a:t>Stejné podmínky jako v minulém období</a:t>
            </a:r>
          </a:p>
          <a:p>
            <a:pPr marL="45720" indent="0">
              <a:buNone/>
            </a:pPr>
            <a:endParaRPr lang="cs-CZ" b="1" dirty="0"/>
          </a:p>
          <a:p>
            <a:pPr marL="45720" indent="0">
              <a:buNone/>
            </a:pPr>
            <a:r>
              <a:rPr lang="cs-CZ" b="1" dirty="0"/>
              <a:t>Výše dotace: </a:t>
            </a:r>
          </a:p>
          <a:p>
            <a:pPr marL="45720" indent="0">
              <a:buNone/>
            </a:pPr>
            <a:r>
              <a:rPr lang="cs-CZ" b="1" dirty="0"/>
              <a:t>Na území NP se poskytuje sazba ve výši 56 EUR/ha trvalého travního porostu</a:t>
            </a:r>
          </a:p>
          <a:p>
            <a:pPr marL="45720" indent="0">
              <a:buNone/>
            </a:pPr>
            <a:r>
              <a:rPr lang="cs-CZ" b="1" dirty="0"/>
              <a:t>Na území 1. zóny CHKO se poskytuje sazba ve výši 95 EUR/ha trvalého</a:t>
            </a:r>
          </a:p>
          <a:p>
            <a:pPr marL="45720" indent="0">
              <a:buNone/>
            </a:pPr>
            <a:r>
              <a:rPr lang="cs-CZ" b="1" dirty="0"/>
              <a:t>travního porostu</a:t>
            </a:r>
          </a:p>
        </p:txBody>
      </p:sp>
    </p:spTree>
    <p:extLst>
      <p:ext uri="{BB962C8B-B14F-4D97-AF65-F5344CB8AC3E}">
        <p14:creationId xmlns:p14="http://schemas.microsoft.com/office/powerpoint/2010/main" val="25814535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B3B9C-8384-CDCA-76FA-2C2E8E4DF251}"/>
              </a:ext>
            </a:extLst>
          </p:cNvPr>
          <p:cNvSpPr>
            <a:spLocks noGrp="1"/>
          </p:cNvSpPr>
          <p:nvPr>
            <p:ph type="title"/>
          </p:nvPr>
        </p:nvSpPr>
        <p:spPr>
          <a:xfrm>
            <a:off x="1143000" y="609600"/>
            <a:ext cx="9875520" cy="691299"/>
          </a:xfrm>
        </p:spPr>
        <p:txBody>
          <a:bodyPr>
            <a:normAutofit fontScale="90000"/>
          </a:bodyPr>
          <a:lstStyle/>
          <a:p>
            <a:r>
              <a:rPr lang="cs-CZ" b="1" dirty="0"/>
              <a:t>AGROLESNICTVÍ (nové opatření)</a:t>
            </a:r>
          </a:p>
        </p:txBody>
      </p:sp>
      <p:sp>
        <p:nvSpPr>
          <p:cNvPr id="3" name="Zástupný obsah 2">
            <a:extLst>
              <a:ext uri="{FF2B5EF4-FFF2-40B4-BE49-F238E27FC236}">
                <a16:creationId xmlns:a16="http://schemas.microsoft.com/office/drawing/2014/main" id="{B45CD6FF-59B9-7285-0A73-C55A1B8640A6}"/>
              </a:ext>
            </a:extLst>
          </p:cNvPr>
          <p:cNvSpPr>
            <a:spLocks noGrp="1"/>
          </p:cNvSpPr>
          <p:nvPr>
            <p:ph idx="1"/>
          </p:nvPr>
        </p:nvSpPr>
        <p:spPr>
          <a:xfrm>
            <a:off x="707010" y="1602558"/>
            <a:ext cx="10473180" cy="4864230"/>
          </a:xfrm>
        </p:spPr>
        <p:txBody>
          <a:bodyPr>
            <a:noAutofit/>
          </a:bodyPr>
          <a:lstStyle/>
          <a:p>
            <a:pPr marL="45720" indent="0">
              <a:buNone/>
            </a:pPr>
            <a:r>
              <a:rPr lang="cs-CZ" sz="2400" dirty="0"/>
              <a:t>Pěstování dřevin na jednom pozemku spolu se zemědělskými plodinami na orné půdě (systém </a:t>
            </a:r>
            <a:r>
              <a:rPr lang="cs-CZ" sz="2400" dirty="0" err="1"/>
              <a:t>silvoorebný</a:t>
            </a:r>
            <a:r>
              <a:rPr lang="cs-CZ" sz="2400" dirty="0"/>
              <a:t>) nebo na travních porostech (</a:t>
            </a:r>
            <a:r>
              <a:rPr lang="cs-CZ" sz="2400" dirty="0" err="1"/>
              <a:t>silvopastevní</a:t>
            </a:r>
            <a:r>
              <a:rPr lang="cs-CZ" sz="2400" dirty="0"/>
              <a:t>). Na orné půdě jsou dřeviny vysázeny v řadách, mezi kterými jsou pěstovány zemědělské plodiny. Na travních porostech jsou vysazovány roztroušeně tak, aby mohly být travní porosty standardně ošetřovány. Dřeviny mohou vytvořit i skupinu, aby byl zajištěn stín pro pasoucí se zvířata.</a:t>
            </a:r>
          </a:p>
          <a:p>
            <a:pPr marL="45720" indent="0">
              <a:buNone/>
            </a:pPr>
            <a:endParaRPr lang="cs-CZ" sz="2400" dirty="0"/>
          </a:p>
          <a:p>
            <a:pPr marL="45720" indent="0">
              <a:buNone/>
            </a:pPr>
            <a:r>
              <a:rPr lang="cs-CZ" sz="2400" dirty="0"/>
              <a:t>Dřeviny v agrolesnických systémech rozčleňují velké půdní bloky, podporují zadržení vody, zabraňují vodní a větrné erozi, odnosu půdy v případě přívalových dešťů, poskytují stín pasoucím se zvířatům, zvyšují podíl organické hmoty v půdě, snižují emise skleníkových plynů pohlcováním CO2 a ukládáním uhlíku v dřevní hmotě či půdě a pomáhají zajistit úkryt a potravu druhům vázaných na zemědělskou krajinu, ať už se jedná o opylovače, ptáky či drobné savce.</a:t>
            </a:r>
          </a:p>
        </p:txBody>
      </p:sp>
    </p:spTree>
    <p:extLst>
      <p:ext uri="{BB962C8B-B14F-4D97-AF65-F5344CB8AC3E}">
        <p14:creationId xmlns:p14="http://schemas.microsoft.com/office/powerpoint/2010/main" val="27567578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2804" y="1830275"/>
            <a:ext cx="5862955" cy="2252980"/>
            <a:chOff x="432804" y="1830275"/>
            <a:chExt cx="5862955" cy="2252980"/>
          </a:xfrm>
        </p:grpSpPr>
        <p:pic>
          <p:nvPicPr>
            <p:cNvPr id="3" name="object 3"/>
            <p:cNvPicPr/>
            <p:nvPr/>
          </p:nvPicPr>
          <p:blipFill>
            <a:blip r:embed="rId2" cstate="print"/>
            <a:stretch>
              <a:fillRect/>
            </a:stretch>
          </p:blipFill>
          <p:spPr>
            <a:xfrm>
              <a:off x="432804" y="1830275"/>
              <a:ext cx="5862851" cy="2252545"/>
            </a:xfrm>
            <a:prstGeom prst="rect">
              <a:avLst/>
            </a:prstGeom>
          </p:spPr>
        </p:pic>
        <p:sp>
          <p:nvSpPr>
            <p:cNvPr id="4" name="object 4"/>
            <p:cNvSpPr/>
            <p:nvPr/>
          </p:nvSpPr>
          <p:spPr>
            <a:xfrm>
              <a:off x="449579" y="1837944"/>
              <a:ext cx="5779135" cy="2178050"/>
            </a:xfrm>
            <a:custGeom>
              <a:avLst/>
              <a:gdLst/>
              <a:ahLst/>
              <a:cxnLst/>
              <a:rect l="l" t="t" r="r" b="b"/>
              <a:pathLst>
                <a:path w="5779135" h="2178050">
                  <a:moveTo>
                    <a:pt x="5416042" y="0"/>
                  </a:moveTo>
                  <a:lnTo>
                    <a:pt x="362966" y="0"/>
                  </a:lnTo>
                  <a:lnTo>
                    <a:pt x="313714" y="3314"/>
                  </a:lnTo>
                  <a:lnTo>
                    <a:pt x="266476" y="12969"/>
                  </a:lnTo>
                  <a:lnTo>
                    <a:pt x="221684" y="28531"/>
                  </a:lnTo>
                  <a:lnTo>
                    <a:pt x="179771" y="49567"/>
                  </a:lnTo>
                  <a:lnTo>
                    <a:pt x="141169" y="75645"/>
                  </a:lnTo>
                  <a:lnTo>
                    <a:pt x="106311" y="106330"/>
                  </a:lnTo>
                  <a:lnTo>
                    <a:pt x="75629" y="141191"/>
                  </a:lnTo>
                  <a:lnTo>
                    <a:pt x="49556" y="179794"/>
                  </a:lnTo>
                  <a:lnTo>
                    <a:pt x="28524" y="221706"/>
                  </a:lnTo>
                  <a:lnTo>
                    <a:pt x="12965" y="266494"/>
                  </a:lnTo>
                  <a:lnTo>
                    <a:pt x="3313" y="313725"/>
                  </a:lnTo>
                  <a:lnTo>
                    <a:pt x="0" y="362965"/>
                  </a:lnTo>
                  <a:lnTo>
                    <a:pt x="0" y="1814829"/>
                  </a:lnTo>
                  <a:lnTo>
                    <a:pt x="3313" y="1864070"/>
                  </a:lnTo>
                  <a:lnTo>
                    <a:pt x="12965" y="1911301"/>
                  </a:lnTo>
                  <a:lnTo>
                    <a:pt x="28524" y="1956089"/>
                  </a:lnTo>
                  <a:lnTo>
                    <a:pt x="49556" y="1998001"/>
                  </a:lnTo>
                  <a:lnTo>
                    <a:pt x="75629" y="2036604"/>
                  </a:lnTo>
                  <a:lnTo>
                    <a:pt x="106311" y="2071465"/>
                  </a:lnTo>
                  <a:lnTo>
                    <a:pt x="141169" y="2102150"/>
                  </a:lnTo>
                  <a:lnTo>
                    <a:pt x="179771" y="2128228"/>
                  </a:lnTo>
                  <a:lnTo>
                    <a:pt x="221684" y="2149264"/>
                  </a:lnTo>
                  <a:lnTo>
                    <a:pt x="266476" y="2164826"/>
                  </a:lnTo>
                  <a:lnTo>
                    <a:pt x="313714" y="2174481"/>
                  </a:lnTo>
                  <a:lnTo>
                    <a:pt x="362966" y="2177795"/>
                  </a:lnTo>
                  <a:lnTo>
                    <a:pt x="5416042" y="2177795"/>
                  </a:lnTo>
                  <a:lnTo>
                    <a:pt x="5465282" y="2174481"/>
                  </a:lnTo>
                  <a:lnTo>
                    <a:pt x="5512513" y="2164826"/>
                  </a:lnTo>
                  <a:lnTo>
                    <a:pt x="5557301" y="2149264"/>
                  </a:lnTo>
                  <a:lnTo>
                    <a:pt x="5599213" y="2128228"/>
                  </a:lnTo>
                  <a:lnTo>
                    <a:pt x="5637816" y="2102150"/>
                  </a:lnTo>
                  <a:lnTo>
                    <a:pt x="5672677" y="2071465"/>
                  </a:lnTo>
                  <a:lnTo>
                    <a:pt x="5703362" y="2036604"/>
                  </a:lnTo>
                  <a:lnTo>
                    <a:pt x="5729440" y="1998001"/>
                  </a:lnTo>
                  <a:lnTo>
                    <a:pt x="5750476" y="1956089"/>
                  </a:lnTo>
                  <a:lnTo>
                    <a:pt x="5766038" y="1911301"/>
                  </a:lnTo>
                  <a:lnTo>
                    <a:pt x="5775693" y="1864070"/>
                  </a:lnTo>
                  <a:lnTo>
                    <a:pt x="5779008" y="1814829"/>
                  </a:lnTo>
                  <a:lnTo>
                    <a:pt x="5779008" y="362965"/>
                  </a:lnTo>
                  <a:lnTo>
                    <a:pt x="5775693" y="313725"/>
                  </a:lnTo>
                  <a:lnTo>
                    <a:pt x="5766038" y="266494"/>
                  </a:lnTo>
                  <a:lnTo>
                    <a:pt x="5750476" y="221706"/>
                  </a:lnTo>
                  <a:lnTo>
                    <a:pt x="5729440" y="179794"/>
                  </a:lnTo>
                  <a:lnTo>
                    <a:pt x="5703362" y="141191"/>
                  </a:lnTo>
                  <a:lnTo>
                    <a:pt x="5672677" y="106330"/>
                  </a:lnTo>
                  <a:lnTo>
                    <a:pt x="5637816" y="75645"/>
                  </a:lnTo>
                  <a:lnTo>
                    <a:pt x="5599213" y="49567"/>
                  </a:lnTo>
                  <a:lnTo>
                    <a:pt x="5557301" y="28531"/>
                  </a:lnTo>
                  <a:lnTo>
                    <a:pt x="5512513" y="12969"/>
                  </a:lnTo>
                  <a:lnTo>
                    <a:pt x="5465282" y="3314"/>
                  </a:lnTo>
                  <a:lnTo>
                    <a:pt x="5416042" y="0"/>
                  </a:lnTo>
                  <a:close/>
                </a:path>
              </a:pathLst>
            </a:custGeom>
            <a:solidFill>
              <a:srgbClr val="A9D18E"/>
            </a:solidFill>
          </p:spPr>
          <p:txBody>
            <a:bodyPr wrap="square" lIns="0" tIns="0" rIns="0" bIns="0" rtlCol="0"/>
            <a:lstStyle/>
            <a:p>
              <a:endParaRPr/>
            </a:p>
          </p:txBody>
        </p:sp>
      </p:grpSp>
      <p:sp>
        <p:nvSpPr>
          <p:cNvPr id="5" name="object 5"/>
          <p:cNvSpPr txBox="1">
            <a:spLocks noGrp="1"/>
          </p:cNvSpPr>
          <p:nvPr>
            <p:ph type="title"/>
          </p:nvPr>
        </p:nvSpPr>
        <p:spPr>
          <a:xfrm>
            <a:off x="354279" y="238455"/>
            <a:ext cx="574040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622"/>
                </a:solidFill>
                <a:latin typeface="Arial"/>
                <a:cs typeface="Arial"/>
              </a:rPr>
              <a:t>Agrolesnické</a:t>
            </a:r>
            <a:r>
              <a:rPr sz="3600" spc="200" dirty="0">
                <a:solidFill>
                  <a:srgbClr val="385622"/>
                </a:solidFill>
                <a:latin typeface="Arial"/>
                <a:cs typeface="Arial"/>
              </a:rPr>
              <a:t> </a:t>
            </a:r>
            <a:r>
              <a:rPr sz="3600" spc="50" dirty="0">
                <a:solidFill>
                  <a:srgbClr val="385622"/>
                </a:solidFill>
                <a:latin typeface="Arial"/>
                <a:cs typeface="Arial"/>
              </a:rPr>
              <a:t>systémy</a:t>
            </a:r>
            <a:r>
              <a:rPr sz="3600" spc="190" dirty="0">
                <a:solidFill>
                  <a:srgbClr val="385622"/>
                </a:solidFill>
                <a:latin typeface="Arial"/>
                <a:cs typeface="Arial"/>
              </a:rPr>
              <a:t> </a:t>
            </a:r>
            <a:r>
              <a:rPr sz="3600" spc="-150" dirty="0">
                <a:solidFill>
                  <a:srgbClr val="385622"/>
                </a:solidFill>
                <a:latin typeface="Arial"/>
                <a:cs typeface="Arial"/>
              </a:rPr>
              <a:t>(ALS)</a:t>
            </a:r>
            <a:endParaRPr sz="3600">
              <a:latin typeface="Arial"/>
              <a:cs typeface="Arial"/>
            </a:endParaRPr>
          </a:p>
        </p:txBody>
      </p:sp>
      <p:pic>
        <p:nvPicPr>
          <p:cNvPr id="6" name="object 6"/>
          <p:cNvPicPr/>
          <p:nvPr/>
        </p:nvPicPr>
        <p:blipFill>
          <a:blip r:embed="rId3" cstate="print"/>
          <a:stretch>
            <a:fillRect/>
          </a:stretch>
        </p:blipFill>
        <p:spPr>
          <a:xfrm>
            <a:off x="507491" y="1245095"/>
            <a:ext cx="486155" cy="486168"/>
          </a:xfrm>
          <a:prstGeom prst="rect">
            <a:avLst/>
          </a:prstGeom>
        </p:spPr>
      </p:pic>
      <p:pic>
        <p:nvPicPr>
          <p:cNvPr id="7" name="object 7"/>
          <p:cNvPicPr/>
          <p:nvPr/>
        </p:nvPicPr>
        <p:blipFill>
          <a:blip r:embed="rId4" cstate="print"/>
          <a:stretch>
            <a:fillRect/>
          </a:stretch>
        </p:blipFill>
        <p:spPr>
          <a:xfrm>
            <a:off x="448055" y="4130052"/>
            <a:ext cx="486156" cy="484619"/>
          </a:xfrm>
          <a:prstGeom prst="rect">
            <a:avLst/>
          </a:prstGeom>
        </p:spPr>
      </p:pic>
      <p:graphicFrame>
        <p:nvGraphicFramePr>
          <p:cNvPr id="8" name="object 8"/>
          <p:cNvGraphicFramePr>
            <a:graphicFrameLocks noGrp="1"/>
          </p:cNvGraphicFramePr>
          <p:nvPr/>
        </p:nvGraphicFramePr>
        <p:xfrm>
          <a:off x="7441056" y="420497"/>
          <a:ext cx="4295140" cy="1861820"/>
        </p:xfrm>
        <a:graphic>
          <a:graphicData uri="http://schemas.openxmlformats.org/drawingml/2006/table">
            <a:tbl>
              <a:tblPr firstRow="1" bandRow="1">
                <a:tableStyleId>{2D5ABB26-0587-4C30-8999-92F81FD0307C}</a:tableStyleId>
              </a:tblPr>
              <a:tblGrid>
                <a:gridCol w="2147570">
                  <a:extLst>
                    <a:ext uri="{9D8B030D-6E8A-4147-A177-3AD203B41FA5}">
                      <a16:colId xmlns:a16="http://schemas.microsoft.com/office/drawing/2014/main" val="20000"/>
                    </a:ext>
                  </a:extLst>
                </a:gridCol>
                <a:gridCol w="2147570">
                  <a:extLst>
                    <a:ext uri="{9D8B030D-6E8A-4147-A177-3AD203B41FA5}">
                      <a16:colId xmlns:a16="http://schemas.microsoft.com/office/drawing/2014/main" val="20001"/>
                    </a:ext>
                  </a:extLst>
                </a:gridCol>
              </a:tblGrid>
              <a:tr h="378460">
                <a:tc>
                  <a:txBody>
                    <a:bodyPr/>
                    <a:lstStyle/>
                    <a:p>
                      <a:pPr marL="3175" algn="ctr">
                        <a:lnSpc>
                          <a:spcPct val="100000"/>
                        </a:lnSpc>
                        <a:spcBef>
                          <a:spcPts val="290"/>
                        </a:spcBef>
                      </a:pPr>
                      <a:r>
                        <a:rPr sz="1800" b="1" spc="-25" dirty="0">
                          <a:solidFill>
                            <a:srgbClr val="FFFFFF"/>
                          </a:solidFill>
                          <a:latin typeface="Calibri"/>
                          <a:cs typeface="Calibri"/>
                        </a:rPr>
                        <a:t>ALS</a:t>
                      </a:r>
                      <a:endParaRPr sz="18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algn="ctr">
                        <a:lnSpc>
                          <a:spcPct val="100000"/>
                        </a:lnSpc>
                        <a:spcBef>
                          <a:spcPts val="24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568960">
                <a:tc>
                  <a:txBody>
                    <a:bodyPr/>
                    <a:lstStyle/>
                    <a:p>
                      <a:pPr algn="ctr">
                        <a:lnSpc>
                          <a:spcPct val="100000"/>
                        </a:lnSpc>
                        <a:spcBef>
                          <a:spcPts val="1055"/>
                        </a:spcBef>
                      </a:pPr>
                      <a:r>
                        <a:rPr sz="1800" dirty="0">
                          <a:latin typeface="Gill Sans MT"/>
                          <a:cs typeface="Gill Sans MT"/>
                        </a:rPr>
                        <a:t>založení</a:t>
                      </a:r>
                      <a:r>
                        <a:rPr sz="1800" spc="-190" dirty="0">
                          <a:latin typeface="Gill Sans MT"/>
                          <a:cs typeface="Gill Sans MT"/>
                        </a:rPr>
                        <a:t> </a:t>
                      </a:r>
                      <a:r>
                        <a:rPr sz="1800" spc="-25" dirty="0">
                          <a:latin typeface="Gill Sans MT"/>
                          <a:cs typeface="Gill Sans MT"/>
                        </a:rPr>
                        <a:t>ALS</a:t>
                      </a:r>
                      <a:endParaRPr sz="1800">
                        <a:latin typeface="Gill Sans MT"/>
                        <a:cs typeface="Gill Sans MT"/>
                      </a:endParaRPr>
                    </a:p>
                  </a:txBody>
                  <a:tcPr marL="0" marR="0" marT="1339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1270" algn="ctr">
                        <a:lnSpc>
                          <a:spcPct val="100000"/>
                        </a:lnSpc>
                        <a:spcBef>
                          <a:spcPts val="1055"/>
                        </a:spcBef>
                      </a:pPr>
                      <a:r>
                        <a:rPr sz="1800" dirty="0">
                          <a:latin typeface="Gill Sans MT"/>
                          <a:cs typeface="Gill Sans MT"/>
                        </a:rPr>
                        <a:t>4 </a:t>
                      </a:r>
                      <a:r>
                        <a:rPr sz="1800" spc="-25" dirty="0">
                          <a:latin typeface="Gill Sans MT"/>
                          <a:cs typeface="Gill Sans MT"/>
                        </a:rPr>
                        <a:t>353</a:t>
                      </a:r>
                      <a:endParaRPr sz="1800">
                        <a:latin typeface="Gill Sans MT"/>
                        <a:cs typeface="Gill Sans MT"/>
                      </a:endParaRPr>
                    </a:p>
                  </a:txBody>
                  <a:tcPr marL="0" marR="0" marT="1339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914400">
                <a:tc>
                  <a:txBody>
                    <a:bodyPr/>
                    <a:lstStyle/>
                    <a:p>
                      <a:pPr marL="1905" algn="ctr">
                        <a:lnSpc>
                          <a:spcPct val="100000"/>
                        </a:lnSpc>
                        <a:spcBef>
                          <a:spcPts val="290"/>
                        </a:spcBef>
                      </a:pPr>
                      <a:r>
                        <a:rPr sz="1800" dirty="0">
                          <a:latin typeface="Gill Sans MT"/>
                          <a:cs typeface="Gill Sans MT"/>
                        </a:rPr>
                        <a:t>následná</a:t>
                      </a:r>
                      <a:r>
                        <a:rPr sz="1800" spc="-30" dirty="0">
                          <a:latin typeface="Gill Sans MT"/>
                          <a:cs typeface="Gill Sans MT"/>
                        </a:rPr>
                        <a:t> </a:t>
                      </a:r>
                      <a:r>
                        <a:rPr sz="1800" dirty="0">
                          <a:latin typeface="Gill Sans MT"/>
                          <a:cs typeface="Gill Sans MT"/>
                        </a:rPr>
                        <a:t>péče</a:t>
                      </a:r>
                      <a:r>
                        <a:rPr sz="1800" spc="-10" dirty="0">
                          <a:latin typeface="Gill Sans MT"/>
                          <a:cs typeface="Gill Sans MT"/>
                        </a:rPr>
                        <a:t> </a:t>
                      </a:r>
                      <a:r>
                        <a:rPr sz="1800" spc="-25" dirty="0">
                          <a:latin typeface="Gill Sans MT"/>
                          <a:cs typeface="Gill Sans MT"/>
                        </a:rPr>
                        <a:t>po</a:t>
                      </a:r>
                      <a:endParaRPr sz="1800">
                        <a:latin typeface="Gill Sans MT"/>
                        <a:cs typeface="Gill Sans MT"/>
                      </a:endParaRPr>
                    </a:p>
                    <a:p>
                      <a:pPr marL="3175" algn="ctr">
                        <a:lnSpc>
                          <a:spcPts val="2140"/>
                        </a:lnSpc>
                      </a:pPr>
                      <a:r>
                        <a:rPr sz="1800" dirty="0">
                          <a:latin typeface="Gill Sans MT"/>
                          <a:cs typeface="Gill Sans MT"/>
                        </a:rPr>
                        <a:t>dobu</a:t>
                      </a:r>
                      <a:r>
                        <a:rPr sz="1800" spc="-10" dirty="0">
                          <a:latin typeface="Gill Sans MT"/>
                          <a:cs typeface="Gill Sans MT"/>
                        </a:rPr>
                        <a:t> </a:t>
                      </a:r>
                      <a:r>
                        <a:rPr sz="1800" dirty="0">
                          <a:latin typeface="Gill Sans MT"/>
                          <a:cs typeface="Gill Sans MT"/>
                        </a:rPr>
                        <a:t>5 let </a:t>
                      </a:r>
                      <a:r>
                        <a:rPr sz="1800" spc="-25" dirty="0">
                          <a:latin typeface="Gill Sans MT"/>
                          <a:cs typeface="Gill Sans MT"/>
                        </a:rPr>
                        <a:t>od</a:t>
                      </a:r>
                      <a:endParaRPr sz="1800">
                        <a:latin typeface="Gill Sans MT"/>
                        <a:cs typeface="Gill Sans MT"/>
                      </a:endParaRPr>
                    </a:p>
                    <a:p>
                      <a:pPr marL="635" algn="ctr">
                        <a:lnSpc>
                          <a:spcPts val="2140"/>
                        </a:lnSpc>
                      </a:pPr>
                      <a:r>
                        <a:rPr sz="1800" spc="-10" dirty="0">
                          <a:latin typeface="Gill Sans MT"/>
                          <a:cs typeface="Gill Sans MT"/>
                        </a:rPr>
                        <a:t>založení</a:t>
                      </a:r>
                      <a:endParaRPr sz="1800">
                        <a:latin typeface="Gill Sans MT"/>
                        <a:cs typeface="Gill Sans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a:lnSpc>
                          <a:spcPct val="100000"/>
                        </a:lnSpc>
                      </a:pPr>
                      <a:endParaRPr sz="2100">
                        <a:latin typeface="Times New Roman"/>
                        <a:cs typeface="Times New Roman"/>
                      </a:endParaRPr>
                    </a:p>
                    <a:p>
                      <a:pPr marL="3175" algn="ctr">
                        <a:lnSpc>
                          <a:spcPct val="100000"/>
                        </a:lnSpc>
                      </a:pPr>
                      <a:r>
                        <a:rPr sz="1800" spc="-25" dirty="0">
                          <a:latin typeface="Gill Sans MT"/>
                          <a:cs typeface="Gill Sans MT"/>
                        </a:rPr>
                        <a:t>754</a:t>
                      </a:r>
                      <a:endParaRPr sz="1800">
                        <a:latin typeface="Gill Sans MT"/>
                        <a:cs typeface="Gill Sans MT"/>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bl>
          </a:graphicData>
        </a:graphic>
      </p:graphicFrame>
      <p:grpSp>
        <p:nvGrpSpPr>
          <p:cNvPr id="9" name="object 9"/>
          <p:cNvGrpSpPr/>
          <p:nvPr/>
        </p:nvGrpSpPr>
        <p:grpSpPr>
          <a:xfrm>
            <a:off x="492242" y="4703035"/>
            <a:ext cx="5864860" cy="1945005"/>
            <a:chOff x="492242" y="4703035"/>
            <a:chExt cx="5864860" cy="1945005"/>
          </a:xfrm>
        </p:grpSpPr>
        <p:pic>
          <p:nvPicPr>
            <p:cNvPr id="10" name="object 10"/>
            <p:cNvPicPr/>
            <p:nvPr/>
          </p:nvPicPr>
          <p:blipFill>
            <a:blip r:embed="rId5" cstate="print"/>
            <a:stretch>
              <a:fillRect/>
            </a:stretch>
          </p:blipFill>
          <p:spPr>
            <a:xfrm>
              <a:off x="492242" y="4703035"/>
              <a:ext cx="5864370" cy="1944666"/>
            </a:xfrm>
            <a:prstGeom prst="rect">
              <a:avLst/>
            </a:prstGeom>
          </p:spPr>
        </p:pic>
        <p:sp>
          <p:nvSpPr>
            <p:cNvPr id="11" name="object 11"/>
            <p:cNvSpPr/>
            <p:nvPr/>
          </p:nvSpPr>
          <p:spPr>
            <a:xfrm>
              <a:off x="509015" y="4710684"/>
              <a:ext cx="5781040" cy="1870075"/>
            </a:xfrm>
            <a:custGeom>
              <a:avLst/>
              <a:gdLst/>
              <a:ahLst/>
              <a:cxnLst/>
              <a:rect l="l" t="t" r="r" b="b"/>
              <a:pathLst>
                <a:path w="5781040" h="1870075">
                  <a:moveTo>
                    <a:pt x="5468874" y="0"/>
                  </a:moveTo>
                  <a:lnTo>
                    <a:pt x="311670" y="0"/>
                  </a:lnTo>
                  <a:lnTo>
                    <a:pt x="265613" y="3380"/>
                  </a:lnTo>
                  <a:lnTo>
                    <a:pt x="221654" y="13198"/>
                  </a:lnTo>
                  <a:lnTo>
                    <a:pt x="180276" y="28972"/>
                  </a:lnTo>
                  <a:lnTo>
                    <a:pt x="141960" y="50219"/>
                  </a:lnTo>
                  <a:lnTo>
                    <a:pt x="107189" y="76457"/>
                  </a:lnTo>
                  <a:lnTo>
                    <a:pt x="76445" y="107203"/>
                  </a:lnTo>
                  <a:lnTo>
                    <a:pt x="50210" y="141974"/>
                  </a:lnTo>
                  <a:lnTo>
                    <a:pt x="28966" y="180287"/>
                  </a:lnTo>
                  <a:lnTo>
                    <a:pt x="13195" y="221661"/>
                  </a:lnTo>
                  <a:lnTo>
                    <a:pt x="3379" y="265612"/>
                  </a:lnTo>
                  <a:lnTo>
                    <a:pt x="0" y="311658"/>
                  </a:lnTo>
                  <a:lnTo>
                    <a:pt x="0" y="1558277"/>
                  </a:lnTo>
                  <a:lnTo>
                    <a:pt x="3379" y="1604334"/>
                  </a:lnTo>
                  <a:lnTo>
                    <a:pt x="13195" y="1648293"/>
                  </a:lnTo>
                  <a:lnTo>
                    <a:pt x="28966" y="1689671"/>
                  </a:lnTo>
                  <a:lnTo>
                    <a:pt x="50210" y="1727987"/>
                  </a:lnTo>
                  <a:lnTo>
                    <a:pt x="76445" y="1762758"/>
                  </a:lnTo>
                  <a:lnTo>
                    <a:pt x="107189" y="1793502"/>
                  </a:lnTo>
                  <a:lnTo>
                    <a:pt x="141960" y="1819737"/>
                  </a:lnTo>
                  <a:lnTo>
                    <a:pt x="180276" y="1840981"/>
                  </a:lnTo>
                  <a:lnTo>
                    <a:pt x="221654" y="1856752"/>
                  </a:lnTo>
                  <a:lnTo>
                    <a:pt x="265613" y="1866568"/>
                  </a:lnTo>
                  <a:lnTo>
                    <a:pt x="311670" y="1869948"/>
                  </a:lnTo>
                  <a:lnTo>
                    <a:pt x="5468874" y="1869948"/>
                  </a:lnTo>
                  <a:lnTo>
                    <a:pt x="5514919" y="1866568"/>
                  </a:lnTo>
                  <a:lnTo>
                    <a:pt x="5558870" y="1856752"/>
                  </a:lnTo>
                  <a:lnTo>
                    <a:pt x="5600244" y="1840981"/>
                  </a:lnTo>
                  <a:lnTo>
                    <a:pt x="5638557" y="1819737"/>
                  </a:lnTo>
                  <a:lnTo>
                    <a:pt x="5673328" y="1793502"/>
                  </a:lnTo>
                  <a:lnTo>
                    <a:pt x="5704074" y="1762758"/>
                  </a:lnTo>
                  <a:lnTo>
                    <a:pt x="5730312" y="1727987"/>
                  </a:lnTo>
                  <a:lnTo>
                    <a:pt x="5751559" y="1689671"/>
                  </a:lnTo>
                  <a:lnTo>
                    <a:pt x="5767333" y="1648293"/>
                  </a:lnTo>
                  <a:lnTo>
                    <a:pt x="5777151" y="1604334"/>
                  </a:lnTo>
                  <a:lnTo>
                    <a:pt x="5780532" y="1558277"/>
                  </a:lnTo>
                  <a:lnTo>
                    <a:pt x="5780532" y="311658"/>
                  </a:lnTo>
                  <a:lnTo>
                    <a:pt x="5777151" y="265612"/>
                  </a:lnTo>
                  <a:lnTo>
                    <a:pt x="5767333" y="221661"/>
                  </a:lnTo>
                  <a:lnTo>
                    <a:pt x="5751559" y="180287"/>
                  </a:lnTo>
                  <a:lnTo>
                    <a:pt x="5730312" y="141974"/>
                  </a:lnTo>
                  <a:lnTo>
                    <a:pt x="5704074" y="107203"/>
                  </a:lnTo>
                  <a:lnTo>
                    <a:pt x="5673328" y="76457"/>
                  </a:lnTo>
                  <a:lnTo>
                    <a:pt x="5638557" y="50219"/>
                  </a:lnTo>
                  <a:lnTo>
                    <a:pt x="5600244" y="28972"/>
                  </a:lnTo>
                  <a:lnTo>
                    <a:pt x="5558870" y="13198"/>
                  </a:lnTo>
                  <a:lnTo>
                    <a:pt x="5514919" y="3380"/>
                  </a:lnTo>
                  <a:lnTo>
                    <a:pt x="5468874" y="0"/>
                  </a:lnTo>
                  <a:close/>
                </a:path>
              </a:pathLst>
            </a:custGeom>
            <a:solidFill>
              <a:srgbClr val="A9D18E"/>
            </a:solidFill>
          </p:spPr>
          <p:txBody>
            <a:bodyPr wrap="square" lIns="0" tIns="0" rIns="0" bIns="0" rtlCol="0"/>
            <a:lstStyle/>
            <a:p>
              <a:endParaRPr/>
            </a:p>
          </p:txBody>
        </p:sp>
      </p:grpSp>
      <p:sp>
        <p:nvSpPr>
          <p:cNvPr id="12" name="object 12"/>
          <p:cNvSpPr txBox="1"/>
          <p:nvPr/>
        </p:nvSpPr>
        <p:spPr>
          <a:xfrm>
            <a:off x="724611" y="1240663"/>
            <a:ext cx="4875530" cy="5098415"/>
          </a:xfrm>
          <a:prstGeom prst="rect">
            <a:avLst/>
          </a:prstGeom>
        </p:spPr>
        <p:txBody>
          <a:bodyPr vert="horz" wrap="square" lIns="0" tIns="12700" rIns="0" bIns="0" rtlCol="0">
            <a:spAutoFit/>
          </a:bodyPr>
          <a:lstStyle/>
          <a:p>
            <a:pPr marL="467359">
              <a:lnSpc>
                <a:spcPct val="100000"/>
              </a:lnSpc>
              <a:spcBef>
                <a:spcPts val="100"/>
              </a:spcBef>
            </a:pPr>
            <a:r>
              <a:rPr sz="2400" dirty="0">
                <a:latin typeface="Calibri"/>
                <a:cs typeface="Calibri"/>
              </a:rPr>
              <a:t>Silvoorebný</a:t>
            </a:r>
            <a:r>
              <a:rPr sz="2400" spc="-30" dirty="0">
                <a:latin typeface="Calibri"/>
                <a:cs typeface="Calibri"/>
              </a:rPr>
              <a:t> </a:t>
            </a:r>
            <a:r>
              <a:rPr sz="2400" dirty="0">
                <a:latin typeface="Calibri"/>
                <a:cs typeface="Calibri"/>
              </a:rPr>
              <a:t>–</a:t>
            </a:r>
            <a:r>
              <a:rPr sz="2400" spc="-50" dirty="0">
                <a:latin typeface="Calibri"/>
                <a:cs typeface="Calibri"/>
              </a:rPr>
              <a:t> </a:t>
            </a:r>
            <a:r>
              <a:rPr sz="2400" dirty="0">
                <a:latin typeface="Calibri"/>
                <a:cs typeface="Calibri"/>
              </a:rPr>
              <a:t>R,</a:t>
            </a:r>
            <a:r>
              <a:rPr sz="2400" spc="-55" dirty="0">
                <a:latin typeface="Calibri"/>
                <a:cs typeface="Calibri"/>
              </a:rPr>
              <a:t> </a:t>
            </a:r>
            <a:r>
              <a:rPr sz="2400" spc="-50" dirty="0">
                <a:latin typeface="Calibri"/>
                <a:cs typeface="Calibri"/>
              </a:rPr>
              <a:t>G</a:t>
            </a:r>
            <a:endParaRPr sz="2400">
              <a:latin typeface="Calibri"/>
              <a:cs typeface="Calibri"/>
            </a:endParaRPr>
          </a:p>
          <a:p>
            <a:pPr>
              <a:lnSpc>
                <a:spcPct val="100000"/>
              </a:lnSpc>
              <a:spcBef>
                <a:spcPts val="5"/>
              </a:spcBef>
            </a:pPr>
            <a:endParaRPr sz="2900">
              <a:latin typeface="Calibri"/>
              <a:cs typeface="Calibri"/>
            </a:endParaRPr>
          </a:p>
          <a:p>
            <a:pPr marL="12700">
              <a:lnSpc>
                <a:spcPct val="100000"/>
              </a:lnSpc>
            </a:pPr>
            <a:r>
              <a:rPr sz="1800" b="1" spc="-10" dirty="0">
                <a:latin typeface="Calibri"/>
                <a:cs typeface="Calibri"/>
              </a:rPr>
              <a:t>Kombinovatelnost</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40" dirty="0">
                <a:latin typeface="Calibri"/>
                <a:cs typeface="Calibri"/>
              </a:rPr>
              <a:t> </a:t>
            </a:r>
            <a:r>
              <a:rPr sz="1800" dirty="0">
                <a:latin typeface="Calibri"/>
                <a:cs typeface="Calibri"/>
              </a:rPr>
              <a:t>AEKO</a:t>
            </a:r>
            <a:r>
              <a:rPr sz="1800" spc="-50" dirty="0">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IPZJB,</a:t>
            </a:r>
            <a:r>
              <a:rPr sz="1800" spc="-55" dirty="0">
                <a:latin typeface="Calibri"/>
                <a:cs typeface="Calibri"/>
              </a:rPr>
              <a:t> </a:t>
            </a:r>
            <a:r>
              <a:rPr sz="1800" spc="-10" dirty="0">
                <a:latin typeface="Calibri"/>
                <a:cs typeface="Calibri"/>
              </a:rPr>
              <a:t>Meziplodiny</a:t>
            </a:r>
            <a:endParaRPr sz="1800">
              <a:latin typeface="Calibri"/>
              <a:cs typeface="Calibri"/>
            </a:endParaRPr>
          </a:p>
          <a:p>
            <a:pPr marL="299085" marR="5080" indent="-28702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5" dirty="0">
                <a:latin typeface="Calibri"/>
                <a:cs typeface="Calibri"/>
              </a:rPr>
              <a:t> </a:t>
            </a:r>
            <a:r>
              <a:rPr sz="1800" dirty="0">
                <a:latin typeface="Calibri"/>
                <a:cs typeface="Calibri"/>
              </a:rPr>
              <a:t>EZ</a:t>
            </a:r>
            <a:r>
              <a:rPr sz="1800" spc="-25" dirty="0">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RZB,</a:t>
            </a:r>
            <a:r>
              <a:rPr sz="1800" spc="-20" dirty="0">
                <a:latin typeface="Calibri"/>
                <a:cs typeface="Calibri"/>
              </a:rPr>
              <a:t> </a:t>
            </a:r>
            <a:r>
              <a:rPr sz="1800" spc="-55" dirty="0">
                <a:latin typeface="Calibri"/>
                <a:cs typeface="Calibri"/>
              </a:rPr>
              <a:t>ROP,</a:t>
            </a:r>
            <a:r>
              <a:rPr sz="1800" spc="-20" dirty="0">
                <a:latin typeface="Calibri"/>
                <a:cs typeface="Calibri"/>
              </a:rPr>
              <a:t> </a:t>
            </a:r>
            <a:r>
              <a:rPr sz="1800" spc="-10" dirty="0">
                <a:latin typeface="Calibri"/>
                <a:cs typeface="Calibri"/>
              </a:rPr>
              <a:t>Pěstování</a:t>
            </a:r>
            <a:r>
              <a:rPr sz="1800" spc="-25" dirty="0">
                <a:latin typeface="Calibri"/>
                <a:cs typeface="Calibri"/>
              </a:rPr>
              <a:t> </a:t>
            </a:r>
            <a:r>
              <a:rPr sz="1800" dirty="0">
                <a:latin typeface="Calibri"/>
                <a:cs typeface="Calibri"/>
              </a:rPr>
              <a:t>trav</a:t>
            </a:r>
            <a:r>
              <a:rPr sz="1800" spc="-30" dirty="0">
                <a:latin typeface="Calibri"/>
                <a:cs typeface="Calibri"/>
              </a:rPr>
              <a:t> </a:t>
            </a:r>
            <a:r>
              <a:rPr sz="1800" dirty="0">
                <a:latin typeface="Calibri"/>
                <a:cs typeface="Calibri"/>
              </a:rPr>
              <a:t>a</a:t>
            </a:r>
            <a:r>
              <a:rPr sz="1800" spc="-45" dirty="0">
                <a:latin typeface="Calibri"/>
                <a:cs typeface="Calibri"/>
              </a:rPr>
              <a:t> </a:t>
            </a:r>
            <a:r>
              <a:rPr sz="1800" dirty="0">
                <a:latin typeface="Calibri"/>
                <a:cs typeface="Calibri"/>
              </a:rPr>
              <a:t>víceletých</a:t>
            </a:r>
            <a:r>
              <a:rPr sz="1800" spc="10" dirty="0">
                <a:latin typeface="Calibri"/>
                <a:cs typeface="Calibri"/>
              </a:rPr>
              <a:t> </a:t>
            </a:r>
            <a:r>
              <a:rPr sz="1800" spc="-10" dirty="0">
                <a:latin typeface="Calibri"/>
                <a:cs typeface="Calibri"/>
              </a:rPr>
              <a:t>pícnin </a:t>
            </a:r>
            <a:r>
              <a:rPr sz="1800" dirty="0">
                <a:latin typeface="Calibri"/>
                <a:cs typeface="Calibri"/>
              </a:rPr>
              <a:t>(platba</a:t>
            </a:r>
            <a:r>
              <a:rPr sz="1800" spc="-15" dirty="0">
                <a:latin typeface="Calibri"/>
                <a:cs typeface="Calibri"/>
              </a:rPr>
              <a:t> </a:t>
            </a:r>
            <a:r>
              <a:rPr sz="1800" dirty="0">
                <a:latin typeface="Calibri"/>
                <a:cs typeface="Calibri"/>
              </a:rPr>
              <a:t>se</a:t>
            </a:r>
            <a:r>
              <a:rPr sz="1800" spc="-5" dirty="0">
                <a:latin typeface="Calibri"/>
                <a:cs typeface="Calibri"/>
              </a:rPr>
              <a:t> </a:t>
            </a:r>
            <a:r>
              <a:rPr sz="1800" dirty="0">
                <a:latin typeface="Calibri"/>
                <a:cs typeface="Calibri"/>
              </a:rPr>
              <a:t>poskytne</a:t>
            </a:r>
            <a:r>
              <a:rPr sz="1800" spc="-20" dirty="0">
                <a:latin typeface="Calibri"/>
                <a:cs typeface="Calibri"/>
              </a:rPr>
              <a:t> </a:t>
            </a:r>
            <a:r>
              <a:rPr sz="1800" dirty="0">
                <a:latin typeface="Calibri"/>
                <a:cs typeface="Calibri"/>
              </a:rPr>
              <a:t>jen</a:t>
            </a:r>
            <a:r>
              <a:rPr sz="1800" spc="-20" dirty="0">
                <a:latin typeface="Calibri"/>
                <a:cs typeface="Calibri"/>
              </a:rPr>
              <a:t> </a:t>
            </a:r>
            <a:r>
              <a:rPr sz="1800" dirty="0">
                <a:latin typeface="Calibri"/>
                <a:cs typeface="Calibri"/>
              </a:rPr>
              <a:t>na plochu</a:t>
            </a:r>
            <a:r>
              <a:rPr sz="1800" spc="15" dirty="0">
                <a:latin typeface="Calibri"/>
                <a:cs typeface="Calibri"/>
              </a:rPr>
              <a:t> </a:t>
            </a:r>
            <a:r>
              <a:rPr sz="1800" dirty="0">
                <a:latin typeface="Calibri"/>
                <a:cs typeface="Calibri"/>
              </a:rPr>
              <a:t>s</a:t>
            </a:r>
            <a:r>
              <a:rPr sz="1800" spc="-20" dirty="0">
                <a:latin typeface="Calibri"/>
                <a:cs typeface="Calibri"/>
              </a:rPr>
              <a:t> </a:t>
            </a:r>
            <a:r>
              <a:rPr sz="1800" spc="-10" dirty="0">
                <a:latin typeface="Calibri"/>
                <a:cs typeface="Calibri"/>
              </a:rPr>
              <a:t>pěstovanými </a:t>
            </a:r>
            <a:r>
              <a:rPr sz="1800" dirty="0">
                <a:latin typeface="Calibri"/>
                <a:cs typeface="Calibri"/>
              </a:rPr>
              <a:t>plodinami,</a:t>
            </a:r>
            <a:r>
              <a:rPr sz="1800" spc="-45" dirty="0">
                <a:latin typeface="Calibri"/>
                <a:cs typeface="Calibri"/>
              </a:rPr>
              <a:t> </a:t>
            </a:r>
            <a:r>
              <a:rPr sz="1800" dirty="0">
                <a:latin typeface="Calibri"/>
                <a:cs typeface="Calibri"/>
              </a:rPr>
              <a:t>nikoli</a:t>
            </a:r>
            <a:r>
              <a:rPr sz="1800" spc="-35" dirty="0">
                <a:latin typeface="Calibri"/>
                <a:cs typeface="Calibri"/>
              </a:rPr>
              <a:t> </a:t>
            </a:r>
            <a:r>
              <a:rPr sz="1800" dirty="0">
                <a:latin typeface="Calibri"/>
                <a:cs typeface="Calibri"/>
              </a:rPr>
              <a:t>na</a:t>
            </a:r>
            <a:r>
              <a:rPr sz="1800" spc="-50" dirty="0">
                <a:latin typeface="Calibri"/>
                <a:cs typeface="Calibri"/>
              </a:rPr>
              <a:t> </a:t>
            </a:r>
            <a:r>
              <a:rPr sz="1800" dirty="0">
                <a:latin typeface="Calibri"/>
                <a:cs typeface="Calibri"/>
              </a:rPr>
              <a:t>ochranný</a:t>
            </a:r>
            <a:r>
              <a:rPr sz="1800" spc="-30" dirty="0">
                <a:latin typeface="Calibri"/>
                <a:cs typeface="Calibri"/>
              </a:rPr>
              <a:t> </a:t>
            </a:r>
            <a:r>
              <a:rPr sz="1800" dirty="0">
                <a:latin typeface="Calibri"/>
                <a:cs typeface="Calibri"/>
              </a:rPr>
              <a:t>pás</a:t>
            </a:r>
            <a:r>
              <a:rPr sz="1800" spc="-55" dirty="0">
                <a:latin typeface="Calibri"/>
                <a:cs typeface="Calibri"/>
              </a:rPr>
              <a:t> </a:t>
            </a:r>
            <a:r>
              <a:rPr sz="1800" dirty="0">
                <a:latin typeface="Calibri"/>
                <a:cs typeface="Calibri"/>
              </a:rPr>
              <a:t>podél</a:t>
            </a:r>
            <a:r>
              <a:rPr sz="1800" spc="-30" dirty="0">
                <a:latin typeface="Calibri"/>
                <a:cs typeface="Calibri"/>
              </a:rPr>
              <a:t> </a:t>
            </a:r>
            <a:r>
              <a:rPr sz="1800" spc="-10" dirty="0">
                <a:latin typeface="Calibri"/>
                <a:cs typeface="Calibri"/>
              </a:rPr>
              <a:t>dřevin)</a:t>
            </a:r>
            <a:endParaRPr sz="1800">
              <a:latin typeface="Calibri"/>
              <a:cs typeface="Calibri"/>
            </a:endParaRPr>
          </a:p>
          <a:p>
            <a:pPr>
              <a:lnSpc>
                <a:spcPct val="100000"/>
              </a:lnSpc>
            </a:pPr>
            <a:endParaRPr sz="1800">
              <a:latin typeface="Calibri"/>
              <a:cs typeface="Calibri"/>
            </a:endParaRPr>
          </a:p>
          <a:p>
            <a:pPr marL="360680">
              <a:lnSpc>
                <a:spcPct val="100000"/>
              </a:lnSpc>
              <a:spcBef>
                <a:spcPts val="1170"/>
              </a:spcBef>
            </a:pPr>
            <a:r>
              <a:rPr sz="2400" dirty="0">
                <a:latin typeface="Calibri"/>
                <a:cs typeface="Calibri"/>
              </a:rPr>
              <a:t>Silvopastevní</a:t>
            </a:r>
            <a:r>
              <a:rPr sz="2400" spc="-65" dirty="0">
                <a:latin typeface="Calibri"/>
                <a:cs typeface="Calibri"/>
              </a:rPr>
              <a:t> </a:t>
            </a:r>
            <a:r>
              <a:rPr sz="2400" dirty="0">
                <a:latin typeface="Calibri"/>
                <a:cs typeface="Calibri"/>
              </a:rPr>
              <a:t>-</a:t>
            </a:r>
            <a:r>
              <a:rPr sz="2400" spc="-75" dirty="0">
                <a:latin typeface="Calibri"/>
                <a:cs typeface="Calibri"/>
              </a:rPr>
              <a:t> </a:t>
            </a:r>
            <a:r>
              <a:rPr sz="2400" spc="-50" dirty="0">
                <a:latin typeface="Calibri"/>
                <a:cs typeface="Calibri"/>
              </a:rPr>
              <a:t>T</a:t>
            </a:r>
            <a:endParaRPr sz="2400">
              <a:latin typeface="Calibri"/>
              <a:cs typeface="Calibri"/>
            </a:endParaRPr>
          </a:p>
          <a:p>
            <a:pPr>
              <a:lnSpc>
                <a:spcPct val="100000"/>
              </a:lnSpc>
              <a:spcBef>
                <a:spcPts val="35"/>
              </a:spcBef>
            </a:pPr>
            <a:endParaRPr sz="2450">
              <a:latin typeface="Calibri"/>
              <a:cs typeface="Calibri"/>
            </a:endParaRPr>
          </a:p>
          <a:p>
            <a:pPr marL="12700">
              <a:lnSpc>
                <a:spcPct val="100000"/>
              </a:lnSpc>
            </a:pPr>
            <a:r>
              <a:rPr sz="1800" b="1" spc="-10" dirty="0">
                <a:latin typeface="Calibri"/>
                <a:cs typeface="Calibri"/>
              </a:rPr>
              <a:t>Kombinovatelnost</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0" dirty="0">
                <a:latin typeface="Calibri"/>
                <a:cs typeface="Calibri"/>
              </a:rPr>
              <a:t> </a:t>
            </a:r>
            <a:r>
              <a:rPr sz="1800" dirty="0">
                <a:latin typeface="Calibri"/>
                <a:cs typeface="Calibri"/>
              </a:rPr>
              <a:t>AEKO</a:t>
            </a:r>
            <a:r>
              <a:rPr sz="1800" spc="-40" dirty="0">
                <a:latin typeface="Calibri"/>
                <a:cs typeface="Calibri"/>
              </a:rPr>
              <a:t> </a:t>
            </a:r>
            <a:r>
              <a:rPr sz="1800" dirty="0">
                <a:latin typeface="Calibri"/>
                <a:cs typeface="Calibri"/>
              </a:rPr>
              <a:t>–</a:t>
            </a:r>
            <a:r>
              <a:rPr sz="1800" spc="-10" dirty="0">
                <a:latin typeface="Calibri"/>
                <a:cs typeface="Calibri"/>
              </a:rPr>
              <a:t> </a:t>
            </a:r>
            <a:r>
              <a:rPr sz="1800" dirty="0">
                <a:latin typeface="Calibri"/>
                <a:cs typeface="Calibri"/>
              </a:rPr>
              <a:t>OETP</a:t>
            </a:r>
            <a:r>
              <a:rPr sz="1800" spc="-35" dirty="0">
                <a:latin typeface="Calibri"/>
                <a:cs typeface="Calibri"/>
              </a:rPr>
              <a:t> </a:t>
            </a:r>
            <a:r>
              <a:rPr sz="1800" spc="-10" dirty="0">
                <a:latin typeface="Calibri"/>
                <a:cs typeface="Calibri"/>
              </a:rPr>
              <a:t>(ZÁKL)</a:t>
            </a:r>
            <a:endParaRPr sz="1800">
              <a:latin typeface="Calibri"/>
              <a:cs typeface="Calibri"/>
            </a:endParaRPr>
          </a:p>
          <a:p>
            <a:pPr marL="1270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35" dirty="0">
                <a:latin typeface="Calibri"/>
                <a:cs typeface="Calibri"/>
              </a:rPr>
              <a:t> </a:t>
            </a:r>
            <a:r>
              <a:rPr sz="1800" dirty="0">
                <a:latin typeface="Calibri"/>
                <a:cs typeface="Calibri"/>
              </a:rPr>
              <a:t>EZ</a:t>
            </a:r>
            <a:r>
              <a:rPr sz="1800" spc="-30" dirty="0">
                <a:latin typeface="Calibri"/>
                <a:cs typeface="Calibri"/>
              </a:rPr>
              <a:t> </a:t>
            </a:r>
            <a:r>
              <a:rPr sz="1800" dirty="0">
                <a:latin typeface="Calibri"/>
                <a:cs typeface="Calibri"/>
              </a:rPr>
              <a:t>–</a:t>
            </a:r>
            <a:r>
              <a:rPr sz="1800" spc="-35" dirty="0">
                <a:latin typeface="Calibri"/>
                <a:cs typeface="Calibri"/>
              </a:rPr>
              <a:t> </a:t>
            </a:r>
            <a:r>
              <a:rPr sz="1800" spc="-10" dirty="0">
                <a:latin typeface="Calibri"/>
                <a:cs typeface="Calibri"/>
              </a:rPr>
              <a:t>Trvalý</a:t>
            </a:r>
            <a:r>
              <a:rPr sz="1800" spc="-35" dirty="0">
                <a:latin typeface="Calibri"/>
                <a:cs typeface="Calibri"/>
              </a:rPr>
              <a:t> </a:t>
            </a:r>
            <a:r>
              <a:rPr sz="1800" dirty="0">
                <a:latin typeface="Calibri"/>
                <a:cs typeface="Calibri"/>
              </a:rPr>
              <a:t>travní</a:t>
            </a:r>
            <a:r>
              <a:rPr sz="1800" spc="-30" dirty="0">
                <a:latin typeface="Calibri"/>
                <a:cs typeface="Calibri"/>
              </a:rPr>
              <a:t> </a:t>
            </a:r>
            <a:r>
              <a:rPr sz="1800" spc="-10" dirty="0">
                <a:latin typeface="Calibri"/>
                <a:cs typeface="Calibri"/>
              </a:rPr>
              <a:t>porost</a:t>
            </a:r>
            <a:endParaRPr sz="1800">
              <a:latin typeface="Calibri"/>
              <a:cs typeface="Calibri"/>
            </a:endParaRPr>
          </a:p>
          <a:p>
            <a:pPr marL="299085">
              <a:lnSpc>
                <a:spcPct val="100000"/>
              </a:lnSpc>
            </a:pPr>
            <a:r>
              <a:rPr sz="1800" dirty="0">
                <a:latin typeface="Calibri"/>
                <a:cs typeface="Calibri"/>
              </a:rPr>
              <a:t>(platba</a:t>
            </a:r>
            <a:r>
              <a:rPr sz="1800" spc="-10" dirty="0">
                <a:latin typeface="Calibri"/>
                <a:cs typeface="Calibri"/>
              </a:rPr>
              <a:t> </a:t>
            </a:r>
            <a:r>
              <a:rPr sz="1800" dirty="0">
                <a:latin typeface="Calibri"/>
                <a:cs typeface="Calibri"/>
              </a:rPr>
              <a:t>se</a:t>
            </a:r>
            <a:r>
              <a:rPr sz="1800" spc="-10" dirty="0">
                <a:latin typeface="Calibri"/>
                <a:cs typeface="Calibri"/>
              </a:rPr>
              <a:t> </a:t>
            </a:r>
            <a:r>
              <a:rPr sz="1800" dirty="0">
                <a:latin typeface="Calibri"/>
                <a:cs typeface="Calibri"/>
              </a:rPr>
              <a:t>poskytne</a:t>
            </a:r>
            <a:r>
              <a:rPr sz="1800" spc="-25" dirty="0">
                <a:latin typeface="Calibri"/>
                <a:cs typeface="Calibri"/>
              </a:rPr>
              <a:t> </a:t>
            </a:r>
            <a:r>
              <a:rPr sz="1800" dirty="0">
                <a:latin typeface="Calibri"/>
                <a:cs typeface="Calibri"/>
              </a:rPr>
              <a:t>na ALS</a:t>
            </a:r>
            <a:r>
              <a:rPr sz="1800" spc="-10" dirty="0">
                <a:latin typeface="Calibri"/>
                <a:cs typeface="Calibri"/>
              </a:rPr>
              <a:t> </a:t>
            </a:r>
            <a:r>
              <a:rPr sz="1800" dirty="0">
                <a:latin typeface="Calibri"/>
                <a:cs typeface="Calibri"/>
              </a:rPr>
              <a:t>i</a:t>
            </a:r>
            <a:r>
              <a:rPr sz="1800" spc="-5" dirty="0">
                <a:latin typeface="Calibri"/>
                <a:cs typeface="Calibri"/>
              </a:rPr>
              <a:t> </a:t>
            </a:r>
            <a:r>
              <a:rPr sz="1800" spc="-10" dirty="0">
                <a:latin typeface="Calibri"/>
                <a:cs typeface="Calibri"/>
              </a:rPr>
              <a:t>EZ/AEKO)</a:t>
            </a:r>
            <a:endParaRPr sz="1800">
              <a:latin typeface="Calibri"/>
              <a:cs typeface="Calibri"/>
            </a:endParaRPr>
          </a:p>
        </p:txBody>
      </p:sp>
      <p:grpSp>
        <p:nvGrpSpPr>
          <p:cNvPr id="13" name="object 13"/>
          <p:cNvGrpSpPr/>
          <p:nvPr/>
        </p:nvGrpSpPr>
        <p:grpSpPr>
          <a:xfrm>
            <a:off x="8185150" y="3105657"/>
            <a:ext cx="3504565" cy="3481704"/>
            <a:chOff x="8185150" y="3105657"/>
            <a:chExt cx="3504565" cy="3481704"/>
          </a:xfrm>
        </p:grpSpPr>
        <p:pic>
          <p:nvPicPr>
            <p:cNvPr id="14" name="object 14"/>
            <p:cNvPicPr/>
            <p:nvPr/>
          </p:nvPicPr>
          <p:blipFill>
            <a:blip r:embed="rId6" cstate="print"/>
            <a:stretch>
              <a:fillRect/>
            </a:stretch>
          </p:blipFill>
          <p:spPr>
            <a:xfrm>
              <a:off x="8191500" y="3112007"/>
              <a:ext cx="3491483" cy="3468624"/>
            </a:xfrm>
            <a:prstGeom prst="rect">
              <a:avLst/>
            </a:prstGeom>
          </p:spPr>
        </p:pic>
        <p:sp>
          <p:nvSpPr>
            <p:cNvPr id="15" name="object 15"/>
            <p:cNvSpPr/>
            <p:nvPr/>
          </p:nvSpPr>
          <p:spPr>
            <a:xfrm>
              <a:off x="8191500" y="3112007"/>
              <a:ext cx="3491865" cy="3469004"/>
            </a:xfrm>
            <a:custGeom>
              <a:avLst/>
              <a:gdLst/>
              <a:ahLst/>
              <a:cxnLst/>
              <a:rect l="l" t="t" r="r" b="b"/>
              <a:pathLst>
                <a:path w="3491865" h="3469004">
                  <a:moveTo>
                    <a:pt x="0" y="1734311"/>
                  </a:moveTo>
                  <a:lnTo>
                    <a:pt x="648" y="1686574"/>
                  </a:lnTo>
                  <a:lnTo>
                    <a:pt x="2583" y="1639155"/>
                  </a:lnTo>
                  <a:lnTo>
                    <a:pt x="5786" y="1592071"/>
                  </a:lnTo>
                  <a:lnTo>
                    <a:pt x="10243" y="1545339"/>
                  </a:lnTo>
                  <a:lnTo>
                    <a:pt x="15935" y="1498976"/>
                  </a:lnTo>
                  <a:lnTo>
                    <a:pt x="22847" y="1452997"/>
                  </a:lnTo>
                  <a:lnTo>
                    <a:pt x="30962" y="1407420"/>
                  </a:lnTo>
                  <a:lnTo>
                    <a:pt x="40263" y="1362261"/>
                  </a:lnTo>
                  <a:lnTo>
                    <a:pt x="50733" y="1317536"/>
                  </a:lnTo>
                  <a:lnTo>
                    <a:pt x="62356" y="1273263"/>
                  </a:lnTo>
                  <a:lnTo>
                    <a:pt x="75116" y="1229457"/>
                  </a:lnTo>
                  <a:lnTo>
                    <a:pt x="88995" y="1186135"/>
                  </a:lnTo>
                  <a:lnTo>
                    <a:pt x="103977" y="1143314"/>
                  </a:lnTo>
                  <a:lnTo>
                    <a:pt x="120045" y="1101009"/>
                  </a:lnTo>
                  <a:lnTo>
                    <a:pt x="137183" y="1059239"/>
                  </a:lnTo>
                  <a:lnTo>
                    <a:pt x="155374" y="1018019"/>
                  </a:lnTo>
                  <a:lnTo>
                    <a:pt x="174602" y="977365"/>
                  </a:lnTo>
                  <a:lnTo>
                    <a:pt x="194849" y="937295"/>
                  </a:lnTo>
                  <a:lnTo>
                    <a:pt x="216099" y="897825"/>
                  </a:lnTo>
                  <a:lnTo>
                    <a:pt x="238336" y="858971"/>
                  </a:lnTo>
                  <a:lnTo>
                    <a:pt x="261543" y="820750"/>
                  </a:lnTo>
                  <a:lnTo>
                    <a:pt x="285703" y="783178"/>
                  </a:lnTo>
                  <a:lnTo>
                    <a:pt x="310799" y="746273"/>
                  </a:lnTo>
                  <a:lnTo>
                    <a:pt x="336816" y="710049"/>
                  </a:lnTo>
                  <a:lnTo>
                    <a:pt x="363735" y="674525"/>
                  </a:lnTo>
                  <a:lnTo>
                    <a:pt x="391542" y="639716"/>
                  </a:lnTo>
                  <a:lnTo>
                    <a:pt x="420218" y="605640"/>
                  </a:lnTo>
                  <a:lnTo>
                    <a:pt x="449748" y="572312"/>
                  </a:lnTo>
                  <a:lnTo>
                    <a:pt x="480115" y="539749"/>
                  </a:lnTo>
                  <a:lnTo>
                    <a:pt x="511302" y="507968"/>
                  </a:lnTo>
                  <a:lnTo>
                    <a:pt x="543292" y="476985"/>
                  </a:lnTo>
                  <a:lnTo>
                    <a:pt x="576069" y="446816"/>
                  </a:lnTo>
                  <a:lnTo>
                    <a:pt x="609616" y="417479"/>
                  </a:lnTo>
                  <a:lnTo>
                    <a:pt x="643917" y="388990"/>
                  </a:lnTo>
                  <a:lnTo>
                    <a:pt x="678955" y="361365"/>
                  </a:lnTo>
                  <a:lnTo>
                    <a:pt x="714713" y="334621"/>
                  </a:lnTo>
                  <a:lnTo>
                    <a:pt x="751175" y="308774"/>
                  </a:lnTo>
                  <a:lnTo>
                    <a:pt x="788323" y="283842"/>
                  </a:lnTo>
                  <a:lnTo>
                    <a:pt x="826143" y="259839"/>
                  </a:lnTo>
                  <a:lnTo>
                    <a:pt x="864616" y="236784"/>
                  </a:lnTo>
                  <a:lnTo>
                    <a:pt x="903726" y="214692"/>
                  </a:lnTo>
                  <a:lnTo>
                    <a:pt x="943456" y="193580"/>
                  </a:lnTo>
                  <a:lnTo>
                    <a:pt x="983790" y="173465"/>
                  </a:lnTo>
                  <a:lnTo>
                    <a:pt x="1024712" y="154363"/>
                  </a:lnTo>
                  <a:lnTo>
                    <a:pt x="1066204" y="136290"/>
                  </a:lnTo>
                  <a:lnTo>
                    <a:pt x="1108250" y="119264"/>
                  </a:lnTo>
                  <a:lnTo>
                    <a:pt x="1150834" y="103300"/>
                  </a:lnTo>
                  <a:lnTo>
                    <a:pt x="1193938" y="88416"/>
                  </a:lnTo>
                  <a:lnTo>
                    <a:pt x="1237546" y="74627"/>
                  </a:lnTo>
                  <a:lnTo>
                    <a:pt x="1281641" y="61951"/>
                  </a:lnTo>
                  <a:lnTo>
                    <a:pt x="1326207" y="50403"/>
                  </a:lnTo>
                  <a:lnTo>
                    <a:pt x="1371228" y="40001"/>
                  </a:lnTo>
                  <a:lnTo>
                    <a:pt x="1416685" y="30761"/>
                  </a:lnTo>
                  <a:lnTo>
                    <a:pt x="1462564" y="22699"/>
                  </a:lnTo>
                  <a:lnTo>
                    <a:pt x="1508847" y="15832"/>
                  </a:lnTo>
                  <a:lnTo>
                    <a:pt x="1555517" y="10176"/>
                  </a:lnTo>
                  <a:lnTo>
                    <a:pt x="1602558" y="5749"/>
                  </a:lnTo>
                  <a:lnTo>
                    <a:pt x="1649954" y="2566"/>
                  </a:lnTo>
                  <a:lnTo>
                    <a:pt x="1697687" y="644"/>
                  </a:lnTo>
                  <a:lnTo>
                    <a:pt x="1745742" y="0"/>
                  </a:lnTo>
                  <a:lnTo>
                    <a:pt x="1793796" y="644"/>
                  </a:lnTo>
                  <a:lnTo>
                    <a:pt x="1841529" y="2566"/>
                  </a:lnTo>
                  <a:lnTo>
                    <a:pt x="1888925" y="5749"/>
                  </a:lnTo>
                  <a:lnTo>
                    <a:pt x="1935966" y="10176"/>
                  </a:lnTo>
                  <a:lnTo>
                    <a:pt x="1982636" y="15832"/>
                  </a:lnTo>
                  <a:lnTo>
                    <a:pt x="2028919" y="22699"/>
                  </a:lnTo>
                  <a:lnTo>
                    <a:pt x="2074798" y="30761"/>
                  </a:lnTo>
                  <a:lnTo>
                    <a:pt x="2120255" y="40001"/>
                  </a:lnTo>
                  <a:lnTo>
                    <a:pt x="2165276" y="50403"/>
                  </a:lnTo>
                  <a:lnTo>
                    <a:pt x="2209842" y="61951"/>
                  </a:lnTo>
                  <a:lnTo>
                    <a:pt x="2253937" y="74627"/>
                  </a:lnTo>
                  <a:lnTo>
                    <a:pt x="2297545" y="88416"/>
                  </a:lnTo>
                  <a:lnTo>
                    <a:pt x="2340649" y="103300"/>
                  </a:lnTo>
                  <a:lnTo>
                    <a:pt x="2383233" y="119264"/>
                  </a:lnTo>
                  <a:lnTo>
                    <a:pt x="2425279" y="136290"/>
                  </a:lnTo>
                  <a:lnTo>
                    <a:pt x="2466771" y="154363"/>
                  </a:lnTo>
                  <a:lnTo>
                    <a:pt x="2507693" y="173465"/>
                  </a:lnTo>
                  <a:lnTo>
                    <a:pt x="2548027" y="193580"/>
                  </a:lnTo>
                  <a:lnTo>
                    <a:pt x="2587757" y="214692"/>
                  </a:lnTo>
                  <a:lnTo>
                    <a:pt x="2626867" y="236784"/>
                  </a:lnTo>
                  <a:lnTo>
                    <a:pt x="2665340" y="259839"/>
                  </a:lnTo>
                  <a:lnTo>
                    <a:pt x="2703160" y="283842"/>
                  </a:lnTo>
                  <a:lnTo>
                    <a:pt x="2740308" y="308774"/>
                  </a:lnTo>
                  <a:lnTo>
                    <a:pt x="2776770" y="334621"/>
                  </a:lnTo>
                  <a:lnTo>
                    <a:pt x="2812528" y="361365"/>
                  </a:lnTo>
                  <a:lnTo>
                    <a:pt x="2847566" y="388990"/>
                  </a:lnTo>
                  <a:lnTo>
                    <a:pt x="2881867" y="417479"/>
                  </a:lnTo>
                  <a:lnTo>
                    <a:pt x="2915414" y="446816"/>
                  </a:lnTo>
                  <a:lnTo>
                    <a:pt x="2948191" y="476985"/>
                  </a:lnTo>
                  <a:lnTo>
                    <a:pt x="2980181" y="507968"/>
                  </a:lnTo>
                  <a:lnTo>
                    <a:pt x="3011368" y="539749"/>
                  </a:lnTo>
                  <a:lnTo>
                    <a:pt x="3041735" y="572312"/>
                  </a:lnTo>
                  <a:lnTo>
                    <a:pt x="3071265" y="605640"/>
                  </a:lnTo>
                  <a:lnTo>
                    <a:pt x="3099941" y="639716"/>
                  </a:lnTo>
                  <a:lnTo>
                    <a:pt x="3127748" y="674525"/>
                  </a:lnTo>
                  <a:lnTo>
                    <a:pt x="3154667" y="710049"/>
                  </a:lnTo>
                  <a:lnTo>
                    <a:pt x="3180684" y="746273"/>
                  </a:lnTo>
                  <a:lnTo>
                    <a:pt x="3205780" y="783178"/>
                  </a:lnTo>
                  <a:lnTo>
                    <a:pt x="3229940" y="820750"/>
                  </a:lnTo>
                  <a:lnTo>
                    <a:pt x="3253147" y="858971"/>
                  </a:lnTo>
                  <a:lnTo>
                    <a:pt x="3275384" y="897825"/>
                  </a:lnTo>
                  <a:lnTo>
                    <a:pt x="3296634" y="937295"/>
                  </a:lnTo>
                  <a:lnTo>
                    <a:pt x="3316881" y="977365"/>
                  </a:lnTo>
                  <a:lnTo>
                    <a:pt x="3336109" y="1018019"/>
                  </a:lnTo>
                  <a:lnTo>
                    <a:pt x="3354300" y="1059239"/>
                  </a:lnTo>
                  <a:lnTo>
                    <a:pt x="3371438" y="1101009"/>
                  </a:lnTo>
                  <a:lnTo>
                    <a:pt x="3387506" y="1143314"/>
                  </a:lnTo>
                  <a:lnTo>
                    <a:pt x="3402488" y="1186135"/>
                  </a:lnTo>
                  <a:lnTo>
                    <a:pt x="3416367" y="1229457"/>
                  </a:lnTo>
                  <a:lnTo>
                    <a:pt x="3429127" y="1273263"/>
                  </a:lnTo>
                  <a:lnTo>
                    <a:pt x="3440750" y="1317536"/>
                  </a:lnTo>
                  <a:lnTo>
                    <a:pt x="3451220" y="1362261"/>
                  </a:lnTo>
                  <a:lnTo>
                    <a:pt x="3460521" y="1407420"/>
                  </a:lnTo>
                  <a:lnTo>
                    <a:pt x="3468636" y="1452997"/>
                  </a:lnTo>
                  <a:lnTo>
                    <a:pt x="3475548" y="1498976"/>
                  </a:lnTo>
                  <a:lnTo>
                    <a:pt x="3481240" y="1545339"/>
                  </a:lnTo>
                  <a:lnTo>
                    <a:pt x="3485697" y="1592071"/>
                  </a:lnTo>
                  <a:lnTo>
                    <a:pt x="3488900" y="1639155"/>
                  </a:lnTo>
                  <a:lnTo>
                    <a:pt x="3490835" y="1686574"/>
                  </a:lnTo>
                  <a:lnTo>
                    <a:pt x="3491483" y="1734311"/>
                  </a:lnTo>
                  <a:lnTo>
                    <a:pt x="3490835" y="1782049"/>
                  </a:lnTo>
                  <a:lnTo>
                    <a:pt x="3488900" y="1829468"/>
                  </a:lnTo>
                  <a:lnTo>
                    <a:pt x="3485697" y="1876552"/>
                  </a:lnTo>
                  <a:lnTo>
                    <a:pt x="3481240" y="1923284"/>
                  </a:lnTo>
                  <a:lnTo>
                    <a:pt x="3475548" y="1969647"/>
                  </a:lnTo>
                  <a:lnTo>
                    <a:pt x="3468636" y="2015626"/>
                  </a:lnTo>
                  <a:lnTo>
                    <a:pt x="3460521" y="2061203"/>
                  </a:lnTo>
                  <a:lnTo>
                    <a:pt x="3451220" y="2106362"/>
                  </a:lnTo>
                  <a:lnTo>
                    <a:pt x="3440750" y="2151087"/>
                  </a:lnTo>
                  <a:lnTo>
                    <a:pt x="3429127" y="2195360"/>
                  </a:lnTo>
                  <a:lnTo>
                    <a:pt x="3416367" y="2239166"/>
                  </a:lnTo>
                  <a:lnTo>
                    <a:pt x="3402488" y="2282488"/>
                  </a:lnTo>
                  <a:lnTo>
                    <a:pt x="3387506" y="2325309"/>
                  </a:lnTo>
                  <a:lnTo>
                    <a:pt x="3371438" y="2367614"/>
                  </a:lnTo>
                  <a:lnTo>
                    <a:pt x="3354300" y="2409384"/>
                  </a:lnTo>
                  <a:lnTo>
                    <a:pt x="3336109" y="2450604"/>
                  </a:lnTo>
                  <a:lnTo>
                    <a:pt x="3316881" y="2491258"/>
                  </a:lnTo>
                  <a:lnTo>
                    <a:pt x="3296634" y="2531328"/>
                  </a:lnTo>
                  <a:lnTo>
                    <a:pt x="3275384" y="2570798"/>
                  </a:lnTo>
                  <a:lnTo>
                    <a:pt x="3253147" y="2609652"/>
                  </a:lnTo>
                  <a:lnTo>
                    <a:pt x="3229940" y="2647873"/>
                  </a:lnTo>
                  <a:lnTo>
                    <a:pt x="3205780" y="2685445"/>
                  </a:lnTo>
                  <a:lnTo>
                    <a:pt x="3180684" y="2722350"/>
                  </a:lnTo>
                  <a:lnTo>
                    <a:pt x="3154667" y="2758574"/>
                  </a:lnTo>
                  <a:lnTo>
                    <a:pt x="3127748" y="2794098"/>
                  </a:lnTo>
                  <a:lnTo>
                    <a:pt x="3099941" y="2828907"/>
                  </a:lnTo>
                  <a:lnTo>
                    <a:pt x="3071265" y="2862983"/>
                  </a:lnTo>
                  <a:lnTo>
                    <a:pt x="3041735" y="2896311"/>
                  </a:lnTo>
                  <a:lnTo>
                    <a:pt x="3011368" y="2928874"/>
                  </a:lnTo>
                  <a:lnTo>
                    <a:pt x="2980182" y="2960655"/>
                  </a:lnTo>
                  <a:lnTo>
                    <a:pt x="2948191" y="2991638"/>
                  </a:lnTo>
                  <a:lnTo>
                    <a:pt x="2915414" y="3021807"/>
                  </a:lnTo>
                  <a:lnTo>
                    <a:pt x="2881867" y="3051144"/>
                  </a:lnTo>
                  <a:lnTo>
                    <a:pt x="2847566" y="3079633"/>
                  </a:lnTo>
                  <a:lnTo>
                    <a:pt x="2812528" y="3107258"/>
                  </a:lnTo>
                  <a:lnTo>
                    <a:pt x="2776770" y="3134002"/>
                  </a:lnTo>
                  <a:lnTo>
                    <a:pt x="2740308" y="3159849"/>
                  </a:lnTo>
                  <a:lnTo>
                    <a:pt x="2703160" y="3184781"/>
                  </a:lnTo>
                  <a:lnTo>
                    <a:pt x="2665340" y="3208784"/>
                  </a:lnTo>
                  <a:lnTo>
                    <a:pt x="2626868" y="3231839"/>
                  </a:lnTo>
                  <a:lnTo>
                    <a:pt x="2587757" y="3253931"/>
                  </a:lnTo>
                  <a:lnTo>
                    <a:pt x="2548027" y="3275043"/>
                  </a:lnTo>
                  <a:lnTo>
                    <a:pt x="2507693" y="3295158"/>
                  </a:lnTo>
                  <a:lnTo>
                    <a:pt x="2466771" y="3314260"/>
                  </a:lnTo>
                  <a:lnTo>
                    <a:pt x="2425279" y="3332333"/>
                  </a:lnTo>
                  <a:lnTo>
                    <a:pt x="2383233" y="3349359"/>
                  </a:lnTo>
                  <a:lnTo>
                    <a:pt x="2340649" y="3365323"/>
                  </a:lnTo>
                  <a:lnTo>
                    <a:pt x="2297545" y="3380207"/>
                  </a:lnTo>
                  <a:lnTo>
                    <a:pt x="2253937" y="3393996"/>
                  </a:lnTo>
                  <a:lnTo>
                    <a:pt x="2209842" y="3406672"/>
                  </a:lnTo>
                  <a:lnTo>
                    <a:pt x="2165276" y="3418220"/>
                  </a:lnTo>
                  <a:lnTo>
                    <a:pt x="2120255" y="3428622"/>
                  </a:lnTo>
                  <a:lnTo>
                    <a:pt x="2074798" y="3437862"/>
                  </a:lnTo>
                  <a:lnTo>
                    <a:pt x="2028919" y="3445924"/>
                  </a:lnTo>
                  <a:lnTo>
                    <a:pt x="1982636" y="3452791"/>
                  </a:lnTo>
                  <a:lnTo>
                    <a:pt x="1935966" y="3458447"/>
                  </a:lnTo>
                  <a:lnTo>
                    <a:pt x="1888925" y="3462874"/>
                  </a:lnTo>
                  <a:lnTo>
                    <a:pt x="1841529" y="3466057"/>
                  </a:lnTo>
                  <a:lnTo>
                    <a:pt x="1793796" y="3467979"/>
                  </a:lnTo>
                  <a:lnTo>
                    <a:pt x="1745742" y="3468624"/>
                  </a:lnTo>
                  <a:lnTo>
                    <a:pt x="1697687" y="3467979"/>
                  </a:lnTo>
                  <a:lnTo>
                    <a:pt x="1649954" y="3466057"/>
                  </a:lnTo>
                  <a:lnTo>
                    <a:pt x="1602558" y="3462874"/>
                  </a:lnTo>
                  <a:lnTo>
                    <a:pt x="1555517" y="3458447"/>
                  </a:lnTo>
                  <a:lnTo>
                    <a:pt x="1508847" y="3452791"/>
                  </a:lnTo>
                  <a:lnTo>
                    <a:pt x="1462564" y="3445924"/>
                  </a:lnTo>
                  <a:lnTo>
                    <a:pt x="1416685" y="3437862"/>
                  </a:lnTo>
                  <a:lnTo>
                    <a:pt x="1371228" y="3428622"/>
                  </a:lnTo>
                  <a:lnTo>
                    <a:pt x="1326207" y="3418220"/>
                  </a:lnTo>
                  <a:lnTo>
                    <a:pt x="1281641" y="3406672"/>
                  </a:lnTo>
                  <a:lnTo>
                    <a:pt x="1237546" y="3393996"/>
                  </a:lnTo>
                  <a:lnTo>
                    <a:pt x="1193938" y="3380207"/>
                  </a:lnTo>
                  <a:lnTo>
                    <a:pt x="1150834" y="3365323"/>
                  </a:lnTo>
                  <a:lnTo>
                    <a:pt x="1108250" y="3349359"/>
                  </a:lnTo>
                  <a:lnTo>
                    <a:pt x="1066204" y="3332333"/>
                  </a:lnTo>
                  <a:lnTo>
                    <a:pt x="1024712" y="3314260"/>
                  </a:lnTo>
                  <a:lnTo>
                    <a:pt x="983790" y="3295158"/>
                  </a:lnTo>
                  <a:lnTo>
                    <a:pt x="943456" y="3275043"/>
                  </a:lnTo>
                  <a:lnTo>
                    <a:pt x="903726" y="3253931"/>
                  </a:lnTo>
                  <a:lnTo>
                    <a:pt x="864616" y="3231839"/>
                  </a:lnTo>
                  <a:lnTo>
                    <a:pt x="826143" y="3208784"/>
                  </a:lnTo>
                  <a:lnTo>
                    <a:pt x="788323" y="3184781"/>
                  </a:lnTo>
                  <a:lnTo>
                    <a:pt x="751175" y="3159849"/>
                  </a:lnTo>
                  <a:lnTo>
                    <a:pt x="714713" y="3134002"/>
                  </a:lnTo>
                  <a:lnTo>
                    <a:pt x="678955" y="3107258"/>
                  </a:lnTo>
                  <a:lnTo>
                    <a:pt x="643917" y="3079633"/>
                  </a:lnTo>
                  <a:lnTo>
                    <a:pt x="609616" y="3051144"/>
                  </a:lnTo>
                  <a:lnTo>
                    <a:pt x="576069" y="3021807"/>
                  </a:lnTo>
                  <a:lnTo>
                    <a:pt x="543292" y="2991638"/>
                  </a:lnTo>
                  <a:lnTo>
                    <a:pt x="511302" y="2960655"/>
                  </a:lnTo>
                  <a:lnTo>
                    <a:pt x="480115" y="2928874"/>
                  </a:lnTo>
                  <a:lnTo>
                    <a:pt x="449748" y="2896311"/>
                  </a:lnTo>
                  <a:lnTo>
                    <a:pt x="420218" y="2862983"/>
                  </a:lnTo>
                  <a:lnTo>
                    <a:pt x="391542" y="2828907"/>
                  </a:lnTo>
                  <a:lnTo>
                    <a:pt x="363735" y="2794098"/>
                  </a:lnTo>
                  <a:lnTo>
                    <a:pt x="336816" y="2758574"/>
                  </a:lnTo>
                  <a:lnTo>
                    <a:pt x="310799" y="2722350"/>
                  </a:lnTo>
                  <a:lnTo>
                    <a:pt x="285703" y="2685445"/>
                  </a:lnTo>
                  <a:lnTo>
                    <a:pt x="261543" y="2647873"/>
                  </a:lnTo>
                  <a:lnTo>
                    <a:pt x="238336" y="2609652"/>
                  </a:lnTo>
                  <a:lnTo>
                    <a:pt x="216099" y="2570798"/>
                  </a:lnTo>
                  <a:lnTo>
                    <a:pt x="194849" y="2531328"/>
                  </a:lnTo>
                  <a:lnTo>
                    <a:pt x="174602" y="2491258"/>
                  </a:lnTo>
                  <a:lnTo>
                    <a:pt x="155374" y="2450604"/>
                  </a:lnTo>
                  <a:lnTo>
                    <a:pt x="137183" y="2409384"/>
                  </a:lnTo>
                  <a:lnTo>
                    <a:pt x="120045" y="2367614"/>
                  </a:lnTo>
                  <a:lnTo>
                    <a:pt x="103977" y="2325309"/>
                  </a:lnTo>
                  <a:lnTo>
                    <a:pt x="88995" y="2282488"/>
                  </a:lnTo>
                  <a:lnTo>
                    <a:pt x="75116" y="2239166"/>
                  </a:lnTo>
                  <a:lnTo>
                    <a:pt x="62357" y="2195360"/>
                  </a:lnTo>
                  <a:lnTo>
                    <a:pt x="50733" y="2151087"/>
                  </a:lnTo>
                  <a:lnTo>
                    <a:pt x="40263" y="2106362"/>
                  </a:lnTo>
                  <a:lnTo>
                    <a:pt x="30962" y="2061203"/>
                  </a:lnTo>
                  <a:lnTo>
                    <a:pt x="22847" y="2015626"/>
                  </a:lnTo>
                  <a:lnTo>
                    <a:pt x="15935" y="1969647"/>
                  </a:lnTo>
                  <a:lnTo>
                    <a:pt x="10243" y="1923284"/>
                  </a:lnTo>
                  <a:lnTo>
                    <a:pt x="5786" y="1876552"/>
                  </a:lnTo>
                  <a:lnTo>
                    <a:pt x="2583" y="1829468"/>
                  </a:lnTo>
                  <a:lnTo>
                    <a:pt x="648" y="1782049"/>
                  </a:lnTo>
                  <a:lnTo>
                    <a:pt x="0" y="1734311"/>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79900" y="1833340"/>
            <a:ext cx="4197350" cy="3514725"/>
            <a:chOff x="6979900" y="1833340"/>
            <a:chExt cx="4197350" cy="3514725"/>
          </a:xfrm>
        </p:grpSpPr>
        <p:pic>
          <p:nvPicPr>
            <p:cNvPr id="3" name="object 3"/>
            <p:cNvPicPr/>
            <p:nvPr/>
          </p:nvPicPr>
          <p:blipFill>
            <a:blip r:embed="rId2" cstate="print"/>
            <a:stretch>
              <a:fillRect/>
            </a:stretch>
          </p:blipFill>
          <p:spPr>
            <a:xfrm>
              <a:off x="6979900" y="1833340"/>
              <a:ext cx="4197135" cy="3514391"/>
            </a:xfrm>
            <a:prstGeom prst="rect">
              <a:avLst/>
            </a:prstGeom>
          </p:spPr>
        </p:pic>
        <p:sp>
          <p:nvSpPr>
            <p:cNvPr id="4" name="object 4"/>
            <p:cNvSpPr/>
            <p:nvPr/>
          </p:nvSpPr>
          <p:spPr>
            <a:xfrm>
              <a:off x="6996684" y="1840992"/>
              <a:ext cx="4113529" cy="3439795"/>
            </a:xfrm>
            <a:custGeom>
              <a:avLst/>
              <a:gdLst/>
              <a:ahLst/>
              <a:cxnLst/>
              <a:rect l="l" t="t" r="r" b="b"/>
              <a:pathLst>
                <a:path w="4113529" h="3439795">
                  <a:moveTo>
                    <a:pt x="3539998" y="0"/>
                  </a:moveTo>
                  <a:lnTo>
                    <a:pt x="573277" y="0"/>
                  </a:lnTo>
                  <a:lnTo>
                    <a:pt x="526260" y="1900"/>
                  </a:lnTo>
                  <a:lnTo>
                    <a:pt x="480289" y="7503"/>
                  </a:lnTo>
                  <a:lnTo>
                    <a:pt x="435513" y="16661"/>
                  </a:lnTo>
                  <a:lnTo>
                    <a:pt x="392078" y="29226"/>
                  </a:lnTo>
                  <a:lnTo>
                    <a:pt x="350133" y="45051"/>
                  </a:lnTo>
                  <a:lnTo>
                    <a:pt x="309824" y="63988"/>
                  </a:lnTo>
                  <a:lnTo>
                    <a:pt x="271300" y="85890"/>
                  </a:lnTo>
                  <a:lnTo>
                    <a:pt x="234708" y="110609"/>
                  </a:lnTo>
                  <a:lnTo>
                    <a:pt x="200195" y="137998"/>
                  </a:lnTo>
                  <a:lnTo>
                    <a:pt x="167909" y="167909"/>
                  </a:lnTo>
                  <a:lnTo>
                    <a:pt x="137998" y="200195"/>
                  </a:lnTo>
                  <a:lnTo>
                    <a:pt x="110609" y="234708"/>
                  </a:lnTo>
                  <a:lnTo>
                    <a:pt x="85890" y="271300"/>
                  </a:lnTo>
                  <a:lnTo>
                    <a:pt x="63988" y="309824"/>
                  </a:lnTo>
                  <a:lnTo>
                    <a:pt x="45051" y="350133"/>
                  </a:lnTo>
                  <a:lnTo>
                    <a:pt x="29226" y="392078"/>
                  </a:lnTo>
                  <a:lnTo>
                    <a:pt x="16661" y="435513"/>
                  </a:lnTo>
                  <a:lnTo>
                    <a:pt x="7503" y="480289"/>
                  </a:lnTo>
                  <a:lnTo>
                    <a:pt x="1900" y="526260"/>
                  </a:lnTo>
                  <a:lnTo>
                    <a:pt x="0" y="573278"/>
                  </a:lnTo>
                  <a:lnTo>
                    <a:pt x="0" y="2866390"/>
                  </a:lnTo>
                  <a:lnTo>
                    <a:pt x="1900" y="2913407"/>
                  </a:lnTo>
                  <a:lnTo>
                    <a:pt x="7503" y="2959378"/>
                  </a:lnTo>
                  <a:lnTo>
                    <a:pt x="16661" y="3004154"/>
                  </a:lnTo>
                  <a:lnTo>
                    <a:pt x="29226" y="3047589"/>
                  </a:lnTo>
                  <a:lnTo>
                    <a:pt x="45051" y="3089534"/>
                  </a:lnTo>
                  <a:lnTo>
                    <a:pt x="63988" y="3129843"/>
                  </a:lnTo>
                  <a:lnTo>
                    <a:pt x="85890" y="3168367"/>
                  </a:lnTo>
                  <a:lnTo>
                    <a:pt x="110609" y="3204959"/>
                  </a:lnTo>
                  <a:lnTo>
                    <a:pt x="137998" y="3239472"/>
                  </a:lnTo>
                  <a:lnTo>
                    <a:pt x="167909" y="3271758"/>
                  </a:lnTo>
                  <a:lnTo>
                    <a:pt x="200195" y="3301669"/>
                  </a:lnTo>
                  <a:lnTo>
                    <a:pt x="234708" y="3329058"/>
                  </a:lnTo>
                  <a:lnTo>
                    <a:pt x="271300" y="3353777"/>
                  </a:lnTo>
                  <a:lnTo>
                    <a:pt x="309824" y="3375679"/>
                  </a:lnTo>
                  <a:lnTo>
                    <a:pt x="350133" y="3394616"/>
                  </a:lnTo>
                  <a:lnTo>
                    <a:pt x="392078" y="3410441"/>
                  </a:lnTo>
                  <a:lnTo>
                    <a:pt x="435513" y="3423006"/>
                  </a:lnTo>
                  <a:lnTo>
                    <a:pt x="480289" y="3432164"/>
                  </a:lnTo>
                  <a:lnTo>
                    <a:pt x="526260" y="3437767"/>
                  </a:lnTo>
                  <a:lnTo>
                    <a:pt x="573277" y="3439668"/>
                  </a:lnTo>
                  <a:lnTo>
                    <a:pt x="3539998" y="3439668"/>
                  </a:lnTo>
                  <a:lnTo>
                    <a:pt x="3587015" y="3437767"/>
                  </a:lnTo>
                  <a:lnTo>
                    <a:pt x="3632986" y="3432164"/>
                  </a:lnTo>
                  <a:lnTo>
                    <a:pt x="3677762" y="3423006"/>
                  </a:lnTo>
                  <a:lnTo>
                    <a:pt x="3721197" y="3410441"/>
                  </a:lnTo>
                  <a:lnTo>
                    <a:pt x="3763142" y="3394616"/>
                  </a:lnTo>
                  <a:lnTo>
                    <a:pt x="3803451" y="3375679"/>
                  </a:lnTo>
                  <a:lnTo>
                    <a:pt x="3841975" y="3353777"/>
                  </a:lnTo>
                  <a:lnTo>
                    <a:pt x="3878567" y="3329058"/>
                  </a:lnTo>
                  <a:lnTo>
                    <a:pt x="3913080" y="3301669"/>
                  </a:lnTo>
                  <a:lnTo>
                    <a:pt x="3945366" y="3271758"/>
                  </a:lnTo>
                  <a:lnTo>
                    <a:pt x="3975277" y="3239472"/>
                  </a:lnTo>
                  <a:lnTo>
                    <a:pt x="4002666" y="3204959"/>
                  </a:lnTo>
                  <a:lnTo>
                    <a:pt x="4027385" y="3168367"/>
                  </a:lnTo>
                  <a:lnTo>
                    <a:pt x="4049287" y="3129843"/>
                  </a:lnTo>
                  <a:lnTo>
                    <a:pt x="4068224" y="3089534"/>
                  </a:lnTo>
                  <a:lnTo>
                    <a:pt x="4084049" y="3047589"/>
                  </a:lnTo>
                  <a:lnTo>
                    <a:pt x="4096614" y="3004154"/>
                  </a:lnTo>
                  <a:lnTo>
                    <a:pt x="4105772" y="2959378"/>
                  </a:lnTo>
                  <a:lnTo>
                    <a:pt x="4111375" y="2913407"/>
                  </a:lnTo>
                  <a:lnTo>
                    <a:pt x="4113276" y="2866390"/>
                  </a:lnTo>
                  <a:lnTo>
                    <a:pt x="4113276" y="573278"/>
                  </a:lnTo>
                  <a:lnTo>
                    <a:pt x="4111375" y="526260"/>
                  </a:lnTo>
                  <a:lnTo>
                    <a:pt x="4105772" y="480289"/>
                  </a:lnTo>
                  <a:lnTo>
                    <a:pt x="4096614" y="435513"/>
                  </a:lnTo>
                  <a:lnTo>
                    <a:pt x="4084049" y="392078"/>
                  </a:lnTo>
                  <a:lnTo>
                    <a:pt x="4068224" y="350133"/>
                  </a:lnTo>
                  <a:lnTo>
                    <a:pt x="4049287" y="309824"/>
                  </a:lnTo>
                  <a:lnTo>
                    <a:pt x="4027385" y="271300"/>
                  </a:lnTo>
                  <a:lnTo>
                    <a:pt x="4002666" y="234708"/>
                  </a:lnTo>
                  <a:lnTo>
                    <a:pt x="3975277" y="200195"/>
                  </a:lnTo>
                  <a:lnTo>
                    <a:pt x="3945366" y="167909"/>
                  </a:lnTo>
                  <a:lnTo>
                    <a:pt x="3913080" y="137998"/>
                  </a:lnTo>
                  <a:lnTo>
                    <a:pt x="3878567" y="110609"/>
                  </a:lnTo>
                  <a:lnTo>
                    <a:pt x="3841975" y="85890"/>
                  </a:lnTo>
                  <a:lnTo>
                    <a:pt x="3803451" y="63988"/>
                  </a:lnTo>
                  <a:lnTo>
                    <a:pt x="3763142" y="45051"/>
                  </a:lnTo>
                  <a:lnTo>
                    <a:pt x="3721197" y="29226"/>
                  </a:lnTo>
                  <a:lnTo>
                    <a:pt x="3677762" y="16661"/>
                  </a:lnTo>
                  <a:lnTo>
                    <a:pt x="3632986" y="7503"/>
                  </a:lnTo>
                  <a:lnTo>
                    <a:pt x="3587015" y="1900"/>
                  </a:lnTo>
                  <a:lnTo>
                    <a:pt x="3539998" y="0"/>
                  </a:lnTo>
                  <a:close/>
                </a:path>
              </a:pathLst>
            </a:custGeom>
            <a:solidFill>
              <a:srgbClr val="A9D18E"/>
            </a:solidFill>
          </p:spPr>
          <p:txBody>
            <a:bodyPr wrap="square" lIns="0" tIns="0" rIns="0" bIns="0" rtlCol="0"/>
            <a:lstStyle/>
            <a:p>
              <a:endParaRPr/>
            </a:p>
          </p:txBody>
        </p:sp>
      </p:grpSp>
      <p:grpSp>
        <p:nvGrpSpPr>
          <p:cNvPr id="5" name="object 5"/>
          <p:cNvGrpSpPr/>
          <p:nvPr/>
        </p:nvGrpSpPr>
        <p:grpSpPr>
          <a:xfrm>
            <a:off x="300215" y="1051537"/>
            <a:ext cx="5405755" cy="4895215"/>
            <a:chOff x="300215" y="1051537"/>
            <a:chExt cx="5405755" cy="4895215"/>
          </a:xfrm>
        </p:grpSpPr>
        <p:pic>
          <p:nvPicPr>
            <p:cNvPr id="6" name="object 6"/>
            <p:cNvPicPr/>
            <p:nvPr/>
          </p:nvPicPr>
          <p:blipFill>
            <a:blip r:embed="rId3" cstate="print"/>
            <a:stretch>
              <a:fillRect/>
            </a:stretch>
          </p:blipFill>
          <p:spPr>
            <a:xfrm>
              <a:off x="300215" y="1051537"/>
              <a:ext cx="5405653" cy="4895121"/>
            </a:xfrm>
            <a:prstGeom prst="rect">
              <a:avLst/>
            </a:prstGeom>
          </p:spPr>
        </p:pic>
        <p:sp>
          <p:nvSpPr>
            <p:cNvPr id="7" name="object 7"/>
            <p:cNvSpPr/>
            <p:nvPr/>
          </p:nvSpPr>
          <p:spPr>
            <a:xfrm>
              <a:off x="316992" y="1059179"/>
              <a:ext cx="5321935" cy="4820920"/>
            </a:xfrm>
            <a:custGeom>
              <a:avLst/>
              <a:gdLst/>
              <a:ahLst/>
              <a:cxnLst/>
              <a:rect l="l" t="t" r="r" b="b"/>
              <a:pathLst>
                <a:path w="5321935" h="4820920">
                  <a:moveTo>
                    <a:pt x="4518406" y="0"/>
                  </a:moveTo>
                  <a:lnTo>
                    <a:pt x="803414" y="0"/>
                  </a:lnTo>
                  <a:lnTo>
                    <a:pt x="754473" y="1466"/>
                  </a:lnTo>
                  <a:lnTo>
                    <a:pt x="706306" y="5808"/>
                  </a:lnTo>
                  <a:lnTo>
                    <a:pt x="659000" y="12942"/>
                  </a:lnTo>
                  <a:lnTo>
                    <a:pt x="612637" y="22785"/>
                  </a:lnTo>
                  <a:lnTo>
                    <a:pt x="567301" y="35252"/>
                  </a:lnTo>
                  <a:lnTo>
                    <a:pt x="523077" y="50259"/>
                  </a:lnTo>
                  <a:lnTo>
                    <a:pt x="480049" y="67722"/>
                  </a:lnTo>
                  <a:lnTo>
                    <a:pt x="438301" y="87557"/>
                  </a:lnTo>
                  <a:lnTo>
                    <a:pt x="397916" y="109680"/>
                  </a:lnTo>
                  <a:lnTo>
                    <a:pt x="358979" y="134008"/>
                  </a:lnTo>
                  <a:lnTo>
                    <a:pt x="321574" y="160456"/>
                  </a:lnTo>
                  <a:lnTo>
                    <a:pt x="285785" y="188939"/>
                  </a:lnTo>
                  <a:lnTo>
                    <a:pt x="251696" y="219375"/>
                  </a:lnTo>
                  <a:lnTo>
                    <a:pt x="219390" y="251679"/>
                  </a:lnTo>
                  <a:lnTo>
                    <a:pt x="188953" y="285767"/>
                  </a:lnTo>
                  <a:lnTo>
                    <a:pt x="160468" y="321555"/>
                  </a:lnTo>
                  <a:lnTo>
                    <a:pt x="134018" y="358959"/>
                  </a:lnTo>
                  <a:lnTo>
                    <a:pt x="109689" y="397895"/>
                  </a:lnTo>
                  <a:lnTo>
                    <a:pt x="87564" y="438279"/>
                  </a:lnTo>
                  <a:lnTo>
                    <a:pt x="67728" y="480028"/>
                  </a:lnTo>
                  <a:lnTo>
                    <a:pt x="50263" y="523056"/>
                  </a:lnTo>
                  <a:lnTo>
                    <a:pt x="35255" y="567280"/>
                  </a:lnTo>
                  <a:lnTo>
                    <a:pt x="22787" y="612616"/>
                  </a:lnTo>
                  <a:lnTo>
                    <a:pt x="12944" y="658981"/>
                  </a:lnTo>
                  <a:lnTo>
                    <a:pt x="5808" y="706289"/>
                  </a:lnTo>
                  <a:lnTo>
                    <a:pt x="1466" y="754457"/>
                  </a:lnTo>
                  <a:lnTo>
                    <a:pt x="0" y="803402"/>
                  </a:lnTo>
                  <a:lnTo>
                    <a:pt x="0" y="4017010"/>
                  </a:lnTo>
                  <a:lnTo>
                    <a:pt x="1466" y="4065954"/>
                  </a:lnTo>
                  <a:lnTo>
                    <a:pt x="5808" y="4114122"/>
                  </a:lnTo>
                  <a:lnTo>
                    <a:pt x="12944" y="4161430"/>
                  </a:lnTo>
                  <a:lnTo>
                    <a:pt x="22787" y="4207795"/>
                  </a:lnTo>
                  <a:lnTo>
                    <a:pt x="35255" y="4253131"/>
                  </a:lnTo>
                  <a:lnTo>
                    <a:pt x="50263" y="4297355"/>
                  </a:lnTo>
                  <a:lnTo>
                    <a:pt x="67728" y="4340383"/>
                  </a:lnTo>
                  <a:lnTo>
                    <a:pt x="87564" y="4382132"/>
                  </a:lnTo>
                  <a:lnTo>
                    <a:pt x="109689" y="4422516"/>
                  </a:lnTo>
                  <a:lnTo>
                    <a:pt x="134018" y="4461452"/>
                  </a:lnTo>
                  <a:lnTo>
                    <a:pt x="160468" y="4498856"/>
                  </a:lnTo>
                  <a:lnTo>
                    <a:pt x="188953" y="4534644"/>
                  </a:lnTo>
                  <a:lnTo>
                    <a:pt x="219390" y="4568732"/>
                  </a:lnTo>
                  <a:lnTo>
                    <a:pt x="251696" y="4601036"/>
                  </a:lnTo>
                  <a:lnTo>
                    <a:pt x="285785" y="4631472"/>
                  </a:lnTo>
                  <a:lnTo>
                    <a:pt x="321574" y="4659955"/>
                  </a:lnTo>
                  <a:lnTo>
                    <a:pt x="358979" y="4686403"/>
                  </a:lnTo>
                  <a:lnTo>
                    <a:pt x="397916" y="4710731"/>
                  </a:lnTo>
                  <a:lnTo>
                    <a:pt x="438301" y="4732854"/>
                  </a:lnTo>
                  <a:lnTo>
                    <a:pt x="480049" y="4752689"/>
                  </a:lnTo>
                  <a:lnTo>
                    <a:pt x="523077" y="4770152"/>
                  </a:lnTo>
                  <a:lnTo>
                    <a:pt x="567301" y="4785159"/>
                  </a:lnTo>
                  <a:lnTo>
                    <a:pt x="612637" y="4797626"/>
                  </a:lnTo>
                  <a:lnTo>
                    <a:pt x="659000" y="4807469"/>
                  </a:lnTo>
                  <a:lnTo>
                    <a:pt x="706306" y="4814603"/>
                  </a:lnTo>
                  <a:lnTo>
                    <a:pt x="754473" y="4818945"/>
                  </a:lnTo>
                  <a:lnTo>
                    <a:pt x="803414" y="4820412"/>
                  </a:lnTo>
                  <a:lnTo>
                    <a:pt x="4518406" y="4820412"/>
                  </a:lnTo>
                  <a:lnTo>
                    <a:pt x="4567350" y="4818945"/>
                  </a:lnTo>
                  <a:lnTo>
                    <a:pt x="4615518" y="4814603"/>
                  </a:lnTo>
                  <a:lnTo>
                    <a:pt x="4662826" y="4807469"/>
                  </a:lnTo>
                  <a:lnTo>
                    <a:pt x="4709191" y="4797626"/>
                  </a:lnTo>
                  <a:lnTo>
                    <a:pt x="4754527" y="4785159"/>
                  </a:lnTo>
                  <a:lnTo>
                    <a:pt x="4798751" y="4770152"/>
                  </a:lnTo>
                  <a:lnTo>
                    <a:pt x="4841779" y="4752689"/>
                  </a:lnTo>
                  <a:lnTo>
                    <a:pt x="4883528" y="4732854"/>
                  </a:lnTo>
                  <a:lnTo>
                    <a:pt x="4923912" y="4710731"/>
                  </a:lnTo>
                  <a:lnTo>
                    <a:pt x="4962848" y="4686403"/>
                  </a:lnTo>
                  <a:lnTo>
                    <a:pt x="5000252" y="4659955"/>
                  </a:lnTo>
                  <a:lnTo>
                    <a:pt x="5036040" y="4631472"/>
                  </a:lnTo>
                  <a:lnTo>
                    <a:pt x="5070128" y="4601036"/>
                  </a:lnTo>
                  <a:lnTo>
                    <a:pt x="5102432" y="4568732"/>
                  </a:lnTo>
                  <a:lnTo>
                    <a:pt x="5132868" y="4534644"/>
                  </a:lnTo>
                  <a:lnTo>
                    <a:pt x="5161351" y="4498856"/>
                  </a:lnTo>
                  <a:lnTo>
                    <a:pt x="5187799" y="4461452"/>
                  </a:lnTo>
                  <a:lnTo>
                    <a:pt x="5212127" y="4422516"/>
                  </a:lnTo>
                  <a:lnTo>
                    <a:pt x="5234250" y="4382132"/>
                  </a:lnTo>
                  <a:lnTo>
                    <a:pt x="5254085" y="4340383"/>
                  </a:lnTo>
                  <a:lnTo>
                    <a:pt x="5271548" y="4297355"/>
                  </a:lnTo>
                  <a:lnTo>
                    <a:pt x="5286555" y="4253131"/>
                  </a:lnTo>
                  <a:lnTo>
                    <a:pt x="5299022" y="4207795"/>
                  </a:lnTo>
                  <a:lnTo>
                    <a:pt x="5308865" y="4161430"/>
                  </a:lnTo>
                  <a:lnTo>
                    <a:pt x="5315999" y="4114122"/>
                  </a:lnTo>
                  <a:lnTo>
                    <a:pt x="5320341" y="4065954"/>
                  </a:lnTo>
                  <a:lnTo>
                    <a:pt x="5321808" y="4017010"/>
                  </a:lnTo>
                  <a:lnTo>
                    <a:pt x="5321808" y="803402"/>
                  </a:lnTo>
                  <a:lnTo>
                    <a:pt x="5320341" y="754457"/>
                  </a:lnTo>
                  <a:lnTo>
                    <a:pt x="5315999" y="706289"/>
                  </a:lnTo>
                  <a:lnTo>
                    <a:pt x="5308865" y="658981"/>
                  </a:lnTo>
                  <a:lnTo>
                    <a:pt x="5299022" y="612616"/>
                  </a:lnTo>
                  <a:lnTo>
                    <a:pt x="5286555" y="567280"/>
                  </a:lnTo>
                  <a:lnTo>
                    <a:pt x="5271548" y="523056"/>
                  </a:lnTo>
                  <a:lnTo>
                    <a:pt x="5254085" y="480028"/>
                  </a:lnTo>
                  <a:lnTo>
                    <a:pt x="5234250" y="438279"/>
                  </a:lnTo>
                  <a:lnTo>
                    <a:pt x="5212127" y="397895"/>
                  </a:lnTo>
                  <a:lnTo>
                    <a:pt x="5187799" y="358959"/>
                  </a:lnTo>
                  <a:lnTo>
                    <a:pt x="5161351" y="321555"/>
                  </a:lnTo>
                  <a:lnTo>
                    <a:pt x="5132868" y="285767"/>
                  </a:lnTo>
                  <a:lnTo>
                    <a:pt x="5102432" y="251679"/>
                  </a:lnTo>
                  <a:lnTo>
                    <a:pt x="5070128" y="219375"/>
                  </a:lnTo>
                  <a:lnTo>
                    <a:pt x="5036040" y="188939"/>
                  </a:lnTo>
                  <a:lnTo>
                    <a:pt x="5000252" y="160456"/>
                  </a:lnTo>
                  <a:lnTo>
                    <a:pt x="4962848" y="134008"/>
                  </a:lnTo>
                  <a:lnTo>
                    <a:pt x="4923912" y="109680"/>
                  </a:lnTo>
                  <a:lnTo>
                    <a:pt x="4883528" y="87557"/>
                  </a:lnTo>
                  <a:lnTo>
                    <a:pt x="4841779" y="67722"/>
                  </a:lnTo>
                  <a:lnTo>
                    <a:pt x="4798751" y="50259"/>
                  </a:lnTo>
                  <a:lnTo>
                    <a:pt x="4754527" y="35252"/>
                  </a:lnTo>
                  <a:lnTo>
                    <a:pt x="4709191" y="22785"/>
                  </a:lnTo>
                  <a:lnTo>
                    <a:pt x="4662826" y="12942"/>
                  </a:lnTo>
                  <a:lnTo>
                    <a:pt x="4615518" y="5808"/>
                  </a:lnTo>
                  <a:lnTo>
                    <a:pt x="4567350" y="1466"/>
                  </a:lnTo>
                  <a:lnTo>
                    <a:pt x="4518406" y="0"/>
                  </a:lnTo>
                  <a:close/>
                </a:path>
              </a:pathLst>
            </a:custGeom>
            <a:solidFill>
              <a:srgbClr val="A9D18E"/>
            </a:solidFill>
          </p:spPr>
          <p:txBody>
            <a:bodyPr wrap="square" lIns="0" tIns="0" rIns="0" bIns="0" rtlCol="0"/>
            <a:lstStyle/>
            <a:p>
              <a:endParaRPr/>
            </a:p>
          </p:txBody>
        </p:sp>
      </p:grpSp>
      <p:sp>
        <p:nvSpPr>
          <p:cNvPr id="8" name="object 8"/>
          <p:cNvSpPr txBox="1">
            <a:spLocks noGrp="1"/>
          </p:cNvSpPr>
          <p:nvPr>
            <p:ph type="title"/>
          </p:nvPr>
        </p:nvSpPr>
        <p:spPr>
          <a:xfrm>
            <a:off x="354279" y="238455"/>
            <a:ext cx="574040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622"/>
                </a:solidFill>
                <a:latin typeface="Arial"/>
                <a:cs typeface="Arial"/>
              </a:rPr>
              <a:t>Agrolesnické</a:t>
            </a:r>
            <a:r>
              <a:rPr sz="3600" spc="200" dirty="0">
                <a:solidFill>
                  <a:srgbClr val="385622"/>
                </a:solidFill>
                <a:latin typeface="Arial"/>
                <a:cs typeface="Arial"/>
              </a:rPr>
              <a:t> </a:t>
            </a:r>
            <a:r>
              <a:rPr sz="3600" spc="50" dirty="0">
                <a:solidFill>
                  <a:srgbClr val="385622"/>
                </a:solidFill>
                <a:latin typeface="Arial"/>
                <a:cs typeface="Arial"/>
              </a:rPr>
              <a:t>systémy</a:t>
            </a:r>
            <a:r>
              <a:rPr sz="3600" spc="190" dirty="0">
                <a:solidFill>
                  <a:srgbClr val="385622"/>
                </a:solidFill>
                <a:latin typeface="Arial"/>
                <a:cs typeface="Arial"/>
              </a:rPr>
              <a:t> </a:t>
            </a:r>
            <a:r>
              <a:rPr sz="3600" spc="-150" dirty="0">
                <a:solidFill>
                  <a:srgbClr val="385622"/>
                </a:solidFill>
                <a:latin typeface="Arial"/>
                <a:cs typeface="Arial"/>
              </a:rPr>
              <a:t>(ALS)</a:t>
            </a:r>
            <a:endParaRPr sz="3600">
              <a:latin typeface="Arial"/>
              <a:cs typeface="Arial"/>
            </a:endParaRPr>
          </a:p>
        </p:txBody>
      </p:sp>
      <p:sp>
        <p:nvSpPr>
          <p:cNvPr id="9" name="object 9"/>
          <p:cNvSpPr txBox="1">
            <a:spLocks noGrp="1"/>
          </p:cNvSpPr>
          <p:nvPr>
            <p:ph sz="half" idx="2"/>
          </p:nvPr>
        </p:nvSpPr>
        <p:spPr>
          <a:xfrm>
            <a:off x="354279" y="911343"/>
            <a:ext cx="6467253" cy="4968756"/>
          </a:xfrm>
          <a:prstGeom prst="rect">
            <a:avLst/>
          </a:prstGeom>
        </p:spPr>
        <p:txBody>
          <a:bodyPr vert="horz" wrap="square" lIns="0" tIns="12700" rIns="0" bIns="0" rtlCol="0">
            <a:noAutofit/>
          </a:bodyPr>
          <a:lstStyle/>
          <a:p>
            <a:pPr marL="12700">
              <a:lnSpc>
                <a:spcPct val="100000"/>
              </a:lnSpc>
              <a:spcBef>
                <a:spcPts val="100"/>
              </a:spcBef>
            </a:pPr>
            <a:r>
              <a:rPr spc="-10" dirty="0"/>
              <a:t>Ohlášení</a:t>
            </a:r>
          </a:p>
          <a:p>
            <a:pPr marL="12700">
              <a:lnSpc>
                <a:spcPct val="100000"/>
              </a:lnSpc>
              <a:spcBef>
                <a:spcPts val="5"/>
              </a:spcBef>
              <a:tabLst>
                <a:tab pos="299085" algn="l"/>
              </a:tabLst>
            </a:pPr>
            <a:r>
              <a:rPr b="0" spc="-50" dirty="0">
                <a:latin typeface="Arial"/>
                <a:cs typeface="Arial"/>
              </a:rPr>
              <a:t>•</a:t>
            </a:r>
            <a:r>
              <a:rPr b="0" dirty="0">
                <a:latin typeface="Arial"/>
                <a:cs typeface="Arial"/>
              </a:rPr>
              <a:t>	</a:t>
            </a:r>
            <a:r>
              <a:rPr b="0" dirty="0">
                <a:latin typeface="Calibri"/>
                <a:cs typeface="Calibri"/>
              </a:rPr>
              <a:t>do 15. </a:t>
            </a:r>
            <a:r>
              <a:rPr b="0" spc="-10" dirty="0">
                <a:latin typeface="Calibri"/>
                <a:cs typeface="Calibri"/>
              </a:rPr>
              <a:t>května</a:t>
            </a:r>
          </a:p>
          <a:p>
            <a:pPr marL="299085" marR="163195" indent="-28702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uvádí</a:t>
            </a:r>
            <a:r>
              <a:rPr b="0" spc="-35" dirty="0">
                <a:latin typeface="Calibri"/>
                <a:cs typeface="Calibri"/>
              </a:rPr>
              <a:t> </a:t>
            </a:r>
            <a:r>
              <a:rPr b="0" dirty="0">
                <a:latin typeface="Calibri"/>
                <a:cs typeface="Calibri"/>
              </a:rPr>
              <a:t>se</a:t>
            </a:r>
            <a:r>
              <a:rPr b="0" spc="-15" dirty="0">
                <a:latin typeface="Calibri"/>
                <a:cs typeface="Calibri"/>
              </a:rPr>
              <a:t> </a:t>
            </a:r>
            <a:r>
              <a:rPr b="0" dirty="0">
                <a:latin typeface="Calibri"/>
                <a:cs typeface="Calibri"/>
              </a:rPr>
              <a:t>nejvyšší</a:t>
            </a:r>
            <a:r>
              <a:rPr b="0" spc="-45" dirty="0">
                <a:latin typeface="Calibri"/>
                <a:cs typeface="Calibri"/>
              </a:rPr>
              <a:t> </a:t>
            </a:r>
            <a:r>
              <a:rPr b="0" dirty="0">
                <a:latin typeface="Calibri"/>
                <a:cs typeface="Calibri"/>
              </a:rPr>
              <a:t>předpokládaná</a:t>
            </a:r>
            <a:r>
              <a:rPr b="0" spc="-10" dirty="0">
                <a:latin typeface="Calibri"/>
                <a:cs typeface="Calibri"/>
              </a:rPr>
              <a:t> </a:t>
            </a:r>
            <a:r>
              <a:rPr b="0" dirty="0">
                <a:latin typeface="Calibri"/>
                <a:cs typeface="Calibri"/>
              </a:rPr>
              <a:t>výměru</a:t>
            </a:r>
            <a:r>
              <a:rPr b="0" spc="-15" dirty="0">
                <a:latin typeface="Calibri"/>
                <a:cs typeface="Calibri"/>
              </a:rPr>
              <a:t> </a:t>
            </a:r>
            <a:r>
              <a:rPr b="0" spc="-60" dirty="0">
                <a:latin typeface="Calibri"/>
                <a:cs typeface="Calibri"/>
              </a:rPr>
              <a:t>ZP, </a:t>
            </a:r>
            <a:r>
              <a:rPr b="0" dirty="0">
                <a:latin typeface="Calibri"/>
                <a:cs typeface="Calibri"/>
              </a:rPr>
              <a:t>na</a:t>
            </a:r>
            <a:r>
              <a:rPr b="0" spc="-30" dirty="0">
                <a:latin typeface="Calibri"/>
                <a:cs typeface="Calibri"/>
              </a:rPr>
              <a:t> </a:t>
            </a:r>
            <a:r>
              <a:rPr b="0" dirty="0">
                <a:latin typeface="Calibri"/>
                <a:cs typeface="Calibri"/>
              </a:rPr>
              <a:t>které</a:t>
            </a:r>
            <a:r>
              <a:rPr b="0" spc="-15" dirty="0">
                <a:latin typeface="Calibri"/>
                <a:cs typeface="Calibri"/>
              </a:rPr>
              <a:t> </a:t>
            </a:r>
            <a:r>
              <a:rPr b="0" dirty="0">
                <a:latin typeface="Calibri"/>
                <a:cs typeface="Calibri"/>
              </a:rPr>
              <a:t>je</a:t>
            </a:r>
            <a:r>
              <a:rPr b="0" spc="-30" dirty="0">
                <a:latin typeface="Calibri"/>
                <a:cs typeface="Calibri"/>
              </a:rPr>
              <a:t> </a:t>
            </a:r>
            <a:r>
              <a:rPr b="0" dirty="0">
                <a:latin typeface="Calibri"/>
                <a:cs typeface="Calibri"/>
              </a:rPr>
              <a:t>zakládán</a:t>
            </a:r>
            <a:r>
              <a:rPr b="0" spc="-30" dirty="0">
                <a:latin typeface="Calibri"/>
                <a:cs typeface="Calibri"/>
              </a:rPr>
              <a:t> </a:t>
            </a:r>
            <a:r>
              <a:rPr b="0" spc="-25" dirty="0">
                <a:latin typeface="Calibri"/>
                <a:cs typeface="Calibri"/>
              </a:rPr>
              <a:t>ALS</a:t>
            </a:r>
          </a:p>
          <a:p>
            <a:pPr>
              <a:lnSpc>
                <a:spcPct val="100000"/>
              </a:lnSpc>
              <a:spcBef>
                <a:spcPts val="20"/>
              </a:spcBef>
            </a:pPr>
            <a:endParaRPr dirty="0">
              <a:latin typeface="Calibri"/>
              <a:cs typeface="Calibri"/>
            </a:endParaRPr>
          </a:p>
          <a:p>
            <a:pPr marL="12700">
              <a:lnSpc>
                <a:spcPct val="100000"/>
              </a:lnSpc>
              <a:spcBef>
                <a:spcPts val="5"/>
              </a:spcBef>
            </a:pPr>
            <a:r>
              <a:rPr dirty="0"/>
              <a:t>Žádost</a:t>
            </a:r>
            <a:r>
              <a:rPr spc="-25" dirty="0"/>
              <a:t> </a:t>
            </a:r>
            <a:r>
              <a:rPr dirty="0"/>
              <a:t>o</a:t>
            </a:r>
            <a:r>
              <a:rPr spc="-25" dirty="0"/>
              <a:t> </a:t>
            </a:r>
            <a:r>
              <a:rPr dirty="0"/>
              <a:t>dotaci</a:t>
            </a:r>
            <a:r>
              <a:rPr spc="-25" dirty="0"/>
              <a:t> </a:t>
            </a:r>
            <a:r>
              <a:rPr dirty="0"/>
              <a:t>na</a:t>
            </a:r>
            <a:r>
              <a:rPr spc="-20" dirty="0"/>
              <a:t> </a:t>
            </a:r>
            <a:r>
              <a:rPr spc="-10" dirty="0"/>
              <a:t>založení</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do</a:t>
            </a:r>
            <a:r>
              <a:rPr b="0" spc="-15" dirty="0">
                <a:latin typeface="Calibri"/>
                <a:cs typeface="Calibri"/>
              </a:rPr>
              <a:t> </a:t>
            </a:r>
            <a:r>
              <a:rPr b="0" dirty="0">
                <a:latin typeface="Calibri"/>
                <a:cs typeface="Calibri"/>
              </a:rPr>
              <a:t>30.</a:t>
            </a:r>
            <a:r>
              <a:rPr b="0" spc="-15" dirty="0">
                <a:latin typeface="Calibri"/>
                <a:cs typeface="Calibri"/>
              </a:rPr>
              <a:t> </a:t>
            </a:r>
            <a:r>
              <a:rPr b="0" dirty="0">
                <a:latin typeface="Calibri"/>
                <a:cs typeface="Calibri"/>
              </a:rPr>
              <a:t>11.</a:t>
            </a:r>
            <a:r>
              <a:rPr b="0" spc="-15" dirty="0">
                <a:latin typeface="Calibri"/>
                <a:cs typeface="Calibri"/>
              </a:rPr>
              <a:t> </a:t>
            </a:r>
            <a:r>
              <a:rPr b="0" dirty="0">
                <a:latin typeface="Calibri"/>
                <a:cs typeface="Calibri"/>
              </a:rPr>
              <a:t>v</a:t>
            </a:r>
            <a:r>
              <a:rPr b="0" spc="-10" dirty="0">
                <a:latin typeface="Calibri"/>
                <a:cs typeface="Calibri"/>
              </a:rPr>
              <a:t> </a:t>
            </a:r>
            <a:r>
              <a:rPr b="0" dirty="0">
                <a:latin typeface="Calibri"/>
                <a:cs typeface="Calibri"/>
              </a:rPr>
              <a:t>roce,</a:t>
            </a:r>
            <a:r>
              <a:rPr b="0" spc="-5" dirty="0">
                <a:latin typeface="Calibri"/>
                <a:cs typeface="Calibri"/>
              </a:rPr>
              <a:t> </a:t>
            </a:r>
            <a:r>
              <a:rPr b="0" dirty="0">
                <a:latin typeface="Calibri"/>
                <a:cs typeface="Calibri"/>
              </a:rPr>
              <a:t>kdy</a:t>
            </a:r>
            <a:r>
              <a:rPr b="0" spc="-20" dirty="0">
                <a:latin typeface="Calibri"/>
                <a:cs typeface="Calibri"/>
              </a:rPr>
              <a:t> </a:t>
            </a:r>
            <a:r>
              <a:rPr b="0" dirty="0">
                <a:latin typeface="Calibri"/>
                <a:cs typeface="Calibri"/>
              </a:rPr>
              <a:t>byl</a:t>
            </a:r>
            <a:r>
              <a:rPr b="0" spc="-15" dirty="0">
                <a:latin typeface="Calibri"/>
                <a:cs typeface="Calibri"/>
              </a:rPr>
              <a:t> </a:t>
            </a:r>
            <a:r>
              <a:rPr b="0" dirty="0">
                <a:latin typeface="Calibri"/>
                <a:cs typeface="Calibri"/>
              </a:rPr>
              <a:t>ALS</a:t>
            </a:r>
            <a:r>
              <a:rPr b="0" spc="-10" dirty="0">
                <a:latin typeface="Calibri"/>
                <a:cs typeface="Calibri"/>
              </a:rPr>
              <a:t> založen</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seznam</a:t>
            </a:r>
            <a:r>
              <a:rPr b="0" spc="-35" dirty="0">
                <a:latin typeface="Calibri"/>
                <a:cs typeface="Calibri"/>
              </a:rPr>
              <a:t> </a:t>
            </a:r>
            <a:r>
              <a:rPr b="0" spc="-50" dirty="0">
                <a:latin typeface="Calibri"/>
                <a:cs typeface="Calibri"/>
              </a:rPr>
              <a:t>DBP,</a:t>
            </a:r>
            <a:r>
              <a:rPr b="0" spc="-10" dirty="0">
                <a:latin typeface="Calibri"/>
                <a:cs typeface="Calibri"/>
              </a:rPr>
              <a:t> </a:t>
            </a:r>
            <a:r>
              <a:rPr b="0" dirty="0">
                <a:latin typeface="Calibri"/>
                <a:cs typeface="Calibri"/>
              </a:rPr>
              <a:t>vč.</a:t>
            </a:r>
            <a:r>
              <a:rPr b="0" spc="-30" dirty="0">
                <a:latin typeface="Calibri"/>
                <a:cs typeface="Calibri"/>
              </a:rPr>
              <a:t> </a:t>
            </a:r>
            <a:r>
              <a:rPr b="0" dirty="0">
                <a:latin typeface="Calibri"/>
                <a:cs typeface="Calibri"/>
              </a:rPr>
              <a:t>uvedení</a:t>
            </a:r>
            <a:r>
              <a:rPr b="0" spc="-20" dirty="0">
                <a:latin typeface="Calibri"/>
                <a:cs typeface="Calibri"/>
              </a:rPr>
              <a:t> </a:t>
            </a:r>
            <a:r>
              <a:rPr b="0" dirty="0">
                <a:latin typeface="Calibri"/>
                <a:cs typeface="Calibri"/>
              </a:rPr>
              <a:t>kultury</a:t>
            </a:r>
            <a:r>
              <a:rPr b="0" spc="-25" dirty="0">
                <a:latin typeface="Calibri"/>
                <a:cs typeface="Calibri"/>
              </a:rPr>
              <a:t> </a:t>
            </a:r>
            <a:r>
              <a:rPr b="0" dirty="0">
                <a:latin typeface="Calibri"/>
                <a:cs typeface="Calibri"/>
              </a:rPr>
              <a:t>(R,</a:t>
            </a:r>
            <a:r>
              <a:rPr b="0" spc="-10" dirty="0">
                <a:latin typeface="Calibri"/>
                <a:cs typeface="Calibri"/>
              </a:rPr>
              <a:t> </a:t>
            </a:r>
            <a:r>
              <a:rPr b="0" dirty="0">
                <a:latin typeface="Calibri"/>
                <a:cs typeface="Calibri"/>
              </a:rPr>
              <a:t>G,</a:t>
            </a:r>
            <a:r>
              <a:rPr b="0" spc="-20" dirty="0">
                <a:latin typeface="Calibri"/>
                <a:cs typeface="Calibri"/>
              </a:rPr>
              <a:t> </a:t>
            </a:r>
            <a:r>
              <a:rPr b="0" spc="-25" dirty="0">
                <a:latin typeface="Calibri"/>
                <a:cs typeface="Calibri"/>
              </a:rPr>
              <a:t>T)</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projekt</a:t>
            </a:r>
            <a:r>
              <a:rPr b="0" spc="-30" dirty="0">
                <a:latin typeface="Calibri"/>
                <a:cs typeface="Calibri"/>
              </a:rPr>
              <a:t> </a:t>
            </a:r>
            <a:r>
              <a:rPr b="0" dirty="0">
                <a:latin typeface="Calibri"/>
                <a:cs typeface="Calibri"/>
              </a:rPr>
              <a:t>vč.</a:t>
            </a:r>
            <a:r>
              <a:rPr b="0" spc="-35" dirty="0">
                <a:latin typeface="Calibri"/>
                <a:cs typeface="Calibri"/>
              </a:rPr>
              <a:t> </a:t>
            </a:r>
            <a:r>
              <a:rPr b="0" dirty="0">
                <a:latin typeface="Calibri"/>
                <a:cs typeface="Calibri"/>
              </a:rPr>
              <a:t>dokladů</a:t>
            </a:r>
            <a:r>
              <a:rPr b="0" spc="-15" dirty="0">
                <a:latin typeface="Calibri"/>
                <a:cs typeface="Calibri"/>
              </a:rPr>
              <a:t> </a:t>
            </a:r>
            <a:r>
              <a:rPr b="0" dirty="0">
                <a:latin typeface="Calibri"/>
                <a:cs typeface="Calibri"/>
              </a:rPr>
              <a:t>o</a:t>
            </a:r>
            <a:r>
              <a:rPr b="0" spc="-25" dirty="0">
                <a:latin typeface="Calibri"/>
                <a:cs typeface="Calibri"/>
              </a:rPr>
              <a:t> </a:t>
            </a:r>
            <a:r>
              <a:rPr b="0" dirty="0">
                <a:latin typeface="Calibri"/>
                <a:cs typeface="Calibri"/>
              </a:rPr>
              <a:t>původu</a:t>
            </a:r>
            <a:r>
              <a:rPr b="0" spc="-25" dirty="0">
                <a:latin typeface="Calibri"/>
                <a:cs typeface="Calibri"/>
              </a:rPr>
              <a:t> </a:t>
            </a:r>
            <a:r>
              <a:rPr b="0" spc="-10" dirty="0">
                <a:latin typeface="Calibri"/>
                <a:cs typeface="Calibri"/>
              </a:rPr>
              <a:t>dřevin</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souhlasná</a:t>
            </a:r>
            <a:r>
              <a:rPr b="0" spc="-25" dirty="0">
                <a:latin typeface="Calibri"/>
                <a:cs typeface="Calibri"/>
              </a:rPr>
              <a:t> </a:t>
            </a:r>
            <a:r>
              <a:rPr b="0" spc="-10" dirty="0">
                <a:latin typeface="Calibri"/>
                <a:cs typeface="Calibri"/>
              </a:rPr>
              <a:t>stanoviska</a:t>
            </a:r>
            <a:r>
              <a:rPr b="0" spc="-25" dirty="0">
                <a:latin typeface="Calibri"/>
                <a:cs typeface="Calibri"/>
              </a:rPr>
              <a:t> OOP</a:t>
            </a:r>
          </a:p>
          <a:p>
            <a:pPr>
              <a:lnSpc>
                <a:spcPct val="100000"/>
              </a:lnSpc>
              <a:spcBef>
                <a:spcPts val="25"/>
              </a:spcBef>
            </a:pPr>
            <a:endParaRPr dirty="0">
              <a:latin typeface="Calibri"/>
              <a:cs typeface="Calibri"/>
            </a:endParaRPr>
          </a:p>
          <a:p>
            <a:pPr marL="12700">
              <a:lnSpc>
                <a:spcPct val="100000"/>
              </a:lnSpc>
            </a:pPr>
            <a:r>
              <a:rPr dirty="0"/>
              <a:t>Žádost</a:t>
            </a:r>
            <a:r>
              <a:rPr spc="-25" dirty="0"/>
              <a:t> </a:t>
            </a:r>
            <a:r>
              <a:rPr dirty="0"/>
              <a:t>o</a:t>
            </a:r>
            <a:r>
              <a:rPr spc="-25" dirty="0"/>
              <a:t> </a:t>
            </a:r>
            <a:r>
              <a:rPr spc="-10" dirty="0"/>
              <a:t>zařazení</a:t>
            </a:r>
            <a:r>
              <a:rPr spc="-50" dirty="0"/>
              <a:t> </a:t>
            </a:r>
            <a:r>
              <a:rPr dirty="0"/>
              <a:t>pro</a:t>
            </a:r>
            <a:r>
              <a:rPr spc="-25" dirty="0"/>
              <a:t> </a:t>
            </a:r>
            <a:r>
              <a:rPr dirty="0"/>
              <a:t>dotaci</a:t>
            </a:r>
            <a:r>
              <a:rPr spc="-35" dirty="0"/>
              <a:t> </a:t>
            </a:r>
            <a:r>
              <a:rPr dirty="0"/>
              <a:t>na</a:t>
            </a:r>
            <a:r>
              <a:rPr spc="-25" dirty="0"/>
              <a:t> </a:t>
            </a:r>
            <a:r>
              <a:rPr spc="-20" dirty="0"/>
              <a:t>péči</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spolu</a:t>
            </a:r>
            <a:r>
              <a:rPr b="0" spc="-20" dirty="0">
                <a:latin typeface="Calibri"/>
                <a:cs typeface="Calibri"/>
              </a:rPr>
              <a:t> </a:t>
            </a:r>
            <a:r>
              <a:rPr b="0" dirty="0">
                <a:latin typeface="Calibri"/>
                <a:cs typeface="Calibri"/>
              </a:rPr>
              <a:t>se</a:t>
            </a:r>
            <a:r>
              <a:rPr b="0" spc="-30" dirty="0">
                <a:latin typeface="Calibri"/>
                <a:cs typeface="Calibri"/>
              </a:rPr>
              <a:t> </a:t>
            </a:r>
            <a:r>
              <a:rPr b="0" dirty="0">
                <a:latin typeface="Calibri"/>
                <a:cs typeface="Calibri"/>
              </a:rPr>
              <a:t>žádostí</a:t>
            </a:r>
            <a:r>
              <a:rPr b="0" spc="-15" dirty="0">
                <a:latin typeface="Calibri"/>
                <a:cs typeface="Calibri"/>
              </a:rPr>
              <a:t> </a:t>
            </a:r>
            <a:r>
              <a:rPr b="0" dirty="0">
                <a:latin typeface="Calibri"/>
                <a:cs typeface="Calibri"/>
              </a:rPr>
              <a:t>o</a:t>
            </a:r>
            <a:r>
              <a:rPr b="0" spc="-25" dirty="0">
                <a:latin typeface="Calibri"/>
                <a:cs typeface="Calibri"/>
              </a:rPr>
              <a:t> </a:t>
            </a:r>
            <a:r>
              <a:rPr b="0" dirty="0">
                <a:latin typeface="Calibri"/>
                <a:cs typeface="Calibri"/>
              </a:rPr>
              <a:t>dotaci</a:t>
            </a:r>
            <a:r>
              <a:rPr b="0" spc="-10" dirty="0">
                <a:latin typeface="Calibri"/>
                <a:cs typeface="Calibri"/>
              </a:rPr>
              <a:t> </a:t>
            </a:r>
            <a:r>
              <a:rPr b="0" dirty="0">
                <a:latin typeface="Calibri"/>
                <a:cs typeface="Calibri"/>
              </a:rPr>
              <a:t>na</a:t>
            </a:r>
            <a:r>
              <a:rPr b="0" spc="-15" dirty="0">
                <a:latin typeface="Calibri"/>
                <a:cs typeface="Calibri"/>
              </a:rPr>
              <a:t> </a:t>
            </a:r>
            <a:r>
              <a:rPr b="0" spc="-10" dirty="0">
                <a:latin typeface="Calibri"/>
                <a:cs typeface="Calibri"/>
              </a:rPr>
              <a:t>založení</a:t>
            </a:r>
          </a:p>
          <a:p>
            <a:pPr marL="12700">
              <a:lnSpc>
                <a:spcPct val="100000"/>
              </a:lnSpc>
              <a:tabLst>
                <a:tab pos="299085" algn="l"/>
              </a:tabLst>
            </a:pPr>
            <a:r>
              <a:rPr b="0" spc="-50" dirty="0">
                <a:latin typeface="Arial"/>
                <a:cs typeface="Arial"/>
              </a:rPr>
              <a:t>•</a:t>
            </a:r>
            <a:r>
              <a:rPr b="0" dirty="0">
                <a:latin typeface="Arial"/>
                <a:cs typeface="Arial"/>
              </a:rPr>
              <a:t>	</a:t>
            </a:r>
            <a:r>
              <a:rPr b="0" dirty="0">
                <a:latin typeface="Calibri"/>
                <a:cs typeface="Calibri"/>
              </a:rPr>
              <a:t>na</a:t>
            </a:r>
            <a:r>
              <a:rPr b="0" spc="-20" dirty="0">
                <a:latin typeface="Calibri"/>
                <a:cs typeface="Calibri"/>
              </a:rPr>
              <a:t> </a:t>
            </a:r>
            <a:r>
              <a:rPr b="0" dirty="0">
                <a:latin typeface="Calibri"/>
                <a:cs typeface="Calibri"/>
              </a:rPr>
              <a:t>5</a:t>
            </a:r>
            <a:r>
              <a:rPr b="0" spc="-10" dirty="0">
                <a:latin typeface="Calibri"/>
                <a:cs typeface="Calibri"/>
              </a:rPr>
              <a:t> </a:t>
            </a:r>
            <a:r>
              <a:rPr b="0" dirty="0">
                <a:latin typeface="Calibri"/>
                <a:cs typeface="Calibri"/>
              </a:rPr>
              <a:t>kalendářních let</a:t>
            </a:r>
            <a:r>
              <a:rPr b="0" spc="-15" dirty="0">
                <a:latin typeface="Calibri"/>
                <a:cs typeface="Calibri"/>
              </a:rPr>
              <a:t> </a:t>
            </a:r>
            <a:r>
              <a:rPr b="0" dirty="0">
                <a:latin typeface="Calibri"/>
                <a:cs typeface="Calibri"/>
              </a:rPr>
              <a:t>(1.1.</a:t>
            </a:r>
            <a:r>
              <a:rPr b="0" spc="380" dirty="0">
                <a:latin typeface="Calibri"/>
                <a:cs typeface="Calibri"/>
              </a:rPr>
              <a:t> </a:t>
            </a:r>
            <a:r>
              <a:rPr b="0" dirty="0">
                <a:latin typeface="Calibri"/>
                <a:cs typeface="Calibri"/>
              </a:rPr>
              <a:t>následujícího</a:t>
            </a:r>
            <a:r>
              <a:rPr b="0" spc="-10" dirty="0">
                <a:latin typeface="Calibri"/>
                <a:cs typeface="Calibri"/>
              </a:rPr>
              <a:t> </a:t>
            </a:r>
            <a:r>
              <a:rPr b="0" spc="-20" dirty="0">
                <a:latin typeface="Calibri"/>
                <a:cs typeface="Calibri"/>
              </a:rPr>
              <a:t>roku</a:t>
            </a:r>
          </a:p>
          <a:p>
            <a:pPr marL="299085">
              <a:lnSpc>
                <a:spcPct val="100000"/>
              </a:lnSpc>
            </a:pPr>
            <a:r>
              <a:rPr b="0" dirty="0">
                <a:latin typeface="Calibri"/>
                <a:cs typeface="Calibri"/>
              </a:rPr>
              <a:t>po</a:t>
            </a:r>
            <a:r>
              <a:rPr b="0" spc="-20" dirty="0">
                <a:latin typeface="Calibri"/>
                <a:cs typeface="Calibri"/>
              </a:rPr>
              <a:t> </a:t>
            </a:r>
            <a:r>
              <a:rPr b="0" dirty="0">
                <a:latin typeface="Calibri"/>
                <a:cs typeface="Calibri"/>
              </a:rPr>
              <a:t>založení</a:t>
            </a:r>
            <a:r>
              <a:rPr b="0" spc="-15" dirty="0">
                <a:latin typeface="Calibri"/>
                <a:cs typeface="Calibri"/>
              </a:rPr>
              <a:t> </a:t>
            </a:r>
            <a:r>
              <a:rPr b="0" dirty="0">
                <a:latin typeface="Calibri"/>
                <a:cs typeface="Calibri"/>
              </a:rPr>
              <a:t>ALS</a:t>
            </a:r>
            <a:r>
              <a:rPr b="0" spc="-25" dirty="0">
                <a:latin typeface="Calibri"/>
                <a:cs typeface="Calibri"/>
              </a:rPr>
              <a:t> </a:t>
            </a:r>
            <a:r>
              <a:rPr b="0" dirty="0">
                <a:latin typeface="Calibri"/>
                <a:cs typeface="Calibri"/>
              </a:rPr>
              <a:t>do</a:t>
            </a:r>
            <a:r>
              <a:rPr b="0" spc="-20" dirty="0">
                <a:latin typeface="Calibri"/>
                <a:cs typeface="Calibri"/>
              </a:rPr>
              <a:t> </a:t>
            </a:r>
            <a:r>
              <a:rPr b="0" dirty="0">
                <a:latin typeface="Calibri"/>
                <a:cs typeface="Calibri"/>
              </a:rPr>
              <a:t>31.</a:t>
            </a:r>
            <a:r>
              <a:rPr b="0" spc="-25" dirty="0">
                <a:latin typeface="Calibri"/>
                <a:cs typeface="Calibri"/>
              </a:rPr>
              <a:t> </a:t>
            </a:r>
            <a:r>
              <a:rPr b="0" dirty="0">
                <a:latin typeface="Calibri"/>
                <a:cs typeface="Calibri"/>
              </a:rPr>
              <a:t>12.</a:t>
            </a:r>
            <a:r>
              <a:rPr b="0" spc="-25" dirty="0">
                <a:latin typeface="Calibri"/>
                <a:cs typeface="Calibri"/>
              </a:rPr>
              <a:t> </a:t>
            </a:r>
            <a:r>
              <a:rPr b="0" dirty="0">
                <a:latin typeface="Calibri"/>
                <a:cs typeface="Calibri"/>
              </a:rPr>
              <a:t>pátého</a:t>
            </a:r>
            <a:r>
              <a:rPr b="0" spc="-20" dirty="0">
                <a:latin typeface="Calibri"/>
                <a:cs typeface="Calibri"/>
              </a:rPr>
              <a:t> </a:t>
            </a:r>
            <a:r>
              <a:rPr b="0" spc="-10" dirty="0">
                <a:latin typeface="Calibri"/>
                <a:cs typeface="Calibri"/>
              </a:rPr>
              <a:t>roku)</a:t>
            </a:r>
          </a:p>
        </p:txBody>
      </p:sp>
      <p:sp>
        <p:nvSpPr>
          <p:cNvPr id="10" name="object 10"/>
          <p:cNvSpPr txBox="1"/>
          <p:nvPr/>
        </p:nvSpPr>
        <p:spPr>
          <a:xfrm>
            <a:off x="7348855" y="2097100"/>
            <a:ext cx="3602990" cy="286575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Souhlasné</a:t>
            </a:r>
            <a:r>
              <a:rPr sz="2400" spc="-55" dirty="0">
                <a:latin typeface="Calibri"/>
                <a:cs typeface="Calibri"/>
              </a:rPr>
              <a:t> </a:t>
            </a:r>
            <a:r>
              <a:rPr sz="2400" spc="-10" dirty="0">
                <a:latin typeface="Calibri"/>
                <a:cs typeface="Calibri"/>
              </a:rPr>
              <a:t>stanovisko</a:t>
            </a:r>
            <a:r>
              <a:rPr sz="2400" spc="-60" dirty="0">
                <a:latin typeface="Calibri"/>
                <a:cs typeface="Calibri"/>
              </a:rPr>
              <a:t> </a:t>
            </a:r>
            <a:r>
              <a:rPr sz="2400" spc="-25" dirty="0">
                <a:latin typeface="Calibri"/>
                <a:cs typeface="Calibri"/>
              </a:rPr>
              <a:t>OOP</a:t>
            </a:r>
            <a:endParaRPr sz="2400">
              <a:latin typeface="Calibri"/>
              <a:cs typeface="Calibri"/>
            </a:endParaRPr>
          </a:p>
          <a:p>
            <a:pPr marL="483234" marR="5080" indent="-287020">
              <a:lnSpc>
                <a:spcPct val="100000"/>
              </a:lnSpc>
              <a:spcBef>
                <a:spcPts val="40"/>
              </a:spcBef>
              <a:tabLst>
                <a:tab pos="483234" algn="l"/>
              </a:tabLst>
            </a:pPr>
            <a:r>
              <a:rPr sz="1800" spc="-50" dirty="0">
                <a:latin typeface="Arial"/>
                <a:cs typeface="Arial"/>
              </a:rPr>
              <a:t>•</a:t>
            </a:r>
            <a:r>
              <a:rPr sz="1800" dirty="0">
                <a:latin typeface="Arial"/>
                <a:cs typeface="Arial"/>
              </a:rPr>
              <a:t>	</a:t>
            </a:r>
            <a:r>
              <a:rPr sz="1800" dirty="0">
                <a:latin typeface="Calibri"/>
                <a:cs typeface="Calibri"/>
              </a:rPr>
              <a:t>při</a:t>
            </a:r>
            <a:r>
              <a:rPr sz="1800" spc="-15" dirty="0">
                <a:latin typeface="Calibri"/>
                <a:cs typeface="Calibri"/>
              </a:rPr>
              <a:t> </a:t>
            </a:r>
            <a:r>
              <a:rPr sz="1800" dirty="0">
                <a:latin typeface="Calibri"/>
                <a:cs typeface="Calibri"/>
              </a:rPr>
              <a:t>zakládání</a:t>
            </a:r>
            <a:r>
              <a:rPr sz="1800" spc="-5" dirty="0">
                <a:latin typeface="Calibri"/>
                <a:cs typeface="Calibri"/>
              </a:rPr>
              <a:t> </a:t>
            </a:r>
            <a:r>
              <a:rPr sz="1800" dirty="0">
                <a:latin typeface="Calibri"/>
                <a:cs typeface="Calibri"/>
              </a:rPr>
              <a:t>ALS</a:t>
            </a:r>
            <a:r>
              <a:rPr sz="1800" spc="-15" dirty="0">
                <a:latin typeface="Calibri"/>
                <a:cs typeface="Calibri"/>
              </a:rPr>
              <a:t> </a:t>
            </a:r>
            <a:r>
              <a:rPr sz="1800" dirty="0">
                <a:latin typeface="Calibri"/>
                <a:cs typeface="Calibri"/>
              </a:rPr>
              <a:t>v</a:t>
            </a:r>
            <a:r>
              <a:rPr sz="1800" spc="-5" dirty="0">
                <a:latin typeface="Calibri"/>
                <a:cs typeface="Calibri"/>
              </a:rPr>
              <a:t> </a:t>
            </a:r>
            <a:r>
              <a:rPr sz="1800" spc="-10" dirty="0">
                <a:latin typeface="Calibri"/>
                <a:cs typeface="Calibri"/>
              </a:rPr>
              <a:t>oblastech </a:t>
            </a:r>
            <a:r>
              <a:rPr sz="1800" dirty="0">
                <a:latin typeface="Calibri"/>
                <a:cs typeface="Calibri"/>
              </a:rPr>
              <a:t>soustavy</a:t>
            </a:r>
            <a:r>
              <a:rPr sz="1800" spc="-40" dirty="0">
                <a:latin typeface="Calibri"/>
                <a:cs typeface="Calibri"/>
              </a:rPr>
              <a:t> </a:t>
            </a:r>
            <a:r>
              <a:rPr sz="1800" dirty="0">
                <a:latin typeface="Calibri"/>
                <a:cs typeface="Calibri"/>
              </a:rPr>
              <a:t>Natura</a:t>
            </a:r>
            <a:r>
              <a:rPr sz="1800" spc="-35" dirty="0">
                <a:latin typeface="Calibri"/>
                <a:cs typeface="Calibri"/>
              </a:rPr>
              <a:t> </a:t>
            </a:r>
            <a:r>
              <a:rPr sz="1800" dirty="0">
                <a:latin typeface="Calibri"/>
                <a:cs typeface="Calibri"/>
              </a:rPr>
              <a:t>2000</a:t>
            </a:r>
            <a:r>
              <a:rPr sz="1800" spc="-15" dirty="0">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soulad</a:t>
            </a:r>
            <a:r>
              <a:rPr sz="1800" spc="-10" dirty="0">
                <a:latin typeface="Calibri"/>
                <a:cs typeface="Calibri"/>
              </a:rPr>
              <a:t> </a:t>
            </a:r>
            <a:r>
              <a:rPr sz="1800" spc="-25" dirty="0">
                <a:latin typeface="Calibri"/>
                <a:cs typeface="Calibri"/>
              </a:rPr>
              <a:t>se </a:t>
            </a:r>
            <a:r>
              <a:rPr sz="1800" dirty="0">
                <a:latin typeface="Calibri"/>
                <a:cs typeface="Calibri"/>
              </a:rPr>
              <a:t>směrnicí</a:t>
            </a:r>
            <a:r>
              <a:rPr sz="1800" spc="-15" dirty="0">
                <a:latin typeface="Calibri"/>
                <a:cs typeface="Calibri"/>
              </a:rPr>
              <a:t> </a:t>
            </a:r>
            <a:r>
              <a:rPr sz="1800" dirty="0">
                <a:latin typeface="Calibri"/>
                <a:cs typeface="Calibri"/>
              </a:rPr>
              <a:t>2009/147/ES</a:t>
            </a:r>
            <a:r>
              <a:rPr sz="1800" spc="-5" dirty="0">
                <a:latin typeface="Calibri"/>
                <a:cs typeface="Calibri"/>
              </a:rPr>
              <a:t> </a:t>
            </a:r>
            <a:r>
              <a:rPr sz="1800" spc="-10" dirty="0">
                <a:latin typeface="Calibri"/>
                <a:cs typeface="Calibri"/>
              </a:rPr>
              <a:t>(Směrnice </a:t>
            </a:r>
            <a:r>
              <a:rPr sz="1800" dirty="0">
                <a:latin typeface="Calibri"/>
                <a:cs typeface="Calibri"/>
              </a:rPr>
              <a:t>EP</a:t>
            </a:r>
            <a:r>
              <a:rPr sz="1800" spc="-35" dirty="0">
                <a:latin typeface="Calibri"/>
                <a:cs typeface="Calibri"/>
              </a:rPr>
              <a:t> </a:t>
            </a:r>
            <a:r>
              <a:rPr sz="1800" dirty="0">
                <a:latin typeface="Calibri"/>
                <a:cs typeface="Calibri"/>
              </a:rPr>
              <a:t>a</a:t>
            </a:r>
            <a:r>
              <a:rPr sz="1800" spc="-10" dirty="0">
                <a:latin typeface="Calibri"/>
                <a:cs typeface="Calibri"/>
              </a:rPr>
              <a:t> </a:t>
            </a:r>
            <a:r>
              <a:rPr sz="1800" dirty="0">
                <a:latin typeface="Calibri"/>
                <a:cs typeface="Calibri"/>
              </a:rPr>
              <a:t>Rady</a:t>
            </a:r>
            <a:r>
              <a:rPr sz="1800" spc="-20" dirty="0">
                <a:latin typeface="Calibri"/>
                <a:cs typeface="Calibri"/>
              </a:rPr>
              <a:t> </a:t>
            </a:r>
            <a:r>
              <a:rPr sz="1800" dirty="0">
                <a:latin typeface="Calibri"/>
                <a:cs typeface="Calibri"/>
              </a:rPr>
              <a:t>o</a:t>
            </a:r>
            <a:r>
              <a:rPr sz="1800" spc="-10" dirty="0">
                <a:latin typeface="Calibri"/>
                <a:cs typeface="Calibri"/>
              </a:rPr>
              <a:t> </a:t>
            </a:r>
            <a:r>
              <a:rPr sz="1800" dirty="0">
                <a:latin typeface="Calibri"/>
                <a:cs typeface="Calibri"/>
              </a:rPr>
              <a:t>ochraně</a:t>
            </a:r>
            <a:r>
              <a:rPr sz="1800" spc="-5" dirty="0">
                <a:latin typeface="Calibri"/>
                <a:cs typeface="Calibri"/>
              </a:rPr>
              <a:t> </a:t>
            </a:r>
            <a:r>
              <a:rPr sz="1800" dirty="0">
                <a:latin typeface="Calibri"/>
                <a:cs typeface="Calibri"/>
              </a:rPr>
              <a:t>volně</a:t>
            </a:r>
            <a:r>
              <a:rPr sz="1800" spc="-20" dirty="0">
                <a:latin typeface="Calibri"/>
                <a:cs typeface="Calibri"/>
              </a:rPr>
              <a:t> </a:t>
            </a:r>
            <a:r>
              <a:rPr sz="1800" spc="-10" dirty="0">
                <a:latin typeface="Calibri"/>
                <a:cs typeface="Calibri"/>
              </a:rPr>
              <a:t>žijících </a:t>
            </a:r>
            <a:r>
              <a:rPr sz="1800" dirty="0">
                <a:latin typeface="Calibri"/>
                <a:cs typeface="Calibri"/>
              </a:rPr>
              <a:t>ptáků)</a:t>
            </a:r>
            <a:r>
              <a:rPr sz="1800" spc="-5" dirty="0">
                <a:latin typeface="Calibri"/>
                <a:cs typeface="Calibri"/>
              </a:rPr>
              <a:t> </a:t>
            </a:r>
            <a:r>
              <a:rPr sz="1800" dirty="0">
                <a:latin typeface="Calibri"/>
                <a:cs typeface="Calibri"/>
              </a:rPr>
              <a:t>a</a:t>
            </a:r>
            <a:r>
              <a:rPr sz="1800" spc="-15" dirty="0">
                <a:latin typeface="Calibri"/>
                <a:cs typeface="Calibri"/>
              </a:rPr>
              <a:t> </a:t>
            </a:r>
            <a:r>
              <a:rPr sz="1800" dirty="0">
                <a:latin typeface="Calibri"/>
                <a:cs typeface="Calibri"/>
              </a:rPr>
              <a:t>směrnicí</a:t>
            </a:r>
            <a:r>
              <a:rPr sz="1800" spc="-10" dirty="0">
                <a:latin typeface="Calibri"/>
                <a:cs typeface="Calibri"/>
              </a:rPr>
              <a:t> 92/43/EHS </a:t>
            </a:r>
            <a:r>
              <a:rPr sz="1800" dirty="0">
                <a:latin typeface="Calibri"/>
                <a:cs typeface="Calibri"/>
              </a:rPr>
              <a:t>(Směrnice</a:t>
            </a:r>
            <a:r>
              <a:rPr sz="1800" spc="-35" dirty="0">
                <a:latin typeface="Calibri"/>
                <a:cs typeface="Calibri"/>
              </a:rPr>
              <a:t> </a:t>
            </a:r>
            <a:r>
              <a:rPr sz="1800" spc="-10" dirty="0">
                <a:latin typeface="Calibri"/>
                <a:cs typeface="Calibri"/>
              </a:rPr>
              <a:t>Evropské</a:t>
            </a:r>
            <a:r>
              <a:rPr sz="1800" spc="-65" dirty="0">
                <a:latin typeface="Calibri"/>
                <a:cs typeface="Calibri"/>
              </a:rPr>
              <a:t> </a:t>
            </a:r>
            <a:r>
              <a:rPr sz="1800" spc="-10" dirty="0">
                <a:latin typeface="Calibri"/>
                <a:cs typeface="Calibri"/>
              </a:rPr>
              <a:t>komise</a:t>
            </a:r>
            <a:endParaRPr sz="1800">
              <a:latin typeface="Calibri"/>
              <a:cs typeface="Calibri"/>
            </a:endParaRPr>
          </a:p>
          <a:p>
            <a:pPr marL="483234">
              <a:lnSpc>
                <a:spcPct val="100000"/>
              </a:lnSpc>
            </a:pPr>
            <a:r>
              <a:rPr sz="1800" dirty="0">
                <a:latin typeface="Calibri"/>
                <a:cs typeface="Calibri"/>
              </a:rPr>
              <a:t>o</a:t>
            </a:r>
            <a:r>
              <a:rPr sz="1800" spc="5" dirty="0">
                <a:latin typeface="Calibri"/>
                <a:cs typeface="Calibri"/>
              </a:rPr>
              <a:t> </a:t>
            </a:r>
            <a:r>
              <a:rPr sz="1800" spc="-10" dirty="0">
                <a:latin typeface="Calibri"/>
                <a:cs typeface="Calibri"/>
              </a:rPr>
              <a:t>stanovištích)</a:t>
            </a:r>
            <a:endParaRPr sz="1800">
              <a:latin typeface="Calibri"/>
              <a:cs typeface="Calibri"/>
            </a:endParaRPr>
          </a:p>
          <a:p>
            <a:pPr marL="196850">
              <a:lnSpc>
                <a:spcPct val="100000"/>
              </a:lnSpc>
              <a:tabLst>
                <a:tab pos="483234" algn="l"/>
              </a:tabLst>
            </a:pPr>
            <a:r>
              <a:rPr sz="1800" spc="-50" dirty="0">
                <a:latin typeface="Arial"/>
                <a:cs typeface="Arial"/>
              </a:rPr>
              <a:t>•</a:t>
            </a:r>
            <a:r>
              <a:rPr sz="1800" dirty="0">
                <a:latin typeface="Arial"/>
                <a:cs typeface="Arial"/>
              </a:rPr>
              <a:t>	</a:t>
            </a:r>
            <a:r>
              <a:rPr sz="1800" dirty="0">
                <a:latin typeface="Calibri"/>
                <a:cs typeface="Calibri"/>
              </a:rPr>
              <a:t>souhlas</a:t>
            </a:r>
            <a:r>
              <a:rPr sz="1800" spc="-25" dirty="0">
                <a:latin typeface="Calibri"/>
                <a:cs typeface="Calibri"/>
              </a:rPr>
              <a:t> </a:t>
            </a:r>
            <a:r>
              <a:rPr sz="1800" dirty="0">
                <a:latin typeface="Calibri"/>
                <a:cs typeface="Calibri"/>
              </a:rPr>
              <a:t>s</a:t>
            </a:r>
            <a:r>
              <a:rPr sz="1800" spc="-25" dirty="0">
                <a:latin typeface="Calibri"/>
                <a:cs typeface="Calibri"/>
              </a:rPr>
              <a:t> </a:t>
            </a:r>
            <a:r>
              <a:rPr sz="1800" dirty="0">
                <a:latin typeface="Calibri"/>
                <a:cs typeface="Calibri"/>
              </a:rPr>
              <a:t>použitím</a:t>
            </a:r>
            <a:r>
              <a:rPr sz="1800" spc="5" dirty="0">
                <a:latin typeface="Calibri"/>
                <a:cs typeface="Calibri"/>
              </a:rPr>
              <a:t> </a:t>
            </a:r>
            <a:r>
              <a:rPr sz="1800" spc="-10" dirty="0">
                <a:latin typeface="Calibri"/>
                <a:cs typeface="Calibri"/>
              </a:rPr>
              <a:t>vybraných</a:t>
            </a:r>
            <a:endParaRPr sz="1800">
              <a:latin typeface="Calibri"/>
              <a:cs typeface="Calibri"/>
            </a:endParaRPr>
          </a:p>
          <a:p>
            <a:pPr marL="483234">
              <a:lnSpc>
                <a:spcPct val="100000"/>
              </a:lnSpc>
            </a:pPr>
            <a:r>
              <a:rPr sz="1800" dirty="0">
                <a:latin typeface="Calibri"/>
                <a:cs typeface="Calibri"/>
              </a:rPr>
              <a:t>druhů</a:t>
            </a:r>
            <a:r>
              <a:rPr sz="1800" spc="-20" dirty="0">
                <a:latin typeface="Calibri"/>
                <a:cs typeface="Calibri"/>
              </a:rPr>
              <a:t> </a:t>
            </a:r>
            <a:r>
              <a:rPr sz="1800" dirty="0">
                <a:latin typeface="Calibri"/>
                <a:cs typeface="Calibri"/>
              </a:rPr>
              <a:t>dřevin</a:t>
            </a:r>
            <a:r>
              <a:rPr sz="1800" spc="-20" dirty="0">
                <a:latin typeface="Calibri"/>
                <a:cs typeface="Calibri"/>
              </a:rPr>
              <a:t> </a:t>
            </a:r>
            <a:r>
              <a:rPr sz="1800" dirty="0">
                <a:latin typeface="Calibri"/>
                <a:cs typeface="Calibri"/>
              </a:rPr>
              <a:t>ve</a:t>
            </a:r>
            <a:r>
              <a:rPr sz="1800" spc="-25" dirty="0">
                <a:latin typeface="Calibri"/>
                <a:cs typeface="Calibri"/>
              </a:rPr>
              <a:t> </a:t>
            </a:r>
            <a:r>
              <a:rPr sz="1800" spc="-10" dirty="0">
                <a:latin typeface="Calibri"/>
                <a:cs typeface="Calibri"/>
              </a:rPr>
              <a:t>výsadbě</a:t>
            </a:r>
            <a:endParaRPr sz="1800">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79908" y="4183351"/>
            <a:ext cx="5087620" cy="1699895"/>
            <a:chOff x="6979908" y="4183351"/>
            <a:chExt cx="5087620" cy="1699895"/>
          </a:xfrm>
        </p:grpSpPr>
        <p:pic>
          <p:nvPicPr>
            <p:cNvPr id="3" name="object 3"/>
            <p:cNvPicPr/>
            <p:nvPr/>
          </p:nvPicPr>
          <p:blipFill>
            <a:blip r:embed="rId2" cstate="print"/>
            <a:stretch>
              <a:fillRect/>
            </a:stretch>
          </p:blipFill>
          <p:spPr>
            <a:xfrm>
              <a:off x="6979908" y="4183351"/>
              <a:ext cx="5087133" cy="1699284"/>
            </a:xfrm>
            <a:prstGeom prst="rect">
              <a:avLst/>
            </a:prstGeom>
          </p:spPr>
        </p:pic>
        <p:sp>
          <p:nvSpPr>
            <p:cNvPr id="4" name="object 4"/>
            <p:cNvSpPr/>
            <p:nvPr/>
          </p:nvSpPr>
          <p:spPr>
            <a:xfrm>
              <a:off x="6996683" y="4191000"/>
              <a:ext cx="5003800" cy="1624965"/>
            </a:xfrm>
            <a:custGeom>
              <a:avLst/>
              <a:gdLst/>
              <a:ahLst/>
              <a:cxnLst/>
              <a:rect l="l" t="t" r="r" b="b"/>
              <a:pathLst>
                <a:path w="5003800" h="1624964">
                  <a:moveTo>
                    <a:pt x="4732528" y="0"/>
                  </a:moveTo>
                  <a:lnTo>
                    <a:pt x="270764" y="0"/>
                  </a:lnTo>
                  <a:lnTo>
                    <a:pt x="222109" y="4364"/>
                  </a:lnTo>
                  <a:lnTo>
                    <a:pt x="176309" y="16946"/>
                  </a:lnTo>
                  <a:lnTo>
                    <a:pt x="134130" y="36980"/>
                  </a:lnTo>
                  <a:lnTo>
                    <a:pt x="96338" y="63699"/>
                  </a:lnTo>
                  <a:lnTo>
                    <a:pt x="63699" y="96338"/>
                  </a:lnTo>
                  <a:lnTo>
                    <a:pt x="36980" y="134130"/>
                  </a:lnTo>
                  <a:lnTo>
                    <a:pt x="16946" y="176309"/>
                  </a:lnTo>
                  <a:lnTo>
                    <a:pt x="4364" y="222109"/>
                  </a:lnTo>
                  <a:lnTo>
                    <a:pt x="0" y="270763"/>
                  </a:lnTo>
                  <a:lnTo>
                    <a:pt x="0" y="1353820"/>
                  </a:lnTo>
                  <a:lnTo>
                    <a:pt x="4364" y="1402487"/>
                  </a:lnTo>
                  <a:lnTo>
                    <a:pt x="16946" y="1448294"/>
                  </a:lnTo>
                  <a:lnTo>
                    <a:pt x="36980" y="1490475"/>
                  </a:lnTo>
                  <a:lnTo>
                    <a:pt x="63699" y="1528266"/>
                  </a:lnTo>
                  <a:lnTo>
                    <a:pt x="96338" y="1560900"/>
                  </a:lnTo>
                  <a:lnTo>
                    <a:pt x="134130" y="1587614"/>
                  </a:lnTo>
                  <a:lnTo>
                    <a:pt x="176309" y="1607643"/>
                  </a:lnTo>
                  <a:lnTo>
                    <a:pt x="222109" y="1620221"/>
                  </a:lnTo>
                  <a:lnTo>
                    <a:pt x="270764" y="1624584"/>
                  </a:lnTo>
                  <a:lnTo>
                    <a:pt x="4732528" y="1624584"/>
                  </a:lnTo>
                  <a:lnTo>
                    <a:pt x="4781182" y="1620221"/>
                  </a:lnTo>
                  <a:lnTo>
                    <a:pt x="4826982" y="1607643"/>
                  </a:lnTo>
                  <a:lnTo>
                    <a:pt x="4869161" y="1587614"/>
                  </a:lnTo>
                  <a:lnTo>
                    <a:pt x="4906953" y="1560900"/>
                  </a:lnTo>
                  <a:lnTo>
                    <a:pt x="4939592" y="1528266"/>
                  </a:lnTo>
                  <a:lnTo>
                    <a:pt x="4966311" y="1490475"/>
                  </a:lnTo>
                  <a:lnTo>
                    <a:pt x="4986345" y="1448294"/>
                  </a:lnTo>
                  <a:lnTo>
                    <a:pt x="4998927" y="1402487"/>
                  </a:lnTo>
                  <a:lnTo>
                    <a:pt x="5003292" y="1353820"/>
                  </a:lnTo>
                  <a:lnTo>
                    <a:pt x="5003292" y="270763"/>
                  </a:lnTo>
                  <a:lnTo>
                    <a:pt x="4998927" y="222109"/>
                  </a:lnTo>
                  <a:lnTo>
                    <a:pt x="4986345" y="176309"/>
                  </a:lnTo>
                  <a:lnTo>
                    <a:pt x="4966311" y="134130"/>
                  </a:lnTo>
                  <a:lnTo>
                    <a:pt x="4939592" y="96338"/>
                  </a:lnTo>
                  <a:lnTo>
                    <a:pt x="4906953" y="63699"/>
                  </a:lnTo>
                  <a:lnTo>
                    <a:pt x="4869161" y="36980"/>
                  </a:lnTo>
                  <a:lnTo>
                    <a:pt x="4826982" y="16946"/>
                  </a:lnTo>
                  <a:lnTo>
                    <a:pt x="4781182" y="4364"/>
                  </a:lnTo>
                  <a:lnTo>
                    <a:pt x="4732528" y="0"/>
                  </a:lnTo>
                  <a:close/>
                </a:path>
              </a:pathLst>
            </a:custGeom>
            <a:solidFill>
              <a:srgbClr val="E1EFD9"/>
            </a:solidFill>
          </p:spPr>
          <p:txBody>
            <a:bodyPr wrap="square" lIns="0" tIns="0" rIns="0" bIns="0" rtlCol="0"/>
            <a:lstStyle/>
            <a:p>
              <a:endParaRPr/>
            </a:p>
          </p:txBody>
        </p:sp>
      </p:grpSp>
      <p:grpSp>
        <p:nvGrpSpPr>
          <p:cNvPr id="5" name="object 5"/>
          <p:cNvGrpSpPr/>
          <p:nvPr/>
        </p:nvGrpSpPr>
        <p:grpSpPr>
          <a:xfrm>
            <a:off x="432804" y="1830295"/>
            <a:ext cx="5862955" cy="1945005"/>
            <a:chOff x="432804" y="1830295"/>
            <a:chExt cx="5862955" cy="1945005"/>
          </a:xfrm>
        </p:grpSpPr>
        <p:pic>
          <p:nvPicPr>
            <p:cNvPr id="6" name="object 6"/>
            <p:cNvPicPr/>
            <p:nvPr/>
          </p:nvPicPr>
          <p:blipFill>
            <a:blip r:embed="rId3" cstate="print"/>
            <a:stretch>
              <a:fillRect/>
            </a:stretch>
          </p:blipFill>
          <p:spPr>
            <a:xfrm>
              <a:off x="432804" y="1830295"/>
              <a:ext cx="5862851" cy="1944666"/>
            </a:xfrm>
            <a:prstGeom prst="rect">
              <a:avLst/>
            </a:prstGeom>
          </p:spPr>
        </p:pic>
        <p:sp>
          <p:nvSpPr>
            <p:cNvPr id="7" name="object 7"/>
            <p:cNvSpPr/>
            <p:nvPr/>
          </p:nvSpPr>
          <p:spPr>
            <a:xfrm>
              <a:off x="449579" y="1837944"/>
              <a:ext cx="5779135" cy="1870075"/>
            </a:xfrm>
            <a:custGeom>
              <a:avLst/>
              <a:gdLst/>
              <a:ahLst/>
              <a:cxnLst/>
              <a:rect l="l" t="t" r="r" b="b"/>
              <a:pathLst>
                <a:path w="5779135" h="1870075">
                  <a:moveTo>
                    <a:pt x="5467350" y="0"/>
                  </a:moveTo>
                  <a:lnTo>
                    <a:pt x="311670" y="0"/>
                  </a:lnTo>
                  <a:lnTo>
                    <a:pt x="265613" y="3380"/>
                  </a:lnTo>
                  <a:lnTo>
                    <a:pt x="221654" y="13198"/>
                  </a:lnTo>
                  <a:lnTo>
                    <a:pt x="180276" y="28972"/>
                  </a:lnTo>
                  <a:lnTo>
                    <a:pt x="141960" y="50219"/>
                  </a:lnTo>
                  <a:lnTo>
                    <a:pt x="107189" y="76457"/>
                  </a:lnTo>
                  <a:lnTo>
                    <a:pt x="76445" y="107203"/>
                  </a:lnTo>
                  <a:lnTo>
                    <a:pt x="50210" y="141974"/>
                  </a:lnTo>
                  <a:lnTo>
                    <a:pt x="28966" y="180287"/>
                  </a:lnTo>
                  <a:lnTo>
                    <a:pt x="13195" y="221661"/>
                  </a:lnTo>
                  <a:lnTo>
                    <a:pt x="3379" y="265612"/>
                  </a:lnTo>
                  <a:lnTo>
                    <a:pt x="0" y="311657"/>
                  </a:lnTo>
                  <a:lnTo>
                    <a:pt x="0" y="1558289"/>
                  </a:lnTo>
                  <a:lnTo>
                    <a:pt x="3379" y="1604335"/>
                  </a:lnTo>
                  <a:lnTo>
                    <a:pt x="13195" y="1648286"/>
                  </a:lnTo>
                  <a:lnTo>
                    <a:pt x="28966" y="1689660"/>
                  </a:lnTo>
                  <a:lnTo>
                    <a:pt x="50210" y="1727973"/>
                  </a:lnTo>
                  <a:lnTo>
                    <a:pt x="76445" y="1762744"/>
                  </a:lnTo>
                  <a:lnTo>
                    <a:pt x="107189" y="1793490"/>
                  </a:lnTo>
                  <a:lnTo>
                    <a:pt x="141960" y="1819728"/>
                  </a:lnTo>
                  <a:lnTo>
                    <a:pt x="180276" y="1840975"/>
                  </a:lnTo>
                  <a:lnTo>
                    <a:pt x="221654" y="1856749"/>
                  </a:lnTo>
                  <a:lnTo>
                    <a:pt x="265613" y="1866567"/>
                  </a:lnTo>
                  <a:lnTo>
                    <a:pt x="311670" y="1869947"/>
                  </a:lnTo>
                  <a:lnTo>
                    <a:pt x="5467350" y="1869947"/>
                  </a:lnTo>
                  <a:lnTo>
                    <a:pt x="5513395" y="1866567"/>
                  </a:lnTo>
                  <a:lnTo>
                    <a:pt x="5557346" y="1856749"/>
                  </a:lnTo>
                  <a:lnTo>
                    <a:pt x="5598720" y="1840975"/>
                  </a:lnTo>
                  <a:lnTo>
                    <a:pt x="5637033" y="1819728"/>
                  </a:lnTo>
                  <a:lnTo>
                    <a:pt x="5671804" y="1793490"/>
                  </a:lnTo>
                  <a:lnTo>
                    <a:pt x="5702550" y="1762744"/>
                  </a:lnTo>
                  <a:lnTo>
                    <a:pt x="5728788" y="1727973"/>
                  </a:lnTo>
                  <a:lnTo>
                    <a:pt x="5750035" y="1689660"/>
                  </a:lnTo>
                  <a:lnTo>
                    <a:pt x="5765809" y="1648286"/>
                  </a:lnTo>
                  <a:lnTo>
                    <a:pt x="5775627" y="1604335"/>
                  </a:lnTo>
                  <a:lnTo>
                    <a:pt x="5779008" y="1558289"/>
                  </a:lnTo>
                  <a:lnTo>
                    <a:pt x="5779008" y="311657"/>
                  </a:lnTo>
                  <a:lnTo>
                    <a:pt x="5775627" y="265612"/>
                  </a:lnTo>
                  <a:lnTo>
                    <a:pt x="5765809" y="221661"/>
                  </a:lnTo>
                  <a:lnTo>
                    <a:pt x="5750035" y="180287"/>
                  </a:lnTo>
                  <a:lnTo>
                    <a:pt x="5728788" y="141974"/>
                  </a:lnTo>
                  <a:lnTo>
                    <a:pt x="5702550" y="107203"/>
                  </a:lnTo>
                  <a:lnTo>
                    <a:pt x="5671804" y="76457"/>
                  </a:lnTo>
                  <a:lnTo>
                    <a:pt x="5637033" y="50219"/>
                  </a:lnTo>
                  <a:lnTo>
                    <a:pt x="5598720" y="28972"/>
                  </a:lnTo>
                  <a:lnTo>
                    <a:pt x="5557346" y="13198"/>
                  </a:lnTo>
                  <a:lnTo>
                    <a:pt x="5513395" y="3380"/>
                  </a:lnTo>
                  <a:lnTo>
                    <a:pt x="5467350" y="0"/>
                  </a:lnTo>
                  <a:close/>
                </a:path>
              </a:pathLst>
            </a:custGeom>
            <a:solidFill>
              <a:srgbClr val="A9D18E"/>
            </a:solidFill>
          </p:spPr>
          <p:txBody>
            <a:bodyPr wrap="square" lIns="0" tIns="0" rIns="0" bIns="0" rtlCol="0"/>
            <a:lstStyle/>
            <a:p>
              <a:endParaRPr/>
            </a:p>
          </p:txBody>
        </p:sp>
      </p:grpSp>
      <p:sp>
        <p:nvSpPr>
          <p:cNvPr id="8" name="object 8"/>
          <p:cNvSpPr txBox="1">
            <a:spLocks noGrp="1"/>
          </p:cNvSpPr>
          <p:nvPr>
            <p:ph type="title"/>
          </p:nvPr>
        </p:nvSpPr>
        <p:spPr>
          <a:xfrm>
            <a:off x="354279" y="238455"/>
            <a:ext cx="574040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622"/>
                </a:solidFill>
                <a:latin typeface="Arial"/>
                <a:cs typeface="Arial"/>
              </a:rPr>
              <a:t>Agrolesnické</a:t>
            </a:r>
            <a:r>
              <a:rPr sz="3600" spc="200" dirty="0">
                <a:solidFill>
                  <a:srgbClr val="385622"/>
                </a:solidFill>
                <a:latin typeface="Arial"/>
                <a:cs typeface="Arial"/>
              </a:rPr>
              <a:t> </a:t>
            </a:r>
            <a:r>
              <a:rPr sz="3600" spc="50" dirty="0">
                <a:solidFill>
                  <a:srgbClr val="385622"/>
                </a:solidFill>
                <a:latin typeface="Arial"/>
                <a:cs typeface="Arial"/>
              </a:rPr>
              <a:t>systémy</a:t>
            </a:r>
            <a:r>
              <a:rPr sz="3600" spc="190" dirty="0">
                <a:solidFill>
                  <a:srgbClr val="385622"/>
                </a:solidFill>
                <a:latin typeface="Arial"/>
                <a:cs typeface="Arial"/>
              </a:rPr>
              <a:t> </a:t>
            </a:r>
            <a:r>
              <a:rPr sz="3600" spc="-150" dirty="0">
                <a:solidFill>
                  <a:srgbClr val="385622"/>
                </a:solidFill>
                <a:latin typeface="Arial"/>
                <a:cs typeface="Arial"/>
              </a:rPr>
              <a:t>(ALS)</a:t>
            </a:r>
            <a:endParaRPr sz="3600">
              <a:latin typeface="Arial"/>
              <a:cs typeface="Arial"/>
            </a:endParaRPr>
          </a:p>
        </p:txBody>
      </p:sp>
      <p:pic>
        <p:nvPicPr>
          <p:cNvPr id="9" name="object 9"/>
          <p:cNvPicPr/>
          <p:nvPr/>
        </p:nvPicPr>
        <p:blipFill>
          <a:blip r:embed="rId4" cstate="print"/>
          <a:stretch>
            <a:fillRect/>
          </a:stretch>
        </p:blipFill>
        <p:spPr>
          <a:xfrm>
            <a:off x="507491" y="1245095"/>
            <a:ext cx="486155" cy="486168"/>
          </a:xfrm>
          <a:prstGeom prst="rect">
            <a:avLst/>
          </a:prstGeom>
        </p:spPr>
      </p:pic>
      <p:pic>
        <p:nvPicPr>
          <p:cNvPr id="10" name="object 10"/>
          <p:cNvPicPr/>
          <p:nvPr/>
        </p:nvPicPr>
        <p:blipFill>
          <a:blip r:embed="rId5" cstate="print"/>
          <a:stretch>
            <a:fillRect/>
          </a:stretch>
        </p:blipFill>
        <p:spPr>
          <a:xfrm>
            <a:off x="507491" y="4056900"/>
            <a:ext cx="486155" cy="484619"/>
          </a:xfrm>
          <a:prstGeom prst="rect">
            <a:avLst/>
          </a:prstGeom>
        </p:spPr>
      </p:pic>
      <p:sp>
        <p:nvSpPr>
          <p:cNvPr id="11" name="object 11"/>
          <p:cNvSpPr txBox="1"/>
          <p:nvPr/>
        </p:nvSpPr>
        <p:spPr>
          <a:xfrm>
            <a:off x="724611" y="1240663"/>
            <a:ext cx="5316220" cy="1940560"/>
          </a:xfrm>
          <a:prstGeom prst="rect">
            <a:avLst/>
          </a:prstGeom>
        </p:spPr>
        <p:txBody>
          <a:bodyPr vert="horz" wrap="square" lIns="0" tIns="12700" rIns="0" bIns="0" rtlCol="0">
            <a:spAutoFit/>
          </a:bodyPr>
          <a:lstStyle/>
          <a:p>
            <a:pPr marL="467359">
              <a:lnSpc>
                <a:spcPct val="100000"/>
              </a:lnSpc>
              <a:spcBef>
                <a:spcPts val="100"/>
              </a:spcBef>
            </a:pPr>
            <a:r>
              <a:rPr sz="2400" dirty="0">
                <a:latin typeface="Calibri"/>
                <a:cs typeface="Calibri"/>
              </a:rPr>
              <a:t>Silvoorebný</a:t>
            </a:r>
            <a:r>
              <a:rPr sz="2400" spc="-45" dirty="0">
                <a:latin typeface="Calibri"/>
                <a:cs typeface="Calibri"/>
              </a:rPr>
              <a:t> </a:t>
            </a:r>
            <a:r>
              <a:rPr sz="2400" dirty="0">
                <a:latin typeface="Calibri"/>
                <a:cs typeface="Calibri"/>
              </a:rPr>
              <a:t>–</a:t>
            </a:r>
            <a:r>
              <a:rPr sz="2400" spc="-60" dirty="0">
                <a:latin typeface="Calibri"/>
                <a:cs typeface="Calibri"/>
              </a:rPr>
              <a:t> </a:t>
            </a:r>
            <a:r>
              <a:rPr sz="2400" dirty="0">
                <a:latin typeface="Calibri"/>
                <a:cs typeface="Calibri"/>
              </a:rPr>
              <a:t>vybrané</a:t>
            </a:r>
            <a:r>
              <a:rPr sz="2400" spc="-55" dirty="0">
                <a:latin typeface="Calibri"/>
                <a:cs typeface="Calibri"/>
              </a:rPr>
              <a:t> </a:t>
            </a:r>
            <a:r>
              <a:rPr sz="2400" spc="-10" dirty="0">
                <a:latin typeface="Calibri"/>
                <a:cs typeface="Calibri"/>
              </a:rPr>
              <a:t>podmínky</a:t>
            </a:r>
            <a:endParaRPr sz="2400">
              <a:latin typeface="Calibri"/>
              <a:cs typeface="Calibri"/>
            </a:endParaRPr>
          </a:p>
          <a:p>
            <a:pPr>
              <a:lnSpc>
                <a:spcPct val="100000"/>
              </a:lnSpc>
              <a:spcBef>
                <a:spcPts val="5"/>
              </a:spcBef>
            </a:pPr>
            <a:endParaRPr sz="290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dirty="0">
                <a:latin typeface="Calibri"/>
                <a:cs typeface="Calibri"/>
              </a:rPr>
              <a:t>liniová</a:t>
            </a:r>
            <a:r>
              <a:rPr sz="1800" spc="-40" dirty="0">
                <a:latin typeface="Calibri"/>
                <a:cs typeface="Calibri"/>
              </a:rPr>
              <a:t> </a:t>
            </a:r>
            <a:r>
              <a:rPr sz="1800" spc="-10" dirty="0">
                <a:latin typeface="Calibri"/>
                <a:cs typeface="Calibri"/>
              </a:rPr>
              <a:t>výsadba</a:t>
            </a:r>
            <a:endParaRPr sz="1800">
              <a:latin typeface="Calibri"/>
              <a:cs typeface="Calibri"/>
            </a:endParaRPr>
          </a:p>
          <a:p>
            <a:pPr marL="12700">
              <a:lnSpc>
                <a:spcPct val="100000"/>
              </a:lnSpc>
              <a:spcBef>
                <a:spcPts val="1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schválená</a:t>
            </a:r>
            <a:r>
              <a:rPr sz="1800" spc="-35" dirty="0">
                <a:latin typeface="Calibri"/>
                <a:cs typeface="Calibri"/>
              </a:rPr>
              <a:t> </a:t>
            </a:r>
            <a:r>
              <a:rPr sz="1800" dirty="0">
                <a:latin typeface="Calibri"/>
                <a:cs typeface="Calibri"/>
              </a:rPr>
              <a:t>šířka</a:t>
            </a:r>
            <a:r>
              <a:rPr sz="1800" spc="-30" dirty="0">
                <a:latin typeface="Calibri"/>
                <a:cs typeface="Calibri"/>
              </a:rPr>
              <a:t> </a:t>
            </a:r>
            <a:r>
              <a:rPr sz="1800" spc="-10" dirty="0">
                <a:latin typeface="Calibri"/>
                <a:cs typeface="Calibri"/>
              </a:rPr>
              <a:t>ochranných</a:t>
            </a:r>
            <a:r>
              <a:rPr sz="1800" spc="-5" dirty="0">
                <a:latin typeface="Calibri"/>
                <a:cs typeface="Calibri"/>
              </a:rPr>
              <a:t> </a:t>
            </a:r>
            <a:r>
              <a:rPr sz="1800" dirty="0">
                <a:latin typeface="Calibri"/>
                <a:cs typeface="Calibri"/>
              </a:rPr>
              <a:t>pásů</a:t>
            </a:r>
            <a:r>
              <a:rPr sz="1800" spc="-35" dirty="0">
                <a:latin typeface="Calibri"/>
                <a:cs typeface="Calibri"/>
              </a:rPr>
              <a:t> </a:t>
            </a:r>
            <a:r>
              <a:rPr sz="1800" dirty="0">
                <a:latin typeface="Calibri"/>
                <a:cs typeface="Calibri"/>
              </a:rPr>
              <a:t>dřevin</a:t>
            </a:r>
            <a:r>
              <a:rPr sz="1800" spc="-25" dirty="0">
                <a:latin typeface="Calibri"/>
                <a:cs typeface="Calibri"/>
              </a:rPr>
              <a:t> </a:t>
            </a:r>
            <a:r>
              <a:rPr sz="1800" dirty="0">
                <a:latin typeface="Calibri"/>
                <a:cs typeface="Calibri"/>
              </a:rPr>
              <a:t>1 –</a:t>
            </a:r>
            <a:r>
              <a:rPr sz="1800" spc="-30" dirty="0">
                <a:latin typeface="Calibri"/>
                <a:cs typeface="Calibri"/>
              </a:rPr>
              <a:t> </a:t>
            </a:r>
            <a:r>
              <a:rPr sz="1800" dirty="0">
                <a:latin typeface="Calibri"/>
                <a:cs typeface="Calibri"/>
              </a:rPr>
              <a:t>6</a:t>
            </a:r>
            <a:r>
              <a:rPr sz="1800" spc="-25" dirty="0">
                <a:latin typeface="Calibri"/>
                <a:cs typeface="Calibri"/>
              </a:rPr>
              <a:t> </a:t>
            </a:r>
            <a:r>
              <a:rPr sz="1800" spc="-50" dirty="0">
                <a:latin typeface="Calibri"/>
                <a:cs typeface="Calibri"/>
              </a:rPr>
              <a:t>m</a:t>
            </a:r>
            <a:endParaRPr sz="180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spc="-10" dirty="0">
                <a:latin typeface="Calibri"/>
                <a:cs typeface="Calibri"/>
              </a:rPr>
              <a:t>rozestupy</a:t>
            </a:r>
            <a:r>
              <a:rPr sz="1800" spc="-30" dirty="0">
                <a:latin typeface="Calibri"/>
                <a:cs typeface="Calibri"/>
              </a:rPr>
              <a:t> </a:t>
            </a:r>
            <a:r>
              <a:rPr sz="1800" dirty="0">
                <a:latin typeface="Calibri"/>
                <a:cs typeface="Calibri"/>
              </a:rPr>
              <a:t>mezi</a:t>
            </a:r>
            <a:r>
              <a:rPr sz="1800" spc="-15" dirty="0">
                <a:latin typeface="Calibri"/>
                <a:cs typeface="Calibri"/>
              </a:rPr>
              <a:t> </a:t>
            </a:r>
            <a:r>
              <a:rPr sz="1800" dirty="0">
                <a:latin typeface="Calibri"/>
                <a:cs typeface="Calibri"/>
              </a:rPr>
              <a:t>těmito</a:t>
            </a:r>
            <a:r>
              <a:rPr sz="1800" spc="-25" dirty="0">
                <a:latin typeface="Calibri"/>
                <a:cs typeface="Calibri"/>
              </a:rPr>
              <a:t> </a:t>
            </a:r>
            <a:r>
              <a:rPr sz="1800" dirty="0">
                <a:latin typeface="Calibri"/>
                <a:cs typeface="Calibri"/>
              </a:rPr>
              <a:t>pásy</a:t>
            </a:r>
            <a:r>
              <a:rPr sz="1800" spc="-20" dirty="0">
                <a:latin typeface="Calibri"/>
                <a:cs typeface="Calibri"/>
              </a:rPr>
              <a:t> </a:t>
            </a:r>
            <a:r>
              <a:rPr sz="1800" dirty="0">
                <a:latin typeface="Calibri"/>
                <a:cs typeface="Calibri"/>
              </a:rPr>
              <a:t>10</a:t>
            </a:r>
            <a:r>
              <a:rPr sz="1800" spc="-10" dirty="0">
                <a:latin typeface="Calibri"/>
                <a:cs typeface="Calibri"/>
              </a:rPr>
              <a:t> </a:t>
            </a:r>
            <a:r>
              <a:rPr sz="1800" dirty="0">
                <a:latin typeface="Calibri"/>
                <a:cs typeface="Calibri"/>
              </a:rPr>
              <a:t>–</a:t>
            </a:r>
            <a:r>
              <a:rPr sz="1800" spc="-20" dirty="0">
                <a:latin typeface="Calibri"/>
                <a:cs typeface="Calibri"/>
              </a:rPr>
              <a:t> </a:t>
            </a:r>
            <a:r>
              <a:rPr sz="1800" dirty="0">
                <a:latin typeface="Calibri"/>
                <a:cs typeface="Calibri"/>
              </a:rPr>
              <a:t>100</a:t>
            </a:r>
            <a:r>
              <a:rPr sz="1800" spc="-15" dirty="0">
                <a:latin typeface="Calibri"/>
                <a:cs typeface="Calibri"/>
              </a:rPr>
              <a:t> </a:t>
            </a:r>
            <a:r>
              <a:rPr sz="1800" spc="-50" dirty="0">
                <a:latin typeface="Calibri"/>
                <a:cs typeface="Calibri"/>
              </a:rPr>
              <a:t>m</a:t>
            </a:r>
            <a:endParaRPr sz="180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dirty="0">
                <a:latin typeface="Calibri"/>
                <a:cs typeface="Calibri"/>
              </a:rPr>
              <a:t>možnost</a:t>
            </a:r>
            <a:r>
              <a:rPr sz="1800" spc="-50" dirty="0">
                <a:latin typeface="Calibri"/>
                <a:cs typeface="Calibri"/>
              </a:rPr>
              <a:t> </a:t>
            </a:r>
            <a:r>
              <a:rPr sz="1800" dirty="0">
                <a:latin typeface="Calibri"/>
                <a:cs typeface="Calibri"/>
              </a:rPr>
              <a:t>zápočtu</a:t>
            </a:r>
            <a:r>
              <a:rPr sz="1800" spc="-35" dirty="0">
                <a:latin typeface="Calibri"/>
                <a:cs typeface="Calibri"/>
              </a:rPr>
              <a:t> </a:t>
            </a:r>
            <a:r>
              <a:rPr sz="1800" dirty="0">
                <a:latin typeface="Calibri"/>
                <a:cs typeface="Calibri"/>
              </a:rPr>
              <a:t>těchto</a:t>
            </a:r>
            <a:r>
              <a:rPr sz="1800" spc="-35" dirty="0">
                <a:latin typeface="Calibri"/>
                <a:cs typeface="Calibri"/>
              </a:rPr>
              <a:t> </a:t>
            </a:r>
            <a:r>
              <a:rPr sz="1800" dirty="0">
                <a:latin typeface="Calibri"/>
                <a:cs typeface="Calibri"/>
              </a:rPr>
              <a:t>pásů</a:t>
            </a:r>
            <a:r>
              <a:rPr sz="1800" spc="-45" dirty="0">
                <a:latin typeface="Calibri"/>
                <a:cs typeface="Calibri"/>
              </a:rPr>
              <a:t> </a:t>
            </a:r>
            <a:r>
              <a:rPr sz="1800" dirty="0">
                <a:latin typeface="Calibri"/>
                <a:cs typeface="Calibri"/>
              </a:rPr>
              <a:t>do</a:t>
            </a:r>
            <a:r>
              <a:rPr sz="1800" spc="-50" dirty="0">
                <a:latin typeface="Calibri"/>
                <a:cs typeface="Calibri"/>
              </a:rPr>
              <a:t> </a:t>
            </a:r>
            <a:r>
              <a:rPr sz="1800" dirty="0">
                <a:latin typeface="Calibri"/>
                <a:cs typeface="Calibri"/>
              </a:rPr>
              <a:t>neprodukčních</a:t>
            </a:r>
            <a:r>
              <a:rPr sz="1800" spc="-15" dirty="0">
                <a:latin typeface="Calibri"/>
                <a:cs typeface="Calibri"/>
              </a:rPr>
              <a:t> </a:t>
            </a:r>
            <a:r>
              <a:rPr sz="1800" spc="-10" dirty="0">
                <a:latin typeface="Calibri"/>
                <a:cs typeface="Calibri"/>
              </a:rPr>
              <a:t>ploch</a:t>
            </a:r>
            <a:endParaRPr sz="1800">
              <a:latin typeface="Calibri"/>
              <a:cs typeface="Calibri"/>
            </a:endParaRPr>
          </a:p>
        </p:txBody>
      </p:sp>
      <p:grpSp>
        <p:nvGrpSpPr>
          <p:cNvPr id="12" name="object 12"/>
          <p:cNvGrpSpPr/>
          <p:nvPr/>
        </p:nvGrpSpPr>
        <p:grpSpPr>
          <a:xfrm>
            <a:off x="492242" y="4703002"/>
            <a:ext cx="5864860" cy="2059305"/>
            <a:chOff x="492242" y="4703002"/>
            <a:chExt cx="5864860" cy="2059305"/>
          </a:xfrm>
        </p:grpSpPr>
        <p:pic>
          <p:nvPicPr>
            <p:cNvPr id="13" name="object 13"/>
            <p:cNvPicPr/>
            <p:nvPr/>
          </p:nvPicPr>
          <p:blipFill>
            <a:blip r:embed="rId6" cstate="print"/>
            <a:stretch>
              <a:fillRect/>
            </a:stretch>
          </p:blipFill>
          <p:spPr>
            <a:xfrm>
              <a:off x="492242" y="4703002"/>
              <a:ext cx="5864370" cy="2059023"/>
            </a:xfrm>
            <a:prstGeom prst="rect">
              <a:avLst/>
            </a:prstGeom>
          </p:spPr>
        </p:pic>
        <p:sp>
          <p:nvSpPr>
            <p:cNvPr id="14" name="object 14"/>
            <p:cNvSpPr/>
            <p:nvPr/>
          </p:nvSpPr>
          <p:spPr>
            <a:xfrm>
              <a:off x="509015" y="4710683"/>
              <a:ext cx="5781040" cy="1984375"/>
            </a:xfrm>
            <a:custGeom>
              <a:avLst/>
              <a:gdLst/>
              <a:ahLst/>
              <a:cxnLst/>
              <a:rect l="l" t="t" r="r" b="b"/>
              <a:pathLst>
                <a:path w="5781040" h="1984375">
                  <a:moveTo>
                    <a:pt x="5449824" y="0"/>
                  </a:moveTo>
                  <a:lnTo>
                    <a:pt x="330708" y="0"/>
                  </a:lnTo>
                  <a:lnTo>
                    <a:pt x="281839" y="3586"/>
                  </a:lnTo>
                  <a:lnTo>
                    <a:pt x="235197" y="14003"/>
                  </a:lnTo>
                  <a:lnTo>
                    <a:pt x="191292" y="30739"/>
                  </a:lnTo>
                  <a:lnTo>
                    <a:pt x="150636" y="53283"/>
                  </a:lnTo>
                  <a:lnTo>
                    <a:pt x="113741" y="81123"/>
                  </a:lnTo>
                  <a:lnTo>
                    <a:pt x="81119" y="113746"/>
                  </a:lnTo>
                  <a:lnTo>
                    <a:pt x="53280" y="150642"/>
                  </a:lnTo>
                  <a:lnTo>
                    <a:pt x="30737" y="191298"/>
                  </a:lnTo>
                  <a:lnTo>
                    <a:pt x="14002" y="235202"/>
                  </a:lnTo>
                  <a:lnTo>
                    <a:pt x="3585" y="281842"/>
                  </a:lnTo>
                  <a:lnTo>
                    <a:pt x="0" y="330708"/>
                  </a:lnTo>
                  <a:lnTo>
                    <a:pt x="0" y="1653540"/>
                  </a:lnTo>
                  <a:lnTo>
                    <a:pt x="3585" y="1702408"/>
                  </a:lnTo>
                  <a:lnTo>
                    <a:pt x="14002" y="1749050"/>
                  </a:lnTo>
                  <a:lnTo>
                    <a:pt x="30737" y="1792955"/>
                  </a:lnTo>
                  <a:lnTo>
                    <a:pt x="53280" y="1833611"/>
                  </a:lnTo>
                  <a:lnTo>
                    <a:pt x="81119" y="1870506"/>
                  </a:lnTo>
                  <a:lnTo>
                    <a:pt x="113741" y="1903128"/>
                  </a:lnTo>
                  <a:lnTo>
                    <a:pt x="150636" y="1930967"/>
                  </a:lnTo>
                  <a:lnTo>
                    <a:pt x="191292" y="1953510"/>
                  </a:lnTo>
                  <a:lnTo>
                    <a:pt x="235197" y="1970245"/>
                  </a:lnTo>
                  <a:lnTo>
                    <a:pt x="281839" y="1980662"/>
                  </a:lnTo>
                  <a:lnTo>
                    <a:pt x="330708" y="1984248"/>
                  </a:lnTo>
                  <a:lnTo>
                    <a:pt x="5449824" y="1984248"/>
                  </a:lnTo>
                  <a:lnTo>
                    <a:pt x="5498689" y="1980662"/>
                  </a:lnTo>
                  <a:lnTo>
                    <a:pt x="5545329" y="1970245"/>
                  </a:lnTo>
                  <a:lnTo>
                    <a:pt x="5589233" y="1953510"/>
                  </a:lnTo>
                  <a:lnTo>
                    <a:pt x="5629889" y="1930967"/>
                  </a:lnTo>
                  <a:lnTo>
                    <a:pt x="5666785" y="1903128"/>
                  </a:lnTo>
                  <a:lnTo>
                    <a:pt x="5699408" y="1870506"/>
                  </a:lnTo>
                  <a:lnTo>
                    <a:pt x="5727248" y="1833611"/>
                  </a:lnTo>
                  <a:lnTo>
                    <a:pt x="5749792" y="1792955"/>
                  </a:lnTo>
                  <a:lnTo>
                    <a:pt x="5766528" y="1749050"/>
                  </a:lnTo>
                  <a:lnTo>
                    <a:pt x="5776945" y="1702408"/>
                  </a:lnTo>
                  <a:lnTo>
                    <a:pt x="5780532" y="1653540"/>
                  </a:lnTo>
                  <a:lnTo>
                    <a:pt x="5780532" y="330708"/>
                  </a:lnTo>
                  <a:lnTo>
                    <a:pt x="5776945" y="281842"/>
                  </a:lnTo>
                  <a:lnTo>
                    <a:pt x="5766528" y="235202"/>
                  </a:lnTo>
                  <a:lnTo>
                    <a:pt x="5749792" y="191298"/>
                  </a:lnTo>
                  <a:lnTo>
                    <a:pt x="5727248" y="150642"/>
                  </a:lnTo>
                  <a:lnTo>
                    <a:pt x="5699408" y="113746"/>
                  </a:lnTo>
                  <a:lnTo>
                    <a:pt x="5666785" y="81123"/>
                  </a:lnTo>
                  <a:lnTo>
                    <a:pt x="5629889" y="53283"/>
                  </a:lnTo>
                  <a:lnTo>
                    <a:pt x="5589233" y="30739"/>
                  </a:lnTo>
                  <a:lnTo>
                    <a:pt x="5545329" y="14003"/>
                  </a:lnTo>
                  <a:lnTo>
                    <a:pt x="5498689" y="3586"/>
                  </a:lnTo>
                  <a:lnTo>
                    <a:pt x="5449824" y="0"/>
                  </a:lnTo>
                  <a:close/>
                </a:path>
              </a:pathLst>
            </a:custGeom>
            <a:solidFill>
              <a:srgbClr val="A9D18E"/>
            </a:solidFill>
          </p:spPr>
          <p:txBody>
            <a:bodyPr wrap="square" lIns="0" tIns="0" rIns="0" bIns="0" rtlCol="0"/>
            <a:lstStyle/>
            <a:p>
              <a:endParaRPr/>
            </a:p>
          </p:txBody>
        </p:sp>
      </p:grpSp>
      <p:sp>
        <p:nvSpPr>
          <p:cNvPr id="15" name="object 15"/>
          <p:cNvSpPr txBox="1"/>
          <p:nvPr/>
        </p:nvSpPr>
        <p:spPr>
          <a:xfrm>
            <a:off x="724611" y="4072254"/>
            <a:ext cx="5358130" cy="2510790"/>
          </a:xfrm>
          <a:prstGeom prst="rect">
            <a:avLst/>
          </a:prstGeom>
        </p:spPr>
        <p:txBody>
          <a:bodyPr vert="horz" wrap="square" lIns="0" tIns="12700" rIns="0" bIns="0" rtlCol="0">
            <a:spAutoFit/>
          </a:bodyPr>
          <a:lstStyle/>
          <a:p>
            <a:pPr marL="395605">
              <a:lnSpc>
                <a:spcPct val="100000"/>
              </a:lnSpc>
              <a:spcBef>
                <a:spcPts val="100"/>
              </a:spcBef>
            </a:pPr>
            <a:r>
              <a:rPr sz="2400" dirty="0">
                <a:latin typeface="Calibri"/>
                <a:cs typeface="Calibri"/>
              </a:rPr>
              <a:t>Silvopastevní</a:t>
            </a:r>
            <a:r>
              <a:rPr sz="2400" spc="-55" dirty="0">
                <a:latin typeface="Calibri"/>
                <a:cs typeface="Calibri"/>
              </a:rPr>
              <a:t> </a:t>
            </a:r>
            <a:r>
              <a:rPr sz="2400" dirty="0">
                <a:latin typeface="Calibri"/>
                <a:cs typeface="Calibri"/>
              </a:rPr>
              <a:t>–</a:t>
            </a:r>
            <a:r>
              <a:rPr sz="2400" spc="-55" dirty="0">
                <a:latin typeface="Calibri"/>
                <a:cs typeface="Calibri"/>
              </a:rPr>
              <a:t> </a:t>
            </a:r>
            <a:r>
              <a:rPr sz="2400" dirty="0">
                <a:latin typeface="Calibri"/>
                <a:cs typeface="Calibri"/>
              </a:rPr>
              <a:t>vybrané</a:t>
            </a:r>
            <a:r>
              <a:rPr sz="2400" spc="-55" dirty="0">
                <a:latin typeface="Calibri"/>
                <a:cs typeface="Calibri"/>
              </a:rPr>
              <a:t> </a:t>
            </a:r>
            <a:r>
              <a:rPr sz="2400" spc="-10" dirty="0">
                <a:latin typeface="Calibri"/>
                <a:cs typeface="Calibri"/>
              </a:rPr>
              <a:t>podmínky</a:t>
            </a:r>
            <a:endParaRPr sz="2400">
              <a:latin typeface="Calibri"/>
              <a:cs typeface="Calibri"/>
            </a:endParaRPr>
          </a:p>
          <a:p>
            <a:pPr>
              <a:lnSpc>
                <a:spcPct val="100000"/>
              </a:lnSpc>
            </a:pPr>
            <a:endParaRPr sz="305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spc="-10" dirty="0">
                <a:latin typeface="Calibri"/>
                <a:cs typeface="Calibri"/>
              </a:rPr>
              <a:t>roztroušená</a:t>
            </a:r>
            <a:r>
              <a:rPr sz="1800" spc="-45" dirty="0">
                <a:latin typeface="Calibri"/>
                <a:cs typeface="Calibri"/>
              </a:rPr>
              <a:t> </a:t>
            </a:r>
            <a:r>
              <a:rPr sz="1800" dirty="0">
                <a:latin typeface="Calibri"/>
                <a:cs typeface="Calibri"/>
              </a:rPr>
              <a:t>výsadba</a:t>
            </a:r>
            <a:r>
              <a:rPr sz="1800" spc="-25" dirty="0">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dřeviny</a:t>
            </a:r>
            <a:r>
              <a:rPr sz="1800" spc="-15" dirty="0">
                <a:latin typeface="Calibri"/>
                <a:cs typeface="Calibri"/>
              </a:rPr>
              <a:t> </a:t>
            </a:r>
            <a:r>
              <a:rPr sz="1800" dirty="0">
                <a:latin typeface="Calibri"/>
                <a:cs typeface="Calibri"/>
              </a:rPr>
              <a:t>rovnoměrně</a:t>
            </a:r>
            <a:r>
              <a:rPr sz="1800" spc="-10" dirty="0">
                <a:latin typeface="Calibri"/>
                <a:cs typeface="Calibri"/>
              </a:rPr>
              <a:t> rozptýleny</a:t>
            </a:r>
            <a:endParaRPr sz="1800">
              <a:latin typeface="Calibri"/>
              <a:cs typeface="Calibri"/>
            </a:endParaRPr>
          </a:p>
          <a:p>
            <a:pPr marL="299085">
              <a:lnSpc>
                <a:spcPct val="100000"/>
              </a:lnSpc>
            </a:pPr>
            <a:r>
              <a:rPr sz="1800" dirty="0">
                <a:latin typeface="Calibri"/>
                <a:cs typeface="Calibri"/>
              </a:rPr>
              <a:t>po</a:t>
            </a:r>
            <a:r>
              <a:rPr sz="1800" spc="5" dirty="0">
                <a:latin typeface="Calibri"/>
                <a:cs typeface="Calibri"/>
              </a:rPr>
              <a:t> </a:t>
            </a:r>
            <a:r>
              <a:rPr sz="1800" spc="-25" dirty="0">
                <a:latin typeface="Calibri"/>
                <a:cs typeface="Calibri"/>
              </a:rPr>
              <a:t>DPB</a:t>
            </a:r>
            <a:endParaRPr sz="180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dirty="0">
                <a:latin typeface="Calibri"/>
                <a:cs typeface="Calibri"/>
              </a:rPr>
              <a:t>mohou</a:t>
            </a:r>
            <a:r>
              <a:rPr sz="1800" spc="-25" dirty="0">
                <a:latin typeface="Calibri"/>
                <a:cs typeface="Calibri"/>
              </a:rPr>
              <a:t> </a:t>
            </a:r>
            <a:r>
              <a:rPr sz="1800" dirty="0">
                <a:latin typeface="Calibri"/>
                <a:cs typeface="Calibri"/>
              </a:rPr>
              <a:t>vytvořit</a:t>
            </a:r>
            <a:r>
              <a:rPr sz="1800" spc="-35" dirty="0">
                <a:latin typeface="Calibri"/>
                <a:cs typeface="Calibri"/>
              </a:rPr>
              <a:t> </a:t>
            </a:r>
            <a:r>
              <a:rPr sz="1800" dirty="0">
                <a:latin typeface="Calibri"/>
                <a:cs typeface="Calibri"/>
              </a:rPr>
              <a:t>skupinu –</a:t>
            </a:r>
            <a:r>
              <a:rPr sz="1800" spc="-25" dirty="0">
                <a:latin typeface="Calibri"/>
                <a:cs typeface="Calibri"/>
              </a:rPr>
              <a:t> </a:t>
            </a:r>
            <a:r>
              <a:rPr sz="1800" dirty="0">
                <a:latin typeface="Calibri"/>
                <a:cs typeface="Calibri"/>
              </a:rPr>
              <a:t>viz</a:t>
            </a:r>
            <a:r>
              <a:rPr sz="1800" spc="-25" dirty="0">
                <a:latin typeface="Calibri"/>
                <a:cs typeface="Calibri"/>
              </a:rPr>
              <a:t> </a:t>
            </a:r>
            <a:r>
              <a:rPr sz="1800" dirty="0">
                <a:latin typeface="Calibri"/>
                <a:cs typeface="Calibri"/>
              </a:rPr>
              <a:t>metodika,</a:t>
            </a:r>
            <a:r>
              <a:rPr sz="1800" spc="-15" dirty="0">
                <a:latin typeface="Calibri"/>
                <a:cs typeface="Calibri"/>
              </a:rPr>
              <a:t> </a:t>
            </a:r>
            <a:r>
              <a:rPr sz="1800" spc="-10" dirty="0">
                <a:latin typeface="Calibri"/>
                <a:cs typeface="Calibri"/>
              </a:rPr>
              <a:t>nejvýše</a:t>
            </a:r>
            <a:endParaRPr sz="1800">
              <a:latin typeface="Calibri"/>
              <a:cs typeface="Calibri"/>
            </a:endParaRPr>
          </a:p>
          <a:p>
            <a:pPr marL="299085">
              <a:lnSpc>
                <a:spcPct val="100000"/>
              </a:lnSpc>
            </a:pPr>
            <a:r>
              <a:rPr sz="1800" dirty="0">
                <a:latin typeface="Calibri"/>
                <a:cs typeface="Calibri"/>
              </a:rPr>
              <a:t>1 </a:t>
            </a:r>
            <a:r>
              <a:rPr sz="1800" spc="-10" dirty="0">
                <a:latin typeface="Calibri"/>
                <a:cs typeface="Calibri"/>
              </a:rPr>
              <a:t>skupina/ha</a:t>
            </a:r>
            <a:endParaRPr sz="1800">
              <a:latin typeface="Calibri"/>
              <a:cs typeface="Calibri"/>
            </a:endParaRPr>
          </a:p>
          <a:p>
            <a:pPr marL="12700">
              <a:lnSpc>
                <a:spcPct val="100000"/>
              </a:lnSpc>
              <a:tabLst>
                <a:tab pos="299085" algn="l"/>
              </a:tabLst>
            </a:pPr>
            <a:r>
              <a:rPr sz="1800" spc="-50" dirty="0">
                <a:latin typeface="Arial"/>
                <a:cs typeface="Arial"/>
              </a:rPr>
              <a:t>•</a:t>
            </a:r>
            <a:r>
              <a:rPr sz="1800" dirty="0">
                <a:latin typeface="Arial"/>
                <a:cs typeface="Arial"/>
              </a:rPr>
              <a:t>	</a:t>
            </a:r>
            <a:r>
              <a:rPr sz="1800" dirty="0">
                <a:latin typeface="Calibri"/>
                <a:cs typeface="Calibri"/>
              </a:rPr>
              <a:t>možnost</a:t>
            </a:r>
            <a:r>
              <a:rPr sz="1800" spc="-40" dirty="0">
                <a:latin typeface="Calibri"/>
                <a:cs typeface="Calibri"/>
              </a:rPr>
              <a:t> </a:t>
            </a:r>
            <a:r>
              <a:rPr sz="1800" dirty="0">
                <a:latin typeface="Calibri"/>
                <a:cs typeface="Calibri"/>
              </a:rPr>
              <a:t>započíst</a:t>
            </a:r>
            <a:r>
              <a:rPr sz="1800" spc="-40" dirty="0">
                <a:latin typeface="Calibri"/>
                <a:cs typeface="Calibri"/>
              </a:rPr>
              <a:t> </a:t>
            </a:r>
            <a:r>
              <a:rPr sz="1800" spc="-20" dirty="0">
                <a:latin typeface="Calibri"/>
                <a:cs typeface="Calibri"/>
              </a:rPr>
              <a:t>dřeviny,</a:t>
            </a:r>
            <a:r>
              <a:rPr sz="1800" spc="-30" dirty="0">
                <a:latin typeface="Calibri"/>
                <a:cs typeface="Calibri"/>
              </a:rPr>
              <a:t> </a:t>
            </a:r>
            <a:r>
              <a:rPr sz="1800" dirty="0">
                <a:latin typeface="Calibri"/>
                <a:cs typeface="Calibri"/>
              </a:rPr>
              <a:t>které</a:t>
            </a:r>
            <a:r>
              <a:rPr sz="1800" spc="-35" dirty="0">
                <a:latin typeface="Calibri"/>
                <a:cs typeface="Calibri"/>
              </a:rPr>
              <a:t> </a:t>
            </a:r>
            <a:r>
              <a:rPr sz="1800" dirty="0">
                <a:latin typeface="Calibri"/>
                <a:cs typeface="Calibri"/>
              </a:rPr>
              <a:t>na</a:t>
            </a:r>
            <a:r>
              <a:rPr sz="1800" spc="-50" dirty="0">
                <a:latin typeface="Calibri"/>
                <a:cs typeface="Calibri"/>
              </a:rPr>
              <a:t> </a:t>
            </a:r>
            <a:r>
              <a:rPr sz="1800" dirty="0">
                <a:latin typeface="Calibri"/>
                <a:cs typeface="Calibri"/>
              </a:rPr>
              <a:t>DPB</a:t>
            </a:r>
            <a:r>
              <a:rPr sz="1800" spc="-45" dirty="0">
                <a:latin typeface="Calibri"/>
                <a:cs typeface="Calibri"/>
              </a:rPr>
              <a:t> </a:t>
            </a:r>
            <a:r>
              <a:rPr sz="1800" dirty="0">
                <a:latin typeface="Calibri"/>
                <a:cs typeface="Calibri"/>
              </a:rPr>
              <a:t>byly</a:t>
            </a:r>
            <a:r>
              <a:rPr sz="1800" spc="-30" dirty="0">
                <a:latin typeface="Calibri"/>
                <a:cs typeface="Calibri"/>
              </a:rPr>
              <a:t> </a:t>
            </a:r>
            <a:r>
              <a:rPr sz="1800" spc="-20" dirty="0">
                <a:latin typeface="Calibri"/>
                <a:cs typeface="Calibri"/>
              </a:rPr>
              <a:t>před</a:t>
            </a:r>
            <a:endParaRPr sz="1800">
              <a:latin typeface="Calibri"/>
              <a:cs typeface="Calibri"/>
            </a:endParaRPr>
          </a:p>
          <a:p>
            <a:pPr marL="299085">
              <a:lnSpc>
                <a:spcPct val="100000"/>
              </a:lnSpc>
            </a:pPr>
            <a:r>
              <a:rPr sz="1800" dirty="0">
                <a:latin typeface="Calibri"/>
                <a:cs typeface="Calibri"/>
              </a:rPr>
              <a:t>výsadbou</a:t>
            </a:r>
            <a:r>
              <a:rPr sz="1800" spc="-45" dirty="0">
                <a:latin typeface="Calibri"/>
                <a:cs typeface="Calibri"/>
              </a:rPr>
              <a:t> </a:t>
            </a:r>
            <a:r>
              <a:rPr sz="1800" spc="-25" dirty="0">
                <a:latin typeface="Calibri"/>
                <a:cs typeface="Calibri"/>
              </a:rPr>
              <a:t>ALS</a:t>
            </a:r>
            <a:endParaRPr sz="1800">
              <a:latin typeface="Calibri"/>
              <a:cs typeface="Calibri"/>
            </a:endParaRPr>
          </a:p>
        </p:txBody>
      </p:sp>
      <p:sp>
        <p:nvSpPr>
          <p:cNvPr id="16" name="object 16"/>
          <p:cNvSpPr txBox="1"/>
          <p:nvPr/>
        </p:nvSpPr>
        <p:spPr>
          <a:xfrm>
            <a:off x="7269606" y="4366971"/>
            <a:ext cx="2571115" cy="1219835"/>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Péče</a:t>
            </a:r>
            <a:r>
              <a:rPr sz="2400" b="1" spc="-30" dirty="0">
                <a:latin typeface="Calibri"/>
                <a:cs typeface="Calibri"/>
              </a:rPr>
              <a:t> </a:t>
            </a:r>
            <a:r>
              <a:rPr sz="2400" b="1" dirty="0">
                <a:latin typeface="Calibri"/>
                <a:cs typeface="Calibri"/>
              </a:rPr>
              <a:t>po</a:t>
            </a:r>
            <a:r>
              <a:rPr sz="2400" b="1" spc="-10" dirty="0">
                <a:latin typeface="Calibri"/>
                <a:cs typeface="Calibri"/>
              </a:rPr>
              <a:t> </a:t>
            </a:r>
            <a:r>
              <a:rPr sz="2400" b="1" dirty="0">
                <a:latin typeface="Calibri"/>
                <a:cs typeface="Calibri"/>
              </a:rPr>
              <a:t>dobu</a:t>
            </a:r>
            <a:r>
              <a:rPr sz="2400" b="1" spc="-20" dirty="0">
                <a:latin typeface="Calibri"/>
                <a:cs typeface="Calibri"/>
              </a:rPr>
              <a:t> </a:t>
            </a:r>
            <a:r>
              <a:rPr sz="2400" b="1" dirty="0">
                <a:latin typeface="Calibri"/>
                <a:cs typeface="Calibri"/>
              </a:rPr>
              <a:t>5</a:t>
            </a:r>
            <a:r>
              <a:rPr sz="2400" b="1" spc="-30" dirty="0">
                <a:latin typeface="Calibri"/>
                <a:cs typeface="Calibri"/>
              </a:rPr>
              <a:t> </a:t>
            </a:r>
            <a:r>
              <a:rPr sz="2400" b="1" spc="-25" dirty="0">
                <a:latin typeface="Calibri"/>
                <a:cs typeface="Calibri"/>
              </a:rPr>
              <a:t>let</a:t>
            </a:r>
            <a:endParaRPr sz="2400">
              <a:latin typeface="Calibri"/>
              <a:cs typeface="Calibri"/>
            </a:endParaRPr>
          </a:p>
          <a:p>
            <a:pPr marL="194310">
              <a:lnSpc>
                <a:spcPct val="100000"/>
              </a:lnSpc>
              <a:spcBef>
                <a:spcPts val="40"/>
              </a:spcBef>
            </a:pPr>
            <a:r>
              <a:rPr sz="1800" dirty="0">
                <a:latin typeface="Arial"/>
                <a:cs typeface="Arial"/>
              </a:rPr>
              <a:t>•</a:t>
            </a:r>
            <a:r>
              <a:rPr sz="1800" spc="285" dirty="0">
                <a:latin typeface="Arial"/>
                <a:cs typeface="Arial"/>
              </a:rPr>
              <a:t> </a:t>
            </a:r>
            <a:r>
              <a:rPr sz="1800" dirty="0">
                <a:latin typeface="Calibri"/>
                <a:cs typeface="Calibri"/>
              </a:rPr>
              <a:t>min. 75</a:t>
            </a:r>
            <a:r>
              <a:rPr sz="1800" spc="10" dirty="0">
                <a:latin typeface="Calibri"/>
                <a:cs typeface="Calibri"/>
              </a:rPr>
              <a:t> </a:t>
            </a:r>
            <a:r>
              <a:rPr sz="1800" spc="-20" dirty="0">
                <a:latin typeface="Calibri"/>
                <a:cs typeface="Calibri"/>
              </a:rPr>
              <a:t>ks/ha</a:t>
            </a:r>
            <a:endParaRPr sz="1800">
              <a:latin typeface="Calibri"/>
              <a:cs typeface="Calibri"/>
            </a:endParaRPr>
          </a:p>
          <a:p>
            <a:pPr marL="194310">
              <a:lnSpc>
                <a:spcPct val="100000"/>
              </a:lnSpc>
            </a:pPr>
            <a:r>
              <a:rPr sz="1800" dirty="0">
                <a:latin typeface="Arial"/>
                <a:cs typeface="Arial"/>
              </a:rPr>
              <a:t>•</a:t>
            </a:r>
            <a:r>
              <a:rPr sz="1800" spc="235" dirty="0">
                <a:latin typeface="Arial"/>
                <a:cs typeface="Arial"/>
              </a:rPr>
              <a:t> </a:t>
            </a:r>
            <a:r>
              <a:rPr sz="1800" dirty="0">
                <a:latin typeface="Calibri"/>
                <a:cs typeface="Calibri"/>
              </a:rPr>
              <a:t>provádění</a:t>
            </a:r>
            <a:r>
              <a:rPr sz="1800" spc="-20" dirty="0">
                <a:latin typeface="Calibri"/>
                <a:cs typeface="Calibri"/>
              </a:rPr>
              <a:t> řezů</a:t>
            </a:r>
            <a:endParaRPr sz="1800">
              <a:latin typeface="Calibri"/>
              <a:cs typeface="Calibri"/>
            </a:endParaRPr>
          </a:p>
          <a:p>
            <a:pPr marL="194310">
              <a:lnSpc>
                <a:spcPct val="100000"/>
              </a:lnSpc>
            </a:pPr>
            <a:r>
              <a:rPr sz="1800" dirty="0">
                <a:latin typeface="Arial"/>
                <a:cs typeface="Arial"/>
              </a:rPr>
              <a:t>•</a:t>
            </a:r>
            <a:r>
              <a:rPr sz="1800" spc="204" dirty="0">
                <a:latin typeface="Arial"/>
                <a:cs typeface="Arial"/>
              </a:rPr>
              <a:t> </a:t>
            </a:r>
            <a:r>
              <a:rPr sz="1800" dirty="0">
                <a:latin typeface="Calibri"/>
                <a:cs typeface="Calibri"/>
              </a:rPr>
              <a:t>zajištění</a:t>
            </a:r>
            <a:r>
              <a:rPr sz="1800" spc="-45" dirty="0">
                <a:latin typeface="Calibri"/>
                <a:cs typeface="Calibri"/>
              </a:rPr>
              <a:t> </a:t>
            </a:r>
            <a:r>
              <a:rPr sz="1800" dirty="0">
                <a:latin typeface="Calibri"/>
                <a:cs typeface="Calibri"/>
              </a:rPr>
              <a:t>ochrany</a:t>
            </a:r>
            <a:r>
              <a:rPr sz="1800" spc="-25" dirty="0">
                <a:latin typeface="Calibri"/>
                <a:cs typeface="Calibri"/>
              </a:rPr>
              <a:t> </a:t>
            </a:r>
            <a:r>
              <a:rPr sz="1800" spc="-10" dirty="0">
                <a:latin typeface="Calibri"/>
                <a:cs typeface="Calibri"/>
              </a:rPr>
              <a:t>dřevin</a:t>
            </a:r>
            <a:endParaRPr sz="1800">
              <a:latin typeface="Calibri"/>
              <a:cs typeface="Calibri"/>
            </a:endParaRPr>
          </a:p>
        </p:txBody>
      </p:sp>
      <p:grpSp>
        <p:nvGrpSpPr>
          <p:cNvPr id="17" name="object 17"/>
          <p:cNvGrpSpPr/>
          <p:nvPr/>
        </p:nvGrpSpPr>
        <p:grpSpPr>
          <a:xfrm>
            <a:off x="7059162" y="2071081"/>
            <a:ext cx="5008245" cy="1597660"/>
            <a:chOff x="7059162" y="2071081"/>
            <a:chExt cx="5008245" cy="1597660"/>
          </a:xfrm>
        </p:grpSpPr>
        <p:pic>
          <p:nvPicPr>
            <p:cNvPr id="18" name="object 18"/>
            <p:cNvPicPr/>
            <p:nvPr/>
          </p:nvPicPr>
          <p:blipFill>
            <a:blip r:embed="rId7" cstate="print"/>
            <a:stretch>
              <a:fillRect/>
            </a:stretch>
          </p:blipFill>
          <p:spPr>
            <a:xfrm>
              <a:off x="7059162" y="2071081"/>
              <a:ext cx="5007875" cy="1597203"/>
            </a:xfrm>
            <a:prstGeom prst="rect">
              <a:avLst/>
            </a:prstGeom>
          </p:spPr>
        </p:pic>
        <p:sp>
          <p:nvSpPr>
            <p:cNvPr id="19" name="object 19"/>
            <p:cNvSpPr/>
            <p:nvPr/>
          </p:nvSpPr>
          <p:spPr>
            <a:xfrm>
              <a:off x="7075931" y="2078735"/>
              <a:ext cx="4924425" cy="1522730"/>
            </a:xfrm>
            <a:custGeom>
              <a:avLst/>
              <a:gdLst/>
              <a:ahLst/>
              <a:cxnLst/>
              <a:rect l="l" t="t" r="r" b="b"/>
              <a:pathLst>
                <a:path w="4924425" h="1522729">
                  <a:moveTo>
                    <a:pt x="4670298" y="0"/>
                  </a:moveTo>
                  <a:lnTo>
                    <a:pt x="253746" y="0"/>
                  </a:lnTo>
                  <a:lnTo>
                    <a:pt x="208150" y="4090"/>
                  </a:lnTo>
                  <a:lnTo>
                    <a:pt x="165229" y="15881"/>
                  </a:lnTo>
                  <a:lnTo>
                    <a:pt x="125701" y="34656"/>
                  </a:lnTo>
                  <a:lnTo>
                    <a:pt x="90284" y="59697"/>
                  </a:lnTo>
                  <a:lnTo>
                    <a:pt x="59697" y="90284"/>
                  </a:lnTo>
                  <a:lnTo>
                    <a:pt x="34656" y="125701"/>
                  </a:lnTo>
                  <a:lnTo>
                    <a:pt x="15881" y="165229"/>
                  </a:lnTo>
                  <a:lnTo>
                    <a:pt x="4090" y="208150"/>
                  </a:lnTo>
                  <a:lnTo>
                    <a:pt x="0" y="253746"/>
                  </a:lnTo>
                  <a:lnTo>
                    <a:pt x="0" y="1268729"/>
                  </a:lnTo>
                  <a:lnTo>
                    <a:pt x="4090" y="1314325"/>
                  </a:lnTo>
                  <a:lnTo>
                    <a:pt x="15881" y="1357246"/>
                  </a:lnTo>
                  <a:lnTo>
                    <a:pt x="34656" y="1396774"/>
                  </a:lnTo>
                  <a:lnTo>
                    <a:pt x="59697" y="1432191"/>
                  </a:lnTo>
                  <a:lnTo>
                    <a:pt x="90284" y="1462778"/>
                  </a:lnTo>
                  <a:lnTo>
                    <a:pt x="125701" y="1487819"/>
                  </a:lnTo>
                  <a:lnTo>
                    <a:pt x="165229" y="1506594"/>
                  </a:lnTo>
                  <a:lnTo>
                    <a:pt x="208150" y="1518385"/>
                  </a:lnTo>
                  <a:lnTo>
                    <a:pt x="253746" y="1522476"/>
                  </a:lnTo>
                  <a:lnTo>
                    <a:pt x="4670298" y="1522476"/>
                  </a:lnTo>
                  <a:lnTo>
                    <a:pt x="4715893" y="1518385"/>
                  </a:lnTo>
                  <a:lnTo>
                    <a:pt x="4758814" y="1506594"/>
                  </a:lnTo>
                  <a:lnTo>
                    <a:pt x="4798342" y="1487819"/>
                  </a:lnTo>
                  <a:lnTo>
                    <a:pt x="4833759" y="1462778"/>
                  </a:lnTo>
                  <a:lnTo>
                    <a:pt x="4864346" y="1432191"/>
                  </a:lnTo>
                  <a:lnTo>
                    <a:pt x="4889387" y="1396774"/>
                  </a:lnTo>
                  <a:lnTo>
                    <a:pt x="4908162" y="1357246"/>
                  </a:lnTo>
                  <a:lnTo>
                    <a:pt x="4919953" y="1314325"/>
                  </a:lnTo>
                  <a:lnTo>
                    <a:pt x="4924044" y="1268729"/>
                  </a:lnTo>
                  <a:lnTo>
                    <a:pt x="4924044" y="253746"/>
                  </a:lnTo>
                  <a:lnTo>
                    <a:pt x="4919953" y="208150"/>
                  </a:lnTo>
                  <a:lnTo>
                    <a:pt x="4908162" y="165229"/>
                  </a:lnTo>
                  <a:lnTo>
                    <a:pt x="4889387" y="125701"/>
                  </a:lnTo>
                  <a:lnTo>
                    <a:pt x="4864346" y="90284"/>
                  </a:lnTo>
                  <a:lnTo>
                    <a:pt x="4833759" y="59697"/>
                  </a:lnTo>
                  <a:lnTo>
                    <a:pt x="4798342" y="34656"/>
                  </a:lnTo>
                  <a:lnTo>
                    <a:pt x="4758814" y="15881"/>
                  </a:lnTo>
                  <a:lnTo>
                    <a:pt x="4715893" y="4090"/>
                  </a:lnTo>
                  <a:lnTo>
                    <a:pt x="4670298" y="0"/>
                  </a:lnTo>
                  <a:close/>
                </a:path>
              </a:pathLst>
            </a:custGeom>
            <a:solidFill>
              <a:srgbClr val="E1EFD9"/>
            </a:solidFill>
          </p:spPr>
          <p:txBody>
            <a:bodyPr wrap="square" lIns="0" tIns="0" rIns="0" bIns="0" rtlCol="0"/>
            <a:lstStyle/>
            <a:p>
              <a:endParaRPr/>
            </a:p>
          </p:txBody>
        </p:sp>
      </p:grpSp>
      <p:sp>
        <p:nvSpPr>
          <p:cNvPr id="20" name="object 20"/>
          <p:cNvSpPr txBox="1"/>
          <p:nvPr/>
        </p:nvSpPr>
        <p:spPr>
          <a:xfrm>
            <a:off x="7269606" y="2207133"/>
            <a:ext cx="3507740" cy="121920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Výsadba</a:t>
            </a:r>
            <a:endParaRPr sz="2400">
              <a:latin typeface="Calibri"/>
              <a:cs typeface="Calibri"/>
            </a:endParaRPr>
          </a:p>
          <a:p>
            <a:pPr marL="194310">
              <a:lnSpc>
                <a:spcPct val="100000"/>
              </a:lnSpc>
              <a:spcBef>
                <a:spcPts val="35"/>
              </a:spcBef>
            </a:pPr>
            <a:r>
              <a:rPr sz="1800" dirty="0">
                <a:latin typeface="Arial"/>
                <a:cs typeface="Arial"/>
              </a:rPr>
              <a:t>•</a:t>
            </a:r>
            <a:r>
              <a:rPr sz="1800" spc="285" dirty="0">
                <a:latin typeface="Arial"/>
                <a:cs typeface="Arial"/>
              </a:rPr>
              <a:t> </a:t>
            </a:r>
            <a:r>
              <a:rPr sz="1800" dirty="0">
                <a:latin typeface="Calibri"/>
                <a:cs typeface="Calibri"/>
              </a:rPr>
              <a:t>100 </a:t>
            </a:r>
            <a:r>
              <a:rPr sz="1800" spc="-20" dirty="0">
                <a:latin typeface="Calibri"/>
                <a:cs typeface="Calibri"/>
              </a:rPr>
              <a:t>ks/ha</a:t>
            </a:r>
            <a:endParaRPr sz="1800">
              <a:latin typeface="Calibri"/>
              <a:cs typeface="Calibri"/>
            </a:endParaRPr>
          </a:p>
          <a:p>
            <a:pPr marL="194310">
              <a:lnSpc>
                <a:spcPct val="100000"/>
              </a:lnSpc>
            </a:pPr>
            <a:r>
              <a:rPr sz="1800" dirty="0">
                <a:latin typeface="Arial"/>
                <a:cs typeface="Arial"/>
              </a:rPr>
              <a:t>•</a:t>
            </a:r>
            <a:r>
              <a:rPr sz="1800" spc="265" dirty="0">
                <a:latin typeface="Arial"/>
                <a:cs typeface="Arial"/>
              </a:rPr>
              <a:t> </a:t>
            </a:r>
            <a:r>
              <a:rPr sz="1800" dirty="0">
                <a:latin typeface="Calibri"/>
                <a:cs typeface="Calibri"/>
              </a:rPr>
              <a:t>více</a:t>
            </a:r>
            <a:r>
              <a:rPr sz="1800" spc="-5" dirty="0">
                <a:latin typeface="Calibri"/>
                <a:cs typeface="Calibri"/>
              </a:rPr>
              <a:t> </a:t>
            </a:r>
            <a:r>
              <a:rPr sz="1800" dirty="0">
                <a:latin typeface="Calibri"/>
                <a:cs typeface="Calibri"/>
              </a:rPr>
              <a:t>jak</a:t>
            </a:r>
            <a:r>
              <a:rPr sz="1800" spc="-30" dirty="0">
                <a:latin typeface="Calibri"/>
                <a:cs typeface="Calibri"/>
              </a:rPr>
              <a:t> </a:t>
            </a:r>
            <a:r>
              <a:rPr sz="1800" dirty="0">
                <a:latin typeface="Calibri"/>
                <a:cs typeface="Calibri"/>
              </a:rPr>
              <a:t>50</a:t>
            </a:r>
            <a:r>
              <a:rPr sz="1800" spc="-10" dirty="0">
                <a:latin typeface="Calibri"/>
                <a:cs typeface="Calibri"/>
              </a:rPr>
              <a:t> </a:t>
            </a:r>
            <a:r>
              <a:rPr sz="1800" dirty="0">
                <a:latin typeface="Calibri"/>
                <a:cs typeface="Calibri"/>
              </a:rPr>
              <a:t>%</a:t>
            </a:r>
            <a:r>
              <a:rPr sz="1800" spc="-15" dirty="0">
                <a:latin typeface="Calibri"/>
                <a:cs typeface="Calibri"/>
              </a:rPr>
              <a:t> </a:t>
            </a:r>
            <a:r>
              <a:rPr sz="1800" dirty="0">
                <a:latin typeface="Calibri"/>
                <a:cs typeface="Calibri"/>
              </a:rPr>
              <a:t>druhy lesních</a:t>
            </a:r>
            <a:r>
              <a:rPr sz="1800" spc="5" dirty="0">
                <a:latin typeface="Calibri"/>
                <a:cs typeface="Calibri"/>
              </a:rPr>
              <a:t> </a:t>
            </a:r>
            <a:r>
              <a:rPr sz="1800" spc="-10" dirty="0">
                <a:latin typeface="Calibri"/>
                <a:cs typeface="Calibri"/>
              </a:rPr>
              <a:t>dřevin</a:t>
            </a:r>
            <a:endParaRPr sz="1800">
              <a:latin typeface="Calibri"/>
              <a:cs typeface="Calibri"/>
            </a:endParaRPr>
          </a:p>
          <a:p>
            <a:pPr marL="194310">
              <a:lnSpc>
                <a:spcPct val="100000"/>
              </a:lnSpc>
            </a:pPr>
            <a:r>
              <a:rPr sz="1800" dirty="0">
                <a:latin typeface="Arial"/>
                <a:cs typeface="Arial"/>
              </a:rPr>
              <a:t>•</a:t>
            </a:r>
            <a:r>
              <a:rPr sz="1800" spc="275" dirty="0">
                <a:latin typeface="Arial"/>
                <a:cs typeface="Arial"/>
              </a:rPr>
              <a:t> </a:t>
            </a:r>
            <a:r>
              <a:rPr sz="1800" dirty="0">
                <a:latin typeface="Calibri"/>
                <a:cs typeface="Calibri"/>
              </a:rPr>
              <a:t>max.</a:t>
            </a:r>
            <a:r>
              <a:rPr sz="1800" spc="-15" dirty="0">
                <a:latin typeface="Calibri"/>
                <a:cs typeface="Calibri"/>
              </a:rPr>
              <a:t> </a:t>
            </a:r>
            <a:r>
              <a:rPr sz="1800" dirty="0">
                <a:latin typeface="Calibri"/>
                <a:cs typeface="Calibri"/>
              </a:rPr>
              <a:t>40</a:t>
            </a:r>
            <a:r>
              <a:rPr sz="1800" spc="-10" dirty="0">
                <a:latin typeface="Calibri"/>
                <a:cs typeface="Calibri"/>
              </a:rPr>
              <a:t> </a:t>
            </a:r>
            <a:r>
              <a:rPr sz="1800" dirty="0">
                <a:latin typeface="Calibri"/>
                <a:cs typeface="Calibri"/>
              </a:rPr>
              <a:t>% jednoho druhu</a:t>
            </a:r>
            <a:r>
              <a:rPr sz="1800" spc="10" dirty="0">
                <a:latin typeface="Calibri"/>
                <a:cs typeface="Calibri"/>
              </a:rPr>
              <a:t> </a:t>
            </a:r>
            <a:r>
              <a:rPr sz="1800" spc="-10" dirty="0">
                <a:latin typeface="Calibri"/>
                <a:cs typeface="Calibri"/>
              </a:rPr>
              <a:t>dřeviny</a:t>
            </a:r>
            <a:endParaRPr sz="1800">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75371-DDC3-2584-6CE9-FE58368B560D}"/>
              </a:ext>
            </a:extLst>
          </p:cNvPr>
          <p:cNvSpPr>
            <a:spLocks noGrp="1"/>
          </p:cNvSpPr>
          <p:nvPr>
            <p:ph type="title"/>
          </p:nvPr>
        </p:nvSpPr>
        <p:spPr>
          <a:xfrm>
            <a:off x="1143000" y="609600"/>
            <a:ext cx="9875520" cy="879835"/>
          </a:xfrm>
        </p:spPr>
        <p:txBody>
          <a:bodyPr/>
          <a:lstStyle/>
          <a:p>
            <a:r>
              <a:rPr lang="cs-CZ" dirty="0"/>
              <a:t>ZALESŇOVÁNÍ ZEMĚDĚLSKÉ PŮDY</a:t>
            </a:r>
          </a:p>
        </p:txBody>
      </p:sp>
      <p:sp>
        <p:nvSpPr>
          <p:cNvPr id="3" name="Zástupný obsah 2">
            <a:extLst>
              <a:ext uri="{FF2B5EF4-FFF2-40B4-BE49-F238E27FC236}">
                <a16:creationId xmlns:a16="http://schemas.microsoft.com/office/drawing/2014/main" id="{49ECFF0F-B09A-14A5-2EE4-60A602A6229C}"/>
              </a:ext>
            </a:extLst>
          </p:cNvPr>
          <p:cNvSpPr>
            <a:spLocks noGrp="1"/>
          </p:cNvSpPr>
          <p:nvPr>
            <p:ph idx="1"/>
          </p:nvPr>
        </p:nvSpPr>
        <p:spPr>
          <a:xfrm>
            <a:off x="1143000" y="1489435"/>
            <a:ext cx="9872871" cy="4835951"/>
          </a:xfrm>
        </p:spPr>
        <p:txBody>
          <a:bodyPr/>
          <a:lstStyle/>
          <a:p>
            <a:endParaRPr lang="cs-CZ" dirty="0"/>
          </a:p>
          <a:p>
            <a:r>
              <a:rPr lang="cs-CZ" sz="2400" dirty="0"/>
              <a:t>Podrobné podmínky budou součástí Nařízení vlády</a:t>
            </a:r>
          </a:p>
        </p:txBody>
      </p:sp>
    </p:spTree>
    <p:extLst>
      <p:ext uri="{BB962C8B-B14F-4D97-AF65-F5344CB8AC3E}">
        <p14:creationId xmlns:p14="http://schemas.microsoft.com/office/powerpoint/2010/main" val="652879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62E935-32A1-1363-7B2C-54725A46DD4E}"/>
              </a:ext>
            </a:extLst>
          </p:cNvPr>
          <p:cNvSpPr>
            <a:spLocks noGrp="1"/>
          </p:cNvSpPr>
          <p:nvPr>
            <p:ph type="title"/>
          </p:nvPr>
        </p:nvSpPr>
        <p:spPr/>
        <p:txBody>
          <a:bodyPr>
            <a:normAutofit/>
          </a:bodyPr>
          <a:lstStyle/>
          <a:p>
            <a:r>
              <a:rPr lang="es-ES" sz="2400" b="1" dirty="0"/>
              <a:t>LESNICKO-ENVIRONMENTÁLNÍ PLATBY – BIODIVERZITA A GENOFOND</a:t>
            </a:r>
            <a:endParaRPr lang="cs-CZ" sz="2400" b="1" dirty="0"/>
          </a:p>
        </p:txBody>
      </p:sp>
      <p:sp>
        <p:nvSpPr>
          <p:cNvPr id="3" name="Zástupný obsah 2">
            <a:extLst>
              <a:ext uri="{FF2B5EF4-FFF2-40B4-BE49-F238E27FC236}">
                <a16:creationId xmlns:a16="http://schemas.microsoft.com/office/drawing/2014/main" id="{AD141046-36C1-A54E-A6B4-336192582FE1}"/>
              </a:ext>
            </a:extLst>
          </p:cNvPr>
          <p:cNvSpPr>
            <a:spLocks noGrp="1"/>
          </p:cNvSpPr>
          <p:nvPr>
            <p:ph idx="1"/>
          </p:nvPr>
        </p:nvSpPr>
        <p:spPr>
          <a:xfrm>
            <a:off x="754144" y="1517715"/>
            <a:ext cx="10261727" cy="4578285"/>
          </a:xfrm>
        </p:spPr>
        <p:txBody>
          <a:bodyPr>
            <a:normAutofit/>
          </a:bodyPr>
          <a:lstStyle/>
          <a:p>
            <a:r>
              <a:rPr lang="cs-CZ" b="1" dirty="0"/>
              <a:t>Cílem je zachování porostního typu hospodářského souboru v oblastech Natura 2000 a v ZCHÚ nebo habitatových stromů v hospodářských lesích (nové opatření)</a:t>
            </a:r>
          </a:p>
          <a:p>
            <a:r>
              <a:rPr lang="cs-CZ" b="1" dirty="0"/>
              <a:t>Kompenzovány jsou zvýšené náklady a snížené výnosy vyplývající ze zachování vybraných porostních typů hospodářských souborů (jedlový, dubový, bukový, ostatní listnaté,– výmladkový les)</a:t>
            </a:r>
          </a:p>
          <a:p>
            <a:pPr marL="45720" indent="0">
              <a:buNone/>
            </a:pPr>
            <a:r>
              <a:rPr lang="cs-CZ" b="1" dirty="0"/>
              <a:t>Žadatelé:</a:t>
            </a:r>
          </a:p>
          <a:p>
            <a:r>
              <a:rPr lang="cs-CZ" b="1" dirty="0"/>
              <a:t>vlastníci, nájemci, pachtýři a vypůjčitelé lesů a jejich sdružení a spolky (u opatření na genofond mohou žádat i státní podniky)</a:t>
            </a:r>
          </a:p>
          <a:p>
            <a:r>
              <a:rPr lang="cs-CZ" b="1" dirty="0"/>
              <a:t>Výše dotace: Zachování porostního typu hospodářského souboru 195 EUR/ha</a:t>
            </a:r>
          </a:p>
          <a:p>
            <a:r>
              <a:rPr lang="cs-CZ" b="1" dirty="0"/>
              <a:t>Zachování habitatových stromů 143 EUR/ha</a:t>
            </a:r>
          </a:p>
          <a:p>
            <a:r>
              <a:rPr lang="cs-CZ" b="1" dirty="0"/>
              <a:t>Genofond 71 EUR/ha</a:t>
            </a:r>
          </a:p>
        </p:txBody>
      </p:sp>
    </p:spTree>
    <p:extLst>
      <p:ext uri="{BB962C8B-B14F-4D97-AF65-F5344CB8AC3E}">
        <p14:creationId xmlns:p14="http://schemas.microsoft.com/office/powerpoint/2010/main" val="39283734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F539C-F3C9-6281-848C-7AC827F31778}"/>
              </a:ext>
            </a:extLst>
          </p:cNvPr>
          <p:cNvSpPr>
            <a:spLocks noGrp="1"/>
          </p:cNvSpPr>
          <p:nvPr>
            <p:ph type="title"/>
          </p:nvPr>
        </p:nvSpPr>
        <p:spPr>
          <a:xfrm>
            <a:off x="1143000" y="609600"/>
            <a:ext cx="9875520" cy="776140"/>
          </a:xfrm>
        </p:spPr>
        <p:txBody>
          <a:bodyPr/>
          <a:lstStyle/>
          <a:p>
            <a:r>
              <a:rPr lang="cs-CZ" b="1" dirty="0"/>
              <a:t>LESNICKÁ PROJEKTOVÁ OPATŘENÍ</a:t>
            </a:r>
          </a:p>
        </p:txBody>
      </p:sp>
      <p:sp>
        <p:nvSpPr>
          <p:cNvPr id="3" name="Zástupný obsah 2">
            <a:extLst>
              <a:ext uri="{FF2B5EF4-FFF2-40B4-BE49-F238E27FC236}">
                <a16:creationId xmlns:a16="http://schemas.microsoft.com/office/drawing/2014/main" id="{C1C6309B-50E2-466A-015C-18D74C3BEB9D}"/>
              </a:ext>
            </a:extLst>
          </p:cNvPr>
          <p:cNvSpPr>
            <a:spLocks noGrp="1"/>
          </p:cNvSpPr>
          <p:nvPr>
            <p:ph idx="1"/>
          </p:nvPr>
        </p:nvSpPr>
        <p:spPr>
          <a:xfrm>
            <a:off x="1143000" y="1385740"/>
            <a:ext cx="9872871" cy="4710260"/>
          </a:xfrm>
        </p:spPr>
        <p:txBody>
          <a:bodyPr>
            <a:normAutofit/>
          </a:bodyPr>
          <a:lstStyle/>
          <a:p>
            <a:pPr marL="45720" indent="0">
              <a:buNone/>
            </a:pPr>
            <a:r>
              <a:rPr lang="cs-CZ" sz="2400" b="1" dirty="0"/>
              <a:t>Opatření:</a:t>
            </a:r>
          </a:p>
          <a:p>
            <a:pPr>
              <a:buFont typeface="Wingdings" panose="05000000000000000000" pitchFamily="2" charset="2"/>
              <a:buChar char="v"/>
            </a:pPr>
            <a:r>
              <a:rPr lang="cs-CZ" sz="2400" b="1" dirty="0"/>
              <a:t>  Investice do obnovy kalamitních ploch</a:t>
            </a:r>
          </a:p>
          <a:p>
            <a:pPr>
              <a:buFont typeface="Wingdings" panose="05000000000000000000" pitchFamily="2" charset="2"/>
              <a:buChar char="v"/>
            </a:pPr>
            <a:r>
              <a:rPr lang="cs-CZ" sz="2400" b="1" dirty="0"/>
              <a:t>  Investice do ochrany melioračních a zpevňujících dřevin</a:t>
            </a:r>
          </a:p>
          <a:p>
            <a:pPr>
              <a:buFont typeface="Wingdings" panose="05000000000000000000" pitchFamily="2" charset="2"/>
              <a:buChar char="v"/>
            </a:pPr>
            <a:r>
              <a:rPr lang="cs-CZ" sz="2400" b="1" dirty="0"/>
              <a:t>  Vodohospodářská opatření v lesích</a:t>
            </a:r>
          </a:p>
          <a:p>
            <a:pPr>
              <a:buFont typeface="Wingdings" panose="05000000000000000000" pitchFamily="2" charset="2"/>
              <a:buChar char="v"/>
            </a:pPr>
            <a:r>
              <a:rPr lang="cs-CZ" sz="2400" b="1" dirty="0"/>
              <a:t>  Neproduktivní investice v lesích</a:t>
            </a:r>
          </a:p>
          <a:p>
            <a:pPr>
              <a:buFont typeface="Wingdings" panose="05000000000000000000" pitchFamily="2" charset="2"/>
              <a:buChar char="v"/>
            </a:pPr>
            <a:r>
              <a:rPr lang="cs-CZ" sz="2400" b="1" dirty="0"/>
              <a:t>  Přeměna porostů náhradních dřevin</a:t>
            </a:r>
          </a:p>
        </p:txBody>
      </p:sp>
    </p:spTree>
    <p:extLst>
      <p:ext uri="{BB962C8B-B14F-4D97-AF65-F5344CB8AC3E}">
        <p14:creationId xmlns:p14="http://schemas.microsoft.com/office/powerpoint/2010/main" val="36825123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708A2799-470F-DED2-6AC3-251F46989E2E}"/>
              </a:ext>
            </a:extLst>
          </p:cNvPr>
          <p:cNvSpPr>
            <a:spLocks noGrp="1"/>
          </p:cNvSpPr>
          <p:nvPr>
            <p:ph type="title"/>
          </p:nvPr>
        </p:nvSpPr>
        <p:spPr>
          <a:xfrm>
            <a:off x="441008" y="873457"/>
            <a:ext cx="3438533" cy="5222543"/>
          </a:xfrm>
        </p:spPr>
        <p:txBody>
          <a:bodyPr>
            <a:normAutofit/>
          </a:bodyPr>
          <a:lstStyle/>
          <a:p>
            <a:pPr marL="635">
              <a:spcBef>
                <a:spcPts val="95"/>
              </a:spcBef>
            </a:pPr>
            <a:r>
              <a:rPr lang="cs-CZ" sz="2800" b="1" dirty="0">
                <a:solidFill>
                  <a:srgbClr val="FFFFFF"/>
                </a:solidFill>
                <a:latin typeface="Gill Sans MT"/>
                <a:cs typeface="Gill Sans MT"/>
              </a:rPr>
              <a:t>SYSTÉM</a:t>
            </a:r>
            <a:r>
              <a:rPr lang="cs-CZ" sz="2800" b="1" spc="-35" dirty="0">
                <a:solidFill>
                  <a:srgbClr val="FFFFFF"/>
                </a:solidFill>
                <a:latin typeface="Gill Sans MT"/>
                <a:cs typeface="Gill Sans MT"/>
              </a:rPr>
              <a:t> </a:t>
            </a:r>
            <a:r>
              <a:rPr lang="cs-CZ" sz="2800" b="1" spc="-10" dirty="0">
                <a:solidFill>
                  <a:srgbClr val="FFFFFF"/>
                </a:solidFill>
                <a:latin typeface="Gill Sans MT"/>
                <a:cs typeface="Gill Sans MT"/>
              </a:rPr>
              <a:t>PODMÍNĚNOSTI</a:t>
            </a:r>
            <a:r>
              <a:rPr lang="cs-CZ" sz="2800" b="1" spc="-45" dirty="0">
                <a:solidFill>
                  <a:srgbClr val="FFFFFF"/>
                </a:solidFill>
                <a:latin typeface="Gill Sans MT"/>
                <a:cs typeface="Gill Sans MT"/>
              </a:rPr>
              <a:t> </a:t>
            </a:r>
            <a:r>
              <a:rPr lang="cs-CZ" sz="2800" b="1" dirty="0">
                <a:solidFill>
                  <a:srgbClr val="FFFFFF"/>
                </a:solidFill>
                <a:latin typeface="Gill Sans MT"/>
                <a:cs typeface="Gill Sans MT"/>
              </a:rPr>
              <a:t>OD</a:t>
            </a:r>
            <a:r>
              <a:rPr lang="cs-CZ" sz="2800" b="1" spc="-30" dirty="0">
                <a:solidFill>
                  <a:srgbClr val="FFFFFF"/>
                </a:solidFill>
                <a:latin typeface="Gill Sans MT"/>
                <a:cs typeface="Gill Sans MT"/>
              </a:rPr>
              <a:t> </a:t>
            </a:r>
            <a:r>
              <a:rPr lang="cs-CZ" sz="2800" b="1" dirty="0">
                <a:solidFill>
                  <a:srgbClr val="FFFFFF"/>
                </a:solidFill>
                <a:latin typeface="Gill Sans MT"/>
                <a:cs typeface="Gill Sans MT"/>
              </a:rPr>
              <a:t>ROKU</a:t>
            </a:r>
            <a:r>
              <a:rPr lang="cs-CZ" sz="2800" b="1" spc="-40" dirty="0">
                <a:solidFill>
                  <a:srgbClr val="FFFFFF"/>
                </a:solidFill>
                <a:latin typeface="Gill Sans MT"/>
                <a:cs typeface="Gill Sans MT"/>
              </a:rPr>
              <a:t> </a:t>
            </a:r>
            <a:r>
              <a:rPr lang="cs-CZ" sz="2800" b="1" spc="-20" dirty="0">
                <a:solidFill>
                  <a:srgbClr val="FFFFFF"/>
                </a:solidFill>
                <a:latin typeface="Gill Sans MT"/>
                <a:cs typeface="Gill Sans MT"/>
              </a:rPr>
              <a:t>2023 </a:t>
            </a:r>
            <a:br>
              <a:rPr lang="cs-CZ" sz="2800" b="1" spc="-20" dirty="0">
                <a:solidFill>
                  <a:srgbClr val="FFFFFF"/>
                </a:solidFill>
                <a:latin typeface="Gill Sans MT"/>
                <a:cs typeface="Gill Sans MT"/>
              </a:rPr>
            </a:br>
            <a:br>
              <a:rPr lang="cs-CZ" sz="2800" dirty="0">
                <a:solidFill>
                  <a:srgbClr val="FFFFFF"/>
                </a:solidFill>
                <a:latin typeface="Gill Sans MT"/>
                <a:cs typeface="Gill Sans MT"/>
              </a:rPr>
            </a:br>
            <a:r>
              <a:rPr lang="cs-CZ" sz="2800" b="1" dirty="0">
                <a:solidFill>
                  <a:srgbClr val="FFFFFF"/>
                </a:solidFill>
                <a:latin typeface="Gill Sans MT"/>
                <a:cs typeface="Gill Sans MT"/>
              </a:rPr>
              <a:t>Standardy</a:t>
            </a:r>
            <a:r>
              <a:rPr lang="cs-CZ" sz="2800" b="1" spc="-40" dirty="0">
                <a:solidFill>
                  <a:srgbClr val="FFFFFF"/>
                </a:solidFill>
                <a:latin typeface="Gill Sans MT"/>
                <a:cs typeface="Gill Sans MT"/>
              </a:rPr>
              <a:t> </a:t>
            </a:r>
            <a:r>
              <a:rPr lang="cs-CZ" sz="2800" b="1" dirty="0">
                <a:solidFill>
                  <a:srgbClr val="FFFFFF"/>
                </a:solidFill>
                <a:latin typeface="Gill Sans MT"/>
                <a:cs typeface="Gill Sans MT"/>
              </a:rPr>
              <a:t>dobrého</a:t>
            </a:r>
            <a:r>
              <a:rPr lang="cs-CZ" sz="2800" b="1" spc="-45" dirty="0">
                <a:solidFill>
                  <a:srgbClr val="FFFFFF"/>
                </a:solidFill>
                <a:latin typeface="Gill Sans MT"/>
                <a:cs typeface="Gill Sans MT"/>
              </a:rPr>
              <a:t> </a:t>
            </a:r>
            <a:r>
              <a:rPr lang="cs-CZ" sz="2800" b="1" dirty="0">
                <a:solidFill>
                  <a:srgbClr val="FFFFFF"/>
                </a:solidFill>
                <a:latin typeface="Gill Sans MT"/>
                <a:cs typeface="Gill Sans MT"/>
              </a:rPr>
              <a:t>zemědělského</a:t>
            </a:r>
            <a:r>
              <a:rPr lang="cs-CZ" sz="2800" b="1" spc="-45" dirty="0">
                <a:solidFill>
                  <a:srgbClr val="FFFFFF"/>
                </a:solidFill>
                <a:latin typeface="Gill Sans MT"/>
                <a:cs typeface="Gill Sans MT"/>
              </a:rPr>
              <a:t> </a:t>
            </a:r>
            <a:r>
              <a:rPr lang="cs-CZ" sz="2800" b="1" dirty="0">
                <a:solidFill>
                  <a:srgbClr val="FFFFFF"/>
                </a:solidFill>
                <a:latin typeface="Gill Sans MT"/>
                <a:cs typeface="Gill Sans MT"/>
              </a:rPr>
              <a:t>a</a:t>
            </a:r>
            <a:r>
              <a:rPr lang="cs-CZ" sz="2800" b="1" spc="-35" dirty="0">
                <a:solidFill>
                  <a:srgbClr val="FFFFFF"/>
                </a:solidFill>
                <a:latin typeface="Gill Sans MT"/>
                <a:cs typeface="Gill Sans MT"/>
              </a:rPr>
              <a:t> </a:t>
            </a:r>
            <a:r>
              <a:rPr lang="cs-CZ" sz="2800" b="1" spc="-10" dirty="0">
                <a:solidFill>
                  <a:srgbClr val="FFFFFF"/>
                </a:solidFill>
                <a:latin typeface="Gill Sans MT"/>
                <a:cs typeface="Gill Sans MT"/>
              </a:rPr>
              <a:t>environmentálního</a:t>
            </a:r>
            <a:r>
              <a:rPr lang="cs-CZ" sz="2800" b="1" spc="-45" dirty="0">
                <a:solidFill>
                  <a:srgbClr val="FFFFFF"/>
                </a:solidFill>
                <a:latin typeface="Gill Sans MT"/>
                <a:cs typeface="Gill Sans MT"/>
              </a:rPr>
              <a:t> </a:t>
            </a:r>
            <a:r>
              <a:rPr lang="cs-CZ" sz="2800" b="1" spc="-10" dirty="0">
                <a:solidFill>
                  <a:srgbClr val="FFFFFF"/>
                </a:solidFill>
                <a:latin typeface="Gill Sans MT"/>
                <a:cs typeface="Gill Sans MT"/>
              </a:rPr>
              <a:t>stavu </a:t>
            </a:r>
            <a:r>
              <a:rPr lang="cs-CZ" sz="2800" b="1" dirty="0">
                <a:solidFill>
                  <a:srgbClr val="FFFFFF"/>
                </a:solidFill>
                <a:latin typeface="Gill Sans MT"/>
                <a:cs typeface="Gill Sans MT"/>
              </a:rPr>
              <a:t>půdy</a:t>
            </a:r>
            <a:r>
              <a:rPr lang="cs-CZ" sz="2800" b="1" spc="-25" dirty="0">
                <a:solidFill>
                  <a:srgbClr val="FFFFFF"/>
                </a:solidFill>
                <a:latin typeface="Gill Sans MT"/>
                <a:cs typeface="Gill Sans MT"/>
              </a:rPr>
              <a:t> </a:t>
            </a:r>
            <a:r>
              <a:rPr lang="cs-CZ" sz="2800" b="1" spc="-10" dirty="0">
                <a:solidFill>
                  <a:srgbClr val="FFFFFF"/>
                </a:solidFill>
                <a:latin typeface="Gill Sans MT"/>
                <a:cs typeface="Gill Sans MT"/>
              </a:rPr>
              <a:t>(DZES)</a:t>
            </a:r>
            <a:br>
              <a:rPr lang="cs-CZ" sz="2800" b="1" spc="-10" dirty="0">
                <a:solidFill>
                  <a:srgbClr val="FFFFFF"/>
                </a:solidFill>
                <a:latin typeface="Gill Sans MT"/>
                <a:cs typeface="Gill Sans MT"/>
              </a:rPr>
            </a:br>
            <a:r>
              <a:rPr lang="cs-CZ" sz="2800" b="1" spc="-10" dirty="0">
                <a:solidFill>
                  <a:srgbClr val="FFFFFF"/>
                </a:solidFill>
                <a:latin typeface="Gill Sans MT"/>
                <a:cs typeface="Gill Sans MT"/>
              </a:rPr>
              <a:t> </a:t>
            </a:r>
            <a:br>
              <a:rPr lang="cs-CZ" sz="2800" dirty="0">
                <a:solidFill>
                  <a:srgbClr val="FFFFFF"/>
                </a:solidFill>
                <a:latin typeface="Gill Sans MT"/>
                <a:cs typeface="Gill Sans MT"/>
              </a:rPr>
            </a:br>
            <a:r>
              <a:rPr lang="cs-CZ" sz="2800" b="1" dirty="0">
                <a:solidFill>
                  <a:srgbClr val="FFFFFF"/>
                </a:solidFill>
                <a:latin typeface="Gill Sans MT"/>
                <a:cs typeface="Gill Sans MT"/>
              </a:rPr>
              <a:t>Povinné</a:t>
            </a:r>
            <a:r>
              <a:rPr lang="cs-CZ" sz="2800" b="1" spc="-70" dirty="0">
                <a:solidFill>
                  <a:srgbClr val="FFFFFF"/>
                </a:solidFill>
                <a:latin typeface="Gill Sans MT"/>
                <a:cs typeface="Gill Sans MT"/>
              </a:rPr>
              <a:t> </a:t>
            </a:r>
            <a:r>
              <a:rPr lang="cs-CZ" sz="2800" b="1" dirty="0">
                <a:solidFill>
                  <a:srgbClr val="FFFFFF"/>
                </a:solidFill>
                <a:latin typeface="Gill Sans MT"/>
                <a:cs typeface="Gill Sans MT"/>
              </a:rPr>
              <a:t>požadavky</a:t>
            </a:r>
            <a:r>
              <a:rPr lang="cs-CZ" sz="2800" b="1" spc="-60" dirty="0">
                <a:solidFill>
                  <a:srgbClr val="FFFFFF"/>
                </a:solidFill>
                <a:latin typeface="Gill Sans MT"/>
                <a:cs typeface="Gill Sans MT"/>
              </a:rPr>
              <a:t> </a:t>
            </a:r>
            <a:r>
              <a:rPr lang="cs-CZ" sz="2800" b="1" dirty="0">
                <a:solidFill>
                  <a:srgbClr val="FFFFFF"/>
                </a:solidFill>
                <a:latin typeface="Gill Sans MT"/>
                <a:cs typeface="Gill Sans MT"/>
              </a:rPr>
              <a:t>na</a:t>
            </a:r>
            <a:r>
              <a:rPr lang="cs-CZ" sz="2800" b="1" spc="-60" dirty="0">
                <a:solidFill>
                  <a:srgbClr val="FFFFFF"/>
                </a:solidFill>
                <a:latin typeface="Gill Sans MT"/>
                <a:cs typeface="Gill Sans MT"/>
              </a:rPr>
              <a:t> </a:t>
            </a:r>
            <a:r>
              <a:rPr lang="cs-CZ" sz="2800" b="1" dirty="0">
                <a:solidFill>
                  <a:srgbClr val="FFFFFF"/>
                </a:solidFill>
                <a:latin typeface="Gill Sans MT"/>
                <a:cs typeface="Gill Sans MT"/>
              </a:rPr>
              <a:t>hospodaření</a:t>
            </a:r>
            <a:r>
              <a:rPr lang="cs-CZ" sz="2800" b="1" spc="-65" dirty="0">
                <a:solidFill>
                  <a:srgbClr val="FFFFFF"/>
                </a:solidFill>
                <a:latin typeface="Gill Sans MT"/>
                <a:cs typeface="Gill Sans MT"/>
              </a:rPr>
              <a:t> </a:t>
            </a:r>
            <a:r>
              <a:rPr lang="cs-CZ" sz="2800" b="1" spc="-10" dirty="0">
                <a:solidFill>
                  <a:srgbClr val="FFFFFF"/>
                </a:solidFill>
                <a:latin typeface="Gill Sans MT"/>
                <a:cs typeface="Gill Sans MT"/>
              </a:rPr>
              <a:t>(PPH)</a:t>
            </a:r>
            <a:endParaRPr lang="cs-CZ" sz="2800" dirty="0">
              <a:solidFill>
                <a:srgbClr val="FFFFFF"/>
              </a:solidFill>
            </a:endParaRPr>
          </a:p>
        </p:txBody>
      </p:sp>
      <p:sp>
        <p:nvSpPr>
          <p:cNvPr id="4" name="object 14">
            <a:extLst>
              <a:ext uri="{FF2B5EF4-FFF2-40B4-BE49-F238E27FC236}">
                <a16:creationId xmlns:a16="http://schemas.microsoft.com/office/drawing/2014/main" id="{7B6E33C0-AE8F-0773-35E2-0539B651F923}"/>
              </a:ext>
            </a:extLst>
          </p:cNvPr>
          <p:cNvSpPr txBox="1">
            <a:spLocks noGrp="1"/>
          </p:cNvSpPr>
          <p:nvPr>
            <p:ph idx="1"/>
          </p:nvPr>
        </p:nvSpPr>
        <p:spPr>
          <a:xfrm>
            <a:off x="4438650" y="1021403"/>
            <a:ext cx="7753350" cy="5388921"/>
          </a:xfrm>
          <a:prstGeom prst="rect">
            <a:avLst/>
          </a:prstGeom>
        </p:spPr>
        <p:txBody>
          <a:bodyPr vert="horz" lIns="0" tIns="13335" rIns="0" bIns="0" rtlCol="0" anchor="ctr">
            <a:normAutofit fontScale="92500" lnSpcReduction="20000"/>
          </a:bodyPr>
          <a:lstStyle/>
          <a:p>
            <a:pPr marL="0" indent="0">
              <a:spcBef>
                <a:spcPts val="105"/>
              </a:spcBef>
              <a:buNone/>
            </a:pPr>
            <a:r>
              <a:rPr lang="cs-CZ" sz="2000" b="1" dirty="0">
                <a:solidFill>
                  <a:schemeClr val="accent2"/>
                </a:solidFill>
              </a:rPr>
              <a:t>STANDARDY</a:t>
            </a:r>
            <a:r>
              <a:rPr lang="cs-CZ" sz="2000" b="1" spc="-45" dirty="0">
                <a:solidFill>
                  <a:schemeClr val="accent2"/>
                </a:solidFill>
              </a:rPr>
              <a:t> </a:t>
            </a:r>
            <a:r>
              <a:rPr lang="cs-CZ" sz="2000" b="1" dirty="0">
                <a:solidFill>
                  <a:schemeClr val="accent2"/>
                </a:solidFill>
              </a:rPr>
              <a:t>DOBRÉHO</a:t>
            </a:r>
            <a:r>
              <a:rPr lang="cs-CZ" sz="2000" b="1" spc="-50" dirty="0">
                <a:solidFill>
                  <a:schemeClr val="accent2"/>
                </a:solidFill>
              </a:rPr>
              <a:t> </a:t>
            </a:r>
            <a:r>
              <a:rPr lang="cs-CZ" sz="2000" b="1" dirty="0">
                <a:solidFill>
                  <a:schemeClr val="accent2"/>
                </a:solidFill>
              </a:rPr>
              <a:t>ZEMĚDĚLSKÉHO</a:t>
            </a:r>
            <a:r>
              <a:rPr lang="cs-CZ" sz="2000" b="1" spc="-40" dirty="0">
                <a:solidFill>
                  <a:schemeClr val="accent2"/>
                </a:solidFill>
              </a:rPr>
              <a:t> </a:t>
            </a:r>
            <a:r>
              <a:rPr lang="cs-CZ" sz="2000" b="1" dirty="0">
                <a:solidFill>
                  <a:schemeClr val="accent2"/>
                </a:solidFill>
              </a:rPr>
              <a:t>STAVU</a:t>
            </a:r>
            <a:r>
              <a:rPr lang="cs-CZ" sz="2000" b="1" spc="-40" dirty="0">
                <a:solidFill>
                  <a:schemeClr val="accent2"/>
                </a:solidFill>
              </a:rPr>
              <a:t> </a:t>
            </a:r>
            <a:r>
              <a:rPr lang="cs-CZ" sz="2000" b="1" spc="-20" dirty="0">
                <a:solidFill>
                  <a:schemeClr val="accent2"/>
                </a:solidFill>
              </a:rPr>
              <a:t>PŮDY</a:t>
            </a:r>
          </a:p>
          <a:p>
            <a:pPr marL="624840" marR="294005" indent="-342900">
              <a:spcBef>
                <a:spcPts val="835"/>
              </a:spcBef>
              <a:buFont typeface="+mj-lt"/>
              <a:buAutoNum type="arabicPeriod"/>
              <a:tabLst>
                <a:tab pos="434975" algn="l"/>
              </a:tabLst>
            </a:pPr>
            <a:endParaRPr lang="cs-CZ" sz="2000" b="1" dirty="0">
              <a:solidFill>
                <a:schemeClr val="accent2"/>
              </a:solidFill>
            </a:endParaRPr>
          </a:p>
          <a:p>
            <a:pPr marL="624840" marR="294005" indent="-342900">
              <a:spcBef>
                <a:spcPts val="835"/>
              </a:spcBef>
              <a:buFont typeface="+mj-lt"/>
              <a:buAutoNum type="arabicPeriod"/>
              <a:tabLst>
                <a:tab pos="434975" algn="l"/>
              </a:tabLst>
            </a:pPr>
            <a:r>
              <a:rPr lang="cs-CZ" sz="2000" b="1" dirty="0">
                <a:solidFill>
                  <a:srgbClr val="00B050"/>
                </a:solidFill>
              </a:rPr>
              <a:t>ZACHOVÁNÍ</a:t>
            </a:r>
            <a:r>
              <a:rPr lang="cs-CZ" sz="2000" b="1" spc="-15" dirty="0">
                <a:solidFill>
                  <a:srgbClr val="00B050"/>
                </a:solidFill>
              </a:rPr>
              <a:t> </a:t>
            </a:r>
            <a:r>
              <a:rPr lang="cs-CZ" sz="2000" b="1" dirty="0">
                <a:solidFill>
                  <a:srgbClr val="00B050"/>
                </a:solidFill>
              </a:rPr>
              <a:t>POMĚRU</a:t>
            </a:r>
            <a:r>
              <a:rPr lang="cs-CZ" sz="2000" b="1" spc="-10" dirty="0">
                <a:solidFill>
                  <a:srgbClr val="00B050"/>
                </a:solidFill>
              </a:rPr>
              <a:t> </a:t>
            </a:r>
            <a:r>
              <a:rPr lang="cs-CZ" sz="2000" b="1" dirty="0">
                <a:solidFill>
                  <a:srgbClr val="00B050"/>
                </a:solidFill>
              </a:rPr>
              <a:t>TRVALÝCH</a:t>
            </a:r>
            <a:r>
              <a:rPr lang="cs-CZ" sz="2000" b="1" spc="-15" dirty="0">
                <a:solidFill>
                  <a:srgbClr val="00B050"/>
                </a:solidFill>
              </a:rPr>
              <a:t> </a:t>
            </a:r>
            <a:r>
              <a:rPr lang="cs-CZ" sz="2000" b="1" dirty="0">
                <a:solidFill>
                  <a:srgbClr val="00B050"/>
                </a:solidFill>
              </a:rPr>
              <a:t>TRAVNÍCH</a:t>
            </a:r>
            <a:r>
              <a:rPr lang="cs-CZ" sz="2000" b="1" spc="-15" dirty="0">
                <a:solidFill>
                  <a:srgbClr val="00B050"/>
                </a:solidFill>
              </a:rPr>
              <a:t> </a:t>
            </a:r>
            <a:r>
              <a:rPr lang="cs-CZ" sz="2000" b="1" dirty="0">
                <a:solidFill>
                  <a:srgbClr val="00B050"/>
                </a:solidFill>
              </a:rPr>
              <a:t>POROSTŮ</a:t>
            </a:r>
            <a:r>
              <a:rPr lang="cs-CZ" sz="2000" b="1" spc="-10" dirty="0">
                <a:solidFill>
                  <a:srgbClr val="00B050"/>
                </a:solidFill>
              </a:rPr>
              <a:t> </a:t>
            </a:r>
            <a:r>
              <a:rPr lang="cs-CZ" sz="2000" b="1" dirty="0">
                <a:solidFill>
                  <a:srgbClr val="00B050"/>
                </a:solidFill>
              </a:rPr>
              <a:t>K</a:t>
            </a:r>
            <a:r>
              <a:rPr lang="cs-CZ" sz="2000" b="1" spc="-5" dirty="0">
                <a:solidFill>
                  <a:srgbClr val="00B050"/>
                </a:solidFill>
              </a:rPr>
              <a:t> </a:t>
            </a:r>
            <a:r>
              <a:rPr lang="cs-CZ" sz="2000" b="1" spc="-10" dirty="0">
                <a:solidFill>
                  <a:srgbClr val="00B050"/>
                </a:solidFill>
              </a:rPr>
              <a:t>ZEMĚDĚLSKÉ PLOŠE</a:t>
            </a:r>
            <a:endParaRPr lang="cs-CZ" sz="2000" b="1" dirty="0">
              <a:solidFill>
                <a:srgbClr val="00B050"/>
              </a:solidFill>
            </a:endParaRPr>
          </a:p>
          <a:p>
            <a:pPr marL="624205" indent="-342900">
              <a:spcBef>
                <a:spcPts val="755"/>
              </a:spcBef>
              <a:buFont typeface="+mj-lt"/>
              <a:buAutoNum type="arabicPeriod"/>
              <a:tabLst>
                <a:tab pos="434975" algn="l"/>
              </a:tabLst>
            </a:pPr>
            <a:r>
              <a:rPr lang="cs-CZ" sz="2000" b="1" dirty="0">
                <a:solidFill>
                  <a:srgbClr val="00B050"/>
                </a:solidFill>
              </a:rPr>
              <a:t>OCHRANA</a:t>
            </a:r>
            <a:r>
              <a:rPr lang="cs-CZ" sz="2000" b="1" spc="-5" dirty="0">
                <a:solidFill>
                  <a:srgbClr val="00B050"/>
                </a:solidFill>
              </a:rPr>
              <a:t> </a:t>
            </a:r>
            <a:r>
              <a:rPr lang="cs-CZ" sz="2000" b="1" dirty="0">
                <a:solidFill>
                  <a:srgbClr val="00B050"/>
                </a:solidFill>
              </a:rPr>
              <a:t>MOKŘADŮ</a:t>
            </a:r>
            <a:r>
              <a:rPr lang="cs-CZ" sz="2000" b="1" spc="-5" dirty="0">
                <a:solidFill>
                  <a:srgbClr val="00B050"/>
                </a:solidFill>
              </a:rPr>
              <a:t> </a:t>
            </a:r>
            <a:r>
              <a:rPr lang="cs-CZ" sz="2000" b="1" dirty="0">
                <a:solidFill>
                  <a:srgbClr val="00B050"/>
                </a:solidFill>
              </a:rPr>
              <a:t>A </a:t>
            </a:r>
            <a:r>
              <a:rPr lang="cs-CZ" sz="2000" b="1" spc="-10" dirty="0">
                <a:solidFill>
                  <a:srgbClr val="00B050"/>
                </a:solidFill>
              </a:rPr>
              <a:t>RAŠELINIŠŤ</a:t>
            </a:r>
            <a:endParaRPr lang="cs-CZ" sz="2000" b="1" dirty="0">
              <a:solidFill>
                <a:srgbClr val="00B050"/>
              </a:solidFill>
            </a:endParaRPr>
          </a:p>
          <a:p>
            <a:pPr marL="624205" indent="-342900">
              <a:spcBef>
                <a:spcPts val="755"/>
              </a:spcBef>
              <a:buFont typeface="+mj-lt"/>
              <a:buAutoNum type="arabicPeriod"/>
              <a:tabLst>
                <a:tab pos="434975" algn="l"/>
              </a:tabLst>
            </a:pPr>
            <a:r>
              <a:rPr lang="cs-CZ" sz="2000" b="1" dirty="0">
                <a:solidFill>
                  <a:srgbClr val="00B050"/>
                </a:solidFill>
              </a:rPr>
              <a:t>ZÁKAZ</a:t>
            </a:r>
            <a:r>
              <a:rPr lang="cs-CZ" sz="2000" b="1" spc="-25" dirty="0">
                <a:solidFill>
                  <a:srgbClr val="00B050"/>
                </a:solidFill>
              </a:rPr>
              <a:t> </a:t>
            </a:r>
            <a:r>
              <a:rPr lang="cs-CZ" sz="2000" b="1" dirty="0">
                <a:solidFill>
                  <a:srgbClr val="00B050"/>
                </a:solidFill>
              </a:rPr>
              <a:t>VYPALOVÁNÍ</a:t>
            </a:r>
            <a:r>
              <a:rPr lang="cs-CZ" sz="2000" b="1" spc="-10" dirty="0">
                <a:solidFill>
                  <a:srgbClr val="00B050"/>
                </a:solidFill>
              </a:rPr>
              <a:t> </a:t>
            </a:r>
            <a:r>
              <a:rPr lang="cs-CZ" sz="2000" b="1" dirty="0">
                <a:solidFill>
                  <a:srgbClr val="00B050"/>
                </a:solidFill>
              </a:rPr>
              <a:t>STRNIŠŤ</a:t>
            </a:r>
            <a:r>
              <a:rPr lang="cs-CZ" sz="2000" b="1" spc="-20" dirty="0">
                <a:solidFill>
                  <a:srgbClr val="00B050"/>
                </a:solidFill>
              </a:rPr>
              <a:t> </a:t>
            </a:r>
            <a:r>
              <a:rPr lang="cs-CZ" sz="2000" b="1" dirty="0">
                <a:solidFill>
                  <a:srgbClr val="00B050"/>
                </a:solidFill>
              </a:rPr>
              <a:t>NA</a:t>
            </a:r>
            <a:r>
              <a:rPr lang="cs-CZ" sz="2000" b="1" spc="-10" dirty="0">
                <a:solidFill>
                  <a:srgbClr val="00B050"/>
                </a:solidFill>
              </a:rPr>
              <a:t> </a:t>
            </a:r>
            <a:r>
              <a:rPr lang="cs-CZ" sz="2000" b="1" dirty="0">
                <a:solidFill>
                  <a:srgbClr val="00B050"/>
                </a:solidFill>
              </a:rPr>
              <a:t>ORNÉ</a:t>
            </a:r>
            <a:r>
              <a:rPr lang="cs-CZ" sz="2000" b="1" spc="-5" dirty="0">
                <a:solidFill>
                  <a:srgbClr val="00B050"/>
                </a:solidFill>
              </a:rPr>
              <a:t> </a:t>
            </a:r>
            <a:r>
              <a:rPr lang="cs-CZ" sz="2000" b="1" spc="-20" dirty="0">
                <a:solidFill>
                  <a:srgbClr val="00B050"/>
                </a:solidFill>
              </a:rPr>
              <a:t>PŮDĚ</a:t>
            </a:r>
            <a:endParaRPr lang="cs-CZ" sz="2000" b="1" dirty="0">
              <a:solidFill>
                <a:srgbClr val="00B050"/>
              </a:solidFill>
            </a:endParaRPr>
          </a:p>
          <a:p>
            <a:pPr marL="624205" indent="-342900">
              <a:spcBef>
                <a:spcPts val="770"/>
              </a:spcBef>
              <a:buFont typeface="+mj-lt"/>
              <a:buAutoNum type="arabicPeriod"/>
              <a:tabLst>
                <a:tab pos="434975" algn="l"/>
              </a:tabLst>
            </a:pPr>
            <a:r>
              <a:rPr lang="cs-CZ" sz="2000" b="1" dirty="0">
                <a:solidFill>
                  <a:srgbClr val="00B050"/>
                </a:solidFill>
              </a:rPr>
              <a:t>ZŘÍZENÍ</a:t>
            </a:r>
            <a:r>
              <a:rPr lang="cs-CZ" sz="2000" b="1" spc="-15" dirty="0">
                <a:solidFill>
                  <a:srgbClr val="00B050"/>
                </a:solidFill>
              </a:rPr>
              <a:t> </a:t>
            </a:r>
            <a:r>
              <a:rPr lang="cs-CZ" sz="2000" b="1" dirty="0">
                <a:solidFill>
                  <a:srgbClr val="00B050"/>
                </a:solidFill>
              </a:rPr>
              <a:t>OCHRANNÝCH</a:t>
            </a:r>
            <a:r>
              <a:rPr lang="cs-CZ" sz="2000" b="1" spc="-10" dirty="0">
                <a:solidFill>
                  <a:srgbClr val="00B050"/>
                </a:solidFill>
              </a:rPr>
              <a:t> </a:t>
            </a:r>
            <a:r>
              <a:rPr lang="cs-CZ" sz="2000" b="1" dirty="0">
                <a:solidFill>
                  <a:srgbClr val="00B050"/>
                </a:solidFill>
              </a:rPr>
              <a:t>PÁSŮ</a:t>
            </a:r>
            <a:r>
              <a:rPr lang="cs-CZ" sz="2000" b="1" spc="-5" dirty="0">
                <a:solidFill>
                  <a:srgbClr val="00B050"/>
                </a:solidFill>
              </a:rPr>
              <a:t> </a:t>
            </a:r>
            <a:r>
              <a:rPr lang="cs-CZ" sz="2000" b="1" dirty="0">
                <a:solidFill>
                  <a:srgbClr val="00B050"/>
                </a:solidFill>
              </a:rPr>
              <a:t>PODÉL</a:t>
            </a:r>
            <a:r>
              <a:rPr lang="cs-CZ" sz="2000" b="1" spc="-10" dirty="0">
                <a:solidFill>
                  <a:srgbClr val="00B050"/>
                </a:solidFill>
              </a:rPr>
              <a:t> </a:t>
            </a:r>
            <a:r>
              <a:rPr lang="cs-CZ" sz="2000" b="1" dirty="0">
                <a:solidFill>
                  <a:srgbClr val="00B050"/>
                </a:solidFill>
              </a:rPr>
              <a:t>VODNÍCH</a:t>
            </a:r>
            <a:r>
              <a:rPr lang="cs-CZ" sz="2000" b="1" spc="-10" dirty="0">
                <a:solidFill>
                  <a:srgbClr val="00B050"/>
                </a:solidFill>
              </a:rPr>
              <a:t> </a:t>
            </a:r>
            <a:r>
              <a:rPr lang="cs-CZ" sz="2000" b="1" dirty="0">
                <a:solidFill>
                  <a:srgbClr val="00B050"/>
                </a:solidFill>
              </a:rPr>
              <a:t>ŮDY</a:t>
            </a:r>
            <a:r>
              <a:rPr lang="cs-CZ" sz="2000" b="1" spc="-15" dirty="0">
                <a:solidFill>
                  <a:srgbClr val="00B050"/>
                </a:solidFill>
              </a:rPr>
              <a:t> </a:t>
            </a:r>
            <a:r>
              <a:rPr lang="cs-CZ" sz="2000" b="1" dirty="0">
                <a:solidFill>
                  <a:srgbClr val="00B050"/>
                </a:solidFill>
              </a:rPr>
              <a:t>ZPŮSOBEM,</a:t>
            </a:r>
            <a:r>
              <a:rPr lang="cs-CZ" sz="2000" b="1" spc="-20" dirty="0">
                <a:solidFill>
                  <a:srgbClr val="00B050"/>
                </a:solidFill>
              </a:rPr>
              <a:t> </a:t>
            </a:r>
            <a:r>
              <a:rPr lang="cs-CZ" sz="2000" b="1" dirty="0">
                <a:solidFill>
                  <a:srgbClr val="00B050"/>
                </a:solidFill>
              </a:rPr>
              <a:t>KTERÝ</a:t>
            </a:r>
            <a:r>
              <a:rPr lang="cs-CZ" sz="2000" b="1" spc="-15" dirty="0">
                <a:solidFill>
                  <a:srgbClr val="00B050"/>
                </a:solidFill>
              </a:rPr>
              <a:t> </a:t>
            </a:r>
            <a:r>
              <a:rPr lang="cs-CZ" sz="2000" b="1" dirty="0">
                <a:solidFill>
                  <a:srgbClr val="00B050"/>
                </a:solidFill>
              </a:rPr>
              <a:t>SNIŽUJE</a:t>
            </a:r>
            <a:r>
              <a:rPr lang="cs-CZ" sz="2000" b="1" spc="-10" dirty="0">
                <a:solidFill>
                  <a:srgbClr val="00B050"/>
                </a:solidFill>
              </a:rPr>
              <a:t> RIZIKO </a:t>
            </a:r>
            <a:r>
              <a:rPr lang="cs-CZ" sz="2000" b="1" dirty="0">
                <a:solidFill>
                  <a:srgbClr val="00B050"/>
                </a:solidFill>
              </a:rPr>
              <a:t>DEGRADACE</a:t>
            </a:r>
            <a:r>
              <a:rPr lang="cs-CZ" sz="2000" b="1" spc="-25" dirty="0">
                <a:solidFill>
                  <a:srgbClr val="00B050"/>
                </a:solidFill>
              </a:rPr>
              <a:t> </a:t>
            </a:r>
            <a:r>
              <a:rPr lang="cs-CZ" sz="2000" b="1" dirty="0">
                <a:solidFill>
                  <a:srgbClr val="00B050"/>
                </a:solidFill>
              </a:rPr>
              <a:t>PŮDY</a:t>
            </a:r>
            <a:r>
              <a:rPr lang="cs-CZ" sz="2000" b="1" spc="-15" dirty="0">
                <a:solidFill>
                  <a:srgbClr val="00B050"/>
                </a:solidFill>
              </a:rPr>
              <a:t> </a:t>
            </a:r>
            <a:r>
              <a:rPr lang="cs-CZ" sz="2000" b="1" dirty="0">
                <a:solidFill>
                  <a:srgbClr val="00B050"/>
                </a:solidFill>
              </a:rPr>
              <a:t>A</a:t>
            </a:r>
            <a:r>
              <a:rPr lang="cs-CZ" sz="2000" b="1" spc="-10" dirty="0">
                <a:solidFill>
                  <a:srgbClr val="00B050"/>
                </a:solidFill>
              </a:rPr>
              <a:t> </a:t>
            </a:r>
            <a:r>
              <a:rPr lang="cs-CZ" sz="2000" b="1" dirty="0">
                <a:solidFill>
                  <a:srgbClr val="00B050"/>
                </a:solidFill>
              </a:rPr>
              <a:t>EROZE,</a:t>
            </a:r>
            <a:r>
              <a:rPr lang="cs-CZ" sz="2000" b="1" spc="-10" dirty="0">
                <a:solidFill>
                  <a:srgbClr val="00B050"/>
                </a:solidFill>
              </a:rPr>
              <a:t> </a:t>
            </a:r>
            <a:r>
              <a:rPr lang="cs-CZ" sz="2000" b="1" dirty="0">
                <a:solidFill>
                  <a:srgbClr val="00B050"/>
                </a:solidFill>
              </a:rPr>
              <a:t>VČETNĚ</a:t>
            </a:r>
            <a:r>
              <a:rPr lang="cs-CZ" sz="2000" b="1" spc="-20" dirty="0">
                <a:solidFill>
                  <a:srgbClr val="00B050"/>
                </a:solidFill>
              </a:rPr>
              <a:t>TOKŮ</a:t>
            </a:r>
            <a:endParaRPr lang="cs-CZ" sz="2000" b="1" dirty="0">
              <a:solidFill>
                <a:srgbClr val="00B050"/>
              </a:solidFill>
            </a:endParaRPr>
          </a:p>
          <a:p>
            <a:pPr marL="624840" marR="428625" indent="-342900">
              <a:spcBef>
                <a:spcPts val="585"/>
              </a:spcBef>
              <a:buFont typeface="+mj-lt"/>
              <a:buAutoNum type="arabicPeriod"/>
              <a:tabLst>
                <a:tab pos="434975" algn="l"/>
              </a:tabLst>
            </a:pPr>
            <a:r>
              <a:rPr lang="cs-CZ" sz="2000" b="1" dirty="0">
                <a:solidFill>
                  <a:srgbClr val="00B050"/>
                </a:solidFill>
              </a:rPr>
              <a:t>OBHOSPODAŘOVÁNÍ</a:t>
            </a:r>
            <a:r>
              <a:rPr lang="cs-CZ" sz="2000" b="1" spc="-25" dirty="0">
                <a:solidFill>
                  <a:srgbClr val="00B050"/>
                </a:solidFill>
              </a:rPr>
              <a:t> </a:t>
            </a:r>
            <a:r>
              <a:rPr lang="cs-CZ" sz="2000" b="1" dirty="0">
                <a:solidFill>
                  <a:srgbClr val="00B050"/>
                </a:solidFill>
              </a:rPr>
              <a:t>P</a:t>
            </a:r>
            <a:r>
              <a:rPr lang="cs-CZ" sz="2000" b="1" spc="-15" dirty="0">
                <a:solidFill>
                  <a:srgbClr val="00B050"/>
                </a:solidFill>
              </a:rPr>
              <a:t> </a:t>
            </a:r>
            <a:r>
              <a:rPr lang="cs-CZ" sz="2000" b="1" dirty="0">
                <a:solidFill>
                  <a:srgbClr val="00B050"/>
                </a:solidFill>
              </a:rPr>
              <a:t>ZOHLEDNĚNÍ</a:t>
            </a:r>
            <a:r>
              <a:rPr lang="cs-CZ" sz="2000" b="1" spc="-10" dirty="0">
                <a:solidFill>
                  <a:srgbClr val="00B050"/>
                </a:solidFill>
              </a:rPr>
              <a:t> </a:t>
            </a:r>
            <a:r>
              <a:rPr lang="cs-CZ" sz="2000" b="1" dirty="0">
                <a:solidFill>
                  <a:srgbClr val="00B050"/>
                </a:solidFill>
              </a:rPr>
              <a:t>SKLONU</a:t>
            </a:r>
            <a:r>
              <a:rPr lang="cs-CZ" sz="2000" b="1" spc="-5" dirty="0">
                <a:solidFill>
                  <a:srgbClr val="00B050"/>
                </a:solidFill>
              </a:rPr>
              <a:t> </a:t>
            </a:r>
            <a:r>
              <a:rPr lang="cs-CZ" sz="2000" b="1" spc="-10" dirty="0">
                <a:solidFill>
                  <a:srgbClr val="00B050"/>
                </a:solidFill>
              </a:rPr>
              <a:t>SVAHU</a:t>
            </a:r>
            <a:endParaRPr lang="cs-CZ" sz="2000" b="1" dirty="0">
              <a:solidFill>
                <a:srgbClr val="00B050"/>
              </a:solidFill>
            </a:endParaRPr>
          </a:p>
          <a:p>
            <a:pPr marL="624840" marR="837565" indent="-342900">
              <a:spcBef>
                <a:spcPts val="600"/>
              </a:spcBef>
              <a:buFont typeface="+mj-lt"/>
              <a:buAutoNum type="arabicPeriod"/>
              <a:tabLst>
                <a:tab pos="434975" algn="l"/>
              </a:tabLst>
            </a:pPr>
            <a:r>
              <a:rPr lang="cs-CZ" sz="2000" b="1" dirty="0">
                <a:solidFill>
                  <a:srgbClr val="00B050"/>
                </a:solidFill>
              </a:rPr>
              <a:t>MINIMÁLNÍ</a:t>
            </a:r>
            <a:r>
              <a:rPr lang="cs-CZ" sz="2000" b="1" spc="-20" dirty="0">
                <a:solidFill>
                  <a:srgbClr val="00B050"/>
                </a:solidFill>
              </a:rPr>
              <a:t> </a:t>
            </a:r>
            <a:r>
              <a:rPr lang="cs-CZ" sz="2000" b="1" dirty="0">
                <a:solidFill>
                  <a:srgbClr val="00B050"/>
                </a:solidFill>
              </a:rPr>
              <a:t>POKRYV</a:t>
            </a:r>
            <a:r>
              <a:rPr lang="cs-CZ" sz="2000" b="1" spc="-10" dirty="0">
                <a:solidFill>
                  <a:srgbClr val="00B050"/>
                </a:solidFill>
              </a:rPr>
              <a:t> </a:t>
            </a:r>
            <a:r>
              <a:rPr lang="cs-CZ" sz="2000" b="1" dirty="0">
                <a:solidFill>
                  <a:srgbClr val="00B050"/>
                </a:solidFill>
              </a:rPr>
              <a:t>PŮDY</a:t>
            </a:r>
            <a:r>
              <a:rPr lang="cs-CZ" sz="2000" b="1" spc="-15" dirty="0">
                <a:solidFill>
                  <a:srgbClr val="00B050"/>
                </a:solidFill>
              </a:rPr>
              <a:t> </a:t>
            </a:r>
            <a:r>
              <a:rPr lang="cs-CZ" sz="2000" b="1" dirty="0">
                <a:solidFill>
                  <a:srgbClr val="00B050"/>
                </a:solidFill>
              </a:rPr>
              <a:t>PRO</a:t>
            </a:r>
            <a:r>
              <a:rPr lang="cs-CZ" sz="2000" b="1" spc="-10" dirty="0">
                <a:solidFill>
                  <a:srgbClr val="00B050"/>
                </a:solidFill>
              </a:rPr>
              <a:t> </a:t>
            </a:r>
            <a:r>
              <a:rPr lang="cs-CZ" sz="2000" b="1" dirty="0">
                <a:solidFill>
                  <a:srgbClr val="00B050"/>
                </a:solidFill>
              </a:rPr>
              <a:t>ZAMEZENÍ</a:t>
            </a:r>
            <a:r>
              <a:rPr lang="cs-CZ" sz="2000" b="1" spc="-20" dirty="0">
                <a:solidFill>
                  <a:srgbClr val="00B050"/>
                </a:solidFill>
              </a:rPr>
              <a:t> </a:t>
            </a:r>
            <a:r>
              <a:rPr lang="cs-CZ" sz="2000" b="1" dirty="0">
                <a:solidFill>
                  <a:srgbClr val="00B050"/>
                </a:solidFill>
              </a:rPr>
              <a:t>VZNIKU</a:t>
            </a:r>
            <a:r>
              <a:rPr lang="cs-CZ" sz="2000" b="1" spc="-5" dirty="0">
                <a:solidFill>
                  <a:srgbClr val="00B050"/>
                </a:solidFill>
              </a:rPr>
              <a:t> </a:t>
            </a:r>
            <a:r>
              <a:rPr lang="cs-CZ" sz="2000" b="1" dirty="0">
                <a:solidFill>
                  <a:srgbClr val="00B050"/>
                </a:solidFill>
              </a:rPr>
              <a:t>HOLÉ</a:t>
            </a:r>
            <a:r>
              <a:rPr lang="cs-CZ" sz="2000" b="1" spc="-10" dirty="0">
                <a:solidFill>
                  <a:srgbClr val="00B050"/>
                </a:solidFill>
              </a:rPr>
              <a:t> </a:t>
            </a:r>
            <a:r>
              <a:rPr lang="cs-CZ" sz="2000" b="1" spc="-20" dirty="0">
                <a:solidFill>
                  <a:srgbClr val="00B050"/>
                </a:solidFill>
              </a:rPr>
              <a:t>PŮDY </a:t>
            </a:r>
            <a:r>
              <a:rPr lang="cs-CZ" sz="2000" b="1" dirty="0">
                <a:solidFill>
                  <a:srgbClr val="00B050"/>
                </a:solidFill>
              </a:rPr>
              <a:t>V</a:t>
            </a:r>
            <a:r>
              <a:rPr lang="cs-CZ" sz="2000" b="1" spc="-20" dirty="0">
                <a:solidFill>
                  <a:srgbClr val="00B050"/>
                </a:solidFill>
              </a:rPr>
              <a:t> </a:t>
            </a:r>
            <a:r>
              <a:rPr lang="cs-CZ" sz="2000" b="1" dirty="0">
                <a:solidFill>
                  <a:srgbClr val="00B050"/>
                </a:solidFill>
              </a:rPr>
              <a:t>NEJCITLIVĚJŠÍCH</a:t>
            </a:r>
            <a:r>
              <a:rPr lang="cs-CZ" sz="2000" b="1" spc="-15" dirty="0">
                <a:solidFill>
                  <a:srgbClr val="00B050"/>
                </a:solidFill>
              </a:rPr>
              <a:t> </a:t>
            </a:r>
            <a:r>
              <a:rPr lang="cs-CZ" sz="2000" b="1" spc="-10" dirty="0">
                <a:solidFill>
                  <a:srgbClr val="00B050"/>
                </a:solidFill>
              </a:rPr>
              <a:t>OBDOBÍCH</a:t>
            </a:r>
          </a:p>
          <a:p>
            <a:pPr marL="624205" indent="-342900">
              <a:spcBef>
                <a:spcPts val="770"/>
              </a:spcBef>
              <a:buFont typeface="+mj-lt"/>
              <a:buAutoNum type="arabicPeriod"/>
              <a:tabLst>
                <a:tab pos="434975" algn="l"/>
              </a:tabLst>
            </a:pPr>
            <a:r>
              <a:rPr lang="cs-CZ" sz="2000" b="1" dirty="0">
                <a:solidFill>
                  <a:srgbClr val="00B050"/>
                </a:solidFill>
              </a:rPr>
              <a:t>STŘÍDÁNÍ</a:t>
            </a:r>
            <a:r>
              <a:rPr lang="cs-CZ" sz="2000" b="1" spc="-20" dirty="0">
                <a:solidFill>
                  <a:srgbClr val="00B050"/>
                </a:solidFill>
              </a:rPr>
              <a:t> </a:t>
            </a:r>
            <a:r>
              <a:rPr lang="cs-CZ" sz="2000" b="1" dirty="0">
                <a:solidFill>
                  <a:srgbClr val="00B050"/>
                </a:solidFill>
              </a:rPr>
              <a:t>PLODIN</a:t>
            </a:r>
            <a:r>
              <a:rPr lang="cs-CZ" sz="2000" b="1" spc="-10" dirty="0">
                <a:solidFill>
                  <a:srgbClr val="00B050"/>
                </a:solidFill>
              </a:rPr>
              <a:t> </a:t>
            </a:r>
            <a:r>
              <a:rPr lang="cs-CZ" sz="2000" b="1" dirty="0">
                <a:solidFill>
                  <a:srgbClr val="00B050"/>
                </a:solidFill>
              </a:rPr>
              <a:t>NA</a:t>
            </a:r>
            <a:r>
              <a:rPr lang="cs-CZ" sz="2000" b="1" spc="-5" dirty="0">
                <a:solidFill>
                  <a:srgbClr val="00B050"/>
                </a:solidFill>
              </a:rPr>
              <a:t> </a:t>
            </a:r>
            <a:r>
              <a:rPr lang="cs-CZ" sz="2000" b="1" dirty="0">
                <a:solidFill>
                  <a:srgbClr val="00B050"/>
                </a:solidFill>
              </a:rPr>
              <a:t>ORNÉ</a:t>
            </a:r>
            <a:r>
              <a:rPr lang="cs-CZ" sz="2000" b="1" spc="-10" dirty="0">
                <a:solidFill>
                  <a:srgbClr val="00B050"/>
                </a:solidFill>
              </a:rPr>
              <a:t> </a:t>
            </a:r>
            <a:r>
              <a:rPr lang="cs-CZ" sz="2000" b="1" spc="-20" dirty="0">
                <a:solidFill>
                  <a:srgbClr val="00B050"/>
                </a:solidFill>
              </a:rPr>
              <a:t>PŮDĚ</a:t>
            </a:r>
            <a:endParaRPr lang="cs-CZ" sz="2000" b="1" dirty="0">
              <a:solidFill>
                <a:srgbClr val="00B050"/>
              </a:solidFill>
            </a:endParaRPr>
          </a:p>
          <a:p>
            <a:pPr marL="624839" marR="5080" indent="-342900">
              <a:spcBef>
                <a:spcPts val="590"/>
              </a:spcBef>
              <a:buFont typeface="+mj-lt"/>
              <a:buAutoNum type="arabicPeriod"/>
              <a:tabLst>
                <a:tab pos="434975" algn="l"/>
              </a:tabLst>
            </a:pPr>
            <a:r>
              <a:rPr lang="cs-CZ" sz="2000" b="1" dirty="0">
                <a:solidFill>
                  <a:srgbClr val="00B050"/>
                </a:solidFill>
              </a:rPr>
              <a:t>MINIMÁLNÍ</a:t>
            </a:r>
            <a:r>
              <a:rPr lang="cs-CZ" sz="2000" b="1" spc="-25" dirty="0">
                <a:solidFill>
                  <a:srgbClr val="00B050"/>
                </a:solidFill>
              </a:rPr>
              <a:t> </a:t>
            </a:r>
            <a:r>
              <a:rPr lang="cs-CZ" sz="2000" b="1" dirty="0">
                <a:solidFill>
                  <a:srgbClr val="00B050"/>
                </a:solidFill>
              </a:rPr>
              <a:t>PODÍL</a:t>
            </a:r>
            <a:r>
              <a:rPr lang="cs-CZ" sz="2000" b="1" spc="-15" dirty="0">
                <a:solidFill>
                  <a:srgbClr val="00B050"/>
                </a:solidFill>
              </a:rPr>
              <a:t> </a:t>
            </a:r>
            <a:r>
              <a:rPr lang="cs-CZ" sz="2000" b="1" dirty="0">
                <a:solidFill>
                  <a:srgbClr val="00B050"/>
                </a:solidFill>
              </a:rPr>
              <a:t>VÝMĚRY</a:t>
            </a:r>
            <a:r>
              <a:rPr lang="cs-CZ" sz="2000" b="1" spc="-15" dirty="0">
                <a:solidFill>
                  <a:srgbClr val="00B050"/>
                </a:solidFill>
              </a:rPr>
              <a:t> </a:t>
            </a:r>
            <a:r>
              <a:rPr lang="cs-CZ" sz="2000" b="1" dirty="0">
                <a:solidFill>
                  <a:srgbClr val="00B050"/>
                </a:solidFill>
              </a:rPr>
              <a:t>ZEMĚDĚLSKÉHO</a:t>
            </a:r>
            <a:r>
              <a:rPr lang="cs-CZ" sz="2000" b="1" spc="-20" dirty="0">
                <a:solidFill>
                  <a:srgbClr val="00B050"/>
                </a:solidFill>
              </a:rPr>
              <a:t> </a:t>
            </a:r>
            <a:r>
              <a:rPr lang="cs-CZ" sz="2000" b="1" dirty="0">
                <a:solidFill>
                  <a:srgbClr val="00B050"/>
                </a:solidFill>
              </a:rPr>
              <a:t>PODNIKU</a:t>
            </a:r>
            <a:r>
              <a:rPr lang="cs-CZ" sz="2000" b="1" spc="-10" dirty="0">
                <a:solidFill>
                  <a:srgbClr val="00B050"/>
                </a:solidFill>
              </a:rPr>
              <a:t> </a:t>
            </a:r>
            <a:r>
              <a:rPr lang="cs-CZ" sz="2000" b="1" dirty="0">
                <a:solidFill>
                  <a:srgbClr val="00B050"/>
                </a:solidFill>
              </a:rPr>
              <a:t>VYHRAZENÝ</a:t>
            </a:r>
            <a:r>
              <a:rPr lang="cs-CZ" sz="2000" b="1" spc="-15" dirty="0">
                <a:solidFill>
                  <a:srgbClr val="00B050"/>
                </a:solidFill>
              </a:rPr>
              <a:t> </a:t>
            </a:r>
            <a:r>
              <a:rPr lang="cs-CZ" sz="2000" b="1" spc="-25" dirty="0">
                <a:solidFill>
                  <a:srgbClr val="00B050"/>
                </a:solidFill>
              </a:rPr>
              <a:t>PRO </a:t>
            </a:r>
            <a:r>
              <a:rPr lang="cs-CZ" sz="2000" b="1" spc="-10" dirty="0">
                <a:solidFill>
                  <a:srgbClr val="00B050"/>
                </a:solidFill>
              </a:rPr>
              <a:t>NEPRODUKČNÍ</a:t>
            </a:r>
            <a:r>
              <a:rPr lang="cs-CZ" sz="2000" b="1" spc="-45" dirty="0">
                <a:solidFill>
                  <a:srgbClr val="00B050"/>
                </a:solidFill>
              </a:rPr>
              <a:t> </a:t>
            </a:r>
            <a:r>
              <a:rPr lang="cs-CZ" sz="2000" b="1" spc="-10" dirty="0">
                <a:solidFill>
                  <a:srgbClr val="00B050"/>
                </a:solidFill>
              </a:rPr>
              <a:t>PLOCHY,</a:t>
            </a:r>
            <a:r>
              <a:rPr lang="cs-CZ" sz="2000" b="1" spc="-20" dirty="0">
                <a:solidFill>
                  <a:srgbClr val="00B050"/>
                </a:solidFill>
              </a:rPr>
              <a:t> </a:t>
            </a:r>
            <a:r>
              <a:rPr lang="cs-CZ" sz="2000" b="1" spc="-10" dirty="0">
                <a:solidFill>
                  <a:srgbClr val="00B050"/>
                </a:solidFill>
              </a:rPr>
              <a:t>ZACHOVÁNÍ</a:t>
            </a:r>
            <a:r>
              <a:rPr lang="cs-CZ" sz="2000" b="1" spc="-15" dirty="0">
                <a:solidFill>
                  <a:srgbClr val="00B050"/>
                </a:solidFill>
              </a:rPr>
              <a:t> </a:t>
            </a:r>
            <a:r>
              <a:rPr lang="cs-CZ" sz="2000" b="1" spc="-10" dirty="0">
                <a:solidFill>
                  <a:srgbClr val="00B050"/>
                </a:solidFill>
              </a:rPr>
              <a:t>KRAJINNÝCH</a:t>
            </a:r>
            <a:r>
              <a:rPr lang="cs-CZ" sz="2000" b="1" spc="-15" dirty="0">
                <a:solidFill>
                  <a:srgbClr val="00B050"/>
                </a:solidFill>
              </a:rPr>
              <a:t> </a:t>
            </a:r>
            <a:r>
              <a:rPr lang="cs-CZ" sz="2000" b="1" dirty="0">
                <a:solidFill>
                  <a:srgbClr val="00B050"/>
                </a:solidFill>
              </a:rPr>
              <a:t>PRVKŮ,</a:t>
            </a:r>
            <a:r>
              <a:rPr lang="cs-CZ" sz="2000" b="1" spc="-20" dirty="0">
                <a:solidFill>
                  <a:srgbClr val="00B050"/>
                </a:solidFill>
              </a:rPr>
              <a:t> </a:t>
            </a:r>
            <a:r>
              <a:rPr lang="cs-CZ" sz="2000" b="1" spc="-10" dirty="0">
                <a:solidFill>
                  <a:srgbClr val="00B050"/>
                </a:solidFill>
              </a:rPr>
              <a:t>ZÁKAZ</a:t>
            </a:r>
            <a:r>
              <a:rPr lang="cs-CZ" sz="2000" b="1" spc="-25" dirty="0">
                <a:solidFill>
                  <a:srgbClr val="00B050"/>
                </a:solidFill>
              </a:rPr>
              <a:t> </a:t>
            </a:r>
            <a:r>
              <a:rPr lang="cs-CZ" sz="2000" b="1" spc="-10" dirty="0">
                <a:solidFill>
                  <a:srgbClr val="00B050"/>
                </a:solidFill>
              </a:rPr>
              <a:t>OŘEZU </a:t>
            </a:r>
            <a:r>
              <a:rPr lang="cs-CZ" sz="2000" b="1" dirty="0">
                <a:solidFill>
                  <a:srgbClr val="00B050"/>
                </a:solidFill>
              </a:rPr>
              <a:t>KEŘŮ</a:t>
            </a:r>
            <a:r>
              <a:rPr lang="cs-CZ" sz="2000" b="1" spc="-5" dirty="0">
                <a:solidFill>
                  <a:srgbClr val="00B050"/>
                </a:solidFill>
              </a:rPr>
              <a:t> </a:t>
            </a:r>
            <a:r>
              <a:rPr lang="cs-CZ" sz="2000" b="1" dirty="0">
                <a:solidFill>
                  <a:srgbClr val="00B050"/>
                </a:solidFill>
              </a:rPr>
              <a:t>A</a:t>
            </a:r>
            <a:r>
              <a:rPr lang="cs-CZ" sz="2000" b="1" spc="-5" dirty="0">
                <a:solidFill>
                  <a:srgbClr val="00B050"/>
                </a:solidFill>
              </a:rPr>
              <a:t> </a:t>
            </a:r>
            <a:r>
              <a:rPr lang="cs-CZ" sz="2000" b="1" dirty="0">
                <a:solidFill>
                  <a:srgbClr val="00B050"/>
                </a:solidFill>
              </a:rPr>
              <a:t>STROMŮ V</a:t>
            </a:r>
            <a:r>
              <a:rPr lang="cs-CZ" sz="2000" b="1" spc="-15" dirty="0">
                <a:solidFill>
                  <a:srgbClr val="00B050"/>
                </a:solidFill>
              </a:rPr>
              <a:t> </a:t>
            </a:r>
            <a:r>
              <a:rPr lang="cs-CZ" sz="2000" b="1" dirty="0">
                <a:solidFill>
                  <a:srgbClr val="00B050"/>
                </a:solidFill>
              </a:rPr>
              <a:t>OBDOBÍ</a:t>
            </a:r>
            <a:r>
              <a:rPr lang="cs-CZ" sz="2000" b="1" spc="-10" dirty="0">
                <a:solidFill>
                  <a:srgbClr val="00B050"/>
                </a:solidFill>
              </a:rPr>
              <a:t> </a:t>
            </a:r>
            <a:r>
              <a:rPr lang="cs-CZ" sz="2000" b="1" dirty="0">
                <a:solidFill>
                  <a:srgbClr val="00B050"/>
                </a:solidFill>
              </a:rPr>
              <a:t>HNÍZDĚNÍ</a:t>
            </a:r>
            <a:r>
              <a:rPr lang="cs-CZ" sz="2000" b="1" spc="-5" dirty="0">
                <a:solidFill>
                  <a:srgbClr val="00B050"/>
                </a:solidFill>
              </a:rPr>
              <a:t> </a:t>
            </a:r>
            <a:r>
              <a:rPr lang="cs-CZ" sz="2000" b="1" dirty="0">
                <a:solidFill>
                  <a:srgbClr val="00B050"/>
                </a:solidFill>
              </a:rPr>
              <a:t>A</a:t>
            </a:r>
            <a:r>
              <a:rPr lang="cs-CZ" sz="2000" b="1" spc="-5" dirty="0">
                <a:solidFill>
                  <a:srgbClr val="00B050"/>
                </a:solidFill>
              </a:rPr>
              <a:t> </a:t>
            </a:r>
            <a:r>
              <a:rPr lang="cs-CZ" sz="2000" b="1" dirty="0">
                <a:solidFill>
                  <a:srgbClr val="00B050"/>
                </a:solidFill>
              </a:rPr>
              <a:t>ODCHOVU </a:t>
            </a:r>
            <a:r>
              <a:rPr lang="cs-CZ" sz="2000" b="1" spc="-10" dirty="0">
                <a:solidFill>
                  <a:srgbClr val="00B050"/>
                </a:solidFill>
              </a:rPr>
              <a:t>MLÁĎAT</a:t>
            </a:r>
            <a:endParaRPr lang="cs-CZ" sz="2000" b="1" dirty="0">
              <a:solidFill>
                <a:srgbClr val="00B050"/>
              </a:solidFill>
            </a:endParaRPr>
          </a:p>
          <a:p>
            <a:pPr marL="624840" marR="234950" indent="-342900">
              <a:spcBef>
                <a:spcPts val="595"/>
              </a:spcBef>
              <a:buFont typeface="+mj-lt"/>
              <a:buAutoNum type="arabicPeriod"/>
              <a:tabLst>
                <a:tab pos="434975" algn="l"/>
              </a:tabLst>
            </a:pPr>
            <a:r>
              <a:rPr lang="cs-CZ" sz="2000" b="1" dirty="0">
                <a:solidFill>
                  <a:srgbClr val="00B050"/>
                </a:solidFill>
              </a:rPr>
              <a:t>ZÁKAZ</a:t>
            </a:r>
            <a:r>
              <a:rPr lang="cs-CZ" sz="2000" b="1" spc="-10" dirty="0">
                <a:solidFill>
                  <a:srgbClr val="00B050"/>
                </a:solidFill>
              </a:rPr>
              <a:t> </a:t>
            </a:r>
            <a:r>
              <a:rPr lang="cs-CZ" sz="2000" b="1" dirty="0">
                <a:solidFill>
                  <a:srgbClr val="00B050"/>
                </a:solidFill>
              </a:rPr>
              <a:t>PŘEMĚNY</a:t>
            </a:r>
            <a:r>
              <a:rPr lang="cs-CZ" sz="2000" b="1" spc="-15" dirty="0">
                <a:solidFill>
                  <a:srgbClr val="00B050"/>
                </a:solidFill>
              </a:rPr>
              <a:t> </a:t>
            </a:r>
            <a:r>
              <a:rPr lang="cs-CZ" sz="2000" b="1" dirty="0">
                <a:solidFill>
                  <a:srgbClr val="00B050"/>
                </a:solidFill>
              </a:rPr>
              <a:t>NEBO</a:t>
            </a:r>
            <a:r>
              <a:rPr lang="cs-CZ" sz="2000" b="1" spc="-20" dirty="0">
                <a:solidFill>
                  <a:srgbClr val="00B050"/>
                </a:solidFill>
              </a:rPr>
              <a:t> </a:t>
            </a:r>
            <a:r>
              <a:rPr lang="cs-CZ" sz="2000" b="1" dirty="0">
                <a:solidFill>
                  <a:srgbClr val="00B050"/>
                </a:solidFill>
              </a:rPr>
              <a:t>ORBY</a:t>
            </a:r>
            <a:r>
              <a:rPr lang="cs-CZ" sz="2000" b="1" spc="-15" dirty="0">
                <a:solidFill>
                  <a:srgbClr val="00B050"/>
                </a:solidFill>
              </a:rPr>
              <a:t> </a:t>
            </a:r>
            <a:r>
              <a:rPr lang="cs-CZ" sz="2000" b="1" dirty="0">
                <a:solidFill>
                  <a:srgbClr val="00B050"/>
                </a:solidFill>
              </a:rPr>
              <a:t>TRVALÝCH TRAVNÍCH</a:t>
            </a:r>
            <a:r>
              <a:rPr lang="cs-CZ" sz="2000" b="1" spc="-10" dirty="0">
                <a:solidFill>
                  <a:srgbClr val="00B050"/>
                </a:solidFill>
              </a:rPr>
              <a:t> POROSTŮ </a:t>
            </a:r>
            <a:r>
              <a:rPr lang="cs-CZ" sz="2000" b="1" dirty="0">
                <a:solidFill>
                  <a:srgbClr val="00B050"/>
                </a:solidFill>
              </a:rPr>
              <a:t>OZNAČENÝCH</a:t>
            </a:r>
            <a:r>
              <a:rPr lang="cs-CZ" sz="2000" b="1" spc="-40" dirty="0">
                <a:solidFill>
                  <a:srgbClr val="00B050"/>
                </a:solidFill>
              </a:rPr>
              <a:t> </a:t>
            </a:r>
            <a:r>
              <a:rPr lang="cs-CZ" sz="2000" b="1" dirty="0">
                <a:solidFill>
                  <a:srgbClr val="00B050"/>
                </a:solidFill>
              </a:rPr>
              <a:t>JAKO</a:t>
            </a:r>
            <a:r>
              <a:rPr lang="cs-CZ" sz="2000" b="1" spc="-20" dirty="0">
                <a:solidFill>
                  <a:srgbClr val="00B050"/>
                </a:solidFill>
              </a:rPr>
              <a:t> </a:t>
            </a:r>
            <a:r>
              <a:rPr lang="cs-CZ" sz="2000" b="1" dirty="0">
                <a:solidFill>
                  <a:srgbClr val="00B050"/>
                </a:solidFill>
              </a:rPr>
              <a:t>ENVIRONMENTÁLNĚ</a:t>
            </a:r>
            <a:r>
              <a:rPr lang="cs-CZ" sz="2000" b="1" spc="-15" dirty="0">
                <a:solidFill>
                  <a:srgbClr val="00B050"/>
                </a:solidFill>
              </a:rPr>
              <a:t> </a:t>
            </a:r>
            <a:r>
              <a:rPr lang="cs-CZ" sz="2000" b="1" dirty="0">
                <a:solidFill>
                  <a:srgbClr val="00B050"/>
                </a:solidFill>
              </a:rPr>
              <a:t>CITLIVÉ</a:t>
            </a:r>
            <a:r>
              <a:rPr lang="cs-CZ" sz="2000" b="1" spc="-20" dirty="0">
                <a:solidFill>
                  <a:srgbClr val="00B050"/>
                </a:solidFill>
              </a:rPr>
              <a:t> </a:t>
            </a:r>
            <a:r>
              <a:rPr lang="cs-CZ" sz="2000" b="1" dirty="0">
                <a:solidFill>
                  <a:srgbClr val="00B050"/>
                </a:solidFill>
              </a:rPr>
              <a:t>OBLASTI</a:t>
            </a:r>
            <a:r>
              <a:rPr lang="cs-CZ" sz="2000" b="1" spc="-15" dirty="0">
                <a:solidFill>
                  <a:srgbClr val="00B050"/>
                </a:solidFill>
              </a:rPr>
              <a:t> </a:t>
            </a:r>
            <a:r>
              <a:rPr lang="cs-CZ" sz="2000" b="1" dirty="0">
                <a:solidFill>
                  <a:srgbClr val="00B050"/>
                </a:solidFill>
              </a:rPr>
              <a:t>S</a:t>
            </a:r>
            <a:r>
              <a:rPr lang="cs-CZ" sz="2000" b="1" spc="-10" dirty="0">
                <a:solidFill>
                  <a:srgbClr val="00B050"/>
                </a:solidFill>
              </a:rPr>
              <a:t> TRVALÝMI </a:t>
            </a:r>
            <a:r>
              <a:rPr lang="cs-CZ" sz="2000" b="1" dirty="0">
                <a:solidFill>
                  <a:srgbClr val="00B050"/>
                </a:solidFill>
              </a:rPr>
              <a:t>TRAVNÍMI</a:t>
            </a:r>
            <a:r>
              <a:rPr lang="cs-CZ" sz="2000" b="1" spc="-25" dirty="0">
                <a:solidFill>
                  <a:srgbClr val="00B050"/>
                </a:solidFill>
              </a:rPr>
              <a:t> </a:t>
            </a:r>
            <a:r>
              <a:rPr lang="cs-CZ" sz="2000" b="1" dirty="0">
                <a:solidFill>
                  <a:srgbClr val="00B050"/>
                </a:solidFill>
              </a:rPr>
              <a:t>POROSTY</a:t>
            </a:r>
            <a:r>
              <a:rPr lang="cs-CZ" sz="2000" b="1" spc="-20" dirty="0">
                <a:solidFill>
                  <a:srgbClr val="00B050"/>
                </a:solidFill>
              </a:rPr>
              <a:t> </a:t>
            </a:r>
            <a:r>
              <a:rPr lang="cs-CZ" sz="2000" b="1" dirty="0">
                <a:solidFill>
                  <a:srgbClr val="00B050"/>
                </a:solidFill>
              </a:rPr>
              <a:t>V</a:t>
            </a:r>
            <a:r>
              <a:rPr lang="cs-CZ" sz="2000" b="1" spc="-15" dirty="0">
                <a:solidFill>
                  <a:srgbClr val="00B050"/>
                </a:solidFill>
              </a:rPr>
              <a:t> </a:t>
            </a:r>
            <a:r>
              <a:rPr lang="cs-CZ" sz="2000" b="1" dirty="0">
                <a:solidFill>
                  <a:srgbClr val="00B050"/>
                </a:solidFill>
              </a:rPr>
              <a:t>LOKALITÁCH</a:t>
            </a:r>
            <a:r>
              <a:rPr lang="cs-CZ" sz="2000" b="1" spc="-15" dirty="0">
                <a:solidFill>
                  <a:srgbClr val="00B050"/>
                </a:solidFill>
              </a:rPr>
              <a:t> </a:t>
            </a:r>
            <a:r>
              <a:rPr lang="cs-CZ" sz="2000" b="1" dirty="0">
                <a:solidFill>
                  <a:srgbClr val="00B050"/>
                </a:solidFill>
              </a:rPr>
              <a:t>SÍTĚ</a:t>
            </a:r>
            <a:r>
              <a:rPr lang="cs-CZ" sz="2000" b="1" spc="-15" dirty="0">
                <a:solidFill>
                  <a:srgbClr val="00B050"/>
                </a:solidFill>
              </a:rPr>
              <a:t> </a:t>
            </a:r>
            <a:r>
              <a:rPr lang="cs-CZ" sz="2000" b="1" dirty="0">
                <a:solidFill>
                  <a:srgbClr val="00B050"/>
                </a:solidFill>
              </a:rPr>
              <a:t>NATURA</a:t>
            </a:r>
            <a:r>
              <a:rPr lang="cs-CZ" sz="2000" b="1" spc="-5" dirty="0">
                <a:solidFill>
                  <a:srgbClr val="00B050"/>
                </a:solidFill>
              </a:rPr>
              <a:t> </a:t>
            </a:r>
            <a:r>
              <a:rPr lang="cs-CZ" sz="2000" b="1" spc="-20" dirty="0">
                <a:solidFill>
                  <a:srgbClr val="00B050"/>
                </a:solidFill>
              </a:rPr>
              <a:t>2000 </a:t>
            </a:r>
          </a:p>
          <a:p>
            <a:pPr marL="624840" marR="234950" indent="-342900">
              <a:spcBef>
                <a:spcPts val="595"/>
              </a:spcBef>
              <a:buFont typeface="+mj-lt"/>
              <a:buAutoNum type="arabicPeriod"/>
              <a:tabLst>
                <a:tab pos="434975" algn="l"/>
              </a:tabLst>
            </a:pPr>
            <a:endParaRPr lang="cs-CZ" sz="1600" b="1" spc="-20" dirty="0">
              <a:solidFill>
                <a:srgbClr val="00B050"/>
              </a:solidFill>
            </a:endParaRPr>
          </a:p>
          <a:p>
            <a:pPr marL="624840" marR="234950" indent="-342900">
              <a:spcBef>
                <a:spcPts val="595"/>
              </a:spcBef>
              <a:buFont typeface="+mj-lt"/>
              <a:buAutoNum type="arabicPeriod"/>
              <a:tabLst>
                <a:tab pos="434975" algn="l"/>
              </a:tabLst>
            </a:pPr>
            <a:endParaRPr lang="cs-CZ" sz="1600" b="1" spc="-20" dirty="0">
              <a:solidFill>
                <a:schemeClr val="accent2"/>
              </a:solidFill>
            </a:endParaRPr>
          </a:p>
          <a:p>
            <a:pPr marL="624840" marR="234950" indent="-342900">
              <a:spcBef>
                <a:spcPts val="595"/>
              </a:spcBef>
              <a:buFont typeface="+mj-lt"/>
              <a:buAutoNum type="arabicPeriod"/>
              <a:tabLst>
                <a:tab pos="434975" algn="l"/>
              </a:tabLst>
            </a:pPr>
            <a:endParaRPr lang="cs-CZ" sz="1600" b="1" spc="-20" dirty="0">
              <a:solidFill>
                <a:schemeClr val="accent2"/>
              </a:solidFill>
            </a:endParaRPr>
          </a:p>
          <a:p>
            <a:pPr marL="624840" marR="234950" indent="-342900">
              <a:spcBef>
                <a:spcPts val="595"/>
              </a:spcBef>
              <a:buFont typeface="+mj-lt"/>
              <a:buAutoNum type="arabicPeriod"/>
              <a:tabLst>
                <a:tab pos="434975" algn="l"/>
              </a:tabLst>
            </a:pPr>
            <a:endParaRPr lang="cs-CZ" sz="1600" b="1" dirty="0">
              <a:solidFill>
                <a:schemeClr val="accent2"/>
              </a:solidFill>
            </a:endParaRPr>
          </a:p>
        </p:txBody>
      </p:sp>
    </p:spTree>
    <p:extLst>
      <p:ext uri="{BB962C8B-B14F-4D97-AF65-F5344CB8AC3E}">
        <p14:creationId xmlns:p14="http://schemas.microsoft.com/office/powerpoint/2010/main" val="37824961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C14288-877F-63AA-E259-ABFB20B649C3}"/>
              </a:ext>
            </a:extLst>
          </p:cNvPr>
          <p:cNvSpPr>
            <a:spLocks noGrp="1"/>
          </p:cNvSpPr>
          <p:nvPr>
            <p:ph type="title"/>
          </p:nvPr>
        </p:nvSpPr>
        <p:spPr>
          <a:xfrm>
            <a:off x="1143000" y="609600"/>
            <a:ext cx="9875520" cy="686540"/>
          </a:xfrm>
        </p:spPr>
        <p:txBody>
          <a:bodyPr>
            <a:normAutofit/>
          </a:bodyPr>
          <a:lstStyle/>
          <a:p>
            <a:r>
              <a:rPr lang="cs-CZ" sz="3200" b="1" dirty="0"/>
              <a:t>DZES  - dobrý zemědělský a environmentální stav půdy</a:t>
            </a:r>
          </a:p>
        </p:txBody>
      </p:sp>
      <p:sp>
        <p:nvSpPr>
          <p:cNvPr id="3" name="Zástupný obsah 2">
            <a:extLst>
              <a:ext uri="{FF2B5EF4-FFF2-40B4-BE49-F238E27FC236}">
                <a16:creationId xmlns:a16="http://schemas.microsoft.com/office/drawing/2014/main" id="{698CBA9A-5263-1D6F-5684-E536F134F6C5}"/>
              </a:ext>
            </a:extLst>
          </p:cNvPr>
          <p:cNvSpPr>
            <a:spLocks noGrp="1"/>
          </p:cNvSpPr>
          <p:nvPr>
            <p:ph idx="1"/>
          </p:nvPr>
        </p:nvSpPr>
        <p:spPr>
          <a:xfrm>
            <a:off x="1143000" y="1527142"/>
            <a:ext cx="9872871" cy="4986780"/>
          </a:xfrm>
        </p:spPr>
        <p:txBody>
          <a:bodyPr>
            <a:normAutofit/>
          </a:bodyPr>
          <a:lstStyle/>
          <a:p>
            <a:r>
              <a:rPr lang="cs-CZ" b="1" dirty="0"/>
              <a:t>V návaznosti na předchozí systém podmíněnosti realizovaný do roku 2022 se dle nového systému podmíněnosti plné čerpání podpory SZP váže na to, že zemědělci dodržují základní podmínky v oblasti životního prostředí, změny klimatu, veřejného zdraví, zdraví rostlin a dobrých životních podmínek zvířat.</a:t>
            </a:r>
          </a:p>
          <a:p>
            <a:r>
              <a:rPr lang="cs-CZ" b="1" dirty="0"/>
              <a:t>Základní  podmínky  ve  zjednodušené  podobě  zahrnují  seznam  povinných  požadavků  na hospodaření (PPH) a standardy pro dobrý zemědělský a environmentální stav půdy (DZES).</a:t>
            </a:r>
          </a:p>
          <a:p>
            <a:r>
              <a:rPr lang="cs-CZ" b="1" dirty="0"/>
              <a:t>Uvedené základní podmínky by měly lépe zohledňovat výzvy v oblasti životního prostředí a klimatu, novou  strukturu  environmentálních  prvků  SZP  a  zajistit  tak  vyšší  úroveň  ambicí v oblasti ochrany životního prostředí a klimatu stanovenou ve sdělení Evropské komise s názvem „Budoucnost potravinářství a zemědělství“.</a:t>
            </a:r>
          </a:p>
          <a:p>
            <a:endParaRPr lang="cs-CZ" dirty="0"/>
          </a:p>
        </p:txBody>
      </p:sp>
    </p:spTree>
    <p:extLst>
      <p:ext uri="{BB962C8B-B14F-4D97-AF65-F5344CB8AC3E}">
        <p14:creationId xmlns:p14="http://schemas.microsoft.com/office/powerpoint/2010/main" val="331923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B41D5-FA5C-99B9-068A-FB3766A2A85D}"/>
              </a:ext>
            </a:extLst>
          </p:cNvPr>
          <p:cNvSpPr>
            <a:spLocks noGrp="1"/>
          </p:cNvSpPr>
          <p:nvPr>
            <p:ph type="title"/>
          </p:nvPr>
        </p:nvSpPr>
        <p:spPr>
          <a:xfrm>
            <a:off x="4441783" y="609600"/>
            <a:ext cx="6693061" cy="695325"/>
          </a:xfrm>
        </p:spPr>
        <p:txBody>
          <a:bodyPr>
            <a:normAutofit/>
          </a:bodyPr>
          <a:lstStyle/>
          <a:p>
            <a:r>
              <a:rPr lang="cs-CZ" b="1" i="0" u="none" strike="noStrike" baseline="0" dirty="0">
                <a:latin typeface="Arial" panose="020B0604020202020204" pitchFamily="34" charset="0"/>
              </a:rPr>
              <a:t>Projektové intervence </a:t>
            </a:r>
            <a:endParaRPr lang="cs-CZ" dirty="0"/>
          </a:p>
        </p:txBody>
      </p:sp>
      <p:pic>
        <p:nvPicPr>
          <p:cNvPr id="7" name="Picture 4" descr="Stůl s kancelářskými pomůckami">
            <a:extLst>
              <a:ext uri="{FF2B5EF4-FFF2-40B4-BE49-F238E27FC236}">
                <a16:creationId xmlns:a16="http://schemas.microsoft.com/office/drawing/2014/main" id="{7D52E79D-A8A7-4343-C14B-E1678595D2C9}"/>
              </a:ext>
            </a:extLst>
          </p:cNvPr>
          <p:cNvPicPr>
            <a:picLocks noChangeAspect="1"/>
          </p:cNvPicPr>
          <p:nvPr/>
        </p:nvPicPr>
        <p:blipFill rotWithShape="1">
          <a:blip r:embed="rId2"/>
          <a:srcRect l="30917" r="30915" b="-2"/>
          <a:stretch/>
        </p:blipFill>
        <p:spPr>
          <a:xfrm>
            <a:off x="223336" y="243840"/>
            <a:ext cx="3646837" cy="6377939"/>
          </a:xfrm>
          <a:prstGeom prst="rect">
            <a:avLst/>
          </a:prstGeom>
        </p:spPr>
      </p:pic>
      <p:sp>
        <p:nvSpPr>
          <p:cNvPr id="8" name="Zástupný obsah 2">
            <a:extLst>
              <a:ext uri="{FF2B5EF4-FFF2-40B4-BE49-F238E27FC236}">
                <a16:creationId xmlns:a16="http://schemas.microsoft.com/office/drawing/2014/main" id="{2959D997-7F48-7B11-8567-ED07B09AAFE7}"/>
              </a:ext>
            </a:extLst>
          </p:cNvPr>
          <p:cNvSpPr>
            <a:spLocks noGrp="1"/>
          </p:cNvSpPr>
          <p:nvPr>
            <p:ph idx="1"/>
          </p:nvPr>
        </p:nvSpPr>
        <p:spPr>
          <a:xfrm>
            <a:off x="4000500" y="1609725"/>
            <a:ext cx="7791449" cy="4886325"/>
          </a:xfrm>
        </p:spPr>
        <p:txBody>
          <a:bodyPr>
            <a:noAutofit/>
          </a:bodyPr>
          <a:lstStyle/>
          <a:p>
            <a:pPr marL="45720" indent="0">
              <a:buNone/>
            </a:pPr>
            <a:r>
              <a:rPr lang="cs-CZ" sz="2000" b="1" dirty="0"/>
              <a:t>Kontinuální příjem od jara 2023: </a:t>
            </a:r>
          </a:p>
          <a:p>
            <a:pPr>
              <a:buFont typeface="Wingdings" panose="05000000000000000000" pitchFamily="2" charset="2"/>
              <a:buChar char="Ø"/>
            </a:pPr>
            <a:r>
              <a:rPr lang="cs-CZ" sz="2000" b="1" dirty="0"/>
              <a:t>	Podpora poradenství</a:t>
            </a:r>
          </a:p>
          <a:p>
            <a:pPr>
              <a:buFont typeface="Wingdings" panose="05000000000000000000" pitchFamily="2" charset="2"/>
              <a:buChar char="Ø"/>
            </a:pPr>
            <a:endParaRPr lang="cs-CZ" sz="2000" b="1" dirty="0"/>
          </a:p>
          <a:p>
            <a:pPr marL="45720" indent="0">
              <a:buNone/>
            </a:pPr>
            <a:r>
              <a:rPr lang="cs-CZ" sz="2000" b="1" dirty="0"/>
              <a:t>Kontinuální příjem od podzimu 2023:</a:t>
            </a:r>
          </a:p>
          <a:p>
            <a:pPr>
              <a:buFont typeface="Wingdings" panose="05000000000000000000" pitchFamily="2" charset="2"/>
              <a:buChar char="Ø"/>
            </a:pPr>
            <a:r>
              <a:rPr lang="cs-CZ" sz="2000" b="1" dirty="0"/>
              <a:t>	Pozemkové úpravy</a:t>
            </a:r>
          </a:p>
          <a:p>
            <a:pPr>
              <a:buFont typeface="Wingdings" panose="05000000000000000000" pitchFamily="2" charset="2"/>
              <a:buChar char="Ø"/>
            </a:pPr>
            <a:endParaRPr lang="cs-CZ" sz="2000" b="1" dirty="0"/>
          </a:p>
          <a:p>
            <a:pPr marL="45720" indent="0">
              <a:buNone/>
            </a:pPr>
            <a:r>
              <a:rPr lang="cs-CZ" sz="2000" b="1" dirty="0"/>
              <a:t>Kontinuální příjem od roku 2024:</a:t>
            </a:r>
          </a:p>
          <a:p>
            <a:pPr>
              <a:buFont typeface="Wingdings" panose="05000000000000000000" pitchFamily="2" charset="2"/>
              <a:buChar char="Ø"/>
            </a:pPr>
            <a:r>
              <a:rPr lang="cs-CZ" sz="2000" b="1" dirty="0"/>
              <a:t>	LEADER (od jara 2023 příjem Programových rámců SP SZP)</a:t>
            </a:r>
          </a:p>
          <a:p>
            <a:pPr>
              <a:buFont typeface="Wingdings" panose="05000000000000000000" pitchFamily="2" charset="2"/>
              <a:buChar char="Ø"/>
            </a:pPr>
            <a:endParaRPr lang="cs-CZ" sz="2000" b="1" dirty="0"/>
          </a:p>
          <a:p>
            <a:pPr marL="45720" indent="0">
              <a:buNone/>
            </a:pPr>
            <a:r>
              <a:rPr lang="cs-CZ" sz="2000" b="1" dirty="0"/>
              <a:t>Podpora vzdělávání</a:t>
            </a:r>
          </a:p>
        </p:txBody>
      </p:sp>
    </p:spTree>
    <p:extLst>
      <p:ext uri="{BB962C8B-B14F-4D97-AF65-F5344CB8AC3E}">
        <p14:creationId xmlns:p14="http://schemas.microsoft.com/office/powerpoint/2010/main" val="12251616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F2EEB8-88A4-251C-EAC3-5E81DC8AAB9A}"/>
              </a:ext>
            </a:extLst>
          </p:cNvPr>
          <p:cNvSpPr>
            <a:spLocks noGrp="1"/>
          </p:cNvSpPr>
          <p:nvPr>
            <p:ph type="title"/>
          </p:nvPr>
        </p:nvSpPr>
        <p:spPr>
          <a:xfrm>
            <a:off x="1143000" y="418730"/>
            <a:ext cx="10301649" cy="686540"/>
          </a:xfrm>
        </p:spPr>
        <p:txBody>
          <a:bodyPr>
            <a:noAutofit/>
          </a:bodyPr>
          <a:lstStyle/>
          <a:p>
            <a:pPr algn="ctr"/>
            <a:r>
              <a:rPr lang="cs-CZ" sz="3200" b="1" dirty="0"/>
              <a:t>DZES  - dobrý zemědělský a environmentální stav půdy</a:t>
            </a:r>
          </a:p>
        </p:txBody>
      </p:sp>
      <p:sp>
        <p:nvSpPr>
          <p:cNvPr id="3" name="Zástupný obsah 2">
            <a:extLst>
              <a:ext uri="{FF2B5EF4-FFF2-40B4-BE49-F238E27FC236}">
                <a16:creationId xmlns:a16="http://schemas.microsoft.com/office/drawing/2014/main" id="{4FF42E1E-FBA7-C76A-7BA8-DDA6CA8FAB90}"/>
              </a:ext>
            </a:extLst>
          </p:cNvPr>
          <p:cNvSpPr>
            <a:spLocks noGrp="1"/>
          </p:cNvSpPr>
          <p:nvPr>
            <p:ph idx="1"/>
          </p:nvPr>
        </p:nvSpPr>
        <p:spPr>
          <a:xfrm>
            <a:off x="1143000" y="1420427"/>
            <a:ext cx="9872871" cy="4904959"/>
          </a:xfrm>
        </p:spPr>
        <p:txBody>
          <a:bodyPr>
            <a:normAutofit fontScale="92500"/>
          </a:bodyPr>
          <a:lstStyle/>
          <a:p>
            <a:pPr marL="460375" marR="5715" indent="0">
              <a:lnSpc>
                <a:spcPct val="110700"/>
              </a:lnSpc>
              <a:spcBef>
                <a:spcPts val="100"/>
              </a:spcBef>
              <a:buNone/>
            </a:pPr>
            <a:r>
              <a:rPr lang="cs-CZ" sz="2900" b="1" dirty="0">
                <a:solidFill>
                  <a:schemeClr val="accent2"/>
                </a:solidFill>
                <a:latin typeface="Gill Sans MT"/>
                <a:cs typeface="Gill Sans MT"/>
              </a:rPr>
              <a:t>DZES</a:t>
            </a:r>
            <a:r>
              <a:rPr lang="cs-CZ" sz="2900" b="1" spc="215" dirty="0">
                <a:solidFill>
                  <a:schemeClr val="accent2"/>
                </a:solidFill>
                <a:latin typeface="Gill Sans MT"/>
                <a:cs typeface="Gill Sans MT"/>
              </a:rPr>
              <a:t> </a:t>
            </a:r>
            <a:r>
              <a:rPr lang="cs-CZ" sz="2900" b="1" dirty="0">
                <a:solidFill>
                  <a:schemeClr val="accent2"/>
                </a:solidFill>
                <a:latin typeface="Gill Sans MT"/>
                <a:cs typeface="Gill Sans MT"/>
              </a:rPr>
              <a:t>1</a:t>
            </a:r>
            <a:r>
              <a:rPr lang="cs-CZ" sz="2900" b="1" spc="229" dirty="0">
                <a:solidFill>
                  <a:schemeClr val="accent2"/>
                </a:solidFill>
                <a:latin typeface="Gill Sans MT"/>
                <a:cs typeface="Gill Sans MT"/>
              </a:rPr>
              <a:t> </a:t>
            </a:r>
            <a:r>
              <a:rPr lang="cs-CZ" sz="2900" b="1" dirty="0">
                <a:solidFill>
                  <a:schemeClr val="accent2"/>
                </a:solidFill>
                <a:latin typeface="Gill Sans MT"/>
                <a:cs typeface="Gill Sans MT"/>
              </a:rPr>
              <a:t>Zachování</a:t>
            </a:r>
            <a:r>
              <a:rPr lang="cs-CZ" sz="2900" b="1" spc="229" dirty="0">
                <a:solidFill>
                  <a:schemeClr val="accent2"/>
                </a:solidFill>
                <a:latin typeface="Gill Sans MT"/>
                <a:cs typeface="Gill Sans MT"/>
              </a:rPr>
              <a:t> </a:t>
            </a:r>
            <a:r>
              <a:rPr lang="cs-CZ" sz="2900" b="1" dirty="0">
                <a:solidFill>
                  <a:schemeClr val="accent2"/>
                </a:solidFill>
                <a:latin typeface="Gill Sans MT"/>
                <a:cs typeface="Gill Sans MT"/>
              </a:rPr>
              <a:t>poměru</a:t>
            </a:r>
            <a:r>
              <a:rPr lang="cs-CZ" sz="2900" b="1" spc="245" dirty="0">
                <a:solidFill>
                  <a:schemeClr val="accent2"/>
                </a:solidFill>
                <a:latin typeface="Gill Sans MT"/>
                <a:cs typeface="Gill Sans MT"/>
              </a:rPr>
              <a:t> </a:t>
            </a:r>
            <a:r>
              <a:rPr lang="cs-CZ" sz="2900" b="1" dirty="0">
                <a:solidFill>
                  <a:schemeClr val="accent2"/>
                </a:solidFill>
                <a:latin typeface="Gill Sans MT"/>
                <a:cs typeface="Gill Sans MT"/>
              </a:rPr>
              <a:t>trvalých</a:t>
            </a:r>
            <a:r>
              <a:rPr lang="cs-CZ" sz="2900" b="1" spc="240" dirty="0">
                <a:solidFill>
                  <a:schemeClr val="accent2"/>
                </a:solidFill>
                <a:latin typeface="Gill Sans MT"/>
                <a:cs typeface="Gill Sans MT"/>
              </a:rPr>
              <a:t> </a:t>
            </a:r>
            <a:r>
              <a:rPr lang="cs-CZ" sz="2900" b="1" dirty="0">
                <a:solidFill>
                  <a:schemeClr val="accent2"/>
                </a:solidFill>
                <a:latin typeface="Gill Sans MT"/>
                <a:cs typeface="Gill Sans MT"/>
              </a:rPr>
              <a:t>travních</a:t>
            </a:r>
            <a:r>
              <a:rPr lang="cs-CZ" sz="2900" b="1" spc="245" dirty="0">
                <a:solidFill>
                  <a:schemeClr val="accent2"/>
                </a:solidFill>
                <a:latin typeface="Gill Sans MT"/>
                <a:cs typeface="Gill Sans MT"/>
              </a:rPr>
              <a:t> </a:t>
            </a:r>
            <a:r>
              <a:rPr lang="cs-CZ" sz="2900" b="1" dirty="0">
                <a:solidFill>
                  <a:schemeClr val="accent2"/>
                </a:solidFill>
                <a:latin typeface="Gill Sans MT"/>
                <a:cs typeface="Gill Sans MT"/>
              </a:rPr>
              <a:t>porostů</a:t>
            </a:r>
            <a:r>
              <a:rPr lang="cs-CZ" sz="2900" b="1" spc="245" dirty="0">
                <a:solidFill>
                  <a:schemeClr val="accent2"/>
                </a:solidFill>
                <a:latin typeface="Gill Sans MT"/>
                <a:cs typeface="Gill Sans MT"/>
              </a:rPr>
              <a:t> </a:t>
            </a:r>
            <a:r>
              <a:rPr lang="cs-CZ" sz="2900" b="1" dirty="0">
                <a:solidFill>
                  <a:schemeClr val="accent2"/>
                </a:solidFill>
                <a:latin typeface="Gill Sans MT"/>
                <a:cs typeface="Gill Sans MT"/>
              </a:rPr>
              <a:t>k</a:t>
            </a:r>
            <a:r>
              <a:rPr lang="cs-CZ" sz="2900" b="1" spc="225" dirty="0">
                <a:solidFill>
                  <a:schemeClr val="accent2"/>
                </a:solidFill>
                <a:latin typeface="Gill Sans MT"/>
                <a:cs typeface="Gill Sans MT"/>
              </a:rPr>
              <a:t> </a:t>
            </a:r>
            <a:r>
              <a:rPr lang="cs-CZ" sz="2900" b="1" spc="-10" dirty="0">
                <a:solidFill>
                  <a:schemeClr val="accent2"/>
                </a:solidFill>
                <a:latin typeface="Gill Sans MT"/>
                <a:cs typeface="Gill Sans MT"/>
              </a:rPr>
              <a:t>zemědělské ploše</a:t>
            </a:r>
            <a:endParaRPr lang="cs-CZ" sz="2900" b="1" dirty="0">
              <a:solidFill>
                <a:schemeClr val="accent2"/>
              </a:solidFill>
              <a:latin typeface="Gill Sans MT"/>
              <a:cs typeface="Gill Sans MT"/>
            </a:endParaRPr>
          </a:p>
          <a:p>
            <a:pPr marL="0" marR="5715" indent="0" algn="just">
              <a:lnSpc>
                <a:spcPct val="110800"/>
              </a:lnSpc>
              <a:spcBef>
                <a:spcPts val="1255"/>
              </a:spcBef>
              <a:buNone/>
            </a:pPr>
            <a:r>
              <a:rPr lang="cs-CZ" sz="2900" dirty="0">
                <a:latin typeface="Gill Sans MT"/>
                <a:cs typeface="Gill Sans MT"/>
              </a:rPr>
              <a:t>Standard</a:t>
            </a:r>
            <a:r>
              <a:rPr lang="cs-CZ" sz="2900" spc="320" dirty="0">
                <a:latin typeface="Gill Sans MT"/>
                <a:cs typeface="Gill Sans MT"/>
              </a:rPr>
              <a:t> </a:t>
            </a:r>
            <a:r>
              <a:rPr lang="cs-CZ" sz="2900" dirty="0">
                <a:latin typeface="Gill Sans MT"/>
                <a:cs typeface="Gill Sans MT"/>
              </a:rPr>
              <a:t>přebírá</a:t>
            </a:r>
            <a:r>
              <a:rPr lang="cs-CZ" sz="2900" spc="325" dirty="0">
                <a:latin typeface="Gill Sans MT"/>
                <a:cs typeface="Gill Sans MT"/>
              </a:rPr>
              <a:t> </a:t>
            </a:r>
            <a:r>
              <a:rPr lang="cs-CZ" sz="2900" dirty="0">
                <a:latin typeface="Gill Sans MT"/>
                <a:cs typeface="Gill Sans MT"/>
              </a:rPr>
              <a:t>podmínky</a:t>
            </a:r>
            <a:r>
              <a:rPr lang="cs-CZ" sz="2900" spc="330" dirty="0">
                <a:latin typeface="Gill Sans MT"/>
                <a:cs typeface="Gill Sans MT"/>
              </a:rPr>
              <a:t> </a:t>
            </a:r>
            <a:r>
              <a:rPr lang="cs-CZ" sz="2900" dirty="0" err="1">
                <a:latin typeface="Gill Sans MT"/>
                <a:cs typeface="Gill Sans MT"/>
              </a:rPr>
              <a:t>greeningu</a:t>
            </a:r>
            <a:r>
              <a:rPr lang="cs-CZ" sz="2900" spc="325" dirty="0">
                <a:latin typeface="Gill Sans MT"/>
                <a:cs typeface="Gill Sans MT"/>
              </a:rPr>
              <a:t> </a:t>
            </a:r>
            <a:r>
              <a:rPr lang="cs-CZ" sz="2900" dirty="0">
                <a:latin typeface="Gill Sans MT"/>
                <a:cs typeface="Gill Sans MT"/>
              </a:rPr>
              <a:t>–</a:t>
            </a:r>
            <a:r>
              <a:rPr lang="cs-CZ" sz="2900" spc="320" dirty="0">
                <a:latin typeface="Gill Sans MT"/>
                <a:cs typeface="Gill Sans MT"/>
              </a:rPr>
              <a:t> </a:t>
            </a:r>
          </a:p>
          <a:p>
            <a:pPr marL="0" marR="5715" indent="0" algn="just">
              <a:lnSpc>
                <a:spcPct val="110800"/>
              </a:lnSpc>
              <a:spcBef>
                <a:spcPts val="1255"/>
              </a:spcBef>
              <a:buNone/>
            </a:pPr>
            <a:r>
              <a:rPr lang="cs-CZ" sz="3400" b="1" spc="-10" dirty="0">
                <a:latin typeface="Gill Sans MT"/>
                <a:cs typeface="Gill Sans MT"/>
              </a:rPr>
              <a:t>Stanoven</a:t>
            </a:r>
            <a:r>
              <a:rPr lang="cs-CZ" sz="3400" b="1" spc="-70" dirty="0">
                <a:latin typeface="Gill Sans MT"/>
                <a:cs typeface="Gill Sans MT"/>
              </a:rPr>
              <a:t> </a:t>
            </a:r>
            <a:r>
              <a:rPr lang="cs-CZ" sz="3400" b="1" dirty="0">
                <a:latin typeface="Gill Sans MT"/>
                <a:cs typeface="Gill Sans MT"/>
              </a:rPr>
              <a:t>je</a:t>
            </a:r>
            <a:r>
              <a:rPr lang="cs-CZ" sz="3400" b="1" spc="-60" dirty="0">
                <a:latin typeface="Gill Sans MT"/>
                <a:cs typeface="Gill Sans MT"/>
              </a:rPr>
              <a:t> </a:t>
            </a:r>
            <a:r>
              <a:rPr lang="cs-CZ" sz="3400" b="1" dirty="0">
                <a:latin typeface="Gill Sans MT"/>
                <a:cs typeface="Gill Sans MT"/>
              </a:rPr>
              <a:t>výčet</a:t>
            </a:r>
            <a:r>
              <a:rPr lang="cs-CZ" sz="3400" b="1" spc="-50" dirty="0">
                <a:latin typeface="Gill Sans MT"/>
                <a:cs typeface="Gill Sans MT"/>
              </a:rPr>
              <a:t> </a:t>
            </a:r>
            <a:r>
              <a:rPr lang="cs-CZ" sz="3400" b="1" spc="-10" dirty="0">
                <a:latin typeface="Gill Sans MT"/>
                <a:cs typeface="Gill Sans MT"/>
              </a:rPr>
              <a:t>environmentálně</a:t>
            </a:r>
            <a:r>
              <a:rPr lang="cs-CZ" sz="3400" b="1" spc="-60" dirty="0">
                <a:latin typeface="Gill Sans MT"/>
                <a:cs typeface="Gill Sans MT"/>
              </a:rPr>
              <a:t> </a:t>
            </a:r>
            <a:r>
              <a:rPr lang="cs-CZ" sz="3400" b="1" dirty="0">
                <a:latin typeface="Gill Sans MT"/>
                <a:cs typeface="Gill Sans MT"/>
              </a:rPr>
              <a:t>citlivých</a:t>
            </a:r>
            <a:r>
              <a:rPr lang="cs-CZ" sz="3400" b="1" spc="-45" dirty="0">
                <a:latin typeface="Gill Sans MT"/>
                <a:cs typeface="Gill Sans MT"/>
              </a:rPr>
              <a:t> </a:t>
            </a:r>
            <a:r>
              <a:rPr lang="cs-CZ" sz="3400" b="1" spc="-10" dirty="0">
                <a:latin typeface="Gill Sans MT"/>
                <a:cs typeface="Gill Sans MT"/>
              </a:rPr>
              <a:t>ploch</a:t>
            </a:r>
            <a:r>
              <a:rPr lang="cs-CZ" sz="3400" spc="-10" dirty="0">
                <a:latin typeface="Gill Sans MT"/>
                <a:cs typeface="Gill Sans MT"/>
              </a:rPr>
              <a:t>,</a:t>
            </a:r>
            <a:r>
              <a:rPr lang="cs-CZ" sz="3400" spc="-55" dirty="0">
                <a:latin typeface="Gill Sans MT"/>
                <a:cs typeface="Gill Sans MT"/>
              </a:rPr>
              <a:t> </a:t>
            </a:r>
            <a:r>
              <a:rPr lang="cs-CZ" sz="3400" dirty="0">
                <a:latin typeface="Gill Sans MT"/>
                <a:cs typeface="Gill Sans MT"/>
              </a:rPr>
              <a:t>kde</a:t>
            </a:r>
            <a:r>
              <a:rPr lang="cs-CZ" sz="3400" spc="-55" dirty="0">
                <a:latin typeface="Gill Sans MT"/>
                <a:cs typeface="Gill Sans MT"/>
              </a:rPr>
              <a:t> </a:t>
            </a:r>
            <a:r>
              <a:rPr lang="cs-CZ" sz="3400" dirty="0">
                <a:latin typeface="Gill Sans MT"/>
                <a:cs typeface="Gill Sans MT"/>
              </a:rPr>
              <a:t>platí</a:t>
            </a:r>
            <a:r>
              <a:rPr lang="cs-CZ" sz="3400" spc="-50" dirty="0">
                <a:latin typeface="Gill Sans MT"/>
                <a:cs typeface="Gill Sans MT"/>
              </a:rPr>
              <a:t> </a:t>
            </a:r>
            <a:r>
              <a:rPr lang="cs-CZ" sz="3400" dirty="0">
                <a:latin typeface="Gill Sans MT"/>
                <a:cs typeface="Gill Sans MT"/>
              </a:rPr>
              <a:t>zákaz</a:t>
            </a:r>
            <a:r>
              <a:rPr lang="cs-CZ" sz="3400" spc="-55" dirty="0">
                <a:latin typeface="Gill Sans MT"/>
                <a:cs typeface="Gill Sans MT"/>
              </a:rPr>
              <a:t> </a:t>
            </a:r>
            <a:r>
              <a:rPr lang="cs-CZ" sz="3400" spc="-10" dirty="0">
                <a:latin typeface="Gill Sans MT"/>
                <a:cs typeface="Gill Sans MT"/>
              </a:rPr>
              <a:t>změny</a:t>
            </a:r>
            <a:r>
              <a:rPr lang="cs-CZ" sz="3400" spc="-55" dirty="0">
                <a:latin typeface="Gill Sans MT"/>
                <a:cs typeface="Gill Sans MT"/>
              </a:rPr>
              <a:t> </a:t>
            </a:r>
            <a:r>
              <a:rPr lang="cs-CZ" sz="3400" dirty="0">
                <a:latin typeface="Gill Sans MT"/>
                <a:cs typeface="Gill Sans MT"/>
              </a:rPr>
              <a:t>kultury</a:t>
            </a:r>
            <a:r>
              <a:rPr lang="cs-CZ" sz="3400" spc="-45" dirty="0">
                <a:latin typeface="Gill Sans MT"/>
                <a:cs typeface="Gill Sans MT"/>
              </a:rPr>
              <a:t> </a:t>
            </a:r>
            <a:r>
              <a:rPr lang="cs-CZ" sz="3400" spc="-10" dirty="0">
                <a:latin typeface="Gill Sans MT"/>
                <a:cs typeface="Gill Sans MT"/>
              </a:rPr>
              <a:t>trvalý </a:t>
            </a:r>
            <a:r>
              <a:rPr lang="cs-CZ" sz="3400" dirty="0">
                <a:latin typeface="Gill Sans MT"/>
                <a:cs typeface="Gill Sans MT"/>
              </a:rPr>
              <a:t>travní</a:t>
            </a:r>
            <a:r>
              <a:rPr lang="cs-CZ" sz="3400" spc="-5" dirty="0">
                <a:latin typeface="Gill Sans MT"/>
                <a:cs typeface="Gill Sans MT"/>
              </a:rPr>
              <a:t> </a:t>
            </a:r>
            <a:r>
              <a:rPr lang="cs-CZ" sz="3400" spc="-10" dirty="0">
                <a:latin typeface="Gill Sans MT"/>
                <a:cs typeface="Gill Sans MT"/>
              </a:rPr>
              <a:t>porost:</a:t>
            </a:r>
            <a:endParaRPr lang="cs-CZ" sz="3400" dirty="0">
              <a:latin typeface="Gill Sans MT"/>
              <a:cs typeface="Gill Sans MT"/>
            </a:endParaRPr>
          </a:p>
          <a:p>
            <a:pPr marL="422275">
              <a:lnSpc>
                <a:spcPct val="100000"/>
              </a:lnSpc>
              <a:spcBef>
                <a:spcPts val="155"/>
              </a:spcBef>
            </a:pPr>
            <a:r>
              <a:rPr lang="cs-CZ" sz="3400" dirty="0">
                <a:latin typeface="Gill Sans MT"/>
                <a:cs typeface="Gill Sans MT"/>
              </a:rPr>
              <a:t>v</a:t>
            </a:r>
            <a:r>
              <a:rPr lang="cs-CZ" sz="3400" spc="-5" dirty="0">
                <a:latin typeface="Gill Sans MT"/>
                <a:cs typeface="Gill Sans MT"/>
              </a:rPr>
              <a:t> </a:t>
            </a:r>
            <a:r>
              <a:rPr lang="cs-CZ" sz="3400" dirty="0">
                <a:latin typeface="Gill Sans MT"/>
                <a:cs typeface="Gill Sans MT"/>
              </a:rPr>
              <a:t>1.</a:t>
            </a:r>
            <a:r>
              <a:rPr lang="cs-CZ" sz="3400" spc="-5" dirty="0">
                <a:latin typeface="Gill Sans MT"/>
                <a:cs typeface="Gill Sans MT"/>
              </a:rPr>
              <a:t> </a:t>
            </a:r>
            <a:r>
              <a:rPr lang="cs-CZ" sz="3400" dirty="0">
                <a:latin typeface="Gill Sans MT"/>
                <a:cs typeface="Gill Sans MT"/>
              </a:rPr>
              <a:t>a 2.</a:t>
            </a:r>
            <a:r>
              <a:rPr lang="cs-CZ" sz="3400" spc="-15" dirty="0">
                <a:latin typeface="Gill Sans MT"/>
                <a:cs typeface="Gill Sans MT"/>
              </a:rPr>
              <a:t> </a:t>
            </a:r>
            <a:r>
              <a:rPr lang="cs-CZ" sz="3400" dirty="0">
                <a:latin typeface="Gill Sans MT"/>
                <a:cs typeface="Gill Sans MT"/>
              </a:rPr>
              <a:t>zóně</a:t>
            </a:r>
            <a:r>
              <a:rPr lang="cs-CZ" sz="3400" spc="-5" dirty="0">
                <a:latin typeface="Gill Sans MT"/>
                <a:cs typeface="Gill Sans MT"/>
              </a:rPr>
              <a:t> </a:t>
            </a:r>
            <a:r>
              <a:rPr lang="cs-CZ" sz="3400" dirty="0">
                <a:latin typeface="Gill Sans MT"/>
                <a:cs typeface="Gill Sans MT"/>
              </a:rPr>
              <a:t>chráněných</a:t>
            </a:r>
            <a:r>
              <a:rPr lang="cs-CZ" sz="3400" spc="-5" dirty="0">
                <a:latin typeface="Gill Sans MT"/>
                <a:cs typeface="Gill Sans MT"/>
              </a:rPr>
              <a:t> </a:t>
            </a:r>
            <a:r>
              <a:rPr lang="cs-CZ" sz="3400" dirty="0">
                <a:latin typeface="Gill Sans MT"/>
                <a:cs typeface="Gill Sans MT"/>
              </a:rPr>
              <a:t>krajinných</a:t>
            </a:r>
            <a:r>
              <a:rPr lang="cs-CZ" sz="3400" spc="-5" dirty="0">
                <a:latin typeface="Gill Sans MT"/>
                <a:cs typeface="Gill Sans MT"/>
              </a:rPr>
              <a:t> </a:t>
            </a:r>
            <a:r>
              <a:rPr lang="cs-CZ" sz="3400" dirty="0">
                <a:latin typeface="Gill Sans MT"/>
                <a:cs typeface="Gill Sans MT"/>
              </a:rPr>
              <a:t>oblastí</a:t>
            </a:r>
            <a:r>
              <a:rPr lang="cs-CZ" sz="3400" spc="-5" dirty="0">
                <a:latin typeface="Gill Sans MT"/>
                <a:cs typeface="Gill Sans MT"/>
              </a:rPr>
              <a:t> </a:t>
            </a:r>
            <a:r>
              <a:rPr lang="cs-CZ" sz="3400" dirty="0">
                <a:latin typeface="Gill Sans MT"/>
                <a:cs typeface="Gill Sans MT"/>
              </a:rPr>
              <a:t>a na</a:t>
            </a:r>
            <a:r>
              <a:rPr lang="cs-CZ" sz="3400" spc="-25" dirty="0">
                <a:latin typeface="Gill Sans MT"/>
                <a:cs typeface="Gill Sans MT"/>
              </a:rPr>
              <a:t> </a:t>
            </a:r>
            <a:r>
              <a:rPr lang="cs-CZ" sz="3400" dirty="0">
                <a:latin typeface="Gill Sans MT"/>
                <a:cs typeface="Gill Sans MT"/>
              </a:rPr>
              <a:t>území</a:t>
            </a:r>
            <a:r>
              <a:rPr lang="cs-CZ" sz="3400" spc="-5" dirty="0">
                <a:latin typeface="Gill Sans MT"/>
                <a:cs typeface="Gill Sans MT"/>
              </a:rPr>
              <a:t> </a:t>
            </a:r>
            <a:r>
              <a:rPr lang="cs-CZ" sz="3400" dirty="0">
                <a:latin typeface="Gill Sans MT"/>
                <a:cs typeface="Gill Sans MT"/>
              </a:rPr>
              <a:t>národních</a:t>
            </a:r>
            <a:r>
              <a:rPr lang="cs-CZ" sz="3400" spc="-15" dirty="0">
                <a:latin typeface="Gill Sans MT"/>
                <a:cs typeface="Gill Sans MT"/>
              </a:rPr>
              <a:t> </a:t>
            </a:r>
            <a:r>
              <a:rPr lang="cs-CZ" sz="3400" spc="-10" dirty="0">
                <a:latin typeface="Gill Sans MT"/>
                <a:cs typeface="Gill Sans MT"/>
              </a:rPr>
              <a:t>parků,</a:t>
            </a:r>
            <a:endParaRPr lang="cs-CZ" sz="3400" dirty="0">
              <a:latin typeface="Gill Sans MT"/>
              <a:cs typeface="Gill Sans MT"/>
            </a:endParaRPr>
          </a:p>
          <a:p>
            <a:pPr marL="422275">
              <a:lnSpc>
                <a:spcPct val="100000"/>
              </a:lnSpc>
              <a:spcBef>
                <a:spcPts val="160"/>
              </a:spcBef>
            </a:pPr>
            <a:r>
              <a:rPr lang="cs-CZ" sz="3400" dirty="0">
                <a:latin typeface="Gill Sans MT"/>
                <a:cs typeface="Gill Sans MT"/>
              </a:rPr>
              <a:t>v</a:t>
            </a:r>
            <a:r>
              <a:rPr lang="cs-CZ" sz="3400" spc="395" dirty="0">
                <a:latin typeface="Gill Sans MT"/>
                <a:cs typeface="Gill Sans MT"/>
              </a:rPr>
              <a:t> </a:t>
            </a:r>
            <a:r>
              <a:rPr lang="cs-CZ" sz="3400" dirty="0">
                <a:latin typeface="Gill Sans MT"/>
                <a:cs typeface="Gill Sans MT"/>
              </a:rPr>
              <a:t>národních</a:t>
            </a:r>
            <a:r>
              <a:rPr lang="cs-CZ" sz="3400" spc="400" dirty="0">
                <a:latin typeface="Gill Sans MT"/>
                <a:cs typeface="Gill Sans MT"/>
              </a:rPr>
              <a:t> </a:t>
            </a:r>
            <a:r>
              <a:rPr lang="cs-CZ" sz="3400" dirty="0">
                <a:latin typeface="Gill Sans MT"/>
                <a:cs typeface="Gill Sans MT"/>
              </a:rPr>
              <a:t>přírodních</a:t>
            </a:r>
            <a:r>
              <a:rPr lang="cs-CZ" sz="3400" spc="390" dirty="0">
                <a:latin typeface="Gill Sans MT"/>
                <a:cs typeface="Gill Sans MT"/>
              </a:rPr>
              <a:t> </a:t>
            </a:r>
            <a:r>
              <a:rPr lang="cs-CZ" sz="3400" dirty="0">
                <a:latin typeface="Gill Sans MT"/>
                <a:cs typeface="Gill Sans MT"/>
              </a:rPr>
              <a:t>památkách,</a:t>
            </a:r>
            <a:r>
              <a:rPr lang="cs-CZ" sz="3400" spc="405" dirty="0">
                <a:latin typeface="Gill Sans MT"/>
                <a:cs typeface="Gill Sans MT"/>
              </a:rPr>
              <a:t> </a:t>
            </a:r>
            <a:r>
              <a:rPr lang="cs-CZ" sz="3400" dirty="0">
                <a:latin typeface="Gill Sans MT"/>
                <a:cs typeface="Gill Sans MT"/>
              </a:rPr>
              <a:t>národních</a:t>
            </a:r>
            <a:r>
              <a:rPr lang="cs-CZ" sz="3400" spc="390" dirty="0">
                <a:latin typeface="Gill Sans MT"/>
                <a:cs typeface="Gill Sans MT"/>
              </a:rPr>
              <a:t> </a:t>
            </a:r>
            <a:r>
              <a:rPr lang="cs-CZ" sz="3400" dirty="0">
                <a:latin typeface="Gill Sans MT"/>
                <a:cs typeface="Gill Sans MT"/>
              </a:rPr>
              <a:t>přírodních</a:t>
            </a:r>
            <a:r>
              <a:rPr lang="cs-CZ" sz="3400" spc="390" dirty="0">
                <a:latin typeface="Gill Sans MT"/>
                <a:cs typeface="Gill Sans MT"/>
              </a:rPr>
              <a:t> </a:t>
            </a:r>
            <a:r>
              <a:rPr lang="cs-CZ" sz="3400" dirty="0">
                <a:latin typeface="Gill Sans MT"/>
                <a:cs typeface="Gill Sans MT"/>
              </a:rPr>
              <a:t>rezervacích,</a:t>
            </a:r>
            <a:r>
              <a:rPr lang="cs-CZ" sz="3400" spc="409" dirty="0">
                <a:latin typeface="Gill Sans MT"/>
                <a:cs typeface="Gill Sans MT"/>
              </a:rPr>
              <a:t> </a:t>
            </a:r>
            <a:r>
              <a:rPr lang="cs-CZ" sz="3400" spc="-10" dirty="0">
                <a:latin typeface="Gill Sans MT"/>
                <a:cs typeface="Gill Sans MT"/>
              </a:rPr>
              <a:t>přírodních</a:t>
            </a:r>
            <a:endParaRPr lang="cs-CZ" sz="3400" dirty="0">
              <a:latin typeface="Gill Sans MT"/>
              <a:cs typeface="Gill Sans MT"/>
            </a:endParaRPr>
          </a:p>
        </p:txBody>
      </p:sp>
    </p:spTree>
    <p:extLst>
      <p:ext uri="{BB962C8B-B14F-4D97-AF65-F5344CB8AC3E}">
        <p14:creationId xmlns:p14="http://schemas.microsoft.com/office/powerpoint/2010/main" val="9220462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F2EEB8-88A4-251C-EAC3-5E81DC8AAB9A}"/>
              </a:ext>
            </a:extLst>
          </p:cNvPr>
          <p:cNvSpPr>
            <a:spLocks noGrp="1"/>
          </p:cNvSpPr>
          <p:nvPr>
            <p:ph type="title"/>
          </p:nvPr>
        </p:nvSpPr>
        <p:spPr>
          <a:xfrm>
            <a:off x="1143000" y="418730"/>
            <a:ext cx="10301649" cy="686540"/>
          </a:xfrm>
        </p:spPr>
        <p:txBody>
          <a:bodyPr>
            <a:noAutofit/>
          </a:bodyPr>
          <a:lstStyle/>
          <a:p>
            <a:pPr algn="ctr"/>
            <a:r>
              <a:rPr lang="cs-CZ" sz="3200" b="1" dirty="0"/>
              <a:t>DZES  - dobrý zemědělský a environmentální stav půdy</a:t>
            </a:r>
          </a:p>
        </p:txBody>
      </p:sp>
      <p:sp>
        <p:nvSpPr>
          <p:cNvPr id="3" name="Zástupný obsah 2">
            <a:extLst>
              <a:ext uri="{FF2B5EF4-FFF2-40B4-BE49-F238E27FC236}">
                <a16:creationId xmlns:a16="http://schemas.microsoft.com/office/drawing/2014/main" id="{4FF42E1E-FBA7-C76A-7BA8-DDA6CA8FAB90}"/>
              </a:ext>
            </a:extLst>
          </p:cNvPr>
          <p:cNvSpPr>
            <a:spLocks noGrp="1"/>
          </p:cNvSpPr>
          <p:nvPr>
            <p:ph idx="1"/>
          </p:nvPr>
        </p:nvSpPr>
        <p:spPr>
          <a:xfrm>
            <a:off x="1143000" y="1420427"/>
            <a:ext cx="9872871" cy="4904959"/>
          </a:xfrm>
        </p:spPr>
        <p:txBody>
          <a:bodyPr>
            <a:normAutofit fontScale="85000" lnSpcReduction="20000"/>
          </a:bodyPr>
          <a:lstStyle/>
          <a:p>
            <a:pPr marL="422275" marR="42545">
              <a:lnSpc>
                <a:spcPct val="110800"/>
              </a:lnSpc>
              <a:spcBef>
                <a:spcPts val="10"/>
              </a:spcBef>
            </a:pPr>
            <a:r>
              <a:rPr lang="cs-CZ" sz="3400" dirty="0">
                <a:latin typeface="Gill Sans MT"/>
                <a:cs typeface="Gill Sans MT"/>
              </a:rPr>
              <a:t>rezervacích</a:t>
            </a:r>
            <a:r>
              <a:rPr lang="cs-CZ" sz="3400" spc="-35" dirty="0">
                <a:latin typeface="Gill Sans MT"/>
                <a:cs typeface="Gill Sans MT"/>
              </a:rPr>
              <a:t> </a:t>
            </a:r>
            <a:r>
              <a:rPr lang="cs-CZ" sz="3400" dirty="0">
                <a:latin typeface="Gill Sans MT"/>
                <a:cs typeface="Gill Sans MT"/>
              </a:rPr>
              <a:t>a</a:t>
            </a:r>
            <a:r>
              <a:rPr lang="cs-CZ" sz="3400" spc="-5" dirty="0">
                <a:latin typeface="Gill Sans MT"/>
                <a:cs typeface="Gill Sans MT"/>
              </a:rPr>
              <a:t> </a:t>
            </a:r>
            <a:r>
              <a:rPr lang="cs-CZ" sz="3400" dirty="0">
                <a:latin typeface="Gill Sans MT"/>
                <a:cs typeface="Gill Sans MT"/>
              </a:rPr>
              <a:t>přírodních</a:t>
            </a:r>
            <a:r>
              <a:rPr lang="cs-CZ" sz="3400" spc="-20" dirty="0">
                <a:latin typeface="Gill Sans MT"/>
                <a:cs typeface="Gill Sans MT"/>
              </a:rPr>
              <a:t> </a:t>
            </a:r>
            <a:r>
              <a:rPr lang="cs-CZ" sz="3400" dirty="0">
                <a:latin typeface="Gill Sans MT"/>
                <a:cs typeface="Gill Sans MT"/>
              </a:rPr>
              <a:t>památkách,</a:t>
            </a:r>
            <a:r>
              <a:rPr lang="cs-CZ" sz="3400" spc="-10" dirty="0">
                <a:latin typeface="Gill Sans MT"/>
                <a:cs typeface="Gill Sans MT"/>
              </a:rPr>
              <a:t> </a:t>
            </a:r>
            <a:r>
              <a:rPr lang="cs-CZ" sz="3400" dirty="0">
                <a:latin typeface="Gill Sans MT"/>
                <a:cs typeface="Gill Sans MT"/>
              </a:rPr>
              <a:t>které</a:t>
            </a:r>
            <a:r>
              <a:rPr lang="cs-CZ" sz="3400" spc="-10" dirty="0">
                <a:latin typeface="Gill Sans MT"/>
                <a:cs typeface="Gill Sans MT"/>
              </a:rPr>
              <a:t> </a:t>
            </a:r>
            <a:r>
              <a:rPr lang="cs-CZ" sz="3400" dirty="0">
                <a:latin typeface="Gill Sans MT"/>
                <a:cs typeface="Gill Sans MT"/>
              </a:rPr>
              <a:t>se</a:t>
            </a:r>
            <a:r>
              <a:rPr lang="cs-CZ" sz="3400" spc="-20" dirty="0">
                <a:latin typeface="Gill Sans MT"/>
                <a:cs typeface="Gill Sans MT"/>
              </a:rPr>
              <a:t> </a:t>
            </a:r>
            <a:r>
              <a:rPr lang="cs-CZ" sz="3400" dirty="0">
                <a:latin typeface="Gill Sans MT"/>
                <a:cs typeface="Gill Sans MT"/>
              </a:rPr>
              <a:t>nenacházejí</a:t>
            </a:r>
            <a:r>
              <a:rPr lang="cs-CZ" sz="3400" spc="-20" dirty="0">
                <a:latin typeface="Gill Sans MT"/>
                <a:cs typeface="Gill Sans MT"/>
              </a:rPr>
              <a:t> </a:t>
            </a:r>
            <a:r>
              <a:rPr lang="cs-CZ" sz="3400" dirty="0">
                <a:latin typeface="Gill Sans MT"/>
                <a:cs typeface="Gill Sans MT"/>
              </a:rPr>
              <a:t>v</a:t>
            </a:r>
            <a:r>
              <a:rPr lang="cs-CZ" sz="3400" spc="-5" dirty="0">
                <a:latin typeface="Gill Sans MT"/>
                <a:cs typeface="Gill Sans MT"/>
              </a:rPr>
              <a:t> </a:t>
            </a:r>
            <a:r>
              <a:rPr lang="cs-CZ" sz="3400" dirty="0">
                <a:latin typeface="Gill Sans MT"/>
                <a:cs typeface="Gill Sans MT"/>
              </a:rPr>
              <a:t>oblastech</a:t>
            </a:r>
            <a:r>
              <a:rPr lang="cs-CZ" sz="3400" spc="-10" dirty="0">
                <a:latin typeface="Gill Sans MT"/>
                <a:cs typeface="Gill Sans MT"/>
              </a:rPr>
              <a:t> </a:t>
            </a:r>
            <a:r>
              <a:rPr lang="cs-CZ" sz="3400" dirty="0">
                <a:latin typeface="Gill Sans MT"/>
                <a:cs typeface="Gill Sans MT"/>
              </a:rPr>
              <a:t>NATURA</a:t>
            </a:r>
            <a:r>
              <a:rPr lang="cs-CZ" sz="3400" spc="-5" dirty="0">
                <a:latin typeface="Gill Sans MT"/>
                <a:cs typeface="Gill Sans MT"/>
              </a:rPr>
              <a:t> </a:t>
            </a:r>
            <a:r>
              <a:rPr lang="cs-CZ" sz="3400" spc="-10" dirty="0">
                <a:latin typeface="Gill Sans MT"/>
                <a:cs typeface="Gill Sans MT"/>
              </a:rPr>
              <a:t>2000, </a:t>
            </a:r>
            <a:r>
              <a:rPr lang="cs-CZ" sz="3400" dirty="0">
                <a:latin typeface="Gill Sans MT"/>
                <a:cs typeface="Gill Sans MT"/>
              </a:rPr>
              <a:t>ve</a:t>
            </a:r>
            <a:r>
              <a:rPr lang="cs-CZ" sz="3400" spc="-10" dirty="0">
                <a:latin typeface="Gill Sans MT"/>
                <a:cs typeface="Gill Sans MT"/>
              </a:rPr>
              <a:t> </a:t>
            </a:r>
            <a:r>
              <a:rPr lang="cs-CZ" sz="3400" dirty="0">
                <a:latin typeface="Gill Sans MT"/>
                <a:cs typeface="Gill Sans MT"/>
              </a:rPr>
              <a:t>vzdálenosti</a:t>
            </a:r>
            <a:r>
              <a:rPr lang="cs-CZ" sz="3400" spc="-5" dirty="0">
                <a:latin typeface="Gill Sans MT"/>
                <a:cs typeface="Gill Sans MT"/>
              </a:rPr>
              <a:t> </a:t>
            </a:r>
            <a:r>
              <a:rPr lang="cs-CZ" sz="3400" dirty="0">
                <a:latin typeface="Gill Sans MT"/>
                <a:cs typeface="Gill Sans MT"/>
              </a:rPr>
              <a:t>do</a:t>
            </a:r>
            <a:r>
              <a:rPr lang="cs-CZ" sz="3400" spc="-5" dirty="0">
                <a:latin typeface="Gill Sans MT"/>
                <a:cs typeface="Gill Sans MT"/>
              </a:rPr>
              <a:t> </a:t>
            </a:r>
            <a:r>
              <a:rPr lang="cs-CZ" sz="3400" dirty="0">
                <a:latin typeface="Gill Sans MT"/>
                <a:cs typeface="Gill Sans MT"/>
              </a:rPr>
              <a:t>12</a:t>
            </a:r>
            <a:r>
              <a:rPr lang="cs-CZ" sz="3400" spc="-5" dirty="0">
                <a:latin typeface="Gill Sans MT"/>
                <a:cs typeface="Gill Sans MT"/>
              </a:rPr>
              <a:t> </a:t>
            </a:r>
            <a:r>
              <a:rPr lang="cs-CZ" sz="3400" dirty="0">
                <a:latin typeface="Gill Sans MT"/>
                <a:cs typeface="Gill Sans MT"/>
              </a:rPr>
              <a:t>m</a:t>
            </a:r>
            <a:r>
              <a:rPr lang="cs-CZ" sz="3400" spc="-5" dirty="0">
                <a:latin typeface="Gill Sans MT"/>
                <a:cs typeface="Gill Sans MT"/>
              </a:rPr>
              <a:t> </a:t>
            </a:r>
            <a:r>
              <a:rPr lang="cs-CZ" sz="3400" dirty="0">
                <a:latin typeface="Gill Sans MT"/>
                <a:cs typeface="Gill Sans MT"/>
              </a:rPr>
              <a:t>od</a:t>
            </a:r>
            <a:r>
              <a:rPr lang="cs-CZ" sz="3400" spc="-5" dirty="0">
                <a:latin typeface="Gill Sans MT"/>
                <a:cs typeface="Gill Sans MT"/>
              </a:rPr>
              <a:t> </a:t>
            </a:r>
            <a:r>
              <a:rPr lang="cs-CZ" sz="3400" dirty="0">
                <a:latin typeface="Gill Sans MT"/>
                <a:cs typeface="Gill Sans MT"/>
              </a:rPr>
              <a:t>vodního</a:t>
            </a:r>
            <a:r>
              <a:rPr lang="cs-CZ" sz="3400" spc="-5" dirty="0">
                <a:latin typeface="Gill Sans MT"/>
                <a:cs typeface="Gill Sans MT"/>
              </a:rPr>
              <a:t> </a:t>
            </a:r>
            <a:r>
              <a:rPr lang="cs-CZ" sz="3400" spc="-10" dirty="0">
                <a:latin typeface="Gill Sans MT"/>
                <a:cs typeface="Gill Sans MT"/>
              </a:rPr>
              <a:t>útvaru,</a:t>
            </a:r>
            <a:endParaRPr lang="cs-CZ" sz="3400" dirty="0">
              <a:latin typeface="Gill Sans MT"/>
              <a:cs typeface="Gill Sans MT"/>
            </a:endParaRPr>
          </a:p>
          <a:p>
            <a:pPr marL="422275">
              <a:lnSpc>
                <a:spcPct val="100000"/>
              </a:lnSpc>
              <a:spcBef>
                <a:spcPts val="155"/>
              </a:spcBef>
            </a:pPr>
            <a:r>
              <a:rPr lang="cs-CZ" sz="3400" dirty="0">
                <a:latin typeface="Gill Sans MT"/>
                <a:cs typeface="Gill Sans MT"/>
              </a:rPr>
              <a:t>jako</a:t>
            </a:r>
            <a:r>
              <a:rPr lang="cs-CZ" sz="3400" spc="-5" dirty="0">
                <a:latin typeface="Gill Sans MT"/>
                <a:cs typeface="Gill Sans MT"/>
              </a:rPr>
              <a:t> </a:t>
            </a:r>
            <a:r>
              <a:rPr lang="cs-CZ" sz="3400" dirty="0">
                <a:latin typeface="Gill Sans MT"/>
                <a:cs typeface="Gill Sans MT"/>
              </a:rPr>
              <a:t>silně</a:t>
            </a:r>
            <a:r>
              <a:rPr lang="cs-CZ" sz="3400" spc="-10" dirty="0">
                <a:latin typeface="Gill Sans MT"/>
                <a:cs typeface="Gill Sans MT"/>
              </a:rPr>
              <a:t> </a:t>
            </a:r>
            <a:r>
              <a:rPr lang="cs-CZ" sz="3400" dirty="0">
                <a:latin typeface="Gill Sans MT"/>
                <a:cs typeface="Gill Sans MT"/>
              </a:rPr>
              <a:t>erozně </a:t>
            </a:r>
            <a:r>
              <a:rPr lang="cs-CZ" sz="3400" spc="-10" dirty="0">
                <a:latin typeface="Gill Sans MT"/>
                <a:cs typeface="Gill Sans MT"/>
              </a:rPr>
              <a:t>ohrožené,</a:t>
            </a:r>
            <a:endParaRPr lang="cs-CZ" sz="3400" dirty="0">
              <a:latin typeface="Gill Sans MT"/>
              <a:cs typeface="Gill Sans MT"/>
            </a:endParaRPr>
          </a:p>
          <a:p>
            <a:pPr marL="422275">
              <a:lnSpc>
                <a:spcPct val="100000"/>
              </a:lnSpc>
              <a:spcBef>
                <a:spcPts val="170"/>
              </a:spcBef>
            </a:pPr>
            <a:r>
              <a:rPr lang="cs-CZ" sz="3400" dirty="0">
                <a:latin typeface="Gill Sans MT"/>
                <a:cs typeface="Gill Sans MT"/>
              </a:rPr>
              <a:t>jako</a:t>
            </a:r>
            <a:r>
              <a:rPr lang="cs-CZ" sz="3400" spc="-10" dirty="0">
                <a:latin typeface="Gill Sans MT"/>
                <a:cs typeface="Gill Sans MT"/>
              </a:rPr>
              <a:t> </a:t>
            </a:r>
            <a:r>
              <a:rPr lang="cs-CZ" sz="3400" dirty="0">
                <a:latin typeface="Gill Sans MT"/>
                <a:cs typeface="Gill Sans MT"/>
              </a:rPr>
              <a:t>podmáčené</a:t>
            </a:r>
            <a:r>
              <a:rPr lang="cs-CZ" sz="3400" spc="-10" dirty="0">
                <a:latin typeface="Gill Sans MT"/>
                <a:cs typeface="Gill Sans MT"/>
              </a:rPr>
              <a:t> </a:t>
            </a:r>
            <a:r>
              <a:rPr lang="cs-CZ" sz="3400" dirty="0">
                <a:latin typeface="Gill Sans MT"/>
                <a:cs typeface="Gill Sans MT"/>
              </a:rPr>
              <a:t>a</a:t>
            </a:r>
            <a:r>
              <a:rPr lang="cs-CZ" sz="3400" spc="-15" dirty="0">
                <a:latin typeface="Gill Sans MT"/>
                <a:cs typeface="Gill Sans MT"/>
              </a:rPr>
              <a:t> </a:t>
            </a:r>
            <a:r>
              <a:rPr lang="cs-CZ" sz="3400" dirty="0">
                <a:latin typeface="Gill Sans MT"/>
                <a:cs typeface="Gill Sans MT"/>
              </a:rPr>
              <a:t>rašelinné</a:t>
            </a:r>
            <a:r>
              <a:rPr lang="cs-CZ" sz="3400" spc="-5" dirty="0">
                <a:latin typeface="Gill Sans MT"/>
                <a:cs typeface="Gill Sans MT"/>
              </a:rPr>
              <a:t> </a:t>
            </a:r>
            <a:r>
              <a:rPr lang="cs-CZ" sz="3400" spc="-10" dirty="0">
                <a:latin typeface="Gill Sans MT"/>
                <a:cs typeface="Gill Sans MT"/>
              </a:rPr>
              <a:t>louky,</a:t>
            </a:r>
            <a:endParaRPr lang="cs-CZ" sz="3400" dirty="0">
              <a:latin typeface="Gill Sans MT"/>
              <a:cs typeface="Gill Sans MT"/>
            </a:endParaRPr>
          </a:p>
          <a:p>
            <a:pPr marL="422275">
              <a:lnSpc>
                <a:spcPct val="100000"/>
              </a:lnSpc>
              <a:spcBef>
                <a:spcPts val="155"/>
              </a:spcBef>
            </a:pPr>
            <a:r>
              <a:rPr lang="cs-CZ" sz="3400" dirty="0">
                <a:latin typeface="Gill Sans MT"/>
                <a:cs typeface="Gill Sans MT"/>
              </a:rPr>
              <a:t>ve</a:t>
            </a:r>
            <a:r>
              <a:rPr lang="cs-CZ" sz="3400" spc="-15" dirty="0">
                <a:latin typeface="Gill Sans MT"/>
                <a:cs typeface="Gill Sans MT"/>
              </a:rPr>
              <a:t> </a:t>
            </a:r>
            <a:r>
              <a:rPr lang="cs-CZ" sz="3400" dirty="0">
                <a:latin typeface="Gill Sans MT"/>
                <a:cs typeface="Gill Sans MT"/>
              </a:rPr>
              <a:t>3.</a:t>
            </a:r>
            <a:r>
              <a:rPr lang="cs-CZ" sz="3400" spc="-10" dirty="0">
                <a:latin typeface="Gill Sans MT"/>
                <a:cs typeface="Gill Sans MT"/>
              </a:rPr>
              <a:t> </a:t>
            </a:r>
            <a:r>
              <a:rPr lang="cs-CZ" sz="3400" dirty="0">
                <a:latin typeface="Gill Sans MT"/>
                <a:cs typeface="Gill Sans MT"/>
              </a:rPr>
              <a:t>aplikačním</a:t>
            </a:r>
            <a:r>
              <a:rPr lang="cs-CZ" sz="3400" spc="-15" dirty="0">
                <a:latin typeface="Gill Sans MT"/>
                <a:cs typeface="Gill Sans MT"/>
              </a:rPr>
              <a:t> </a:t>
            </a:r>
            <a:r>
              <a:rPr lang="cs-CZ" sz="3400" dirty="0">
                <a:latin typeface="Gill Sans MT"/>
                <a:cs typeface="Gill Sans MT"/>
              </a:rPr>
              <a:t>pásmu</a:t>
            </a:r>
            <a:r>
              <a:rPr lang="cs-CZ" sz="3400" spc="-10" dirty="0">
                <a:latin typeface="Gill Sans MT"/>
                <a:cs typeface="Gill Sans MT"/>
              </a:rPr>
              <a:t> </a:t>
            </a:r>
            <a:r>
              <a:rPr lang="cs-CZ" sz="3400" dirty="0">
                <a:latin typeface="Gill Sans MT"/>
                <a:cs typeface="Gill Sans MT"/>
              </a:rPr>
              <a:t>nitrátově</a:t>
            </a:r>
            <a:r>
              <a:rPr lang="cs-CZ" sz="3400" spc="-15" dirty="0">
                <a:latin typeface="Gill Sans MT"/>
                <a:cs typeface="Gill Sans MT"/>
              </a:rPr>
              <a:t> </a:t>
            </a:r>
            <a:r>
              <a:rPr lang="cs-CZ" sz="3400" dirty="0">
                <a:latin typeface="Gill Sans MT"/>
                <a:cs typeface="Gill Sans MT"/>
              </a:rPr>
              <a:t>zranitelných</a:t>
            </a:r>
            <a:r>
              <a:rPr lang="cs-CZ" sz="3400" spc="-10" dirty="0">
                <a:latin typeface="Gill Sans MT"/>
                <a:cs typeface="Gill Sans MT"/>
              </a:rPr>
              <a:t> oblastí.</a:t>
            </a:r>
            <a:endParaRPr lang="cs-CZ" sz="3400" dirty="0">
              <a:latin typeface="Gill Sans MT"/>
              <a:cs typeface="Gill Sans MT"/>
            </a:endParaRPr>
          </a:p>
          <a:p>
            <a:pPr marL="0" marR="5715" indent="0" algn="just">
              <a:lnSpc>
                <a:spcPct val="110800"/>
              </a:lnSpc>
              <a:spcBef>
                <a:spcPts val="615"/>
              </a:spcBef>
              <a:buNone/>
            </a:pPr>
            <a:r>
              <a:rPr lang="cs-CZ" sz="3400" dirty="0">
                <a:latin typeface="Gill Sans MT"/>
                <a:cs typeface="Gill Sans MT"/>
              </a:rPr>
              <a:t>Cílem</a:t>
            </a:r>
            <a:r>
              <a:rPr lang="cs-CZ" sz="3400" spc="170" dirty="0">
                <a:latin typeface="Gill Sans MT"/>
                <a:cs typeface="Gill Sans MT"/>
              </a:rPr>
              <a:t> </a:t>
            </a:r>
            <a:r>
              <a:rPr lang="cs-CZ" sz="3400" dirty="0">
                <a:latin typeface="Gill Sans MT"/>
                <a:cs typeface="Gill Sans MT"/>
              </a:rPr>
              <a:t>je:</a:t>
            </a:r>
            <a:r>
              <a:rPr lang="cs-CZ" sz="3400" spc="180" dirty="0">
                <a:latin typeface="Gill Sans MT"/>
                <a:cs typeface="Gill Sans MT"/>
              </a:rPr>
              <a:t> </a:t>
            </a:r>
            <a:r>
              <a:rPr lang="cs-CZ" sz="3400" dirty="0">
                <a:latin typeface="Gill Sans MT"/>
                <a:cs typeface="Gill Sans MT"/>
              </a:rPr>
              <a:t>ochrana</a:t>
            </a:r>
            <a:r>
              <a:rPr lang="cs-CZ" sz="3400" spc="180" dirty="0">
                <a:latin typeface="Gill Sans MT"/>
                <a:cs typeface="Gill Sans MT"/>
              </a:rPr>
              <a:t> </a:t>
            </a:r>
            <a:r>
              <a:rPr lang="cs-CZ" sz="3400" dirty="0">
                <a:latin typeface="Gill Sans MT"/>
                <a:cs typeface="Gill Sans MT"/>
              </a:rPr>
              <a:t>trvalých</a:t>
            </a:r>
            <a:r>
              <a:rPr lang="cs-CZ" sz="3400" spc="180" dirty="0">
                <a:latin typeface="Gill Sans MT"/>
                <a:cs typeface="Gill Sans MT"/>
              </a:rPr>
              <a:t> </a:t>
            </a:r>
            <a:r>
              <a:rPr lang="cs-CZ" sz="3400" dirty="0">
                <a:latin typeface="Gill Sans MT"/>
                <a:cs typeface="Gill Sans MT"/>
              </a:rPr>
              <a:t>travních</a:t>
            </a:r>
            <a:r>
              <a:rPr lang="cs-CZ" sz="3400" spc="180" dirty="0">
                <a:latin typeface="Gill Sans MT"/>
                <a:cs typeface="Gill Sans MT"/>
              </a:rPr>
              <a:t> </a:t>
            </a:r>
            <a:r>
              <a:rPr lang="cs-CZ" sz="3400" dirty="0">
                <a:latin typeface="Gill Sans MT"/>
                <a:cs typeface="Gill Sans MT"/>
              </a:rPr>
              <a:t>porostů.</a:t>
            </a:r>
            <a:r>
              <a:rPr lang="cs-CZ" sz="3400" spc="185" dirty="0">
                <a:latin typeface="Gill Sans MT"/>
                <a:cs typeface="Gill Sans MT"/>
              </a:rPr>
              <a:t> </a:t>
            </a:r>
            <a:r>
              <a:rPr lang="cs-CZ" sz="3400" dirty="0">
                <a:latin typeface="Gill Sans MT"/>
                <a:cs typeface="Gill Sans MT"/>
              </a:rPr>
              <a:t>Na</a:t>
            </a:r>
            <a:r>
              <a:rPr lang="cs-CZ" sz="3400" spc="170" dirty="0">
                <a:latin typeface="Gill Sans MT"/>
                <a:cs typeface="Gill Sans MT"/>
              </a:rPr>
              <a:t> </a:t>
            </a:r>
            <a:r>
              <a:rPr lang="cs-CZ" sz="3400" dirty="0">
                <a:latin typeface="Gill Sans MT"/>
                <a:cs typeface="Gill Sans MT"/>
              </a:rPr>
              <a:t>národní</a:t>
            </a:r>
            <a:r>
              <a:rPr lang="cs-CZ" sz="3400" spc="180" dirty="0">
                <a:latin typeface="Gill Sans MT"/>
                <a:cs typeface="Gill Sans MT"/>
              </a:rPr>
              <a:t> </a:t>
            </a:r>
            <a:r>
              <a:rPr lang="cs-CZ" sz="3400" dirty="0">
                <a:latin typeface="Gill Sans MT"/>
                <a:cs typeface="Gill Sans MT"/>
              </a:rPr>
              <a:t>úrovni</a:t>
            </a:r>
            <a:r>
              <a:rPr lang="cs-CZ" sz="3400" spc="170" dirty="0">
                <a:latin typeface="Gill Sans MT"/>
                <a:cs typeface="Gill Sans MT"/>
              </a:rPr>
              <a:t> </a:t>
            </a:r>
            <a:r>
              <a:rPr lang="cs-CZ" sz="3400" dirty="0">
                <a:latin typeface="Gill Sans MT"/>
                <a:cs typeface="Gill Sans MT"/>
              </a:rPr>
              <a:t>je</a:t>
            </a:r>
            <a:r>
              <a:rPr lang="cs-CZ" sz="3400" spc="180" dirty="0">
                <a:latin typeface="Gill Sans MT"/>
                <a:cs typeface="Gill Sans MT"/>
              </a:rPr>
              <a:t> </a:t>
            </a:r>
            <a:r>
              <a:rPr lang="cs-CZ" sz="3400" dirty="0">
                <a:latin typeface="Gill Sans MT"/>
                <a:cs typeface="Gill Sans MT"/>
              </a:rPr>
              <a:t>požadováno</a:t>
            </a:r>
            <a:r>
              <a:rPr lang="cs-CZ" sz="3400" spc="180" dirty="0">
                <a:latin typeface="Gill Sans MT"/>
                <a:cs typeface="Gill Sans MT"/>
              </a:rPr>
              <a:t> </a:t>
            </a:r>
            <a:r>
              <a:rPr lang="cs-CZ" sz="3400" spc="-10" dirty="0">
                <a:latin typeface="Gill Sans MT"/>
                <a:cs typeface="Gill Sans MT"/>
              </a:rPr>
              <a:t>zachování </a:t>
            </a:r>
            <a:r>
              <a:rPr lang="cs-CZ" sz="3400" dirty="0">
                <a:latin typeface="Gill Sans MT"/>
                <a:cs typeface="Gill Sans MT"/>
              </a:rPr>
              <a:t>poměru</a:t>
            </a:r>
            <a:r>
              <a:rPr lang="cs-CZ" sz="3400" spc="-10" dirty="0">
                <a:latin typeface="Gill Sans MT"/>
                <a:cs typeface="Gill Sans MT"/>
              </a:rPr>
              <a:t> </a:t>
            </a:r>
            <a:r>
              <a:rPr lang="cs-CZ" sz="3400" dirty="0">
                <a:latin typeface="Gill Sans MT"/>
                <a:cs typeface="Gill Sans MT"/>
              </a:rPr>
              <a:t>trvalých</a:t>
            </a:r>
            <a:r>
              <a:rPr lang="cs-CZ" sz="3400" spc="5" dirty="0">
                <a:latin typeface="Gill Sans MT"/>
                <a:cs typeface="Gill Sans MT"/>
              </a:rPr>
              <a:t> </a:t>
            </a:r>
            <a:r>
              <a:rPr lang="cs-CZ" sz="3400" dirty="0">
                <a:latin typeface="Gill Sans MT"/>
                <a:cs typeface="Gill Sans MT"/>
              </a:rPr>
              <a:t>travních</a:t>
            </a:r>
            <a:r>
              <a:rPr lang="cs-CZ" sz="3400" spc="-10" dirty="0">
                <a:latin typeface="Gill Sans MT"/>
                <a:cs typeface="Gill Sans MT"/>
              </a:rPr>
              <a:t> </a:t>
            </a:r>
            <a:r>
              <a:rPr lang="cs-CZ" sz="3400" dirty="0">
                <a:latin typeface="Gill Sans MT"/>
                <a:cs typeface="Gill Sans MT"/>
              </a:rPr>
              <a:t>porostů</a:t>
            </a:r>
            <a:r>
              <a:rPr lang="cs-CZ" sz="3400" spc="5" dirty="0">
                <a:latin typeface="Gill Sans MT"/>
                <a:cs typeface="Gill Sans MT"/>
              </a:rPr>
              <a:t> </a:t>
            </a:r>
            <a:r>
              <a:rPr lang="cs-CZ" sz="3400" dirty="0">
                <a:latin typeface="Gill Sans MT"/>
                <a:cs typeface="Gill Sans MT"/>
              </a:rPr>
              <a:t>k</a:t>
            </a:r>
            <a:r>
              <a:rPr lang="cs-CZ" sz="3400" spc="5" dirty="0">
                <a:latin typeface="Gill Sans MT"/>
                <a:cs typeface="Gill Sans MT"/>
              </a:rPr>
              <a:t> </a:t>
            </a:r>
            <a:r>
              <a:rPr lang="cs-CZ" sz="3400" dirty="0">
                <a:latin typeface="Gill Sans MT"/>
                <a:cs typeface="Gill Sans MT"/>
              </a:rPr>
              <a:t>zemědělské</a:t>
            </a:r>
            <a:r>
              <a:rPr lang="cs-CZ" sz="3400" spc="10" dirty="0">
                <a:latin typeface="Gill Sans MT"/>
                <a:cs typeface="Gill Sans MT"/>
              </a:rPr>
              <a:t> </a:t>
            </a:r>
            <a:r>
              <a:rPr lang="cs-CZ" sz="3400" dirty="0">
                <a:latin typeface="Gill Sans MT"/>
                <a:cs typeface="Gill Sans MT"/>
              </a:rPr>
              <a:t>ploše</a:t>
            </a:r>
            <a:r>
              <a:rPr lang="cs-CZ" sz="3400" spc="5" dirty="0">
                <a:latin typeface="Gill Sans MT"/>
                <a:cs typeface="Gill Sans MT"/>
              </a:rPr>
              <a:t> </a:t>
            </a:r>
            <a:r>
              <a:rPr lang="cs-CZ" sz="3400" dirty="0">
                <a:latin typeface="Gill Sans MT"/>
                <a:cs typeface="Gill Sans MT"/>
              </a:rPr>
              <a:t>ve</a:t>
            </a:r>
            <a:r>
              <a:rPr lang="cs-CZ" sz="3400" spc="5" dirty="0">
                <a:latin typeface="Gill Sans MT"/>
                <a:cs typeface="Gill Sans MT"/>
              </a:rPr>
              <a:t> </a:t>
            </a:r>
            <a:r>
              <a:rPr lang="cs-CZ" sz="3400" dirty="0">
                <a:latin typeface="Gill Sans MT"/>
                <a:cs typeface="Gill Sans MT"/>
              </a:rPr>
              <a:t>srovnání</a:t>
            </a:r>
            <a:r>
              <a:rPr lang="cs-CZ" sz="3400" spc="10" dirty="0">
                <a:latin typeface="Gill Sans MT"/>
                <a:cs typeface="Gill Sans MT"/>
              </a:rPr>
              <a:t> </a:t>
            </a:r>
            <a:r>
              <a:rPr lang="cs-CZ" sz="3400" dirty="0">
                <a:latin typeface="Gill Sans MT"/>
                <a:cs typeface="Gill Sans MT"/>
              </a:rPr>
              <a:t>s</a:t>
            </a:r>
            <a:r>
              <a:rPr lang="cs-CZ" sz="3400" spc="-10" dirty="0">
                <a:latin typeface="Gill Sans MT"/>
                <a:cs typeface="Gill Sans MT"/>
              </a:rPr>
              <a:t> </a:t>
            </a:r>
            <a:r>
              <a:rPr lang="cs-CZ" sz="3400" dirty="0">
                <a:latin typeface="Gill Sans MT"/>
                <a:cs typeface="Gill Sans MT"/>
              </a:rPr>
              <a:t>poměrem v</a:t>
            </a:r>
            <a:r>
              <a:rPr lang="cs-CZ" sz="3400" spc="10" dirty="0">
                <a:latin typeface="Gill Sans MT"/>
                <a:cs typeface="Gill Sans MT"/>
              </a:rPr>
              <a:t> </a:t>
            </a:r>
            <a:r>
              <a:rPr lang="cs-CZ" sz="3400" spc="-10" dirty="0">
                <a:latin typeface="Gill Sans MT"/>
                <a:cs typeface="Gill Sans MT"/>
              </a:rPr>
              <a:t>referenčním </a:t>
            </a:r>
            <a:r>
              <a:rPr lang="cs-CZ" sz="3400" dirty="0">
                <a:latin typeface="Gill Sans MT"/>
                <a:cs typeface="Gill Sans MT"/>
              </a:rPr>
              <a:t>roce</a:t>
            </a:r>
            <a:r>
              <a:rPr lang="cs-CZ" sz="3400" spc="-45" dirty="0">
                <a:latin typeface="Gill Sans MT"/>
                <a:cs typeface="Gill Sans MT"/>
              </a:rPr>
              <a:t> </a:t>
            </a:r>
            <a:r>
              <a:rPr lang="cs-CZ" sz="3400" dirty="0">
                <a:latin typeface="Gill Sans MT"/>
                <a:cs typeface="Gill Sans MT"/>
              </a:rPr>
              <a:t>2018.</a:t>
            </a:r>
            <a:r>
              <a:rPr lang="cs-CZ" sz="3400" spc="-40" dirty="0">
                <a:latin typeface="Gill Sans MT"/>
                <a:cs typeface="Gill Sans MT"/>
              </a:rPr>
              <a:t> </a:t>
            </a:r>
            <a:r>
              <a:rPr lang="cs-CZ" sz="3400" dirty="0">
                <a:latin typeface="Gill Sans MT"/>
                <a:cs typeface="Gill Sans MT"/>
              </a:rPr>
              <a:t>Maximální</a:t>
            </a:r>
            <a:r>
              <a:rPr lang="cs-CZ" sz="3400" spc="-40" dirty="0">
                <a:latin typeface="Gill Sans MT"/>
                <a:cs typeface="Gill Sans MT"/>
              </a:rPr>
              <a:t> </a:t>
            </a:r>
            <a:r>
              <a:rPr lang="cs-CZ" sz="3400" dirty="0">
                <a:latin typeface="Gill Sans MT"/>
                <a:cs typeface="Gill Sans MT"/>
              </a:rPr>
              <a:t>snížení</a:t>
            </a:r>
            <a:r>
              <a:rPr lang="cs-CZ" sz="3400" spc="-35" dirty="0">
                <a:latin typeface="Gill Sans MT"/>
                <a:cs typeface="Gill Sans MT"/>
              </a:rPr>
              <a:t> </a:t>
            </a:r>
            <a:r>
              <a:rPr lang="cs-CZ" sz="3400" dirty="0">
                <a:latin typeface="Gill Sans MT"/>
                <a:cs typeface="Gill Sans MT"/>
              </a:rPr>
              <a:t>poměru</a:t>
            </a:r>
            <a:r>
              <a:rPr lang="cs-CZ" sz="3400" spc="-40" dirty="0">
                <a:latin typeface="Gill Sans MT"/>
                <a:cs typeface="Gill Sans MT"/>
              </a:rPr>
              <a:t> </a:t>
            </a:r>
            <a:r>
              <a:rPr lang="cs-CZ" sz="3400" dirty="0">
                <a:latin typeface="Gill Sans MT"/>
                <a:cs typeface="Gill Sans MT"/>
              </a:rPr>
              <a:t>může</a:t>
            </a:r>
            <a:r>
              <a:rPr lang="cs-CZ" sz="3400" spc="-40" dirty="0">
                <a:latin typeface="Gill Sans MT"/>
                <a:cs typeface="Gill Sans MT"/>
              </a:rPr>
              <a:t> </a:t>
            </a:r>
            <a:r>
              <a:rPr lang="cs-CZ" sz="3400" dirty="0">
                <a:latin typeface="Gill Sans MT"/>
                <a:cs typeface="Gill Sans MT"/>
              </a:rPr>
              <a:t>činit</a:t>
            </a:r>
            <a:r>
              <a:rPr lang="cs-CZ" sz="3400" spc="-35" dirty="0">
                <a:latin typeface="Gill Sans MT"/>
                <a:cs typeface="Gill Sans MT"/>
              </a:rPr>
              <a:t> </a:t>
            </a:r>
            <a:r>
              <a:rPr lang="cs-CZ" sz="3400" dirty="0">
                <a:latin typeface="Gill Sans MT"/>
                <a:cs typeface="Gill Sans MT"/>
              </a:rPr>
              <a:t>pouze</a:t>
            </a:r>
            <a:r>
              <a:rPr lang="cs-CZ" sz="3400" spc="-35" dirty="0">
                <a:latin typeface="Gill Sans MT"/>
                <a:cs typeface="Gill Sans MT"/>
              </a:rPr>
              <a:t> </a:t>
            </a:r>
            <a:r>
              <a:rPr lang="cs-CZ" sz="3400" dirty="0">
                <a:latin typeface="Gill Sans MT"/>
                <a:cs typeface="Gill Sans MT"/>
              </a:rPr>
              <a:t>5</a:t>
            </a:r>
            <a:r>
              <a:rPr lang="cs-CZ" sz="3400" spc="-40" dirty="0">
                <a:latin typeface="Gill Sans MT"/>
                <a:cs typeface="Gill Sans MT"/>
              </a:rPr>
              <a:t> </a:t>
            </a:r>
            <a:r>
              <a:rPr lang="cs-CZ" sz="3400" dirty="0">
                <a:latin typeface="Gill Sans MT"/>
                <a:cs typeface="Gill Sans MT"/>
              </a:rPr>
              <a:t>%</a:t>
            </a:r>
            <a:r>
              <a:rPr lang="cs-CZ" sz="3400" spc="-25" dirty="0">
                <a:latin typeface="Gill Sans MT"/>
                <a:cs typeface="Gill Sans MT"/>
              </a:rPr>
              <a:t> </a:t>
            </a:r>
            <a:r>
              <a:rPr lang="cs-CZ" sz="3400" dirty="0">
                <a:latin typeface="Gill Sans MT"/>
                <a:cs typeface="Gill Sans MT"/>
              </a:rPr>
              <a:t>ve</a:t>
            </a:r>
            <a:r>
              <a:rPr lang="cs-CZ" sz="3400" spc="-45" dirty="0">
                <a:latin typeface="Gill Sans MT"/>
                <a:cs typeface="Gill Sans MT"/>
              </a:rPr>
              <a:t> </a:t>
            </a:r>
            <a:r>
              <a:rPr lang="cs-CZ" sz="3400" dirty="0">
                <a:latin typeface="Gill Sans MT"/>
                <a:cs typeface="Gill Sans MT"/>
              </a:rPr>
              <a:t>srovnání</a:t>
            </a:r>
            <a:r>
              <a:rPr lang="cs-CZ" sz="3400" spc="-40" dirty="0">
                <a:latin typeface="Gill Sans MT"/>
                <a:cs typeface="Gill Sans MT"/>
              </a:rPr>
              <a:t> </a:t>
            </a:r>
            <a:r>
              <a:rPr lang="cs-CZ" sz="3400" dirty="0">
                <a:latin typeface="Gill Sans MT"/>
                <a:cs typeface="Gill Sans MT"/>
              </a:rPr>
              <a:t>s</a:t>
            </a:r>
            <a:r>
              <a:rPr lang="cs-CZ" sz="3400" spc="-35" dirty="0">
                <a:latin typeface="Gill Sans MT"/>
                <a:cs typeface="Gill Sans MT"/>
              </a:rPr>
              <a:t> </a:t>
            </a:r>
            <a:r>
              <a:rPr lang="cs-CZ" sz="3400" dirty="0">
                <a:latin typeface="Gill Sans MT"/>
                <a:cs typeface="Gill Sans MT"/>
              </a:rPr>
              <a:t>referenčním</a:t>
            </a:r>
            <a:r>
              <a:rPr lang="cs-CZ" sz="3400" spc="-40" dirty="0">
                <a:latin typeface="Gill Sans MT"/>
                <a:cs typeface="Gill Sans MT"/>
              </a:rPr>
              <a:t> </a:t>
            </a:r>
            <a:r>
              <a:rPr lang="cs-CZ" sz="3400" spc="-10" dirty="0">
                <a:latin typeface="Gill Sans MT"/>
                <a:cs typeface="Gill Sans MT"/>
              </a:rPr>
              <a:t>rokem</a:t>
            </a:r>
            <a:r>
              <a:rPr lang="cs-CZ" sz="2600" spc="-10" dirty="0">
                <a:latin typeface="Gill Sans MT"/>
                <a:cs typeface="Gill Sans MT"/>
              </a:rPr>
              <a:t>.</a:t>
            </a:r>
            <a:endParaRPr lang="cs-CZ" sz="2600" dirty="0">
              <a:latin typeface="Gill Sans MT"/>
              <a:cs typeface="Gill Sans MT"/>
            </a:endParaRPr>
          </a:p>
          <a:p>
            <a:pPr>
              <a:lnSpc>
                <a:spcPct val="100000"/>
              </a:lnSpc>
              <a:spcBef>
                <a:spcPts val="30"/>
              </a:spcBef>
            </a:pPr>
            <a:endParaRPr lang="cs-CZ" sz="3200" dirty="0">
              <a:latin typeface="Gill Sans MT"/>
              <a:cs typeface="Gill Sans MT"/>
            </a:endParaRPr>
          </a:p>
        </p:txBody>
      </p:sp>
    </p:spTree>
    <p:extLst>
      <p:ext uri="{BB962C8B-B14F-4D97-AF65-F5344CB8AC3E}">
        <p14:creationId xmlns:p14="http://schemas.microsoft.com/office/powerpoint/2010/main" val="7211233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F2EEB8-88A4-251C-EAC3-5E81DC8AAB9A}"/>
              </a:ext>
            </a:extLst>
          </p:cNvPr>
          <p:cNvSpPr>
            <a:spLocks noGrp="1"/>
          </p:cNvSpPr>
          <p:nvPr>
            <p:ph type="title"/>
          </p:nvPr>
        </p:nvSpPr>
        <p:spPr>
          <a:xfrm>
            <a:off x="1071979" y="609600"/>
            <a:ext cx="9875520" cy="686540"/>
          </a:xfrm>
        </p:spPr>
        <p:txBody>
          <a:bodyPr>
            <a:norm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4FF42E1E-FBA7-C76A-7BA8-DDA6CA8FAB90}"/>
              </a:ext>
            </a:extLst>
          </p:cNvPr>
          <p:cNvSpPr>
            <a:spLocks noGrp="1"/>
          </p:cNvSpPr>
          <p:nvPr>
            <p:ph idx="1"/>
          </p:nvPr>
        </p:nvSpPr>
        <p:spPr>
          <a:xfrm>
            <a:off x="1143000" y="1464816"/>
            <a:ext cx="9872871" cy="4783584"/>
          </a:xfrm>
        </p:spPr>
        <p:txBody>
          <a:bodyPr>
            <a:normAutofit fontScale="70000" lnSpcReduction="20000"/>
          </a:bodyPr>
          <a:lstStyle/>
          <a:p>
            <a:pPr marL="0" marR="6350" indent="0" algn="just">
              <a:lnSpc>
                <a:spcPct val="110800"/>
              </a:lnSpc>
              <a:spcBef>
                <a:spcPts val="1260"/>
              </a:spcBef>
              <a:buNone/>
            </a:pPr>
            <a:r>
              <a:rPr lang="cs-CZ" sz="3300" b="1" dirty="0">
                <a:solidFill>
                  <a:schemeClr val="accent2"/>
                </a:solidFill>
                <a:latin typeface="Gill Sans MT"/>
                <a:cs typeface="Gill Sans MT"/>
              </a:rPr>
              <a:t>DZES</a:t>
            </a:r>
            <a:r>
              <a:rPr lang="cs-CZ" sz="3300" b="1" spc="-30" dirty="0">
                <a:solidFill>
                  <a:schemeClr val="accent2"/>
                </a:solidFill>
                <a:latin typeface="Gill Sans MT"/>
                <a:cs typeface="Gill Sans MT"/>
              </a:rPr>
              <a:t> </a:t>
            </a:r>
            <a:r>
              <a:rPr lang="cs-CZ" sz="3300" b="1" dirty="0">
                <a:solidFill>
                  <a:schemeClr val="accent2"/>
                </a:solidFill>
                <a:latin typeface="Gill Sans MT"/>
                <a:cs typeface="Gill Sans MT"/>
              </a:rPr>
              <a:t>2</a:t>
            </a:r>
            <a:r>
              <a:rPr lang="cs-CZ" sz="3300" b="1" spc="-5" dirty="0">
                <a:solidFill>
                  <a:schemeClr val="accent2"/>
                </a:solidFill>
                <a:latin typeface="Gill Sans MT"/>
                <a:cs typeface="Gill Sans MT"/>
              </a:rPr>
              <a:t> </a:t>
            </a:r>
            <a:r>
              <a:rPr lang="cs-CZ" sz="3300" b="1" dirty="0">
                <a:solidFill>
                  <a:schemeClr val="accent2"/>
                </a:solidFill>
                <a:latin typeface="Gill Sans MT"/>
                <a:cs typeface="Gill Sans MT"/>
              </a:rPr>
              <a:t>Ochrana</a:t>
            </a:r>
            <a:r>
              <a:rPr lang="cs-CZ" sz="3300" b="1" spc="-15" dirty="0">
                <a:solidFill>
                  <a:schemeClr val="accent2"/>
                </a:solidFill>
                <a:latin typeface="Gill Sans MT"/>
                <a:cs typeface="Gill Sans MT"/>
              </a:rPr>
              <a:t> </a:t>
            </a:r>
            <a:r>
              <a:rPr lang="cs-CZ" sz="3300" b="1" dirty="0">
                <a:solidFill>
                  <a:schemeClr val="accent2"/>
                </a:solidFill>
                <a:latin typeface="Gill Sans MT"/>
                <a:cs typeface="Gill Sans MT"/>
              </a:rPr>
              <a:t>mokřadů</a:t>
            </a:r>
            <a:r>
              <a:rPr lang="cs-CZ" sz="3300" b="1" spc="-15" dirty="0">
                <a:solidFill>
                  <a:schemeClr val="accent2"/>
                </a:solidFill>
                <a:latin typeface="Gill Sans MT"/>
                <a:cs typeface="Gill Sans MT"/>
              </a:rPr>
              <a:t> </a:t>
            </a:r>
            <a:r>
              <a:rPr lang="cs-CZ" sz="3300" b="1" dirty="0">
                <a:solidFill>
                  <a:schemeClr val="accent2"/>
                </a:solidFill>
                <a:latin typeface="Gill Sans MT"/>
                <a:cs typeface="Gill Sans MT"/>
              </a:rPr>
              <a:t>a</a:t>
            </a:r>
            <a:r>
              <a:rPr lang="cs-CZ" sz="3300" b="1" spc="-15" dirty="0">
                <a:solidFill>
                  <a:schemeClr val="accent2"/>
                </a:solidFill>
                <a:latin typeface="Gill Sans MT"/>
                <a:cs typeface="Gill Sans MT"/>
              </a:rPr>
              <a:t> </a:t>
            </a:r>
            <a:r>
              <a:rPr lang="cs-CZ" sz="3300" b="1" spc="-10" dirty="0">
                <a:solidFill>
                  <a:schemeClr val="accent2"/>
                </a:solidFill>
                <a:latin typeface="Gill Sans MT"/>
                <a:cs typeface="Gill Sans MT"/>
              </a:rPr>
              <a:t>rašelinišť</a:t>
            </a:r>
            <a:endParaRPr lang="cs-CZ" sz="3300" b="1" dirty="0">
              <a:solidFill>
                <a:schemeClr val="accent2"/>
              </a:solidFill>
              <a:latin typeface="Gill Sans MT"/>
              <a:cs typeface="Gill Sans MT"/>
            </a:endParaRPr>
          </a:p>
          <a:p>
            <a:pPr marL="0" marR="6350" indent="0" algn="just">
              <a:lnSpc>
                <a:spcPct val="110800"/>
              </a:lnSpc>
              <a:spcBef>
                <a:spcPts val="1260"/>
              </a:spcBef>
              <a:buNone/>
            </a:pPr>
            <a:r>
              <a:rPr lang="cs-CZ" sz="3300" dirty="0">
                <a:latin typeface="Gill Sans MT"/>
                <a:cs typeface="Gill Sans MT"/>
              </a:rPr>
              <a:t>Podmínky</a:t>
            </a:r>
            <a:r>
              <a:rPr lang="cs-CZ" sz="3300" spc="-10" dirty="0">
                <a:latin typeface="Gill Sans MT"/>
                <a:cs typeface="Gill Sans MT"/>
              </a:rPr>
              <a:t> </a:t>
            </a:r>
            <a:r>
              <a:rPr lang="cs-CZ" sz="3300" dirty="0">
                <a:latin typeface="Gill Sans MT"/>
                <a:cs typeface="Gill Sans MT"/>
              </a:rPr>
              <a:t>standardu</a:t>
            </a:r>
            <a:r>
              <a:rPr lang="cs-CZ" sz="3300" spc="-5" dirty="0">
                <a:latin typeface="Gill Sans MT"/>
                <a:cs typeface="Gill Sans MT"/>
              </a:rPr>
              <a:t> </a:t>
            </a:r>
            <a:r>
              <a:rPr lang="cs-CZ" sz="3300" dirty="0">
                <a:latin typeface="Gill Sans MT"/>
                <a:cs typeface="Gill Sans MT"/>
              </a:rPr>
              <a:t>budou</a:t>
            </a:r>
            <a:r>
              <a:rPr lang="cs-CZ" sz="3300" spc="-5" dirty="0">
                <a:latin typeface="Gill Sans MT"/>
                <a:cs typeface="Gill Sans MT"/>
              </a:rPr>
              <a:t> </a:t>
            </a:r>
            <a:r>
              <a:rPr lang="cs-CZ" sz="3300" dirty="0">
                <a:latin typeface="Gill Sans MT"/>
                <a:cs typeface="Gill Sans MT"/>
              </a:rPr>
              <a:t>účinné</a:t>
            </a:r>
            <a:r>
              <a:rPr lang="cs-CZ" sz="3300" spc="-5" dirty="0">
                <a:latin typeface="Gill Sans MT"/>
                <a:cs typeface="Gill Sans MT"/>
              </a:rPr>
              <a:t> </a:t>
            </a:r>
            <a:r>
              <a:rPr lang="cs-CZ" sz="3300" dirty="0">
                <a:latin typeface="Gill Sans MT"/>
                <a:cs typeface="Gill Sans MT"/>
              </a:rPr>
              <a:t>až</a:t>
            </a:r>
            <a:r>
              <a:rPr lang="cs-CZ" sz="3300" spc="5" dirty="0">
                <a:latin typeface="Gill Sans MT"/>
                <a:cs typeface="Gill Sans MT"/>
              </a:rPr>
              <a:t> </a:t>
            </a:r>
            <a:r>
              <a:rPr lang="cs-CZ" sz="3300" dirty="0">
                <a:latin typeface="Gill Sans MT"/>
                <a:cs typeface="Gill Sans MT"/>
              </a:rPr>
              <a:t>od</a:t>
            </a:r>
            <a:r>
              <a:rPr lang="cs-CZ" sz="3300" spc="-5" dirty="0">
                <a:latin typeface="Gill Sans MT"/>
                <a:cs typeface="Gill Sans MT"/>
              </a:rPr>
              <a:t> </a:t>
            </a:r>
            <a:r>
              <a:rPr lang="cs-CZ" sz="3300" dirty="0">
                <a:latin typeface="Gill Sans MT"/>
                <a:cs typeface="Gill Sans MT"/>
              </a:rPr>
              <a:t>roku</a:t>
            </a:r>
            <a:r>
              <a:rPr lang="cs-CZ" sz="3300" spc="-5" dirty="0">
                <a:latin typeface="Gill Sans MT"/>
                <a:cs typeface="Gill Sans MT"/>
              </a:rPr>
              <a:t> </a:t>
            </a:r>
            <a:r>
              <a:rPr lang="cs-CZ" sz="3300" dirty="0">
                <a:latin typeface="Gill Sans MT"/>
                <a:cs typeface="Gill Sans MT"/>
              </a:rPr>
              <a:t>2025.</a:t>
            </a:r>
            <a:r>
              <a:rPr lang="cs-CZ" sz="3300" spc="-5" dirty="0">
                <a:latin typeface="Gill Sans MT"/>
                <a:cs typeface="Gill Sans MT"/>
              </a:rPr>
              <a:t> </a:t>
            </a:r>
            <a:r>
              <a:rPr lang="cs-CZ" sz="3300" dirty="0">
                <a:latin typeface="Gill Sans MT"/>
                <a:cs typeface="Gill Sans MT"/>
              </a:rPr>
              <a:t>Připravuje</a:t>
            </a:r>
            <a:r>
              <a:rPr lang="cs-CZ" sz="3300" spc="-10" dirty="0">
                <a:latin typeface="Gill Sans MT"/>
                <a:cs typeface="Gill Sans MT"/>
              </a:rPr>
              <a:t> </a:t>
            </a:r>
            <a:r>
              <a:rPr lang="cs-CZ" sz="3300" dirty="0">
                <a:latin typeface="Gill Sans MT"/>
                <a:cs typeface="Gill Sans MT"/>
              </a:rPr>
              <a:t>se</a:t>
            </a:r>
            <a:r>
              <a:rPr lang="cs-CZ" sz="3300" spc="-5" dirty="0">
                <a:latin typeface="Gill Sans MT"/>
                <a:cs typeface="Gill Sans MT"/>
              </a:rPr>
              <a:t> </a:t>
            </a:r>
            <a:r>
              <a:rPr lang="cs-CZ" sz="3300" dirty="0">
                <a:latin typeface="Gill Sans MT"/>
                <a:cs typeface="Gill Sans MT"/>
              </a:rPr>
              <a:t>mapový</a:t>
            </a:r>
            <a:r>
              <a:rPr lang="cs-CZ" sz="3300" spc="-15" dirty="0">
                <a:latin typeface="Gill Sans MT"/>
                <a:cs typeface="Gill Sans MT"/>
              </a:rPr>
              <a:t> </a:t>
            </a:r>
            <a:r>
              <a:rPr lang="cs-CZ" sz="3300" dirty="0">
                <a:latin typeface="Gill Sans MT"/>
                <a:cs typeface="Gill Sans MT"/>
              </a:rPr>
              <a:t>podklad </a:t>
            </a:r>
            <a:r>
              <a:rPr lang="cs-CZ" sz="3300" spc="-10" dirty="0">
                <a:latin typeface="Gill Sans MT"/>
                <a:cs typeface="Gill Sans MT"/>
              </a:rPr>
              <a:t>vymezení </a:t>
            </a:r>
            <a:r>
              <a:rPr lang="cs-CZ" sz="3300" dirty="0">
                <a:latin typeface="Gill Sans MT"/>
                <a:cs typeface="Gill Sans MT"/>
              </a:rPr>
              <a:t>půd</a:t>
            </a:r>
            <a:r>
              <a:rPr lang="cs-CZ" sz="3300" spc="-5" dirty="0">
                <a:latin typeface="Gill Sans MT"/>
                <a:cs typeface="Gill Sans MT"/>
              </a:rPr>
              <a:t> </a:t>
            </a:r>
            <a:r>
              <a:rPr lang="cs-CZ" sz="3300" dirty="0">
                <a:latin typeface="Gill Sans MT"/>
                <a:cs typeface="Gill Sans MT"/>
              </a:rPr>
              <a:t>bohatých</a:t>
            </a:r>
            <a:r>
              <a:rPr lang="cs-CZ" sz="3300" spc="-5" dirty="0">
                <a:latin typeface="Gill Sans MT"/>
                <a:cs typeface="Gill Sans MT"/>
              </a:rPr>
              <a:t> </a:t>
            </a:r>
            <a:r>
              <a:rPr lang="cs-CZ" sz="3300" dirty="0">
                <a:latin typeface="Gill Sans MT"/>
                <a:cs typeface="Gill Sans MT"/>
              </a:rPr>
              <a:t>na</a:t>
            </a:r>
            <a:r>
              <a:rPr lang="cs-CZ" sz="3300" spc="5" dirty="0">
                <a:latin typeface="Gill Sans MT"/>
                <a:cs typeface="Gill Sans MT"/>
              </a:rPr>
              <a:t> </a:t>
            </a:r>
            <a:r>
              <a:rPr lang="cs-CZ" sz="3300" dirty="0">
                <a:latin typeface="Gill Sans MT"/>
                <a:cs typeface="Gill Sans MT"/>
              </a:rPr>
              <a:t>uhlík</a:t>
            </a:r>
            <a:r>
              <a:rPr lang="cs-CZ" sz="3300" spc="-15" dirty="0">
                <a:latin typeface="Gill Sans MT"/>
                <a:cs typeface="Gill Sans MT"/>
              </a:rPr>
              <a:t> </a:t>
            </a:r>
            <a:r>
              <a:rPr lang="cs-CZ" sz="3300" dirty="0">
                <a:latin typeface="Gill Sans MT"/>
                <a:cs typeface="Gill Sans MT"/>
              </a:rPr>
              <a:t>a</a:t>
            </a:r>
            <a:r>
              <a:rPr lang="cs-CZ" sz="3300" spc="-15" dirty="0">
                <a:latin typeface="Gill Sans MT"/>
                <a:cs typeface="Gill Sans MT"/>
              </a:rPr>
              <a:t> </a:t>
            </a:r>
            <a:r>
              <a:rPr lang="cs-CZ" sz="3300" dirty="0">
                <a:latin typeface="Gill Sans MT"/>
                <a:cs typeface="Gill Sans MT"/>
              </a:rPr>
              <a:t>ploch mokřadů</a:t>
            </a:r>
            <a:r>
              <a:rPr lang="cs-CZ" sz="3300" spc="-5" dirty="0">
                <a:latin typeface="Gill Sans MT"/>
                <a:cs typeface="Gill Sans MT"/>
              </a:rPr>
              <a:t> </a:t>
            </a:r>
            <a:r>
              <a:rPr lang="cs-CZ" sz="3300" dirty="0">
                <a:latin typeface="Gill Sans MT"/>
                <a:cs typeface="Gill Sans MT"/>
              </a:rPr>
              <a:t>a</a:t>
            </a:r>
            <a:r>
              <a:rPr lang="cs-CZ" sz="3300" spc="-10" dirty="0">
                <a:latin typeface="Gill Sans MT"/>
                <a:cs typeface="Gill Sans MT"/>
              </a:rPr>
              <a:t> rašelinišť. </a:t>
            </a:r>
            <a:r>
              <a:rPr lang="cs-CZ" sz="3300" dirty="0">
                <a:latin typeface="Gill Sans MT"/>
                <a:cs typeface="Gill Sans MT"/>
              </a:rPr>
              <a:t>Cílem</a:t>
            </a:r>
            <a:r>
              <a:rPr lang="cs-CZ" sz="3300" spc="-10" dirty="0">
                <a:latin typeface="Gill Sans MT"/>
                <a:cs typeface="Gill Sans MT"/>
              </a:rPr>
              <a:t> </a:t>
            </a:r>
            <a:r>
              <a:rPr lang="cs-CZ" sz="3300" dirty="0">
                <a:latin typeface="Gill Sans MT"/>
                <a:cs typeface="Gill Sans MT"/>
              </a:rPr>
              <a:t>je:</a:t>
            </a:r>
            <a:r>
              <a:rPr lang="cs-CZ" sz="3300" spc="-5" dirty="0">
                <a:latin typeface="Gill Sans MT"/>
                <a:cs typeface="Gill Sans MT"/>
              </a:rPr>
              <a:t> </a:t>
            </a:r>
            <a:r>
              <a:rPr lang="cs-CZ" sz="3300" dirty="0">
                <a:latin typeface="Gill Sans MT"/>
                <a:cs typeface="Gill Sans MT"/>
              </a:rPr>
              <a:t>ochrana</a:t>
            </a:r>
            <a:r>
              <a:rPr lang="cs-CZ" sz="3300" spc="-5" dirty="0">
                <a:latin typeface="Gill Sans MT"/>
                <a:cs typeface="Gill Sans MT"/>
              </a:rPr>
              <a:t> </a:t>
            </a:r>
            <a:r>
              <a:rPr lang="cs-CZ" sz="3300" dirty="0">
                <a:latin typeface="Gill Sans MT"/>
                <a:cs typeface="Gill Sans MT"/>
              </a:rPr>
              <a:t>půd</a:t>
            </a:r>
            <a:r>
              <a:rPr lang="cs-CZ" sz="3300" spc="-5" dirty="0">
                <a:latin typeface="Gill Sans MT"/>
                <a:cs typeface="Gill Sans MT"/>
              </a:rPr>
              <a:t> </a:t>
            </a:r>
            <a:r>
              <a:rPr lang="cs-CZ" sz="3300" dirty="0">
                <a:latin typeface="Gill Sans MT"/>
                <a:cs typeface="Gill Sans MT"/>
              </a:rPr>
              <a:t>bohatých</a:t>
            </a:r>
            <a:r>
              <a:rPr lang="cs-CZ" sz="3300" spc="-10" dirty="0">
                <a:latin typeface="Gill Sans MT"/>
                <a:cs typeface="Gill Sans MT"/>
              </a:rPr>
              <a:t> </a:t>
            </a:r>
            <a:r>
              <a:rPr lang="cs-CZ" sz="3300" dirty="0">
                <a:latin typeface="Gill Sans MT"/>
                <a:cs typeface="Gill Sans MT"/>
              </a:rPr>
              <a:t>na uhlík</a:t>
            </a:r>
            <a:r>
              <a:rPr lang="cs-CZ" sz="3300" spc="-15" dirty="0">
                <a:latin typeface="Gill Sans MT"/>
                <a:cs typeface="Gill Sans MT"/>
              </a:rPr>
              <a:t> </a:t>
            </a:r>
            <a:r>
              <a:rPr lang="cs-CZ" sz="3300" dirty="0">
                <a:latin typeface="Gill Sans MT"/>
                <a:cs typeface="Gill Sans MT"/>
              </a:rPr>
              <a:t>a</a:t>
            </a:r>
            <a:r>
              <a:rPr lang="cs-CZ" sz="3300" spc="-5" dirty="0">
                <a:latin typeface="Gill Sans MT"/>
                <a:cs typeface="Gill Sans MT"/>
              </a:rPr>
              <a:t> </a:t>
            </a:r>
            <a:r>
              <a:rPr lang="cs-CZ" sz="3300" dirty="0">
                <a:latin typeface="Gill Sans MT"/>
                <a:cs typeface="Gill Sans MT"/>
              </a:rPr>
              <a:t>tím</a:t>
            </a:r>
            <a:r>
              <a:rPr lang="cs-CZ" sz="3300" spc="-5" dirty="0">
                <a:latin typeface="Gill Sans MT"/>
                <a:cs typeface="Gill Sans MT"/>
              </a:rPr>
              <a:t> </a:t>
            </a:r>
            <a:r>
              <a:rPr lang="cs-CZ" sz="3300" dirty="0">
                <a:latin typeface="Gill Sans MT"/>
                <a:cs typeface="Gill Sans MT"/>
              </a:rPr>
              <a:t>zmírnění</a:t>
            </a:r>
            <a:r>
              <a:rPr lang="cs-CZ" sz="3300" spc="-10" dirty="0">
                <a:latin typeface="Gill Sans MT"/>
                <a:cs typeface="Gill Sans MT"/>
              </a:rPr>
              <a:t> </a:t>
            </a:r>
            <a:r>
              <a:rPr lang="cs-CZ" sz="3300" dirty="0">
                <a:latin typeface="Gill Sans MT"/>
                <a:cs typeface="Gill Sans MT"/>
              </a:rPr>
              <a:t>dopadů</a:t>
            </a:r>
            <a:r>
              <a:rPr lang="cs-CZ" sz="3300" spc="-5" dirty="0">
                <a:latin typeface="Gill Sans MT"/>
                <a:cs typeface="Gill Sans MT"/>
              </a:rPr>
              <a:t> </a:t>
            </a:r>
            <a:r>
              <a:rPr lang="cs-CZ" sz="3300" dirty="0">
                <a:latin typeface="Gill Sans MT"/>
                <a:cs typeface="Gill Sans MT"/>
              </a:rPr>
              <a:t>změny </a:t>
            </a:r>
            <a:r>
              <a:rPr lang="cs-CZ" sz="3300" spc="-10" dirty="0">
                <a:latin typeface="Gill Sans MT"/>
                <a:cs typeface="Gill Sans MT"/>
              </a:rPr>
              <a:t>klimatu.</a:t>
            </a:r>
          </a:p>
          <a:p>
            <a:pPr marL="0" indent="0" algn="just">
              <a:lnSpc>
                <a:spcPct val="100000"/>
              </a:lnSpc>
              <a:buNone/>
            </a:pPr>
            <a:r>
              <a:rPr lang="cs-CZ" sz="3300" b="1" dirty="0">
                <a:solidFill>
                  <a:schemeClr val="accent2"/>
                </a:solidFill>
                <a:latin typeface="Gill Sans MT"/>
                <a:cs typeface="Gill Sans MT"/>
              </a:rPr>
              <a:t>DZES</a:t>
            </a:r>
            <a:r>
              <a:rPr lang="cs-CZ" sz="3300" b="1" spc="-25" dirty="0">
                <a:solidFill>
                  <a:schemeClr val="accent2"/>
                </a:solidFill>
                <a:latin typeface="Gill Sans MT"/>
                <a:cs typeface="Gill Sans MT"/>
              </a:rPr>
              <a:t> </a:t>
            </a:r>
            <a:r>
              <a:rPr lang="cs-CZ" sz="3300" b="1" dirty="0">
                <a:solidFill>
                  <a:schemeClr val="accent2"/>
                </a:solidFill>
                <a:latin typeface="Gill Sans MT"/>
                <a:cs typeface="Gill Sans MT"/>
              </a:rPr>
              <a:t>3</a:t>
            </a:r>
            <a:r>
              <a:rPr lang="cs-CZ" sz="3300" b="1" spc="-10" dirty="0">
                <a:solidFill>
                  <a:schemeClr val="accent2"/>
                </a:solidFill>
                <a:latin typeface="Gill Sans MT"/>
                <a:cs typeface="Gill Sans MT"/>
              </a:rPr>
              <a:t> </a:t>
            </a:r>
            <a:r>
              <a:rPr lang="cs-CZ" sz="3300" b="1" dirty="0">
                <a:solidFill>
                  <a:schemeClr val="accent2"/>
                </a:solidFill>
                <a:latin typeface="Gill Sans MT"/>
                <a:cs typeface="Gill Sans MT"/>
              </a:rPr>
              <a:t>Zákaz</a:t>
            </a:r>
            <a:r>
              <a:rPr lang="cs-CZ" sz="3300" b="1" spc="-10" dirty="0">
                <a:solidFill>
                  <a:schemeClr val="accent2"/>
                </a:solidFill>
                <a:latin typeface="Gill Sans MT"/>
                <a:cs typeface="Gill Sans MT"/>
              </a:rPr>
              <a:t> </a:t>
            </a:r>
            <a:r>
              <a:rPr lang="cs-CZ" sz="3300" b="1" dirty="0">
                <a:solidFill>
                  <a:schemeClr val="accent2"/>
                </a:solidFill>
                <a:latin typeface="Gill Sans MT"/>
                <a:cs typeface="Gill Sans MT"/>
              </a:rPr>
              <a:t>vypalování</a:t>
            </a:r>
            <a:r>
              <a:rPr lang="cs-CZ" sz="3300" b="1" spc="-15" dirty="0">
                <a:solidFill>
                  <a:schemeClr val="accent2"/>
                </a:solidFill>
                <a:latin typeface="Gill Sans MT"/>
                <a:cs typeface="Gill Sans MT"/>
              </a:rPr>
              <a:t> </a:t>
            </a:r>
            <a:r>
              <a:rPr lang="cs-CZ" sz="3300" b="1" dirty="0">
                <a:solidFill>
                  <a:schemeClr val="accent2"/>
                </a:solidFill>
                <a:latin typeface="Gill Sans MT"/>
                <a:cs typeface="Gill Sans MT"/>
              </a:rPr>
              <a:t>strnišť</a:t>
            </a:r>
            <a:r>
              <a:rPr lang="cs-CZ" sz="3300" b="1" spc="-20" dirty="0">
                <a:solidFill>
                  <a:schemeClr val="accent2"/>
                </a:solidFill>
                <a:latin typeface="Gill Sans MT"/>
                <a:cs typeface="Gill Sans MT"/>
              </a:rPr>
              <a:t> </a:t>
            </a:r>
            <a:r>
              <a:rPr lang="cs-CZ" sz="3300" b="1" dirty="0">
                <a:solidFill>
                  <a:schemeClr val="accent2"/>
                </a:solidFill>
                <a:latin typeface="Gill Sans MT"/>
                <a:cs typeface="Gill Sans MT"/>
              </a:rPr>
              <a:t>na</a:t>
            </a:r>
            <a:r>
              <a:rPr lang="cs-CZ" sz="3300" b="1" spc="-30" dirty="0">
                <a:solidFill>
                  <a:schemeClr val="accent2"/>
                </a:solidFill>
                <a:latin typeface="Gill Sans MT"/>
                <a:cs typeface="Gill Sans MT"/>
              </a:rPr>
              <a:t> </a:t>
            </a:r>
            <a:r>
              <a:rPr lang="cs-CZ" sz="3300" b="1" dirty="0">
                <a:solidFill>
                  <a:schemeClr val="accent2"/>
                </a:solidFill>
                <a:latin typeface="Gill Sans MT"/>
                <a:cs typeface="Gill Sans MT"/>
              </a:rPr>
              <a:t>orné</a:t>
            </a:r>
            <a:r>
              <a:rPr lang="cs-CZ" sz="3300" b="1" spc="-15" dirty="0">
                <a:solidFill>
                  <a:schemeClr val="accent2"/>
                </a:solidFill>
                <a:latin typeface="Gill Sans MT"/>
                <a:cs typeface="Gill Sans MT"/>
              </a:rPr>
              <a:t> </a:t>
            </a:r>
            <a:r>
              <a:rPr lang="cs-CZ" sz="3300" b="1" spc="-20" dirty="0">
                <a:solidFill>
                  <a:schemeClr val="accent2"/>
                </a:solidFill>
                <a:latin typeface="Gill Sans MT"/>
                <a:cs typeface="Gill Sans MT"/>
              </a:rPr>
              <a:t>půdě</a:t>
            </a:r>
            <a:endParaRPr lang="cs-CZ" sz="3300" b="1" dirty="0">
              <a:solidFill>
                <a:schemeClr val="accent2"/>
              </a:solidFill>
              <a:latin typeface="Gill Sans MT"/>
              <a:cs typeface="Gill Sans MT"/>
            </a:endParaRPr>
          </a:p>
          <a:p>
            <a:pPr marL="20320" algn="just">
              <a:lnSpc>
                <a:spcPct val="100000"/>
              </a:lnSpc>
              <a:spcBef>
                <a:spcPts val="1400"/>
              </a:spcBef>
            </a:pPr>
            <a:r>
              <a:rPr lang="cs-CZ" sz="3300" dirty="0">
                <a:latin typeface="Gill Sans MT"/>
                <a:cs typeface="Gill Sans MT"/>
              </a:rPr>
              <a:t>Podmínky</a:t>
            </a:r>
            <a:r>
              <a:rPr lang="cs-CZ" sz="3300" spc="-10" dirty="0">
                <a:latin typeface="Gill Sans MT"/>
                <a:cs typeface="Gill Sans MT"/>
              </a:rPr>
              <a:t> </a:t>
            </a:r>
            <a:r>
              <a:rPr lang="cs-CZ" sz="3300" dirty="0">
                <a:latin typeface="Gill Sans MT"/>
                <a:cs typeface="Gill Sans MT"/>
              </a:rPr>
              <a:t>standardu</a:t>
            </a:r>
            <a:r>
              <a:rPr lang="cs-CZ" sz="3300" spc="-10" dirty="0">
                <a:latin typeface="Gill Sans MT"/>
                <a:cs typeface="Gill Sans MT"/>
              </a:rPr>
              <a:t> </a:t>
            </a:r>
            <a:r>
              <a:rPr lang="cs-CZ" sz="3300" dirty="0">
                <a:latin typeface="Gill Sans MT"/>
                <a:cs typeface="Gill Sans MT"/>
              </a:rPr>
              <a:t>navazují</a:t>
            </a:r>
            <a:r>
              <a:rPr lang="cs-CZ" sz="3300" spc="-10" dirty="0">
                <a:latin typeface="Gill Sans MT"/>
                <a:cs typeface="Gill Sans MT"/>
              </a:rPr>
              <a:t> </a:t>
            </a:r>
            <a:r>
              <a:rPr lang="cs-CZ" sz="3300" dirty="0">
                <a:latin typeface="Gill Sans MT"/>
                <a:cs typeface="Gill Sans MT"/>
              </a:rPr>
              <a:t>na</a:t>
            </a:r>
            <a:r>
              <a:rPr lang="cs-CZ" sz="3300" spc="-20" dirty="0">
                <a:latin typeface="Gill Sans MT"/>
                <a:cs typeface="Gill Sans MT"/>
              </a:rPr>
              <a:t> </a:t>
            </a:r>
            <a:r>
              <a:rPr lang="cs-CZ" sz="3300" dirty="0">
                <a:latin typeface="Gill Sans MT"/>
                <a:cs typeface="Gill Sans MT"/>
              </a:rPr>
              <a:t>současné</a:t>
            </a:r>
            <a:r>
              <a:rPr lang="cs-CZ" sz="3300" spc="-10" dirty="0">
                <a:latin typeface="Gill Sans MT"/>
                <a:cs typeface="Gill Sans MT"/>
              </a:rPr>
              <a:t> </a:t>
            </a:r>
            <a:r>
              <a:rPr lang="cs-CZ" sz="3300" dirty="0">
                <a:latin typeface="Gill Sans MT"/>
                <a:cs typeface="Gill Sans MT"/>
              </a:rPr>
              <a:t>podmínky</a:t>
            </a:r>
            <a:r>
              <a:rPr lang="cs-CZ" sz="3300" spc="-5" dirty="0">
                <a:latin typeface="Gill Sans MT"/>
                <a:cs typeface="Gill Sans MT"/>
              </a:rPr>
              <a:t> </a:t>
            </a:r>
            <a:r>
              <a:rPr lang="cs-CZ" sz="3300" dirty="0">
                <a:latin typeface="Gill Sans MT"/>
                <a:cs typeface="Gill Sans MT"/>
              </a:rPr>
              <a:t>standardu</a:t>
            </a:r>
            <a:r>
              <a:rPr lang="cs-CZ" sz="3300" spc="-10" dirty="0">
                <a:latin typeface="Gill Sans MT"/>
                <a:cs typeface="Gill Sans MT"/>
              </a:rPr>
              <a:t> </a:t>
            </a:r>
            <a:r>
              <a:rPr lang="cs-CZ" sz="3300" dirty="0">
                <a:latin typeface="Gill Sans MT"/>
                <a:cs typeface="Gill Sans MT"/>
              </a:rPr>
              <a:t>DZES</a:t>
            </a:r>
            <a:r>
              <a:rPr lang="cs-CZ" sz="3300" spc="-5" dirty="0">
                <a:latin typeface="Gill Sans MT"/>
                <a:cs typeface="Gill Sans MT"/>
              </a:rPr>
              <a:t> </a:t>
            </a:r>
            <a:r>
              <a:rPr lang="cs-CZ" sz="3300" spc="-25" dirty="0">
                <a:latin typeface="Gill Sans MT"/>
                <a:cs typeface="Gill Sans MT"/>
              </a:rPr>
              <a:t>6a.</a:t>
            </a:r>
            <a:endParaRPr lang="cs-CZ" sz="3300" dirty="0">
              <a:latin typeface="Gill Sans MT"/>
              <a:cs typeface="Gill Sans MT"/>
            </a:endParaRPr>
          </a:p>
          <a:p>
            <a:pPr marL="19685" marR="5080" algn="just">
              <a:lnSpc>
                <a:spcPct val="110800"/>
              </a:lnSpc>
              <a:spcBef>
                <a:spcPts val="1215"/>
              </a:spcBef>
            </a:pPr>
            <a:r>
              <a:rPr lang="cs-CZ" sz="3300" dirty="0">
                <a:latin typeface="Gill Sans MT"/>
                <a:cs typeface="Gill Sans MT"/>
              </a:rPr>
              <a:t>Cílem</a:t>
            </a:r>
            <a:r>
              <a:rPr lang="cs-CZ" sz="3300" spc="-45" dirty="0">
                <a:latin typeface="Gill Sans MT"/>
                <a:cs typeface="Gill Sans MT"/>
              </a:rPr>
              <a:t> </a:t>
            </a:r>
            <a:r>
              <a:rPr lang="cs-CZ" sz="3300" dirty="0">
                <a:latin typeface="Gill Sans MT"/>
                <a:cs typeface="Gill Sans MT"/>
              </a:rPr>
              <a:t>je:</a:t>
            </a:r>
            <a:r>
              <a:rPr lang="cs-CZ" sz="3300" spc="-35" dirty="0">
                <a:latin typeface="Gill Sans MT"/>
                <a:cs typeface="Gill Sans MT"/>
              </a:rPr>
              <a:t> </a:t>
            </a:r>
            <a:r>
              <a:rPr lang="cs-CZ" sz="3300" spc="-10" dirty="0">
                <a:latin typeface="Gill Sans MT"/>
                <a:cs typeface="Gill Sans MT"/>
              </a:rPr>
              <a:t>ponechání</a:t>
            </a:r>
            <a:r>
              <a:rPr lang="cs-CZ" sz="3300" spc="-45" dirty="0">
                <a:latin typeface="Gill Sans MT"/>
                <a:cs typeface="Gill Sans MT"/>
              </a:rPr>
              <a:t> </a:t>
            </a:r>
            <a:r>
              <a:rPr lang="cs-CZ" sz="3300" spc="-10" dirty="0">
                <a:latin typeface="Gill Sans MT"/>
                <a:cs typeface="Gill Sans MT"/>
              </a:rPr>
              <a:t>rostlinných</a:t>
            </a:r>
            <a:r>
              <a:rPr lang="cs-CZ" sz="3300" spc="-35" dirty="0">
                <a:latin typeface="Gill Sans MT"/>
                <a:cs typeface="Gill Sans MT"/>
              </a:rPr>
              <a:t> </a:t>
            </a:r>
            <a:r>
              <a:rPr lang="cs-CZ" sz="3300" dirty="0">
                <a:latin typeface="Gill Sans MT"/>
                <a:cs typeface="Gill Sans MT"/>
              </a:rPr>
              <a:t>zbytků</a:t>
            </a:r>
            <a:r>
              <a:rPr lang="cs-CZ" sz="3300" spc="-35" dirty="0">
                <a:latin typeface="Gill Sans MT"/>
                <a:cs typeface="Gill Sans MT"/>
              </a:rPr>
              <a:t> </a:t>
            </a:r>
            <a:r>
              <a:rPr lang="cs-CZ" sz="3300" spc="-10" dirty="0">
                <a:latin typeface="Gill Sans MT"/>
                <a:cs typeface="Gill Sans MT"/>
              </a:rPr>
              <a:t>pro</a:t>
            </a:r>
            <a:r>
              <a:rPr lang="cs-CZ" sz="3300" spc="-55" dirty="0">
                <a:latin typeface="Gill Sans MT"/>
                <a:cs typeface="Gill Sans MT"/>
              </a:rPr>
              <a:t> </a:t>
            </a:r>
            <a:r>
              <a:rPr lang="cs-CZ" sz="3300" spc="-10" dirty="0">
                <a:latin typeface="Gill Sans MT"/>
                <a:cs typeface="Gill Sans MT"/>
              </a:rPr>
              <a:t>zapravení</a:t>
            </a:r>
            <a:r>
              <a:rPr lang="cs-CZ" sz="3300" spc="-35" dirty="0">
                <a:latin typeface="Gill Sans MT"/>
                <a:cs typeface="Gill Sans MT"/>
              </a:rPr>
              <a:t> </a:t>
            </a:r>
            <a:r>
              <a:rPr lang="cs-CZ" sz="3300" dirty="0">
                <a:latin typeface="Gill Sans MT"/>
                <a:cs typeface="Gill Sans MT"/>
              </a:rPr>
              <a:t>do</a:t>
            </a:r>
            <a:r>
              <a:rPr lang="cs-CZ" sz="3300" spc="-40" dirty="0">
                <a:latin typeface="Gill Sans MT"/>
                <a:cs typeface="Gill Sans MT"/>
              </a:rPr>
              <a:t> </a:t>
            </a:r>
            <a:r>
              <a:rPr lang="cs-CZ" sz="3300" dirty="0">
                <a:latin typeface="Gill Sans MT"/>
                <a:cs typeface="Gill Sans MT"/>
              </a:rPr>
              <a:t>půdy,</a:t>
            </a:r>
            <a:r>
              <a:rPr lang="cs-CZ" sz="3300" spc="-35" dirty="0">
                <a:latin typeface="Gill Sans MT"/>
                <a:cs typeface="Gill Sans MT"/>
              </a:rPr>
              <a:t> </a:t>
            </a:r>
            <a:r>
              <a:rPr lang="cs-CZ" sz="3300" dirty="0">
                <a:latin typeface="Gill Sans MT"/>
                <a:cs typeface="Gill Sans MT"/>
              </a:rPr>
              <a:t>které</a:t>
            </a:r>
            <a:r>
              <a:rPr lang="cs-CZ" sz="3300" spc="-35" dirty="0">
                <a:latin typeface="Gill Sans MT"/>
                <a:cs typeface="Gill Sans MT"/>
              </a:rPr>
              <a:t> </a:t>
            </a:r>
            <a:r>
              <a:rPr lang="cs-CZ" sz="3300" spc="-10" dirty="0">
                <a:latin typeface="Gill Sans MT"/>
                <a:cs typeface="Gill Sans MT"/>
              </a:rPr>
              <a:t>představuje</a:t>
            </a:r>
            <a:r>
              <a:rPr lang="cs-CZ" sz="3300" spc="-35" dirty="0">
                <a:latin typeface="Gill Sans MT"/>
                <a:cs typeface="Gill Sans MT"/>
              </a:rPr>
              <a:t> </a:t>
            </a:r>
            <a:r>
              <a:rPr lang="cs-CZ" sz="3300" spc="-10" dirty="0">
                <a:latin typeface="Gill Sans MT"/>
                <a:cs typeface="Gill Sans MT"/>
              </a:rPr>
              <a:t>základní</a:t>
            </a:r>
            <a:r>
              <a:rPr lang="cs-CZ" sz="3300" spc="-35" dirty="0">
                <a:latin typeface="Gill Sans MT"/>
                <a:cs typeface="Gill Sans MT"/>
              </a:rPr>
              <a:t> </a:t>
            </a:r>
            <a:r>
              <a:rPr lang="cs-CZ" sz="3300" spc="-20" dirty="0">
                <a:latin typeface="Gill Sans MT"/>
                <a:cs typeface="Gill Sans MT"/>
              </a:rPr>
              <a:t>krok </a:t>
            </a:r>
            <a:r>
              <a:rPr lang="cs-CZ" sz="3300" dirty="0">
                <a:latin typeface="Gill Sans MT"/>
                <a:cs typeface="Gill Sans MT"/>
              </a:rPr>
              <a:t>pro</a:t>
            </a:r>
            <a:r>
              <a:rPr lang="cs-CZ" sz="3300" spc="-10" dirty="0">
                <a:latin typeface="Gill Sans MT"/>
                <a:cs typeface="Gill Sans MT"/>
              </a:rPr>
              <a:t> </a:t>
            </a:r>
            <a:r>
              <a:rPr lang="cs-CZ" sz="3300" dirty="0">
                <a:latin typeface="Gill Sans MT"/>
                <a:cs typeface="Gill Sans MT"/>
              </a:rPr>
              <a:t>zachování</a:t>
            </a:r>
            <a:r>
              <a:rPr lang="cs-CZ" sz="3300" spc="-10" dirty="0">
                <a:latin typeface="Gill Sans MT"/>
                <a:cs typeface="Gill Sans MT"/>
              </a:rPr>
              <a:t> </a:t>
            </a:r>
            <a:r>
              <a:rPr lang="cs-CZ" sz="3300" dirty="0">
                <a:latin typeface="Gill Sans MT"/>
                <a:cs typeface="Gill Sans MT"/>
              </a:rPr>
              <a:t>organických</a:t>
            </a:r>
            <a:r>
              <a:rPr lang="cs-CZ" sz="3300" spc="-5" dirty="0">
                <a:latin typeface="Gill Sans MT"/>
                <a:cs typeface="Gill Sans MT"/>
              </a:rPr>
              <a:t> </a:t>
            </a:r>
            <a:r>
              <a:rPr lang="cs-CZ" sz="3300" dirty="0">
                <a:latin typeface="Gill Sans MT"/>
                <a:cs typeface="Gill Sans MT"/>
              </a:rPr>
              <a:t>složek</a:t>
            </a:r>
            <a:r>
              <a:rPr lang="cs-CZ" sz="3300" spc="-20" dirty="0">
                <a:latin typeface="Gill Sans MT"/>
                <a:cs typeface="Gill Sans MT"/>
              </a:rPr>
              <a:t> </a:t>
            </a:r>
            <a:r>
              <a:rPr lang="cs-CZ" sz="3300" dirty="0">
                <a:latin typeface="Gill Sans MT"/>
                <a:cs typeface="Gill Sans MT"/>
              </a:rPr>
              <a:t>v </a:t>
            </a:r>
            <a:r>
              <a:rPr lang="cs-CZ" sz="3300" spc="-10" dirty="0">
                <a:latin typeface="Gill Sans MT"/>
                <a:cs typeface="Gill Sans MT"/>
              </a:rPr>
              <a:t>půdě.</a:t>
            </a:r>
          </a:p>
          <a:p>
            <a:pPr marL="0" marR="5080" indent="0" algn="just">
              <a:lnSpc>
                <a:spcPct val="110800"/>
              </a:lnSpc>
              <a:spcBef>
                <a:spcPts val="1215"/>
              </a:spcBef>
              <a:buNone/>
            </a:pPr>
            <a:r>
              <a:rPr lang="cs-CZ" sz="3300" b="1" dirty="0">
                <a:solidFill>
                  <a:schemeClr val="accent2"/>
                </a:solidFill>
                <a:latin typeface="Gill Sans MT"/>
                <a:cs typeface="Gill Sans MT"/>
              </a:rPr>
              <a:t>DZES</a:t>
            </a:r>
            <a:r>
              <a:rPr lang="cs-CZ" sz="3300" b="1" spc="-35" dirty="0">
                <a:solidFill>
                  <a:schemeClr val="accent2"/>
                </a:solidFill>
                <a:latin typeface="Gill Sans MT"/>
                <a:cs typeface="Gill Sans MT"/>
              </a:rPr>
              <a:t> </a:t>
            </a:r>
            <a:r>
              <a:rPr lang="cs-CZ" sz="3300" b="1" dirty="0">
                <a:solidFill>
                  <a:schemeClr val="accent2"/>
                </a:solidFill>
                <a:latin typeface="Gill Sans MT"/>
                <a:cs typeface="Gill Sans MT"/>
              </a:rPr>
              <a:t>4</a:t>
            </a:r>
            <a:r>
              <a:rPr lang="cs-CZ" sz="3300" b="1" spc="-15" dirty="0">
                <a:solidFill>
                  <a:schemeClr val="accent2"/>
                </a:solidFill>
                <a:latin typeface="Gill Sans MT"/>
                <a:cs typeface="Gill Sans MT"/>
              </a:rPr>
              <a:t> </a:t>
            </a:r>
            <a:r>
              <a:rPr lang="cs-CZ" sz="3300" b="1" dirty="0">
                <a:solidFill>
                  <a:schemeClr val="accent2"/>
                </a:solidFill>
                <a:latin typeface="Gill Sans MT"/>
                <a:cs typeface="Gill Sans MT"/>
              </a:rPr>
              <a:t>Zřízení</a:t>
            </a:r>
            <a:r>
              <a:rPr lang="cs-CZ" sz="3300" b="1" spc="-25" dirty="0">
                <a:solidFill>
                  <a:schemeClr val="accent2"/>
                </a:solidFill>
                <a:latin typeface="Gill Sans MT"/>
                <a:cs typeface="Gill Sans MT"/>
              </a:rPr>
              <a:t> </a:t>
            </a:r>
            <a:r>
              <a:rPr lang="cs-CZ" sz="3300" b="1" dirty="0">
                <a:solidFill>
                  <a:schemeClr val="accent2"/>
                </a:solidFill>
                <a:latin typeface="Gill Sans MT"/>
                <a:cs typeface="Gill Sans MT"/>
              </a:rPr>
              <a:t>ochranných</a:t>
            </a:r>
            <a:r>
              <a:rPr lang="cs-CZ" sz="3300" b="1" spc="-15" dirty="0">
                <a:solidFill>
                  <a:schemeClr val="accent2"/>
                </a:solidFill>
                <a:latin typeface="Gill Sans MT"/>
                <a:cs typeface="Gill Sans MT"/>
              </a:rPr>
              <a:t> </a:t>
            </a:r>
            <a:r>
              <a:rPr lang="cs-CZ" sz="3300" b="1" dirty="0">
                <a:solidFill>
                  <a:schemeClr val="accent2"/>
                </a:solidFill>
                <a:latin typeface="Gill Sans MT"/>
                <a:cs typeface="Gill Sans MT"/>
              </a:rPr>
              <a:t>pásem</a:t>
            </a:r>
            <a:r>
              <a:rPr lang="cs-CZ" sz="3300" b="1" spc="-30" dirty="0">
                <a:solidFill>
                  <a:schemeClr val="accent2"/>
                </a:solidFill>
                <a:latin typeface="Gill Sans MT"/>
                <a:cs typeface="Gill Sans MT"/>
              </a:rPr>
              <a:t> </a:t>
            </a:r>
            <a:r>
              <a:rPr lang="cs-CZ" sz="3300" b="1" dirty="0">
                <a:solidFill>
                  <a:schemeClr val="accent2"/>
                </a:solidFill>
                <a:latin typeface="Gill Sans MT"/>
                <a:cs typeface="Gill Sans MT"/>
              </a:rPr>
              <a:t>podél</a:t>
            </a:r>
            <a:r>
              <a:rPr lang="cs-CZ" sz="3300" b="1" spc="-20" dirty="0">
                <a:solidFill>
                  <a:schemeClr val="accent2"/>
                </a:solidFill>
                <a:latin typeface="Gill Sans MT"/>
                <a:cs typeface="Gill Sans MT"/>
              </a:rPr>
              <a:t> </a:t>
            </a:r>
            <a:r>
              <a:rPr lang="cs-CZ" sz="3300" b="1" dirty="0">
                <a:solidFill>
                  <a:schemeClr val="accent2"/>
                </a:solidFill>
                <a:latin typeface="Gill Sans MT"/>
                <a:cs typeface="Gill Sans MT"/>
              </a:rPr>
              <a:t>vodních</a:t>
            </a:r>
            <a:r>
              <a:rPr lang="cs-CZ" sz="3300" b="1" spc="-5" dirty="0">
                <a:solidFill>
                  <a:schemeClr val="accent2"/>
                </a:solidFill>
                <a:latin typeface="Gill Sans MT"/>
                <a:cs typeface="Gill Sans MT"/>
              </a:rPr>
              <a:t> </a:t>
            </a:r>
            <a:r>
              <a:rPr lang="cs-CZ" sz="3300" b="1" spc="-20" dirty="0">
                <a:solidFill>
                  <a:schemeClr val="accent2"/>
                </a:solidFill>
                <a:latin typeface="Gill Sans MT"/>
                <a:cs typeface="Gill Sans MT"/>
              </a:rPr>
              <a:t>toků</a:t>
            </a:r>
            <a:endParaRPr lang="cs-CZ" sz="3300" b="1" dirty="0">
              <a:solidFill>
                <a:schemeClr val="accent2"/>
              </a:solidFill>
              <a:latin typeface="Gill Sans MT"/>
              <a:cs typeface="Gill Sans MT"/>
            </a:endParaRPr>
          </a:p>
          <a:p>
            <a:pPr marL="12700" marR="6350" algn="just">
              <a:lnSpc>
                <a:spcPct val="110800"/>
              </a:lnSpc>
              <a:spcBef>
                <a:spcPts val="1240"/>
              </a:spcBef>
            </a:pPr>
            <a:r>
              <a:rPr lang="cs-CZ" sz="3300" dirty="0">
                <a:latin typeface="Gill Sans MT"/>
                <a:cs typeface="Gill Sans MT"/>
              </a:rPr>
              <a:t>Podmínky</a:t>
            </a:r>
            <a:r>
              <a:rPr lang="cs-CZ" sz="3300" spc="145" dirty="0">
                <a:latin typeface="Gill Sans MT"/>
                <a:cs typeface="Gill Sans MT"/>
              </a:rPr>
              <a:t> </a:t>
            </a:r>
            <a:r>
              <a:rPr lang="cs-CZ" sz="3300" dirty="0">
                <a:latin typeface="Gill Sans MT"/>
                <a:cs typeface="Gill Sans MT"/>
              </a:rPr>
              <a:t>standardu</a:t>
            </a:r>
            <a:r>
              <a:rPr lang="cs-CZ" sz="3300" spc="155" dirty="0">
                <a:latin typeface="Gill Sans MT"/>
                <a:cs typeface="Gill Sans MT"/>
              </a:rPr>
              <a:t> </a:t>
            </a:r>
            <a:r>
              <a:rPr lang="cs-CZ" sz="3300" dirty="0">
                <a:latin typeface="Gill Sans MT"/>
                <a:cs typeface="Gill Sans MT"/>
              </a:rPr>
              <a:t>přebírají</a:t>
            </a:r>
            <a:r>
              <a:rPr lang="cs-CZ" sz="3300" spc="155" dirty="0">
                <a:latin typeface="Gill Sans MT"/>
                <a:cs typeface="Gill Sans MT"/>
              </a:rPr>
              <a:t> </a:t>
            </a:r>
            <a:r>
              <a:rPr lang="cs-CZ" sz="3300" dirty="0">
                <a:latin typeface="Gill Sans MT"/>
                <a:cs typeface="Gill Sans MT"/>
              </a:rPr>
              <a:t>současné</a:t>
            </a:r>
            <a:r>
              <a:rPr lang="cs-CZ" sz="3300" spc="155" dirty="0">
                <a:latin typeface="Gill Sans MT"/>
                <a:cs typeface="Gill Sans MT"/>
              </a:rPr>
              <a:t> </a:t>
            </a:r>
            <a:r>
              <a:rPr lang="cs-CZ" sz="3300" dirty="0">
                <a:latin typeface="Gill Sans MT"/>
                <a:cs typeface="Gill Sans MT"/>
              </a:rPr>
              <a:t>podmínky</a:t>
            </a:r>
            <a:r>
              <a:rPr lang="cs-CZ" sz="3300" spc="155" dirty="0">
                <a:latin typeface="Gill Sans MT"/>
                <a:cs typeface="Gill Sans MT"/>
              </a:rPr>
              <a:t> </a:t>
            </a:r>
            <a:r>
              <a:rPr lang="cs-CZ" sz="3300" dirty="0">
                <a:latin typeface="Gill Sans MT"/>
                <a:cs typeface="Gill Sans MT"/>
              </a:rPr>
              <a:t>DZES</a:t>
            </a:r>
            <a:r>
              <a:rPr lang="cs-CZ" sz="3300" spc="155" dirty="0">
                <a:latin typeface="Gill Sans MT"/>
                <a:cs typeface="Gill Sans MT"/>
              </a:rPr>
              <a:t> </a:t>
            </a:r>
            <a:r>
              <a:rPr lang="cs-CZ" sz="3300" dirty="0">
                <a:latin typeface="Gill Sans MT"/>
                <a:cs typeface="Gill Sans MT"/>
              </a:rPr>
              <a:t>1</a:t>
            </a:r>
            <a:r>
              <a:rPr lang="cs-CZ" sz="3300" spc="155" dirty="0">
                <a:latin typeface="Gill Sans MT"/>
                <a:cs typeface="Gill Sans MT"/>
              </a:rPr>
              <a:t> </a:t>
            </a:r>
            <a:r>
              <a:rPr lang="cs-CZ" sz="3300" dirty="0">
                <a:latin typeface="Gill Sans MT"/>
                <a:cs typeface="Gill Sans MT"/>
              </a:rPr>
              <a:t>Zřízení</a:t>
            </a:r>
            <a:r>
              <a:rPr lang="cs-CZ" sz="3300" spc="155" dirty="0">
                <a:latin typeface="Gill Sans MT"/>
                <a:cs typeface="Gill Sans MT"/>
              </a:rPr>
              <a:t> </a:t>
            </a:r>
            <a:r>
              <a:rPr lang="cs-CZ" sz="3300" dirty="0">
                <a:latin typeface="Gill Sans MT"/>
                <a:cs typeface="Gill Sans MT"/>
              </a:rPr>
              <a:t>ochranných</a:t>
            </a:r>
            <a:r>
              <a:rPr lang="cs-CZ" sz="3300" spc="155" dirty="0">
                <a:latin typeface="Gill Sans MT"/>
                <a:cs typeface="Gill Sans MT"/>
              </a:rPr>
              <a:t> </a:t>
            </a:r>
            <a:r>
              <a:rPr lang="cs-CZ" sz="3300" dirty="0">
                <a:latin typeface="Gill Sans MT"/>
                <a:cs typeface="Gill Sans MT"/>
              </a:rPr>
              <a:t>pásů</a:t>
            </a:r>
            <a:r>
              <a:rPr lang="cs-CZ" sz="3300" spc="160" dirty="0">
                <a:latin typeface="Gill Sans MT"/>
                <a:cs typeface="Gill Sans MT"/>
              </a:rPr>
              <a:t> </a:t>
            </a:r>
            <a:r>
              <a:rPr lang="cs-CZ" sz="3300" spc="-10" dirty="0">
                <a:latin typeface="Gill Sans MT"/>
                <a:cs typeface="Gill Sans MT"/>
              </a:rPr>
              <a:t>podél </a:t>
            </a:r>
            <a:r>
              <a:rPr lang="cs-CZ" sz="3300" dirty="0">
                <a:latin typeface="Gill Sans MT"/>
                <a:cs typeface="Gill Sans MT"/>
              </a:rPr>
              <a:t>vodních</a:t>
            </a:r>
            <a:r>
              <a:rPr lang="cs-CZ" sz="3300" spc="-5" dirty="0">
                <a:latin typeface="Gill Sans MT"/>
                <a:cs typeface="Gill Sans MT"/>
              </a:rPr>
              <a:t> </a:t>
            </a:r>
            <a:r>
              <a:rPr lang="cs-CZ" sz="3300" spc="-10" dirty="0">
                <a:latin typeface="Gill Sans MT"/>
                <a:cs typeface="Gill Sans MT"/>
              </a:rPr>
              <a:t>toků.</a:t>
            </a:r>
            <a:endParaRPr lang="cs-CZ" sz="3300" dirty="0">
              <a:latin typeface="Gill Sans MT"/>
              <a:cs typeface="Gill Sans MT"/>
            </a:endParaRPr>
          </a:p>
          <a:p>
            <a:endParaRPr lang="cs-CZ" dirty="0"/>
          </a:p>
        </p:txBody>
      </p:sp>
    </p:spTree>
    <p:extLst>
      <p:ext uri="{BB962C8B-B14F-4D97-AF65-F5344CB8AC3E}">
        <p14:creationId xmlns:p14="http://schemas.microsoft.com/office/powerpoint/2010/main" val="32820360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25755-5BD1-19A8-A442-031E23B50597}"/>
              </a:ext>
            </a:extLst>
          </p:cNvPr>
          <p:cNvSpPr>
            <a:spLocks noGrp="1"/>
          </p:cNvSpPr>
          <p:nvPr>
            <p:ph type="title"/>
          </p:nvPr>
        </p:nvSpPr>
        <p:spPr>
          <a:xfrm>
            <a:off x="1143000" y="609600"/>
            <a:ext cx="9875520" cy="500109"/>
          </a:xfrm>
        </p:spPr>
        <p:txBody>
          <a:bodyPr>
            <a:no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7D0DC92D-DCBF-A78A-8D6B-299D8C30A0C4}"/>
              </a:ext>
            </a:extLst>
          </p:cNvPr>
          <p:cNvSpPr>
            <a:spLocks noGrp="1"/>
          </p:cNvSpPr>
          <p:nvPr>
            <p:ph idx="1"/>
          </p:nvPr>
        </p:nvSpPr>
        <p:spPr>
          <a:xfrm>
            <a:off x="577049" y="1340528"/>
            <a:ext cx="10573303" cy="4607511"/>
          </a:xfrm>
        </p:spPr>
        <p:txBody>
          <a:bodyPr>
            <a:normAutofit fontScale="25000" lnSpcReduction="20000"/>
          </a:bodyPr>
          <a:lstStyle/>
          <a:p>
            <a:pPr marL="550545" marR="5080" indent="0">
              <a:lnSpc>
                <a:spcPct val="110700"/>
              </a:lnSpc>
              <a:spcBef>
                <a:spcPts val="965"/>
              </a:spcBef>
              <a:buNone/>
            </a:pPr>
            <a:r>
              <a:rPr lang="cs-CZ" sz="8000" b="1" dirty="0">
                <a:solidFill>
                  <a:schemeClr val="accent2"/>
                </a:solidFill>
                <a:latin typeface="Gill Sans MT"/>
                <a:cs typeface="Gill Sans MT"/>
              </a:rPr>
              <a:t>DZES</a:t>
            </a:r>
            <a:r>
              <a:rPr lang="cs-CZ" sz="8000" b="1" spc="60" dirty="0">
                <a:solidFill>
                  <a:schemeClr val="accent2"/>
                </a:solidFill>
                <a:latin typeface="Gill Sans MT"/>
                <a:cs typeface="Gill Sans MT"/>
              </a:rPr>
              <a:t>  </a:t>
            </a:r>
            <a:r>
              <a:rPr lang="cs-CZ" sz="8000" b="1" dirty="0">
                <a:solidFill>
                  <a:schemeClr val="accent2"/>
                </a:solidFill>
                <a:latin typeface="Gill Sans MT"/>
                <a:cs typeface="Gill Sans MT"/>
              </a:rPr>
              <a:t>5</a:t>
            </a:r>
            <a:r>
              <a:rPr lang="cs-CZ" sz="8000" b="1" spc="70" dirty="0">
                <a:solidFill>
                  <a:schemeClr val="accent2"/>
                </a:solidFill>
                <a:latin typeface="Gill Sans MT"/>
                <a:cs typeface="Gill Sans MT"/>
              </a:rPr>
              <a:t>  </a:t>
            </a:r>
            <a:r>
              <a:rPr lang="cs-CZ" sz="8000" b="1" dirty="0">
                <a:solidFill>
                  <a:schemeClr val="accent2"/>
                </a:solidFill>
                <a:latin typeface="Gill Sans MT"/>
                <a:cs typeface="Gill Sans MT"/>
              </a:rPr>
              <a:t>Obhospodařování</a:t>
            </a:r>
            <a:r>
              <a:rPr lang="cs-CZ" sz="8000" b="1" spc="65" dirty="0">
                <a:solidFill>
                  <a:schemeClr val="accent2"/>
                </a:solidFill>
                <a:latin typeface="Gill Sans MT"/>
                <a:cs typeface="Gill Sans MT"/>
              </a:rPr>
              <a:t>  </a:t>
            </a:r>
            <a:r>
              <a:rPr lang="cs-CZ" sz="8000" b="1" dirty="0">
                <a:solidFill>
                  <a:schemeClr val="accent2"/>
                </a:solidFill>
                <a:latin typeface="Gill Sans MT"/>
                <a:cs typeface="Gill Sans MT"/>
              </a:rPr>
              <a:t>půdy</a:t>
            </a:r>
            <a:r>
              <a:rPr lang="cs-CZ" sz="8000" b="1" spc="65" dirty="0">
                <a:solidFill>
                  <a:schemeClr val="accent2"/>
                </a:solidFill>
                <a:latin typeface="Gill Sans MT"/>
                <a:cs typeface="Gill Sans MT"/>
              </a:rPr>
              <a:t>  </a:t>
            </a:r>
            <a:r>
              <a:rPr lang="cs-CZ" sz="8000" b="1" dirty="0">
                <a:solidFill>
                  <a:schemeClr val="accent2"/>
                </a:solidFill>
                <a:latin typeface="Gill Sans MT"/>
                <a:cs typeface="Gill Sans MT"/>
              </a:rPr>
              <a:t>způsobem,</a:t>
            </a:r>
            <a:r>
              <a:rPr lang="cs-CZ" sz="8000" b="1" spc="70" dirty="0">
                <a:solidFill>
                  <a:schemeClr val="accent2"/>
                </a:solidFill>
                <a:latin typeface="Gill Sans MT"/>
                <a:cs typeface="Gill Sans MT"/>
              </a:rPr>
              <a:t>  </a:t>
            </a:r>
            <a:r>
              <a:rPr lang="cs-CZ" sz="8000" b="1" dirty="0">
                <a:solidFill>
                  <a:schemeClr val="accent2"/>
                </a:solidFill>
                <a:latin typeface="Gill Sans MT"/>
                <a:cs typeface="Gill Sans MT"/>
              </a:rPr>
              <a:t>který</a:t>
            </a:r>
            <a:r>
              <a:rPr lang="cs-CZ" sz="8000" b="1" spc="65" dirty="0">
                <a:solidFill>
                  <a:schemeClr val="accent2"/>
                </a:solidFill>
                <a:latin typeface="Gill Sans MT"/>
                <a:cs typeface="Gill Sans MT"/>
              </a:rPr>
              <a:t>  </a:t>
            </a:r>
            <a:r>
              <a:rPr lang="cs-CZ" sz="8000" b="1" dirty="0">
                <a:solidFill>
                  <a:schemeClr val="accent2"/>
                </a:solidFill>
                <a:latin typeface="Gill Sans MT"/>
                <a:cs typeface="Gill Sans MT"/>
              </a:rPr>
              <a:t>snižuje</a:t>
            </a:r>
            <a:r>
              <a:rPr lang="cs-CZ" sz="8000" b="1" spc="65" dirty="0">
                <a:solidFill>
                  <a:schemeClr val="accent2"/>
                </a:solidFill>
                <a:latin typeface="Gill Sans MT"/>
                <a:cs typeface="Gill Sans MT"/>
              </a:rPr>
              <a:t>  </a:t>
            </a:r>
            <a:r>
              <a:rPr lang="cs-CZ" sz="8000" b="1" spc="-10" dirty="0">
                <a:solidFill>
                  <a:schemeClr val="accent2"/>
                </a:solidFill>
                <a:latin typeface="Gill Sans MT"/>
                <a:cs typeface="Gill Sans MT"/>
              </a:rPr>
              <a:t>riziko </a:t>
            </a:r>
            <a:r>
              <a:rPr lang="cs-CZ" sz="8000" b="1" dirty="0">
                <a:solidFill>
                  <a:schemeClr val="accent2"/>
                </a:solidFill>
                <a:latin typeface="Gill Sans MT"/>
                <a:cs typeface="Gill Sans MT"/>
              </a:rPr>
              <a:t>degradace</a:t>
            </a:r>
            <a:r>
              <a:rPr lang="cs-CZ" sz="8000" b="1" spc="-35" dirty="0">
                <a:solidFill>
                  <a:schemeClr val="accent2"/>
                </a:solidFill>
                <a:latin typeface="Gill Sans MT"/>
                <a:cs typeface="Gill Sans MT"/>
              </a:rPr>
              <a:t> </a:t>
            </a:r>
            <a:r>
              <a:rPr lang="cs-CZ" sz="8000" b="1" dirty="0">
                <a:solidFill>
                  <a:schemeClr val="accent2"/>
                </a:solidFill>
                <a:latin typeface="Gill Sans MT"/>
                <a:cs typeface="Gill Sans MT"/>
              </a:rPr>
              <a:t>půdy</a:t>
            </a:r>
            <a:r>
              <a:rPr lang="cs-CZ" sz="8000" b="1" spc="-30" dirty="0">
                <a:solidFill>
                  <a:schemeClr val="accent2"/>
                </a:solidFill>
                <a:latin typeface="Gill Sans MT"/>
                <a:cs typeface="Gill Sans MT"/>
              </a:rPr>
              <a:t> </a:t>
            </a:r>
            <a:r>
              <a:rPr lang="cs-CZ" sz="8000" b="1" dirty="0">
                <a:solidFill>
                  <a:schemeClr val="accent2"/>
                </a:solidFill>
                <a:latin typeface="Gill Sans MT"/>
                <a:cs typeface="Gill Sans MT"/>
              </a:rPr>
              <a:t>a</a:t>
            </a:r>
            <a:r>
              <a:rPr lang="cs-CZ" sz="8000" b="1" spc="-15" dirty="0">
                <a:solidFill>
                  <a:schemeClr val="accent2"/>
                </a:solidFill>
                <a:latin typeface="Gill Sans MT"/>
                <a:cs typeface="Gill Sans MT"/>
              </a:rPr>
              <a:t> </a:t>
            </a:r>
            <a:r>
              <a:rPr lang="cs-CZ" sz="8000" b="1" dirty="0">
                <a:solidFill>
                  <a:schemeClr val="accent2"/>
                </a:solidFill>
                <a:latin typeface="Gill Sans MT"/>
                <a:cs typeface="Gill Sans MT"/>
              </a:rPr>
              <a:t>eroze,</a:t>
            </a:r>
            <a:r>
              <a:rPr lang="cs-CZ" sz="8000" b="1" spc="-15" dirty="0">
                <a:solidFill>
                  <a:schemeClr val="accent2"/>
                </a:solidFill>
                <a:latin typeface="Gill Sans MT"/>
                <a:cs typeface="Gill Sans MT"/>
              </a:rPr>
              <a:t> </a:t>
            </a:r>
            <a:r>
              <a:rPr lang="cs-CZ" sz="8000" b="1" dirty="0">
                <a:solidFill>
                  <a:schemeClr val="accent2"/>
                </a:solidFill>
                <a:latin typeface="Gill Sans MT"/>
                <a:cs typeface="Gill Sans MT"/>
              </a:rPr>
              <a:t>včetně</a:t>
            </a:r>
            <a:r>
              <a:rPr lang="cs-CZ" sz="8000" b="1" spc="-30" dirty="0">
                <a:solidFill>
                  <a:schemeClr val="accent2"/>
                </a:solidFill>
                <a:latin typeface="Gill Sans MT"/>
                <a:cs typeface="Gill Sans MT"/>
              </a:rPr>
              <a:t> </a:t>
            </a:r>
            <a:r>
              <a:rPr lang="cs-CZ" sz="8000" b="1" dirty="0">
                <a:solidFill>
                  <a:schemeClr val="accent2"/>
                </a:solidFill>
                <a:latin typeface="Gill Sans MT"/>
                <a:cs typeface="Gill Sans MT"/>
              </a:rPr>
              <a:t>zohlednění</a:t>
            </a:r>
            <a:r>
              <a:rPr lang="cs-CZ" sz="8000" b="1" spc="-25" dirty="0">
                <a:solidFill>
                  <a:schemeClr val="accent2"/>
                </a:solidFill>
                <a:latin typeface="Gill Sans MT"/>
                <a:cs typeface="Gill Sans MT"/>
              </a:rPr>
              <a:t> </a:t>
            </a:r>
            <a:r>
              <a:rPr lang="cs-CZ" sz="8000" b="1" dirty="0">
                <a:solidFill>
                  <a:schemeClr val="accent2"/>
                </a:solidFill>
                <a:latin typeface="Gill Sans MT"/>
                <a:cs typeface="Gill Sans MT"/>
              </a:rPr>
              <a:t>sklonu</a:t>
            </a:r>
            <a:r>
              <a:rPr lang="cs-CZ" sz="8000" b="1" spc="-20" dirty="0">
                <a:solidFill>
                  <a:schemeClr val="accent2"/>
                </a:solidFill>
                <a:latin typeface="Gill Sans MT"/>
                <a:cs typeface="Gill Sans MT"/>
              </a:rPr>
              <a:t> </a:t>
            </a:r>
            <a:r>
              <a:rPr lang="cs-CZ" sz="8000" b="1" spc="-10" dirty="0">
                <a:solidFill>
                  <a:schemeClr val="accent2"/>
                </a:solidFill>
                <a:latin typeface="Gill Sans MT"/>
                <a:cs typeface="Gill Sans MT"/>
              </a:rPr>
              <a:t>svahu</a:t>
            </a:r>
            <a:endParaRPr lang="cs-CZ" sz="8000" b="1" dirty="0">
              <a:solidFill>
                <a:schemeClr val="accent2"/>
              </a:solidFill>
              <a:latin typeface="Gill Sans MT"/>
              <a:cs typeface="Gill Sans MT"/>
            </a:endParaRPr>
          </a:p>
          <a:p>
            <a:pPr marL="12700" marR="6350" algn="just">
              <a:lnSpc>
                <a:spcPct val="111100"/>
              </a:lnSpc>
              <a:spcBef>
                <a:spcPts val="1210"/>
              </a:spcBef>
            </a:pPr>
            <a:r>
              <a:rPr lang="cs-CZ" sz="8000" b="1" dirty="0">
                <a:latin typeface="Gill Sans MT"/>
                <a:cs typeface="Gill Sans MT"/>
              </a:rPr>
              <a:t>NOVÉ</a:t>
            </a:r>
            <a:r>
              <a:rPr lang="cs-CZ" sz="8000" b="1" spc="-55" dirty="0">
                <a:latin typeface="Gill Sans MT"/>
                <a:cs typeface="Gill Sans MT"/>
              </a:rPr>
              <a:t> </a:t>
            </a:r>
            <a:r>
              <a:rPr lang="cs-CZ" sz="8000" dirty="0">
                <a:latin typeface="Gill Sans MT"/>
                <a:cs typeface="Gill Sans MT"/>
              </a:rPr>
              <a:t>-</a:t>
            </a:r>
            <a:r>
              <a:rPr lang="cs-CZ" sz="8000" spc="-50" dirty="0">
                <a:latin typeface="Gill Sans MT"/>
                <a:cs typeface="Gill Sans MT"/>
              </a:rPr>
              <a:t> </a:t>
            </a:r>
            <a:r>
              <a:rPr lang="cs-CZ" sz="8000" b="1" dirty="0">
                <a:latin typeface="Gill Sans MT"/>
                <a:cs typeface="Gill Sans MT"/>
              </a:rPr>
              <a:t>Od</a:t>
            </a:r>
            <a:r>
              <a:rPr lang="cs-CZ" sz="8000" b="1" spc="-60" dirty="0">
                <a:latin typeface="Gill Sans MT"/>
                <a:cs typeface="Gill Sans MT"/>
              </a:rPr>
              <a:t> </a:t>
            </a:r>
            <a:r>
              <a:rPr lang="cs-CZ" sz="8000" b="1" dirty="0">
                <a:latin typeface="Gill Sans MT"/>
                <a:cs typeface="Gill Sans MT"/>
              </a:rPr>
              <a:t>roku</a:t>
            </a:r>
            <a:r>
              <a:rPr lang="cs-CZ" sz="8000" b="1" spc="-50" dirty="0">
                <a:latin typeface="Gill Sans MT"/>
                <a:cs typeface="Gill Sans MT"/>
              </a:rPr>
              <a:t> </a:t>
            </a:r>
            <a:r>
              <a:rPr lang="cs-CZ" sz="8000" b="1" dirty="0">
                <a:latin typeface="Gill Sans MT"/>
                <a:cs typeface="Gill Sans MT"/>
              </a:rPr>
              <a:t>2024</a:t>
            </a:r>
            <a:r>
              <a:rPr lang="cs-CZ" sz="8000" b="1" spc="-40" dirty="0">
                <a:latin typeface="Gill Sans MT"/>
                <a:cs typeface="Gill Sans MT"/>
              </a:rPr>
              <a:t> </a:t>
            </a:r>
            <a:r>
              <a:rPr lang="cs-CZ" sz="8000" dirty="0">
                <a:latin typeface="Gill Sans MT"/>
                <a:cs typeface="Gill Sans MT"/>
              </a:rPr>
              <a:t>bude</a:t>
            </a:r>
            <a:r>
              <a:rPr lang="cs-CZ" sz="8000" spc="-45" dirty="0">
                <a:latin typeface="Gill Sans MT"/>
                <a:cs typeface="Gill Sans MT"/>
              </a:rPr>
              <a:t> </a:t>
            </a:r>
            <a:r>
              <a:rPr lang="cs-CZ" sz="8000" b="1" dirty="0">
                <a:latin typeface="Gill Sans MT"/>
                <a:cs typeface="Gill Sans MT"/>
              </a:rPr>
              <a:t>sladěno</a:t>
            </a:r>
            <a:r>
              <a:rPr lang="cs-CZ" sz="8000" b="1" spc="-50" dirty="0">
                <a:latin typeface="Gill Sans MT"/>
                <a:cs typeface="Gill Sans MT"/>
              </a:rPr>
              <a:t> </a:t>
            </a:r>
            <a:r>
              <a:rPr lang="cs-CZ" sz="8000" b="1" dirty="0">
                <a:latin typeface="Gill Sans MT"/>
                <a:cs typeface="Gill Sans MT"/>
              </a:rPr>
              <a:t>kritérium</a:t>
            </a:r>
            <a:r>
              <a:rPr lang="cs-CZ" sz="8000" b="1" spc="-45" dirty="0">
                <a:latin typeface="Gill Sans MT"/>
                <a:cs typeface="Gill Sans MT"/>
              </a:rPr>
              <a:t> </a:t>
            </a:r>
            <a:r>
              <a:rPr lang="cs-CZ" sz="8000" b="1" dirty="0">
                <a:latin typeface="Gill Sans MT"/>
                <a:cs typeface="Gill Sans MT"/>
              </a:rPr>
              <a:t>míry</a:t>
            </a:r>
            <a:r>
              <a:rPr lang="cs-CZ" sz="8000" b="1" spc="-50" dirty="0">
                <a:latin typeface="Gill Sans MT"/>
                <a:cs typeface="Gill Sans MT"/>
              </a:rPr>
              <a:t> </a:t>
            </a:r>
            <a:r>
              <a:rPr lang="cs-CZ" sz="8000" b="1" dirty="0">
                <a:latin typeface="Gill Sans MT"/>
                <a:cs typeface="Gill Sans MT"/>
              </a:rPr>
              <a:t>smyvu</a:t>
            </a:r>
            <a:r>
              <a:rPr lang="cs-CZ" sz="8000" b="1" spc="-50" dirty="0">
                <a:latin typeface="Gill Sans MT"/>
                <a:cs typeface="Gill Sans MT"/>
              </a:rPr>
              <a:t> </a:t>
            </a:r>
            <a:r>
              <a:rPr lang="cs-CZ" sz="8000" b="1" dirty="0">
                <a:latin typeface="Gill Sans MT"/>
                <a:cs typeface="Gill Sans MT"/>
              </a:rPr>
              <a:t>s</a:t>
            </a:r>
            <a:r>
              <a:rPr lang="cs-CZ" sz="8000" b="1" spc="-40" dirty="0">
                <a:latin typeface="Gill Sans MT"/>
                <a:cs typeface="Gill Sans MT"/>
              </a:rPr>
              <a:t> </a:t>
            </a:r>
            <a:r>
              <a:rPr lang="cs-CZ" sz="8000" b="1" dirty="0">
                <a:latin typeface="Gill Sans MT"/>
                <a:cs typeface="Gill Sans MT"/>
              </a:rPr>
              <a:t>protierozní</a:t>
            </a:r>
            <a:r>
              <a:rPr lang="cs-CZ" sz="8000" b="1" spc="-45" dirty="0">
                <a:latin typeface="Gill Sans MT"/>
                <a:cs typeface="Gill Sans MT"/>
              </a:rPr>
              <a:t> </a:t>
            </a:r>
            <a:r>
              <a:rPr lang="cs-CZ" sz="8000" b="1" spc="-85" dirty="0">
                <a:latin typeface="Gill Sans MT"/>
                <a:cs typeface="Gill Sans MT"/>
              </a:rPr>
              <a:t>vyhláškou </a:t>
            </a:r>
            <a:r>
              <a:rPr lang="cs-CZ" sz="8000" dirty="0">
                <a:latin typeface="Gill Sans MT"/>
                <a:cs typeface="Gill Sans MT"/>
              </a:rPr>
              <a:t>(vyhláška</a:t>
            </a:r>
            <a:r>
              <a:rPr lang="cs-CZ" sz="8000" spc="270" dirty="0">
                <a:latin typeface="Gill Sans MT"/>
                <a:cs typeface="Gill Sans MT"/>
              </a:rPr>
              <a:t> </a:t>
            </a:r>
            <a:r>
              <a:rPr lang="cs-CZ" sz="8000" dirty="0">
                <a:latin typeface="Gill Sans MT"/>
                <a:cs typeface="Gill Sans MT"/>
              </a:rPr>
              <a:t>č.</a:t>
            </a:r>
            <a:r>
              <a:rPr lang="cs-CZ" sz="8000" spc="280" dirty="0">
                <a:latin typeface="Gill Sans MT"/>
                <a:cs typeface="Gill Sans MT"/>
              </a:rPr>
              <a:t> </a:t>
            </a:r>
            <a:r>
              <a:rPr lang="cs-CZ" sz="8000" dirty="0">
                <a:latin typeface="Gill Sans MT"/>
                <a:cs typeface="Gill Sans MT"/>
              </a:rPr>
              <a:t>240/2021</a:t>
            </a:r>
            <a:r>
              <a:rPr lang="cs-CZ" sz="8000" spc="275" dirty="0">
                <a:latin typeface="Gill Sans MT"/>
                <a:cs typeface="Gill Sans MT"/>
              </a:rPr>
              <a:t> </a:t>
            </a:r>
            <a:r>
              <a:rPr lang="cs-CZ" sz="8000" dirty="0">
                <a:latin typeface="Gill Sans MT"/>
                <a:cs typeface="Gill Sans MT"/>
              </a:rPr>
              <a:t>Sb.,</a:t>
            </a:r>
            <a:r>
              <a:rPr lang="cs-CZ" sz="8000" spc="295" dirty="0">
                <a:latin typeface="Gill Sans MT"/>
                <a:cs typeface="Gill Sans MT"/>
              </a:rPr>
              <a:t> </a:t>
            </a:r>
            <a:r>
              <a:rPr lang="cs-CZ" sz="8000" dirty="0">
                <a:latin typeface="Gill Sans MT"/>
                <a:cs typeface="Gill Sans MT"/>
              </a:rPr>
              <a:t>o</a:t>
            </a:r>
            <a:r>
              <a:rPr lang="cs-CZ" sz="8000" spc="285" dirty="0">
                <a:latin typeface="Gill Sans MT"/>
                <a:cs typeface="Gill Sans MT"/>
              </a:rPr>
              <a:t> </a:t>
            </a:r>
            <a:r>
              <a:rPr lang="cs-CZ" sz="8000" dirty="0">
                <a:latin typeface="Gill Sans MT"/>
                <a:cs typeface="Gill Sans MT"/>
              </a:rPr>
              <a:t>ochraně</a:t>
            </a:r>
            <a:r>
              <a:rPr lang="cs-CZ" sz="8000" spc="280" dirty="0">
                <a:latin typeface="Gill Sans MT"/>
                <a:cs typeface="Gill Sans MT"/>
              </a:rPr>
              <a:t> </a:t>
            </a:r>
            <a:r>
              <a:rPr lang="cs-CZ" sz="8000" dirty="0">
                <a:latin typeface="Gill Sans MT"/>
                <a:cs typeface="Gill Sans MT"/>
              </a:rPr>
              <a:t>zemědělské</a:t>
            </a:r>
            <a:r>
              <a:rPr lang="cs-CZ" sz="8000" spc="295" dirty="0">
                <a:latin typeface="Gill Sans MT"/>
                <a:cs typeface="Gill Sans MT"/>
              </a:rPr>
              <a:t> </a:t>
            </a:r>
            <a:r>
              <a:rPr lang="cs-CZ" sz="8000" dirty="0">
                <a:latin typeface="Gill Sans MT"/>
                <a:cs typeface="Gill Sans MT"/>
              </a:rPr>
              <a:t>půdy</a:t>
            </a:r>
            <a:r>
              <a:rPr lang="cs-CZ" sz="8000" spc="275" dirty="0">
                <a:latin typeface="Gill Sans MT"/>
                <a:cs typeface="Gill Sans MT"/>
              </a:rPr>
              <a:t> </a:t>
            </a:r>
            <a:r>
              <a:rPr lang="cs-CZ" sz="8000" dirty="0">
                <a:latin typeface="Gill Sans MT"/>
                <a:cs typeface="Gill Sans MT"/>
              </a:rPr>
              <a:t>před</a:t>
            </a:r>
            <a:r>
              <a:rPr lang="cs-CZ" sz="8000" spc="280" dirty="0">
                <a:latin typeface="Gill Sans MT"/>
                <a:cs typeface="Gill Sans MT"/>
              </a:rPr>
              <a:t> </a:t>
            </a:r>
            <a:r>
              <a:rPr lang="cs-CZ" sz="8000" dirty="0">
                <a:latin typeface="Gill Sans MT"/>
                <a:cs typeface="Gill Sans MT"/>
              </a:rPr>
              <a:t>erozí,</a:t>
            </a:r>
            <a:r>
              <a:rPr lang="cs-CZ" sz="8000" spc="275" dirty="0">
                <a:latin typeface="Gill Sans MT"/>
                <a:cs typeface="Gill Sans MT"/>
              </a:rPr>
              <a:t> </a:t>
            </a:r>
            <a:r>
              <a:rPr lang="cs-CZ" sz="8000" dirty="0">
                <a:latin typeface="Gill Sans MT"/>
                <a:cs typeface="Gill Sans MT"/>
              </a:rPr>
              <a:t>ve</a:t>
            </a:r>
            <a:r>
              <a:rPr lang="cs-CZ" sz="8000" spc="280" dirty="0">
                <a:latin typeface="Gill Sans MT"/>
                <a:cs typeface="Gill Sans MT"/>
              </a:rPr>
              <a:t> </a:t>
            </a:r>
            <a:r>
              <a:rPr lang="cs-CZ" sz="8000" dirty="0">
                <a:latin typeface="Gill Sans MT"/>
                <a:cs typeface="Gill Sans MT"/>
              </a:rPr>
              <a:t>znění</a:t>
            </a:r>
            <a:r>
              <a:rPr lang="cs-CZ" sz="8000" spc="280" dirty="0">
                <a:latin typeface="Gill Sans MT"/>
                <a:cs typeface="Gill Sans MT"/>
              </a:rPr>
              <a:t> </a:t>
            </a:r>
            <a:r>
              <a:rPr lang="cs-CZ" sz="8000" spc="-10" dirty="0">
                <a:latin typeface="Gill Sans MT"/>
                <a:cs typeface="Gill Sans MT"/>
              </a:rPr>
              <a:t>pozdějších </a:t>
            </a:r>
            <a:r>
              <a:rPr lang="cs-CZ" sz="8000" dirty="0">
                <a:latin typeface="Gill Sans MT"/>
                <a:cs typeface="Gill Sans MT"/>
              </a:rPr>
              <a:t>předpisů).</a:t>
            </a:r>
            <a:r>
              <a:rPr lang="cs-CZ" sz="8000" spc="10" dirty="0">
                <a:latin typeface="Gill Sans MT"/>
                <a:cs typeface="Gill Sans MT"/>
              </a:rPr>
              <a:t> </a:t>
            </a:r>
            <a:r>
              <a:rPr lang="cs-CZ" sz="8000" dirty="0">
                <a:latin typeface="Gill Sans MT"/>
                <a:cs typeface="Gill Sans MT"/>
              </a:rPr>
              <a:t>To</a:t>
            </a:r>
            <a:r>
              <a:rPr lang="cs-CZ" sz="8000" spc="25" dirty="0">
                <a:latin typeface="Gill Sans MT"/>
                <a:cs typeface="Gill Sans MT"/>
              </a:rPr>
              <a:t> </a:t>
            </a:r>
            <a:r>
              <a:rPr lang="cs-CZ" sz="8000" dirty="0">
                <a:latin typeface="Gill Sans MT"/>
                <a:cs typeface="Gill Sans MT"/>
              </a:rPr>
              <a:t>bude</a:t>
            </a:r>
            <a:r>
              <a:rPr lang="cs-CZ" sz="8000" spc="25" dirty="0">
                <a:latin typeface="Gill Sans MT"/>
                <a:cs typeface="Gill Sans MT"/>
              </a:rPr>
              <a:t> </a:t>
            </a:r>
            <a:r>
              <a:rPr lang="cs-CZ" sz="8000" dirty="0">
                <a:latin typeface="Gill Sans MT"/>
                <a:cs typeface="Gill Sans MT"/>
              </a:rPr>
              <a:t>představovat</a:t>
            </a:r>
            <a:r>
              <a:rPr lang="cs-CZ" sz="8000" spc="25" dirty="0">
                <a:latin typeface="Gill Sans MT"/>
                <a:cs typeface="Gill Sans MT"/>
              </a:rPr>
              <a:t> </a:t>
            </a:r>
            <a:r>
              <a:rPr lang="cs-CZ" sz="8000" dirty="0">
                <a:latin typeface="Gill Sans MT"/>
                <a:cs typeface="Gill Sans MT"/>
              </a:rPr>
              <a:t>rozšíření</a:t>
            </a:r>
            <a:r>
              <a:rPr lang="cs-CZ" sz="8000" spc="25" dirty="0">
                <a:latin typeface="Gill Sans MT"/>
                <a:cs typeface="Gill Sans MT"/>
              </a:rPr>
              <a:t> </a:t>
            </a:r>
            <a:r>
              <a:rPr lang="cs-CZ" sz="8000" dirty="0">
                <a:latin typeface="Gill Sans MT"/>
                <a:cs typeface="Gill Sans MT"/>
              </a:rPr>
              <a:t>výměry</a:t>
            </a:r>
            <a:r>
              <a:rPr lang="cs-CZ" sz="8000" spc="30" dirty="0">
                <a:latin typeface="Gill Sans MT"/>
                <a:cs typeface="Gill Sans MT"/>
              </a:rPr>
              <a:t> </a:t>
            </a:r>
            <a:r>
              <a:rPr lang="cs-CZ" sz="8000" dirty="0">
                <a:latin typeface="Gill Sans MT"/>
                <a:cs typeface="Gill Sans MT"/>
              </a:rPr>
              <a:t>orné</a:t>
            </a:r>
            <a:r>
              <a:rPr lang="cs-CZ" sz="8000" spc="25" dirty="0">
                <a:latin typeface="Gill Sans MT"/>
                <a:cs typeface="Gill Sans MT"/>
              </a:rPr>
              <a:t> </a:t>
            </a:r>
            <a:r>
              <a:rPr lang="cs-CZ" sz="8000" dirty="0">
                <a:latin typeface="Gill Sans MT"/>
                <a:cs typeface="Gill Sans MT"/>
              </a:rPr>
              <a:t>půdy,</a:t>
            </a:r>
            <a:r>
              <a:rPr lang="cs-CZ" sz="8000" spc="15" dirty="0">
                <a:latin typeface="Gill Sans MT"/>
                <a:cs typeface="Gill Sans MT"/>
              </a:rPr>
              <a:t> </a:t>
            </a:r>
            <a:r>
              <a:rPr lang="cs-CZ" sz="8000" dirty="0">
                <a:latin typeface="Gill Sans MT"/>
                <a:cs typeface="Gill Sans MT"/>
              </a:rPr>
              <a:t>na</a:t>
            </a:r>
            <a:r>
              <a:rPr lang="cs-CZ" sz="8000" spc="30" dirty="0">
                <a:latin typeface="Gill Sans MT"/>
                <a:cs typeface="Gill Sans MT"/>
              </a:rPr>
              <a:t> </a:t>
            </a:r>
            <a:r>
              <a:rPr lang="cs-CZ" sz="8000" dirty="0">
                <a:latin typeface="Gill Sans MT"/>
                <a:cs typeface="Gill Sans MT"/>
              </a:rPr>
              <a:t>kterou</a:t>
            </a:r>
            <a:r>
              <a:rPr lang="cs-CZ" sz="8000" spc="15" dirty="0">
                <a:latin typeface="Gill Sans MT"/>
                <a:cs typeface="Gill Sans MT"/>
              </a:rPr>
              <a:t> </a:t>
            </a:r>
            <a:r>
              <a:rPr lang="cs-CZ" sz="8000" dirty="0">
                <a:latin typeface="Gill Sans MT"/>
                <a:cs typeface="Gill Sans MT"/>
              </a:rPr>
              <a:t>se</a:t>
            </a:r>
            <a:r>
              <a:rPr lang="cs-CZ" sz="8000" spc="25" dirty="0">
                <a:latin typeface="Gill Sans MT"/>
                <a:cs typeface="Gill Sans MT"/>
              </a:rPr>
              <a:t> </a:t>
            </a:r>
            <a:r>
              <a:rPr lang="cs-CZ" sz="8000" dirty="0">
                <a:latin typeface="Gill Sans MT"/>
                <a:cs typeface="Gill Sans MT"/>
              </a:rPr>
              <a:t>budou</a:t>
            </a:r>
            <a:r>
              <a:rPr lang="cs-CZ" sz="8000" spc="25" dirty="0">
                <a:latin typeface="Gill Sans MT"/>
                <a:cs typeface="Gill Sans MT"/>
              </a:rPr>
              <a:t> </a:t>
            </a:r>
            <a:r>
              <a:rPr lang="cs-CZ" sz="8000" spc="-10" dirty="0">
                <a:latin typeface="Gill Sans MT"/>
                <a:cs typeface="Gill Sans MT"/>
              </a:rPr>
              <a:t>vztahovat </a:t>
            </a:r>
            <a:r>
              <a:rPr lang="cs-CZ" sz="8000" dirty="0">
                <a:latin typeface="Gill Sans MT"/>
                <a:cs typeface="Gill Sans MT"/>
              </a:rPr>
              <a:t>podmínky</a:t>
            </a:r>
            <a:r>
              <a:rPr lang="cs-CZ" sz="8000" spc="-5" dirty="0">
                <a:latin typeface="Gill Sans MT"/>
                <a:cs typeface="Gill Sans MT"/>
              </a:rPr>
              <a:t> </a:t>
            </a:r>
            <a:r>
              <a:rPr lang="cs-CZ" sz="8000" dirty="0">
                <a:latin typeface="Gill Sans MT"/>
                <a:cs typeface="Gill Sans MT"/>
              </a:rPr>
              <a:t>tohoto</a:t>
            </a:r>
            <a:r>
              <a:rPr lang="cs-CZ" sz="8000" spc="-10" dirty="0">
                <a:latin typeface="Gill Sans MT"/>
                <a:cs typeface="Gill Sans MT"/>
              </a:rPr>
              <a:t> </a:t>
            </a:r>
            <a:r>
              <a:rPr lang="cs-CZ" sz="8000" dirty="0">
                <a:latin typeface="Gill Sans MT"/>
                <a:cs typeface="Gill Sans MT"/>
              </a:rPr>
              <a:t>standardu</a:t>
            </a:r>
            <a:r>
              <a:rPr lang="cs-CZ" sz="8000" spc="-5" dirty="0">
                <a:latin typeface="Gill Sans MT"/>
                <a:cs typeface="Gill Sans MT"/>
              </a:rPr>
              <a:t> </a:t>
            </a:r>
            <a:r>
              <a:rPr lang="cs-CZ" sz="8000" dirty="0">
                <a:latin typeface="Gill Sans MT"/>
                <a:cs typeface="Gill Sans MT"/>
              </a:rPr>
              <a:t>k</a:t>
            </a:r>
            <a:r>
              <a:rPr lang="cs-CZ" sz="8000" spc="-10" dirty="0">
                <a:latin typeface="Gill Sans MT"/>
                <a:cs typeface="Gill Sans MT"/>
              </a:rPr>
              <a:t> </a:t>
            </a:r>
            <a:r>
              <a:rPr lang="cs-CZ" sz="8000" dirty="0">
                <a:latin typeface="Gill Sans MT"/>
                <a:cs typeface="Gill Sans MT"/>
              </a:rPr>
              <a:t>omezení</a:t>
            </a:r>
            <a:r>
              <a:rPr lang="cs-CZ" sz="8000" spc="-15" dirty="0">
                <a:latin typeface="Gill Sans MT"/>
                <a:cs typeface="Gill Sans MT"/>
              </a:rPr>
              <a:t> </a:t>
            </a:r>
            <a:r>
              <a:rPr lang="cs-CZ" sz="8000" dirty="0">
                <a:latin typeface="Gill Sans MT"/>
                <a:cs typeface="Gill Sans MT"/>
              </a:rPr>
              <a:t>erozních</a:t>
            </a:r>
            <a:r>
              <a:rPr lang="cs-CZ" sz="8000" spc="-30" dirty="0">
                <a:latin typeface="Gill Sans MT"/>
                <a:cs typeface="Gill Sans MT"/>
              </a:rPr>
              <a:t> </a:t>
            </a:r>
            <a:r>
              <a:rPr lang="cs-CZ" sz="8000" spc="-10" dirty="0">
                <a:latin typeface="Gill Sans MT"/>
                <a:cs typeface="Gill Sans MT"/>
              </a:rPr>
              <a:t>vlivů.</a:t>
            </a:r>
            <a:endParaRPr lang="cs-CZ" sz="8000" dirty="0">
              <a:latin typeface="Gill Sans MT"/>
              <a:cs typeface="Gill Sans MT"/>
            </a:endParaRPr>
          </a:p>
          <a:p>
            <a:pPr marL="12700" marR="5715" algn="just">
              <a:lnSpc>
                <a:spcPct val="110000"/>
              </a:lnSpc>
              <a:spcBef>
                <a:spcPts val="1225"/>
              </a:spcBef>
            </a:pPr>
            <a:r>
              <a:rPr lang="cs-CZ" sz="8000" dirty="0">
                <a:latin typeface="Gill Sans MT"/>
                <a:cs typeface="Gill Sans MT"/>
              </a:rPr>
              <a:t>Přechodné</a:t>
            </a:r>
            <a:r>
              <a:rPr lang="cs-CZ" sz="8000" spc="295" dirty="0">
                <a:latin typeface="Gill Sans MT"/>
                <a:cs typeface="Gill Sans MT"/>
              </a:rPr>
              <a:t> </a:t>
            </a:r>
            <a:r>
              <a:rPr lang="cs-CZ" sz="8000" dirty="0">
                <a:latin typeface="Gill Sans MT"/>
                <a:cs typeface="Gill Sans MT"/>
              </a:rPr>
              <a:t>období</a:t>
            </a:r>
            <a:r>
              <a:rPr lang="cs-CZ" sz="8000" spc="305" dirty="0">
                <a:latin typeface="Gill Sans MT"/>
                <a:cs typeface="Gill Sans MT"/>
              </a:rPr>
              <a:t> </a:t>
            </a:r>
            <a:r>
              <a:rPr lang="cs-CZ" sz="8000" dirty="0">
                <a:latin typeface="Gill Sans MT"/>
                <a:cs typeface="Gill Sans MT"/>
              </a:rPr>
              <a:t>se</a:t>
            </a:r>
            <a:r>
              <a:rPr lang="cs-CZ" sz="8000" spc="305" dirty="0">
                <a:latin typeface="Gill Sans MT"/>
                <a:cs typeface="Gill Sans MT"/>
              </a:rPr>
              <a:t> </a:t>
            </a:r>
            <a:r>
              <a:rPr lang="cs-CZ" sz="8000" dirty="0">
                <a:latin typeface="Gill Sans MT"/>
                <a:cs typeface="Gill Sans MT"/>
              </a:rPr>
              <a:t>předpokládá</a:t>
            </a:r>
            <a:r>
              <a:rPr lang="cs-CZ" sz="8000" spc="295" dirty="0">
                <a:latin typeface="Gill Sans MT"/>
                <a:cs typeface="Gill Sans MT"/>
              </a:rPr>
              <a:t> </a:t>
            </a:r>
            <a:r>
              <a:rPr lang="cs-CZ" sz="8000" dirty="0">
                <a:latin typeface="Gill Sans MT"/>
                <a:cs typeface="Gill Sans MT"/>
              </a:rPr>
              <a:t>za</a:t>
            </a:r>
            <a:r>
              <a:rPr lang="cs-CZ" sz="8000" spc="310" dirty="0">
                <a:latin typeface="Gill Sans MT"/>
                <a:cs typeface="Gill Sans MT"/>
              </a:rPr>
              <a:t> </a:t>
            </a:r>
            <a:r>
              <a:rPr lang="cs-CZ" sz="8000" dirty="0">
                <a:latin typeface="Gill Sans MT"/>
                <a:cs typeface="Gill Sans MT"/>
              </a:rPr>
              <a:t>účelem</a:t>
            </a:r>
            <a:r>
              <a:rPr lang="cs-CZ" sz="8000" spc="290" dirty="0">
                <a:latin typeface="Gill Sans MT"/>
                <a:cs typeface="Gill Sans MT"/>
              </a:rPr>
              <a:t> </a:t>
            </a:r>
            <a:r>
              <a:rPr lang="cs-CZ" sz="8000" dirty="0">
                <a:latin typeface="Gill Sans MT"/>
                <a:cs typeface="Gill Sans MT"/>
              </a:rPr>
              <a:t>přizpůsobení</a:t>
            </a:r>
            <a:r>
              <a:rPr lang="cs-CZ" sz="8000" spc="290" dirty="0">
                <a:latin typeface="Gill Sans MT"/>
                <a:cs typeface="Gill Sans MT"/>
              </a:rPr>
              <a:t> </a:t>
            </a:r>
            <a:r>
              <a:rPr lang="cs-CZ" sz="8000" dirty="0">
                <a:latin typeface="Gill Sans MT"/>
                <a:cs typeface="Gill Sans MT"/>
              </a:rPr>
              <a:t>zemědělců</a:t>
            </a:r>
            <a:r>
              <a:rPr lang="cs-CZ" sz="8000" spc="290" dirty="0">
                <a:latin typeface="Gill Sans MT"/>
                <a:cs typeface="Gill Sans MT"/>
              </a:rPr>
              <a:t> </a:t>
            </a:r>
            <a:r>
              <a:rPr lang="cs-CZ" sz="8000" dirty="0">
                <a:latin typeface="Gill Sans MT"/>
                <a:cs typeface="Gill Sans MT"/>
              </a:rPr>
              <a:t>a</a:t>
            </a:r>
            <a:r>
              <a:rPr lang="cs-CZ" sz="8000" spc="310" dirty="0">
                <a:latin typeface="Gill Sans MT"/>
                <a:cs typeface="Gill Sans MT"/>
              </a:rPr>
              <a:t> </a:t>
            </a:r>
            <a:r>
              <a:rPr lang="cs-CZ" sz="8000" dirty="0">
                <a:latin typeface="Gill Sans MT"/>
                <a:cs typeface="Gill Sans MT"/>
              </a:rPr>
              <a:t>jejich</a:t>
            </a:r>
            <a:r>
              <a:rPr lang="cs-CZ" sz="8000" spc="310" dirty="0">
                <a:latin typeface="Gill Sans MT"/>
                <a:cs typeface="Gill Sans MT"/>
              </a:rPr>
              <a:t> </a:t>
            </a:r>
            <a:r>
              <a:rPr lang="cs-CZ" sz="8000" spc="-10" dirty="0">
                <a:latin typeface="Gill Sans MT"/>
                <a:cs typeface="Gill Sans MT"/>
              </a:rPr>
              <a:t>osevních postupů.</a:t>
            </a:r>
            <a:endParaRPr lang="cs-CZ" sz="8000" dirty="0">
              <a:latin typeface="Gill Sans MT"/>
              <a:cs typeface="Gill Sans MT"/>
            </a:endParaRPr>
          </a:p>
          <a:p>
            <a:pPr marL="20320" marR="5080" algn="just">
              <a:lnSpc>
                <a:spcPct val="110800"/>
              </a:lnSpc>
              <a:spcBef>
                <a:spcPts val="1225"/>
              </a:spcBef>
            </a:pPr>
            <a:r>
              <a:rPr lang="cs-CZ" sz="8000" dirty="0">
                <a:latin typeface="Gill Sans MT"/>
                <a:cs typeface="Gill Sans MT"/>
              </a:rPr>
              <a:t>Cílem</a:t>
            </a:r>
            <a:r>
              <a:rPr lang="cs-CZ" sz="8000" spc="-25" dirty="0">
                <a:latin typeface="Gill Sans MT"/>
                <a:cs typeface="Gill Sans MT"/>
              </a:rPr>
              <a:t> </a:t>
            </a:r>
            <a:r>
              <a:rPr lang="cs-CZ" sz="8000" dirty="0">
                <a:latin typeface="Gill Sans MT"/>
                <a:cs typeface="Gill Sans MT"/>
              </a:rPr>
              <a:t>je:</a:t>
            </a:r>
            <a:r>
              <a:rPr lang="cs-CZ" sz="8000" spc="-20" dirty="0">
                <a:latin typeface="Gill Sans MT"/>
                <a:cs typeface="Gill Sans MT"/>
              </a:rPr>
              <a:t> </a:t>
            </a:r>
            <a:r>
              <a:rPr lang="cs-CZ" sz="8000" dirty="0">
                <a:latin typeface="Gill Sans MT"/>
                <a:cs typeface="Gill Sans MT"/>
              </a:rPr>
              <a:t>omezení</a:t>
            </a:r>
            <a:r>
              <a:rPr lang="cs-CZ" sz="8000" spc="-20" dirty="0">
                <a:latin typeface="Gill Sans MT"/>
                <a:cs typeface="Gill Sans MT"/>
              </a:rPr>
              <a:t> </a:t>
            </a:r>
            <a:r>
              <a:rPr lang="cs-CZ" sz="8000" dirty="0">
                <a:latin typeface="Gill Sans MT"/>
                <a:cs typeface="Gill Sans MT"/>
              </a:rPr>
              <a:t>projevů</a:t>
            </a:r>
            <a:r>
              <a:rPr lang="cs-CZ" sz="8000" spc="-15" dirty="0">
                <a:latin typeface="Gill Sans MT"/>
                <a:cs typeface="Gill Sans MT"/>
              </a:rPr>
              <a:t> </a:t>
            </a:r>
            <a:r>
              <a:rPr lang="cs-CZ" sz="8000" dirty="0">
                <a:latin typeface="Gill Sans MT"/>
                <a:cs typeface="Gill Sans MT"/>
              </a:rPr>
              <a:t>eroze,</a:t>
            </a:r>
            <a:r>
              <a:rPr lang="cs-CZ" sz="8000" spc="-20" dirty="0">
                <a:latin typeface="Gill Sans MT"/>
                <a:cs typeface="Gill Sans MT"/>
              </a:rPr>
              <a:t> </a:t>
            </a:r>
            <a:r>
              <a:rPr lang="cs-CZ" sz="8000" dirty="0">
                <a:latin typeface="Gill Sans MT"/>
                <a:cs typeface="Gill Sans MT"/>
              </a:rPr>
              <a:t>které</a:t>
            </a:r>
            <a:r>
              <a:rPr lang="cs-CZ" sz="8000" spc="-10" dirty="0">
                <a:latin typeface="Gill Sans MT"/>
                <a:cs typeface="Gill Sans MT"/>
              </a:rPr>
              <a:t> </a:t>
            </a:r>
            <a:r>
              <a:rPr lang="cs-CZ" sz="8000" dirty="0">
                <a:latin typeface="Gill Sans MT"/>
                <a:cs typeface="Gill Sans MT"/>
              </a:rPr>
              <a:t>je</a:t>
            </a:r>
            <a:r>
              <a:rPr lang="cs-CZ" sz="8000" spc="-20" dirty="0">
                <a:latin typeface="Gill Sans MT"/>
                <a:cs typeface="Gill Sans MT"/>
              </a:rPr>
              <a:t> </a:t>
            </a:r>
            <a:r>
              <a:rPr lang="cs-CZ" sz="8000" dirty="0">
                <a:latin typeface="Gill Sans MT"/>
                <a:cs typeface="Gill Sans MT"/>
              </a:rPr>
              <a:t>podpořeno</a:t>
            </a:r>
            <a:r>
              <a:rPr lang="cs-CZ" sz="8000" spc="-15" dirty="0">
                <a:latin typeface="Gill Sans MT"/>
                <a:cs typeface="Gill Sans MT"/>
              </a:rPr>
              <a:t> </a:t>
            </a:r>
            <a:r>
              <a:rPr lang="cs-CZ" sz="8000" dirty="0">
                <a:latin typeface="Gill Sans MT"/>
                <a:cs typeface="Gill Sans MT"/>
              </a:rPr>
              <a:t>stanovením</a:t>
            </a:r>
            <a:r>
              <a:rPr lang="cs-CZ" sz="8000" spc="-25" dirty="0">
                <a:latin typeface="Gill Sans MT"/>
                <a:cs typeface="Gill Sans MT"/>
              </a:rPr>
              <a:t> </a:t>
            </a:r>
            <a:r>
              <a:rPr lang="cs-CZ" sz="8000" dirty="0">
                <a:latin typeface="Gill Sans MT"/>
                <a:cs typeface="Gill Sans MT"/>
              </a:rPr>
              <a:t>specifických</a:t>
            </a:r>
            <a:r>
              <a:rPr lang="cs-CZ" sz="8000" spc="-10" dirty="0">
                <a:latin typeface="Gill Sans MT"/>
                <a:cs typeface="Gill Sans MT"/>
              </a:rPr>
              <a:t> </a:t>
            </a:r>
            <a:r>
              <a:rPr lang="cs-CZ" sz="8000" dirty="0">
                <a:latin typeface="Gill Sans MT"/>
                <a:cs typeface="Gill Sans MT"/>
              </a:rPr>
              <a:t>podmínek</a:t>
            </a:r>
            <a:r>
              <a:rPr lang="cs-CZ" sz="8000" spc="-20" dirty="0">
                <a:latin typeface="Gill Sans MT"/>
                <a:cs typeface="Gill Sans MT"/>
              </a:rPr>
              <a:t> </a:t>
            </a:r>
            <a:r>
              <a:rPr lang="cs-CZ" sz="8000" spc="-25" dirty="0">
                <a:latin typeface="Gill Sans MT"/>
                <a:cs typeface="Gill Sans MT"/>
              </a:rPr>
              <a:t>pro </a:t>
            </a:r>
            <a:r>
              <a:rPr lang="cs-CZ" sz="8000" dirty="0">
                <a:latin typeface="Gill Sans MT"/>
                <a:cs typeface="Gill Sans MT"/>
              </a:rPr>
              <a:t>pěstování</a:t>
            </a:r>
            <a:r>
              <a:rPr lang="cs-CZ" sz="8000" spc="195" dirty="0">
                <a:latin typeface="Gill Sans MT"/>
                <a:cs typeface="Gill Sans MT"/>
              </a:rPr>
              <a:t> </a:t>
            </a:r>
            <a:r>
              <a:rPr lang="cs-CZ" sz="8000" dirty="0">
                <a:latin typeface="Gill Sans MT"/>
                <a:cs typeface="Gill Sans MT"/>
              </a:rPr>
              <a:t>plodin</a:t>
            </a:r>
            <a:r>
              <a:rPr lang="cs-CZ" sz="8000" spc="210" dirty="0">
                <a:latin typeface="Gill Sans MT"/>
                <a:cs typeface="Gill Sans MT"/>
              </a:rPr>
              <a:t> </a:t>
            </a:r>
            <a:r>
              <a:rPr lang="cs-CZ" sz="8000" dirty="0">
                <a:latin typeface="Gill Sans MT"/>
                <a:cs typeface="Gill Sans MT"/>
              </a:rPr>
              <a:t>s</a:t>
            </a:r>
            <a:r>
              <a:rPr lang="cs-CZ" sz="8000" spc="215" dirty="0">
                <a:latin typeface="Gill Sans MT"/>
                <a:cs typeface="Gill Sans MT"/>
              </a:rPr>
              <a:t> </a:t>
            </a:r>
            <a:r>
              <a:rPr lang="cs-CZ" sz="8000" dirty="0">
                <a:latin typeface="Gill Sans MT"/>
                <a:cs typeface="Gill Sans MT"/>
              </a:rPr>
              <a:t>erozně</a:t>
            </a:r>
            <a:r>
              <a:rPr lang="cs-CZ" sz="8000" spc="204" dirty="0">
                <a:latin typeface="Gill Sans MT"/>
                <a:cs typeface="Gill Sans MT"/>
              </a:rPr>
              <a:t> </a:t>
            </a:r>
            <a:r>
              <a:rPr lang="cs-CZ" sz="8000" dirty="0">
                <a:latin typeface="Gill Sans MT"/>
                <a:cs typeface="Gill Sans MT"/>
              </a:rPr>
              <a:t>nízkou</a:t>
            </a:r>
            <a:r>
              <a:rPr lang="cs-CZ" sz="8000" spc="210" dirty="0">
                <a:latin typeface="Gill Sans MT"/>
                <a:cs typeface="Gill Sans MT"/>
              </a:rPr>
              <a:t> </a:t>
            </a:r>
            <a:r>
              <a:rPr lang="cs-CZ" sz="8000" dirty="0">
                <a:latin typeface="Gill Sans MT"/>
                <a:cs typeface="Gill Sans MT"/>
              </a:rPr>
              <a:t>nebo</a:t>
            </a:r>
            <a:r>
              <a:rPr lang="cs-CZ" sz="8000" spc="204" dirty="0">
                <a:latin typeface="Gill Sans MT"/>
                <a:cs typeface="Gill Sans MT"/>
              </a:rPr>
              <a:t> </a:t>
            </a:r>
            <a:r>
              <a:rPr lang="cs-CZ" sz="8000" dirty="0">
                <a:latin typeface="Gill Sans MT"/>
                <a:cs typeface="Gill Sans MT"/>
              </a:rPr>
              <a:t>střední</a:t>
            </a:r>
            <a:r>
              <a:rPr lang="cs-CZ" sz="8000" spc="195" dirty="0">
                <a:latin typeface="Gill Sans MT"/>
                <a:cs typeface="Gill Sans MT"/>
              </a:rPr>
              <a:t> </a:t>
            </a:r>
            <a:r>
              <a:rPr lang="cs-CZ" sz="8000" dirty="0">
                <a:latin typeface="Gill Sans MT"/>
                <a:cs typeface="Gill Sans MT"/>
              </a:rPr>
              <a:t>ochranou</a:t>
            </a:r>
            <a:r>
              <a:rPr lang="cs-CZ" sz="8000" spc="204" dirty="0">
                <a:latin typeface="Gill Sans MT"/>
                <a:cs typeface="Gill Sans MT"/>
              </a:rPr>
              <a:t> </a:t>
            </a:r>
            <a:r>
              <a:rPr lang="cs-CZ" sz="8000" dirty="0">
                <a:latin typeface="Gill Sans MT"/>
                <a:cs typeface="Gill Sans MT"/>
              </a:rPr>
              <a:t>funkcí</a:t>
            </a:r>
            <a:r>
              <a:rPr lang="cs-CZ" sz="8000" spc="210" dirty="0">
                <a:latin typeface="Gill Sans MT"/>
                <a:cs typeface="Gill Sans MT"/>
              </a:rPr>
              <a:t> </a:t>
            </a:r>
            <a:r>
              <a:rPr lang="cs-CZ" sz="8000" dirty="0">
                <a:latin typeface="Gill Sans MT"/>
                <a:cs typeface="Gill Sans MT"/>
              </a:rPr>
              <a:t>a</a:t>
            </a:r>
            <a:r>
              <a:rPr lang="cs-CZ" sz="8000" spc="210" dirty="0">
                <a:latin typeface="Gill Sans MT"/>
                <a:cs typeface="Gill Sans MT"/>
              </a:rPr>
              <a:t> </a:t>
            </a:r>
            <a:r>
              <a:rPr lang="cs-CZ" sz="8000" dirty="0">
                <a:latin typeface="Gill Sans MT"/>
                <a:cs typeface="Gill Sans MT"/>
              </a:rPr>
              <a:t>stanovením</a:t>
            </a:r>
            <a:r>
              <a:rPr lang="cs-CZ" sz="8000" spc="204" dirty="0">
                <a:latin typeface="Gill Sans MT"/>
                <a:cs typeface="Gill Sans MT"/>
              </a:rPr>
              <a:t> </a:t>
            </a:r>
            <a:r>
              <a:rPr lang="cs-CZ" sz="8000" spc="-10" dirty="0">
                <a:latin typeface="Gill Sans MT"/>
                <a:cs typeface="Gill Sans MT"/>
              </a:rPr>
              <a:t>povinnosti </a:t>
            </a:r>
            <a:r>
              <a:rPr lang="cs-CZ" sz="8000" dirty="0">
                <a:latin typeface="Gill Sans MT"/>
                <a:cs typeface="Gill Sans MT"/>
              </a:rPr>
              <a:t>použití</a:t>
            </a:r>
            <a:r>
              <a:rPr lang="cs-CZ" sz="8000" spc="-65" dirty="0">
                <a:latin typeface="Gill Sans MT"/>
                <a:cs typeface="Gill Sans MT"/>
              </a:rPr>
              <a:t> </a:t>
            </a:r>
            <a:r>
              <a:rPr lang="cs-CZ" sz="8000" dirty="0" err="1">
                <a:latin typeface="Gill Sans MT"/>
                <a:cs typeface="Gill Sans MT"/>
              </a:rPr>
              <a:t>půdoochranných</a:t>
            </a:r>
            <a:r>
              <a:rPr lang="cs-CZ" sz="8000" spc="-65" dirty="0">
                <a:latin typeface="Gill Sans MT"/>
                <a:cs typeface="Gill Sans MT"/>
              </a:rPr>
              <a:t> </a:t>
            </a:r>
            <a:r>
              <a:rPr lang="cs-CZ" sz="8000" dirty="0">
                <a:latin typeface="Gill Sans MT"/>
                <a:cs typeface="Gill Sans MT"/>
              </a:rPr>
              <a:t>technologií</a:t>
            </a:r>
            <a:r>
              <a:rPr lang="cs-CZ" sz="8000" spc="-50" dirty="0">
                <a:latin typeface="Gill Sans MT"/>
                <a:cs typeface="Gill Sans MT"/>
              </a:rPr>
              <a:t> </a:t>
            </a:r>
            <a:r>
              <a:rPr lang="cs-CZ" sz="8000" dirty="0">
                <a:latin typeface="Gill Sans MT"/>
                <a:cs typeface="Gill Sans MT"/>
              </a:rPr>
              <a:t>při</a:t>
            </a:r>
            <a:r>
              <a:rPr lang="cs-CZ" sz="8000" spc="-55" dirty="0">
                <a:latin typeface="Gill Sans MT"/>
                <a:cs typeface="Gill Sans MT"/>
              </a:rPr>
              <a:t> </a:t>
            </a:r>
            <a:r>
              <a:rPr lang="cs-CZ" sz="8000" dirty="0">
                <a:latin typeface="Gill Sans MT"/>
                <a:cs typeface="Gill Sans MT"/>
              </a:rPr>
              <a:t>pěstování</a:t>
            </a:r>
            <a:r>
              <a:rPr lang="cs-CZ" sz="8000" spc="-65" dirty="0">
                <a:latin typeface="Gill Sans MT"/>
                <a:cs typeface="Gill Sans MT"/>
              </a:rPr>
              <a:t> </a:t>
            </a:r>
            <a:r>
              <a:rPr lang="cs-CZ" sz="8000" dirty="0">
                <a:latin typeface="Gill Sans MT"/>
                <a:cs typeface="Gill Sans MT"/>
              </a:rPr>
              <a:t>těchto</a:t>
            </a:r>
            <a:r>
              <a:rPr lang="cs-CZ" sz="8000" spc="-55" dirty="0">
                <a:latin typeface="Gill Sans MT"/>
                <a:cs typeface="Gill Sans MT"/>
              </a:rPr>
              <a:t> </a:t>
            </a:r>
            <a:r>
              <a:rPr lang="cs-CZ" sz="8000" dirty="0">
                <a:latin typeface="Gill Sans MT"/>
                <a:cs typeface="Gill Sans MT"/>
              </a:rPr>
              <a:t>plodin</a:t>
            </a:r>
            <a:r>
              <a:rPr lang="cs-CZ" sz="8000" spc="-60" dirty="0">
                <a:latin typeface="Gill Sans MT"/>
                <a:cs typeface="Gill Sans MT"/>
              </a:rPr>
              <a:t> </a:t>
            </a:r>
            <a:r>
              <a:rPr lang="cs-CZ" sz="8000" dirty="0">
                <a:latin typeface="Gill Sans MT"/>
                <a:cs typeface="Gill Sans MT"/>
              </a:rPr>
              <a:t>na</a:t>
            </a:r>
            <a:r>
              <a:rPr lang="cs-CZ" sz="8000" spc="-50" dirty="0">
                <a:latin typeface="Gill Sans MT"/>
                <a:cs typeface="Gill Sans MT"/>
              </a:rPr>
              <a:t> </a:t>
            </a:r>
            <a:r>
              <a:rPr lang="cs-CZ" sz="8000" dirty="0">
                <a:latin typeface="Gill Sans MT"/>
                <a:cs typeface="Gill Sans MT"/>
              </a:rPr>
              <a:t>plochách</a:t>
            </a:r>
            <a:r>
              <a:rPr lang="cs-CZ" sz="8000" spc="-55" dirty="0">
                <a:latin typeface="Gill Sans MT"/>
                <a:cs typeface="Gill Sans MT"/>
              </a:rPr>
              <a:t> </a:t>
            </a:r>
            <a:r>
              <a:rPr lang="cs-CZ" sz="8000" dirty="0">
                <a:latin typeface="Gill Sans MT"/>
                <a:cs typeface="Gill Sans MT"/>
              </a:rPr>
              <a:t>erozně</a:t>
            </a:r>
            <a:r>
              <a:rPr lang="cs-CZ" sz="8000" spc="-50" dirty="0">
                <a:latin typeface="Gill Sans MT"/>
                <a:cs typeface="Gill Sans MT"/>
              </a:rPr>
              <a:t> </a:t>
            </a:r>
            <a:r>
              <a:rPr lang="cs-CZ" sz="8000" spc="-10" dirty="0">
                <a:latin typeface="Gill Sans MT"/>
                <a:cs typeface="Gill Sans MT"/>
              </a:rPr>
              <a:t>ohrožené půdy</a:t>
            </a:r>
          </a:p>
          <a:p>
            <a:pPr>
              <a:lnSpc>
                <a:spcPct val="100000"/>
              </a:lnSpc>
              <a:spcBef>
                <a:spcPts val="25"/>
              </a:spcBef>
            </a:pPr>
            <a:endParaRPr lang="cs-CZ" sz="8000" dirty="0">
              <a:latin typeface="Gill Sans MT"/>
              <a:cs typeface="Gill Sans MT"/>
            </a:endParaRPr>
          </a:p>
        </p:txBody>
      </p:sp>
    </p:spTree>
    <p:extLst>
      <p:ext uri="{BB962C8B-B14F-4D97-AF65-F5344CB8AC3E}">
        <p14:creationId xmlns:p14="http://schemas.microsoft.com/office/powerpoint/2010/main" val="13563409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25755-5BD1-19A8-A442-031E23B50597}"/>
              </a:ext>
            </a:extLst>
          </p:cNvPr>
          <p:cNvSpPr>
            <a:spLocks noGrp="1"/>
          </p:cNvSpPr>
          <p:nvPr>
            <p:ph type="title"/>
          </p:nvPr>
        </p:nvSpPr>
        <p:spPr>
          <a:xfrm>
            <a:off x="1143000" y="609600"/>
            <a:ext cx="9875520" cy="500109"/>
          </a:xfrm>
        </p:spPr>
        <p:txBody>
          <a:bodyPr>
            <a:no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7D0DC92D-DCBF-A78A-8D6B-299D8C30A0C4}"/>
              </a:ext>
            </a:extLst>
          </p:cNvPr>
          <p:cNvSpPr>
            <a:spLocks noGrp="1"/>
          </p:cNvSpPr>
          <p:nvPr>
            <p:ph idx="1"/>
          </p:nvPr>
        </p:nvSpPr>
        <p:spPr>
          <a:xfrm>
            <a:off x="735291" y="1189608"/>
            <a:ext cx="10576873" cy="4758432"/>
          </a:xfrm>
        </p:spPr>
        <p:txBody>
          <a:bodyPr>
            <a:normAutofit fontScale="40000" lnSpcReduction="20000"/>
          </a:bodyPr>
          <a:lstStyle/>
          <a:p>
            <a:pPr marL="0" marR="5080" indent="0" algn="just">
              <a:lnSpc>
                <a:spcPct val="110800"/>
              </a:lnSpc>
              <a:spcBef>
                <a:spcPts val="1225"/>
              </a:spcBef>
              <a:buNone/>
            </a:pPr>
            <a:r>
              <a:rPr lang="cs-CZ" sz="8000" b="1" dirty="0">
                <a:solidFill>
                  <a:schemeClr val="accent2"/>
                </a:solidFill>
                <a:latin typeface="Gill Sans MT"/>
                <a:cs typeface="Gill Sans MT"/>
              </a:rPr>
              <a:t>DZES</a:t>
            </a:r>
            <a:r>
              <a:rPr lang="cs-CZ" sz="8000" b="1" spc="430" dirty="0">
                <a:solidFill>
                  <a:schemeClr val="accent2"/>
                </a:solidFill>
                <a:latin typeface="Gill Sans MT"/>
                <a:cs typeface="Gill Sans MT"/>
              </a:rPr>
              <a:t> </a:t>
            </a:r>
            <a:r>
              <a:rPr lang="cs-CZ" sz="8000" b="1" dirty="0">
                <a:solidFill>
                  <a:schemeClr val="accent2"/>
                </a:solidFill>
                <a:latin typeface="Gill Sans MT"/>
                <a:cs typeface="Gill Sans MT"/>
              </a:rPr>
              <a:t>6</a:t>
            </a:r>
            <a:r>
              <a:rPr lang="cs-CZ" sz="8000" b="1" spc="250" dirty="0">
                <a:solidFill>
                  <a:schemeClr val="accent2"/>
                </a:solidFill>
                <a:latin typeface="Gill Sans MT"/>
                <a:cs typeface="Gill Sans MT"/>
              </a:rPr>
              <a:t> </a:t>
            </a:r>
            <a:r>
              <a:rPr lang="cs-CZ" sz="8000" b="1" dirty="0">
                <a:solidFill>
                  <a:schemeClr val="accent2"/>
                </a:solidFill>
                <a:latin typeface="Gill Sans MT"/>
                <a:cs typeface="Gill Sans MT"/>
              </a:rPr>
              <a:t>Minimální</a:t>
            </a:r>
            <a:r>
              <a:rPr lang="cs-CZ" sz="8000" b="1" spc="434" dirty="0">
                <a:solidFill>
                  <a:schemeClr val="accent2"/>
                </a:solidFill>
                <a:latin typeface="Gill Sans MT"/>
                <a:cs typeface="Gill Sans MT"/>
              </a:rPr>
              <a:t> </a:t>
            </a:r>
            <a:r>
              <a:rPr lang="cs-CZ" sz="8000" b="1" dirty="0">
                <a:solidFill>
                  <a:schemeClr val="accent2"/>
                </a:solidFill>
                <a:latin typeface="Gill Sans MT"/>
                <a:cs typeface="Gill Sans MT"/>
              </a:rPr>
              <a:t>pokryv</a:t>
            </a:r>
            <a:r>
              <a:rPr lang="cs-CZ" sz="8000" b="1" spc="440" dirty="0">
                <a:solidFill>
                  <a:schemeClr val="accent2"/>
                </a:solidFill>
                <a:latin typeface="Gill Sans MT"/>
                <a:cs typeface="Gill Sans MT"/>
              </a:rPr>
              <a:t> </a:t>
            </a:r>
            <a:r>
              <a:rPr lang="cs-CZ" sz="8000" b="1" dirty="0">
                <a:solidFill>
                  <a:schemeClr val="accent2"/>
                </a:solidFill>
                <a:latin typeface="Gill Sans MT"/>
                <a:cs typeface="Gill Sans MT"/>
              </a:rPr>
              <a:t>půdy</a:t>
            </a:r>
            <a:r>
              <a:rPr lang="cs-CZ" sz="8000" b="1" spc="425" dirty="0">
                <a:solidFill>
                  <a:schemeClr val="accent2"/>
                </a:solidFill>
                <a:latin typeface="Gill Sans MT"/>
                <a:cs typeface="Gill Sans MT"/>
              </a:rPr>
              <a:t> </a:t>
            </a:r>
            <a:r>
              <a:rPr lang="cs-CZ" sz="8000" b="1" dirty="0">
                <a:solidFill>
                  <a:schemeClr val="accent2"/>
                </a:solidFill>
                <a:latin typeface="Gill Sans MT"/>
                <a:cs typeface="Gill Sans MT"/>
              </a:rPr>
              <a:t>pro</a:t>
            </a:r>
            <a:r>
              <a:rPr lang="cs-CZ" sz="8000" b="1" spc="445" dirty="0">
                <a:solidFill>
                  <a:schemeClr val="accent2"/>
                </a:solidFill>
                <a:latin typeface="Gill Sans MT"/>
                <a:cs typeface="Gill Sans MT"/>
              </a:rPr>
              <a:t> </a:t>
            </a:r>
            <a:r>
              <a:rPr lang="cs-CZ" sz="8000" b="1" dirty="0">
                <a:solidFill>
                  <a:schemeClr val="accent2"/>
                </a:solidFill>
                <a:latin typeface="Gill Sans MT"/>
                <a:cs typeface="Gill Sans MT"/>
              </a:rPr>
              <a:t>zamezení</a:t>
            </a:r>
            <a:r>
              <a:rPr lang="cs-CZ" sz="8000" b="1" spc="445" dirty="0">
                <a:solidFill>
                  <a:schemeClr val="accent2"/>
                </a:solidFill>
                <a:latin typeface="Gill Sans MT"/>
                <a:cs typeface="Gill Sans MT"/>
              </a:rPr>
              <a:t> </a:t>
            </a:r>
            <a:r>
              <a:rPr lang="cs-CZ" sz="8000" b="1" dirty="0">
                <a:solidFill>
                  <a:schemeClr val="accent2"/>
                </a:solidFill>
                <a:latin typeface="Gill Sans MT"/>
                <a:cs typeface="Gill Sans MT"/>
              </a:rPr>
              <a:t>vzniku</a:t>
            </a:r>
            <a:r>
              <a:rPr lang="cs-CZ" sz="8000" b="1" spc="445" dirty="0">
                <a:solidFill>
                  <a:schemeClr val="accent2"/>
                </a:solidFill>
                <a:latin typeface="Gill Sans MT"/>
                <a:cs typeface="Gill Sans MT"/>
              </a:rPr>
              <a:t> </a:t>
            </a:r>
            <a:r>
              <a:rPr lang="cs-CZ" sz="8000" b="1" dirty="0">
                <a:solidFill>
                  <a:schemeClr val="accent2"/>
                </a:solidFill>
                <a:latin typeface="Gill Sans MT"/>
                <a:cs typeface="Gill Sans MT"/>
              </a:rPr>
              <a:t>holé</a:t>
            </a:r>
            <a:r>
              <a:rPr lang="cs-CZ" sz="8000" b="1" spc="455" dirty="0">
                <a:solidFill>
                  <a:schemeClr val="accent2"/>
                </a:solidFill>
                <a:latin typeface="Gill Sans MT"/>
                <a:cs typeface="Gill Sans MT"/>
              </a:rPr>
              <a:t> </a:t>
            </a:r>
            <a:r>
              <a:rPr lang="cs-CZ" sz="8000" b="1" spc="-20" dirty="0">
                <a:solidFill>
                  <a:schemeClr val="accent2"/>
                </a:solidFill>
                <a:latin typeface="Gill Sans MT"/>
                <a:cs typeface="Gill Sans MT"/>
              </a:rPr>
              <a:t>půdy </a:t>
            </a:r>
            <a:r>
              <a:rPr lang="cs-CZ" sz="8000" b="1" dirty="0">
                <a:solidFill>
                  <a:schemeClr val="accent2"/>
                </a:solidFill>
                <a:latin typeface="Gill Sans MT"/>
                <a:cs typeface="Gill Sans MT"/>
              </a:rPr>
              <a:t>v</a:t>
            </a:r>
            <a:r>
              <a:rPr lang="cs-CZ" sz="8000" b="1" spc="-35" dirty="0">
                <a:solidFill>
                  <a:schemeClr val="accent2"/>
                </a:solidFill>
                <a:latin typeface="Gill Sans MT"/>
                <a:cs typeface="Gill Sans MT"/>
              </a:rPr>
              <a:t> </a:t>
            </a:r>
            <a:r>
              <a:rPr lang="cs-CZ" sz="8000" b="1" dirty="0">
                <a:solidFill>
                  <a:schemeClr val="accent2"/>
                </a:solidFill>
                <a:latin typeface="Gill Sans MT"/>
                <a:cs typeface="Gill Sans MT"/>
              </a:rPr>
              <a:t>nejcitlivějších</a:t>
            </a:r>
            <a:r>
              <a:rPr lang="cs-CZ" sz="8000" b="1" spc="-40" dirty="0">
                <a:solidFill>
                  <a:schemeClr val="accent2"/>
                </a:solidFill>
                <a:latin typeface="Gill Sans MT"/>
                <a:cs typeface="Gill Sans MT"/>
              </a:rPr>
              <a:t> </a:t>
            </a:r>
            <a:r>
              <a:rPr lang="cs-CZ" sz="8000" b="1" spc="-10" dirty="0">
                <a:solidFill>
                  <a:schemeClr val="accent2"/>
                </a:solidFill>
                <a:latin typeface="Gill Sans MT"/>
                <a:cs typeface="Gill Sans MT"/>
              </a:rPr>
              <a:t>obdobích</a:t>
            </a:r>
            <a:endParaRPr lang="cs-CZ" sz="8000" b="1" dirty="0">
              <a:solidFill>
                <a:schemeClr val="accent2"/>
              </a:solidFill>
              <a:latin typeface="Gill Sans MT"/>
              <a:cs typeface="Gill Sans MT"/>
            </a:endParaRPr>
          </a:p>
          <a:p>
            <a:pPr marL="0" indent="0" algn="just">
              <a:lnSpc>
                <a:spcPct val="100000"/>
              </a:lnSpc>
              <a:spcBef>
                <a:spcPts val="1400"/>
              </a:spcBef>
              <a:buNone/>
            </a:pPr>
            <a:r>
              <a:rPr lang="cs-CZ" sz="8000" dirty="0">
                <a:latin typeface="Gill Sans MT"/>
                <a:cs typeface="Gill Sans MT"/>
              </a:rPr>
              <a:t>Podmínky</a:t>
            </a:r>
            <a:r>
              <a:rPr lang="cs-CZ" sz="8000" spc="-15" dirty="0">
                <a:latin typeface="Gill Sans MT"/>
                <a:cs typeface="Gill Sans MT"/>
              </a:rPr>
              <a:t> </a:t>
            </a:r>
            <a:r>
              <a:rPr lang="cs-CZ" sz="8000" dirty="0">
                <a:latin typeface="Gill Sans MT"/>
                <a:cs typeface="Gill Sans MT"/>
              </a:rPr>
              <a:t>standardu</a:t>
            </a:r>
            <a:r>
              <a:rPr lang="cs-CZ" sz="8000" spc="-10" dirty="0">
                <a:latin typeface="Gill Sans MT"/>
                <a:cs typeface="Gill Sans MT"/>
              </a:rPr>
              <a:t> </a:t>
            </a:r>
            <a:r>
              <a:rPr lang="cs-CZ" sz="8000" dirty="0">
                <a:latin typeface="Gill Sans MT"/>
                <a:cs typeface="Gill Sans MT"/>
              </a:rPr>
              <a:t>navazují</a:t>
            </a:r>
            <a:r>
              <a:rPr lang="cs-CZ" sz="8000" spc="-5" dirty="0">
                <a:latin typeface="Gill Sans MT"/>
                <a:cs typeface="Gill Sans MT"/>
              </a:rPr>
              <a:t> </a:t>
            </a:r>
            <a:r>
              <a:rPr lang="cs-CZ" sz="8000" dirty="0">
                <a:latin typeface="Gill Sans MT"/>
                <a:cs typeface="Gill Sans MT"/>
              </a:rPr>
              <a:t>na</a:t>
            </a:r>
            <a:r>
              <a:rPr lang="cs-CZ" sz="8000" spc="-15" dirty="0">
                <a:latin typeface="Gill Sans MT"/>
                <a:cs typeface="Gill Sans MT"/>
              </a:rPr>
              <a:t> </a:t>
            </a:r>
            <a:r>
              <a:rPr lang="cs-CZ" sz="8000" dirty="0">
                <a:latin typeface="Gill Sans MT"/>
                <a:cs typeface="Gill Sans MT"/>
              </a:rPr>
              <a:t>podmínky</a:t>
            </a:r>
            <a:r>
              <a:rPr lang="cs-CZ" sz="8000" spc="-5" dirty="0">
                <a:latin typeface="Gill Sans MT"/>
                <a:cs typeface="Gill Sans MT"/>
              </a:rPr>
              <a:t> </a:t>
            </a:r>
            <a:r>
              <a:rPr lang="cs-CZ" sz="8000" dirty="0">
                <a:latin typeface="Gill Sans MT"/>
                <a:cs typeface="Gill Sans MT"/>
              </a:rPr>
              <a:t>současného</a:t>
            </a:r>
            <a:r>
              <a:rPr lang="cs-CZ" sz="8000" spc="-10" dirty="0">
                <a:latin typeface="Gill Sans MT"/>
                <a:cs typeface="Gill Sans MT"/>
              </a:rPr>
              <a:t> </a:t>
            </a:r>
            <a:r>
              <a:rPr lang="cs-CZ" sz="8000" dirty="0">
                <a:latin typeface="Gill Sans MT"/>
                <a:cs typeface="Gill Sans MT"/>
              </a:rPr>
              <a:t>standardu</a:t>
            </a:r>
            <a:r>
              <a:rPr lang="cs-CZ" sz="8000" spc="-15" dirty="0">
                <a:latin typeface="Gill Sans MT"/>
                <a:cs typeface="Gill Sans MT"/>
              </a:rPr>
              <a:t> </a:t>
            </a:r>
            <a:r>
              <a:rPr lang="cs-CZ" sz="8000" dirty="0">
                <a:latin typeface="Gill Sans MT"/>
                <a:cs typeface="Gill Sans MT"/>
              </a:rPr>
              <a:t>DZES </a:t>
            </a:r>
            <a:r>
              <a:rPr lang="cs-CZ" sz="8000" spc="-25" dirty="0">
                <a:latin typeface="Gill Sans MT"/>
                <a:cs typeface="Gill Sans MT"/>
              </a:rPr>
              <a:t>4</a:t>
            </a:r>
          </a:p>
          <a:p>
            <a:pPr marL="0" indent="0" algn="just">
              <a:lnSpc>
                <a:spcPct val="100000"/>
              </a:lnSpc>
              <a:spcBef>
                <a:spcPts val="1400"/>
              </a:spcBef>
              <a:buNone/>
            </a:pPr>
            <a:r>
              <a:rPr lang="cs-CZ" sz="8000" b="1" spc="-25" dirty="0">
                <a:solidFill>
                  <a:srgbClr val="C00000"/>
                </a:solidFill>
                <a:latin typeface="Gill Sans MT"/>
                <a:cs typeface="Gill Sans MT"/>
              </a:rPr>
              <a:t>NOVÉ </a:t>
            </a:r>
            <a:r>
              <a:rPr lang="cs-CZ" sz="8000" spc="-25" dirty="0">
                <a:latin typeface="Gill Sans MT"/>
                <a:cs typeface="Gill Sans MT"/>
              </a:rPr>
              <a:t>– Podmínky standardu nově bez zohlednění sklonitosti (4stupně) tzn. pro veškerou ornou půdu s rozšířením na trvalé kultury (vinice, sady) a úhor budou platit od podzimu 2023.</a:t>
            </a:r>
          </a:p>
          <a:p>
            <a:pPr marL="0" indent="0" algn="just">
              <a:lnSpc>
                <a:spcPct val="100000"/>
              </a:lnSpc>
              <a:spcBef>
                <a:spcPts val="1400"/>
              </a:spcBef>
              <a:buNone/>
            </a:pPr>
            <a:r>
              <a:rPr lang="cs-CZ" sz="8000" spc="-25" dirty="0">
                <a:latin typeface="Gill Sans MT"/>
                <a:cs typeface="Gill Sans MT"/>
              </a:rPr>
              <a:t>Cílem je: zajištění pokryvu nebo zapravení organické hmoty ve stanovené dávce do půdy a tím omezení riziko ztrát ornice a půdních živin.</a:t>
            </a:r>
          </a:p>
          <a:p>
            <a:pPr marL="0" indent="0" algn="just">
              <a:lnSpc>
                <a:spcPct val="100000"/>
              </a:lnSpc>
              <a:spcBef>
                <a:spcPts val="1400"/>
              </a:spcBef>
              <a:buNone/>
            </a:pPr>
            <a:endParaRPr lang="cs-CZ" sz="8000" spc="-25" dirty="0">
              <a:latin typeface="Gill Sans MT"/>
              <a:cs typeface="Gill Sans MT"/>
            </a:endParaRPr>
          </a:p>
          <a:p>
            <a:pPr marL="0" marR="7620" indent="0" algn="just">
              <a:lnSpc>
                <a:spcPct val="111300"/>
              </a:lnSpc>
              <a:spcBef>
                <a:spcPts val="5"/>
              </a:spcBef>
              <a:buNone/>
            </a:pPr>
            <a:endParaRPr lang="cs-CZ" sz="8000" b="1" dirty="0">
              <a:solidFill>
                <a:schemeClr val="accent2"/>
              </a:solidFill>
              <a:latin typeface="Gill Sans MT"/>
              <a:cs typeface="Gill Sans MT"/>
            </a:endParaRPr>
          </a:p>
        </p:txBody>
      </p:sp>
    </p:spTree>
    <p:extLst>
      <p:ext uri="{BB962C8B-B14F-4D97-AF65-F5344CB8AC3E}">
        <p14:creationId xmlns:p14="http://schemas.microsoft.com/office/powerpoint/2010/main" val="22213119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DAD768-4FBD-1334-161A-3BFBB811AF39}"/>
              </a:ext>
            </a:extLst>
          </p:cNvPr>
          <p:cNvSpPr>
            <a:spLocks noGrp="1"/>
          </p:cNvSpPr>
          <p:nvPr>
            <p:ph type="title"/>
          </p:nvPr>
        </p:nvSpPr>
        <p:spPr>
          <a:xfrm>
            <a:off x="1143000" y="609600"/>
            <a:ext cx="9875520" cy="700726"/>
          </a:xfrm>
        </p:spPr>
        <p:txBody>
          <a:bodyPr>
            <a:normAutofit/>
          </a:bodyPr>
          <a:lstStyle/>
          <a:p>
            <a:r>
              <a:rPr lang="cs-CZ" sz="3200" b="1" dirty="0"/>
              <a:t>DZES - dobrý zemědělský a environmentální stav</a:t>
            </a:r>
          </a:p>
        </p:txBody>
      </p:sp>
      <p:sp>
        <p:nvSpPr>
          <p:cNvPr id="3" name="Zástupný obsah 2">
            <a:extLst>
              <a:ext uri="{FF2B5EF4-FFF2-40B4-BE49-F238E27FC236}">
                <a16:creationId xmlns:a16="http://schemas.microsoft.com/office/drawing/2014/main" id="{73BDEC00-4959-5633-0013-B86925904AEA}"/>
              </a:ext>
            </a:extLst>
          </p:cNvPr>
          <p:cNvSpPr>
            <a:spLocks noGrp="1"/>
          </p:cNvSpPr>
          <p:nvPr>
            <p:ph idx="1"/>
          </p:nvPr>
        </p:nvSpPr>
        <p:spPr>
          <a:xfrm>
            <a:off x="669304" y="1414021"/>
            <a:ext cx="10346568" cy="5081047"/>
          </a:xfrm>
        </p:spPr>
        <p:txBody>
          <a:bodyPr>
            <a:normAutofit lnSpcReduction="10000"/>
          </a:bodyPr>
          <a:lstStyle/>
          <a:p>
            <a:pPr marL="45720" indent="0">
              <a:buNone/>
            </a:pPr>
            <a:r>
              <a:rPr lang="cs-CZ" b="1" dirty="0"/>
              <a:t>ORNÁ PUDA</a:t>
            </a:r>
          </a:p>
          <a:p>
            <a:pPr marL="45720" indent="0">
              <a:buNone/>
            </a:pPr>
            <a:r>
              <a:rPr lang="cs-CZ" sz="2400" dirty="0"/>
              <a:t>Žadatel zajistí v období po sklizni hlavní plodiny minimálně do 31. 10. daného roku pokryv na minimálně 80 %, v případě ekologického zemědělství minimálně 50 %, výměry orné půdy (pozn.: tato podmínka je v řešení s Evropskou komisí), a to postupy:</a:t>
            </a:r>
          </a:p>
          <a:p>
            <a:pPr>
              <a:buFont typeface="Wingdings" panose="05000000000000000000" pitchFamily="2" charset="2"/>
              <a:buChar char="Ø"/>
            </a:pPr>
            <a:r>
              <a:rPr lang="cs-CZ" sz="2400" dirty="0"/>
              <a:t>  založení porostu ozimé plodiny nebo víceleté pícniny,</a:t>
            </a:r>
          </a:p>
          <a:p>
            <a:pPr>
              <a:buFont typeface="Wingdings" panose="05000000000000000000" pitchFamily="2" charset="2"/>
              <a:buChar char="Ø"/>
            </a:pPr>
            <a:r>
              <a:rPr lang="cs-CZ" sz="2400" dirty="0"/>
              <a:t>  ponechání strniště sklizené plodiny na dílu půdního bloku do založení porostu následné jarní plodiny,</a:t>
            </a:r>
          </a:p>
          <a:p>
            <a:pPr>
              <a:buFont typeface="Wingdings" panose="05000000000000000000" pitchFamily="2" charset="2"/>
              <a:buChar char="Ø"/>
            </a:pPr>
            <a:r>
              <a:rPr lang="cs-CZ" sz="2400" dirty="0"/>
              <a:t>podmítnutí strniště sklizené plodiny a jeho ponechání bez orby až do založení porostu následné jarní plodiny,</a:t>
            </a:r>
          </a:p>
          <a:p>
            <a:pPr>
              <a:buFont typeface="Wingdings" panose="05000000000000000000" pitchFamily="2" charset="2"/>
              <a:buChar char="Ø"/>
            </a:pPr>
            <a:r>
              <a:rPr lang="cs-CZ" sz="2400" dirty="0"/>
              <a:t>ponechání půdy po pásovém zpracování do založení porostu následné jarní plodiny, nebo osetí dílu půdního bloku meziplodinou po sklizni hlavní plodiny a zachování souvislého porostu meziplodiny nejméně do 31. října.</a:t>
            </a:r>
          </a:p>
        </p:txBody>
      </p:sp>
    </p:spTree>
    <p:extLst>
      <p:ext uri="{BB962C8B-B14F-4D97-AF65-F5344CB8AC3E}">
        <p14:creationId xmlns:p14="http://schemas.microsoft.com/office/powerpoint/2010/main" val="22231979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64C4DE-C04C-1569-FFE6-76729A5698ED}"/>
              </a:ext>
            </a:extLst>
          </p:cNvPr>
          <p:cNvSpPr>
            <a:spLocks noGrp="1"/>
          </p:cNvSpPr>
          <p:nvPr>
            <p:ph type="title"/>
          </p:nvPr>
        </p:nvSpPr>
        <p:spPr>
          <a:xfrm>
            <a:off x="1143000" y="609600"/>
            <a:ext cx="9875520" cy="747860"/>
          </a:xfrm>
        </p:spPr>
        <p:txBody>
          <a:bodyPr>
            <a:normAutofit/>
          </a:bodyPr>
          <a:lstStyle/>
          <a:p>
            <a:r>
              <a:rPr lang="cs-CZ" sz="3200" b="1" dirty="0"/>
              <a:t>DZES - dobrý zemědělský a environmentální stav půdy</a:t>
            </a:r>
          </a:p>
        </p:txBody>
      </p:sp>
      <p:sp>
        <p:nvSpPr>
          <p:cNvPr id="3" name="Zástupný obsah 2">
            <a:extLst>
              <a:ext uri="{FF2B5EF4-FFF2-40B4-BE49-F238E27FC236}">
                <a16:creationId xmlns:a16="http://schemas.microsoft.com/office/drawing/2014/main" id="{F00CFEF6-2505-0D53-069A-A73F2D5F7F5C}"/>
              </a:ext>
            </a:extLst>
          </p:cNvPr>
          <p:cNvSpPr>
            <a:spLocks noGrp="1"/>
          </p:cNvSpPr>
          <p:nvPr>
            <p:ph idx="1"/>
          </p:nvPr>
        </p:nvSpPr>
        <p:spPr>
          <a:xfrm>
            <a:off x="1143000" y="1480008"/>
            <a:ext cx="9872871" cy="4615992"/>
          </a:xfrm>
        </p:spPr>
        <p:txBody>
          <a:bodyPr>
            <a:normAutofit/>
          </a:bodyPr>
          <a:lstStyle/>
          <a:p>
            <a:pPr marL="45720" indent="0">
              <a:buNone/>
            </a:pPr>
            <a:r>
              <a:rPr lang="cs-CZ" sz="2800" b="1" dirty="0"/>
              <a:t>VINICE</a:t>
            </a:r>
          </a:p>
          <a:p>
            <a:pPr marL="45720" indent="0">
              <a:buNone/>
            </a:pPr>
            <a:r>
              <a:rPr lang="cs-CZ" sz="2400" b="1" dirty="0"/>
              <a:t>Žadatel na jím užívaném dílu půdního bloku s druhem zemědělské kultury trvalá kultura vinice zajistí v období minimálně od 1. června do 31. října zelený pokryv v rozsahu 25 % </a:t>
            </a:r>
            <a:r>
              <a:rPr lang="cs-CZ" sz="2400" b="1" dirty="0" err="1"/>
              <a:t>meziřadí</a:t>
            </a:r>
            <a:r>
              <a:rPr lang="cs-CZ" sz="2400" b="1" dirty="0"/>
              <a:t> a manipulačních prostor pro trvalou kulturu vinice, s výjimkou nově založené vinice do tří let.</a:t>
            </a:r>
          </a:p>
          <a:p>
            <a:pPr marL="45720" indent="0">
              <a:buNone/>
            </a:pPr>
            <a:r>
              <a:rPr lang="cs-CZ" sz="2800" b="1" dirty="0"/>
              <a:t>OVOCNÝ SAD</a:t>
            </a:r>
          </a:p>
          <a:p>
            <a:pPr marL="45720" indent="0">
              <a:buNone/>
            </a:pPr>
            <a:r>
              <a:rPr lang="cs-CZ" sz="2400" b="1" dirty="0"/>
              <a:t>Žadatel na jím užívaném dílu půdního bloku s druhem zemědělské kultury trvalá kultura ovocný sad zajistí v období minimálně od 1. června do 31. října zelený pokryv v rozsahu 50 % </a:t>
            </a:r>
            <a:r>
              <a:rPr lang="cs-CZ" sz="2400" b="1" dirty="0" err="1"/>
              <a:t>meziřadí</a:t>
            </a:r>
            <a:r>
              <a:rPr lang="cs-CZ" sz="2400" b="1" dirty="0"/>
              <a:t> a manipulačních prostor pro trvalou kulturu sady, s výjimkou na nově založené sady do tří let.</a:t>
            </a:r>
          </a:p>
        </p:txBody>
      </p:sp>
    </p:spTree>
    <p:extLst>
      <p:ext uri="{BB962C8B-B14F-4D97-AF65-F5344CB8AC3E}">
        <p14:creationId xmlns:p14="http://schemas.microsoft.com/office/powerpoint/2010/main" val="28409605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DE20D-9F94-DF94-8668-8A36CDE6B62B}"/>
              </a:ext>
            </a:extLst>
          </p:cNvPr>
          <p:cNvSpPr>
            <a:spLocks noGrp="1"/>
          </p:cNvSpPr>
          <p:nvPr>
            <p:ph type="title"/>
          </p:nvPr>
        </p:nvSpPr>
        <p:spPr>
          <a:xfrm>
            <a:off x="1143000" y="609600"/>
            <a:ext cx="9875520" cy="757287"/>
          </a:xfrm>
        </p:spPr>
        <p:txBody>
          <a:bodyPr>
            <a:normAutofit/>
          </a:bodyPr>
          <a:lstStyle/>
          <a:p>
            <a:r>
              <a:rPr lang="cs-CZ" sz="3200" b="1" dirty="0"/>
              <a:t>DZES – dobrý zemědělský a environmentální stav</a:t>
            </a:r>
          </a:p>
        </p:txBody>
      </p:sp>
      <p:sp>
        <p:nvSpPr>
          <p:cNvPr id="3" name="Zástupný obsah 2">
            <a:extLst>
              <a:ext uri="{FF2B5EF4-FFF2-40B4-BE49-F238E27FC236}">
                <a16:creationId xmlns:a16="http://schemas.microsoft.com/office/drawing/2014/main" id="{24860559-99B6-4341-6B39-F4E2CB86CB78}"/>
              </a:ext>
            </a:extLst>
          </p:cNvPr>
          <p:cNvSpPr>
            <a:spLocks noGrp="1"/>
          </p:cNvSpPr>
          <p:nvPr>
            <p:ph idx="1"/>
          </p:nvPr>
        </p:nvSpPr>
        <p:spPr>
          <a:xfrm>
            <a:off x="1143000" y="1706252"/>
            <a:ext cx="9872871" cy="4389748"/>
          </a:xfrm>
        </p:spPr>
        <p:txBody>
          <a:bodyPr>
            <a:normAutofit lnSpcReduction="10000"/>
          </a:bodyPr>
          <a:lstStyle/>
          <a:p>
            <a:pPr marL="45720" indent="0">
              <a:buNone/>
            </a:pPr>
            <a:r>
              <a:rPr lang="cs-CZ" sz="2800" b="1" dirty="0"/>
              <a:t>ÚHOR</a:t>
            </a:r>
          </a:p>
          <a:p>
            <a:pPr marL="45720" indent="0">
              <a:buNone/>
            </a:pPr>
            <a:r>
              <a:rPr lang="cs-CZ" sz="2800" b="1" dirty="0"/>
              <a:t>Žadatel na jím užívaném dílu půdního bloku s druhem zemědělské kultury úhor zajistí v období od 1. června do 31. října zelený pokryv.</a:t>
            </a:r>
          </a:p>
          <a:p>
            <a:pPr marL="45720" indent="0">
              <a:buNone/>
            </a:pPr>
            <a:r>
              <a:rPr lang="cs-CZ" sz="2800" b="1" dirty="0">
                <a:solidFill>
                  <a:srgbClr val="C00000"/>
                </a:solidFill>
              </a:rPr>
              <a:t>Upozornění k možnosti plnění standardu aplikací hnojiv orbou</a:t>
            </a:r>
            <a:r>
              <a:rPr lang="cs-CZ" sz="2800" b="1" dirty="0"/>
              <a:t>:</a:t>
            </a:r>
          </a:p>
          <a:p>
            <a:pPr marL="45720" indent="0">
              <a:buNone/>
            </a:pPr>
            <a:r>
              <a:rPr lang="cs-CZ" sz="2800" b="1" dirty="0"/>
              <a:t>Původní požadavek ČR pro možnost zapravování kvalitních statkových a organických hnojiv orbou je po technických konzultacích s Komisí vypuštěn. Komise navrhla řešení prostřednictvím 20 % tolerance omezeného pokryvu půdy, čímž je zajištěna flexibilita hospodaření.</a:t>
            </a:r>
          </a:p>
        </p:txBody>
      </p:sp>
    </p:spTree>
    <p:extLst>
      <p:ext uri="{BB962C8B-B14F-4D97-AF65-F5344CB8AC3E}">
        <p14:creationId xmlns:p14="http://schemas.microsoft.com/office/powerpoint/2010/main" val="5537660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25755-5BD1-19A8-A442-031E23B50597}"/>
              </a:ext>
            </a:extLst>
          </p:cNvPr>
          <p:cNvSpPr>
            <a:spLocks noGrp="1"/>
          </p:cNvSpPr>
          <p:nvPr>
            <p:ph type="title"/>
          </p:nvPr>
        </p:nvSpPr>
        <p:spPr>
          <a:xfrm>
            <a:off x="1143000" y="609600"/>
            <a:ext cx="9875520" cy="500109"/>
          </a:xfrm>
        </p:spPr>
        <p:txBody>
          <a:bodyPr>
            <a:no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7D0DC92D-DCBF-A78A-8D6B-299D8C30A0C4}"/>
              </a:ext>
            </a:extLst>
          </p:cNvPr>
          <p:cNvSpPr>
            <a:spLocks noGrp="1"/>
          </p:cNvSpPr>
          <p:nvPr>
            <p:ph idx="1"/>
          </p:nvPr>
        </p:nvSpPr>
        <p:spPr>
          <a:xfrm>
            <a:off x="1143000" y="1189608"/>
            <a:ext cx="9872871" cy="4758432"/>
          </a:xfrm>
        </p:spPr>
        <p:txBody>
          <a:bodyPr>
            <a:normAutofit/>
          </a:bodyPr>
          <a:lstStyle/>
          <a:p>
            <a:pPr marL="0" marR="6985" indent="0" algn="just">
              <a:lnSpc>
                <a:spcPct val="110800"/>
              </a:lnSpc>
              <a:spcBef>
                <a:spcPts val="1215"/>
              </a:spcBef>
              <a:buNone/>
            </a:pPr>
            <a:r>
              <a:rPr lang="cs-CZ" sz="2400" b="1" dirty="0">
                <a:solidFill>
                  <a:schemeClr val="accent2"/>
                </a:solidFill>
                <a:latin typeface="Gill Sans MT"/>
                <a:cs typeface="Gill Sans MT"/>
              </a:rPr>
              <a:t>DZES</a:t>
            </a:r>
            <a:r>
              <a:rPr lang="cs-CZ" sz="2400" b="1" spc="-30" dirty="0">
                <a:solidFill>
                  <a:schemeClr val="accent2"/>
                </a:solidFill>
                <a:latin typeface="Gill Sans MT"/>
                <a:cs typeface="Gill Sans MT"/>
              </a:rPr>
              <a:t> </a:t>
            </a:r>
            <a:r>
              <a:rPr lang="cs-CZ" sz="2400" b="1" dirty="0">
                <a:solidFill>
                  <a:schemeClr val="accent2"/>
                </a:solidFill>
                <a:latin typeface="Gill Sans MT"/>
                <a:cs typeface="Gill Sans MT"/>
              </a:rPr>
              <a:t>7</a:t>
            </a:r>
            <a:r>
              <a:rPr lang="cs-CZ" sz="2400" b="1" spc="-10" dirty="0">
                <a:solidFill>
                  <a:schemeClr val="accent2"/>
                </a:solidFill>
                <a:latin typeface="Gill Sans MT"/>
                <a:cs typeface="Gill Sans MT"/>
              </a:rPr>
              <a:t> a)  </a:t>
            </a:r>
            <a:r>
              <a:rPr lang="cs-CZ" sz="2400" b="1" dirty="0">
                <a:solidFill>
                  <a:schemeClr val="accent2"/>
                </a:solidFill>
                <a:latin typeface="Gill Sans MT"/>
                <a:cs typeface="Gill Sans MT"/>
              </a:rPr>
              <a:t>Střídání</a:t>
            </a:r>
            <a:r>
              <a:rPr lang="cs-CZ" sz="2400" b="1" spc="-15" dirty="0">
                <a:solidFill>
                  <a:schemeClr val="accent2"/>
                </a:solidFill>
                <a:latin typeface="Gill Sans MT"/>
                <a:cs typeface="Gill Sans MT"/>
              </a:rPr>
              <a:t> </a:t>
            </a:r>
            <a:r>
              <a:rPr lang="cs-CZ" sz="2400" b="1" dirty="0">
                <a:solidFill>
                  <a:schemeClr val="accent2"/>
                </a:solidFill>
                <a:latin typeface="Gill Sans MT"/>
                <a:cs typeface="Gill Sans MT"/>
              </a:rPr>
              <a:t>plodin</a:t>
            </a:r>
            <a:r>
              <a:rPr lang="cs-CZ" sz="2400" b="1" spc="-10" dirty="0">
                <a:solidFill>
                  <a:schemeClr val="accent2"/>
                </a:solidFill>
                <a:latin typeface="Gill Sans MT"/>
                <a:cs typeface="Gill Sans MT"/>
              </a:rPr>
              <a:t> </a:t>
            </a:r>
            <a:r>
              <a:rPr lang="cs-CZ" sz="2400" b="1" dirty="0">
                <a:solidFill>
                  <a:schemeClr val="accent2"/>
                </a:solidFill>
                <a:latin typeface="Gill Sans MT"/>
                <a:cs typeface="Gill Sans MT"/>
              </a:rPr>
              <a:t>na</a:t>
            </a:r>
            <a:r>
              <a:rPr lang="cs-CZ" sz="2400" b="1" spc="-15" dirty="0">
                <a:solidFill>
                  <a:schemeClr val="accent2"/>
                </a:solidFill>
                <a:latin typeface="Gill Sans MT"/>
                <a:cs typeface="Gill Sans MT"/>
              </a:rPr>
              <a:t> </a:t>
            </a:r>
            <a:r>
              <a:rPr lang="cs-CZ" sz="2400" b="1" dirty="0">
                <a:solidFill>
                  <a:schemeClr val="accent2"/>
                </a:solidFill>
                <a:latin typeface="Gill Sans MT"/>
                <a:cs typeface="Gill Sans MT"/>
              </a:rPr>
              <a:t>orné</a:t>
            </a:r>
            <a:r>
              <a:rPr lang="cs-CZ" sz="2400" b="1" spc="-20" dirty="0">
                <a:solidFill>
                  <a:schemeClr val="accent2"/>
                </a:solidFill>
                <a:latin typeface="Gill Sans MT"/>
                <a:cs typeface="Gill Sans MT"/>
              </a:rPr>
              <a:t> půdě</a:t>
            </a:r>
          </a:p>
          <a:p>
            <a:pPr marL="0" marR="6985" indent="0" algn="just">
              <a:lnSpc>
                <a:spcPct val="110800"/>
              </a:lnSpc>
              <a:spcBef>
                <a:spcPts val="1215"/>
              </a:spcBef>
              <a:buNone/>
            </a:pPr>
            <a:r>
              <a:rPr lang="cs-CZ" sz="2400" b="1" u="sng" dirty="0">
                <a:solidFill>
                  <a:schemeClr val="accent2"/>
                </a:solidFill>
                <a:latin typeface="Gill Sans MT"/>
                <a:cs typeface="Gill Sans MT"/>
              </a:rPr>
              <a:t>VÝJIMKA PRO ROK 2023</a:t>
            </a:r>
          </a:p>
          <a:p>
            <a:pPr marL="0" marR="6985" indent="0" algn="just">
              <a:lnSpc>
                <a:spcPct val="110800"/>
              </a:lnSpc>
              <a:spcBef>
                <a:spcPts val="1215"/>
              </a:spcBef>
              <a:buNone/>
            </a:pPr>
            <a:r>
              <a:rPr lang="cs-CZ" sz="2400" b="1" dirty="0">
                <a:solidFill>
                  <a:srgbClr val="00B050"/>
                </a:solidFill>
                <a:highlight>
                  <a:srgbClr val="FFFF00"/>
                </a:highlight>
                <a:latin typeface="Gill Sans MT"/>
                <a:cs typeface="Gill Sans MT"/>
              </a:rPr>
              <a:t>Vzhledem k přijetí legislativní výjimky se povinnost plnění standardu DZES 7 a) odsouvá na rok 2024. V praxi to bude znamenat, že se v roce 2023 nebude vyžadovat pěstování odlišné plodiny než v předchozím roce. V roce 2023 pak bude nutné přizpůsobit své osevní plány, tak, aby ozimé plodiny, jež budou deklarovány pro rok 2024 jako hlavní plodiny, splňovaly požadavky tohoto standardu.</a:t>
            </a:r>
          </a:p>
        </p:txBody>
      </p:sp>
    </p:spTree>
    <p:extLst>
      <p:ext uri="{BB962C8B-B14F-4D97-AF65-F5344CB8AC3E}">
        <p14:creationId xmlns:p14="http://schemas.microsoft.com/office/powerpoint/2010/main" val="23549209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25755-5BD1-19A8-A442-031E23B50597}"/>
              </a:ext>
            </a:extLst>
          </p:cNvPr>
          <p:cNvSpPr>
            <a:spLocks noGrp="1"/>
          </p:cNvSpPr>
          <p:nvPr>
            <p:ph type="title"/>
          </p:nvPr>
        </p:nvSpPr>
        <p:spPr>
          <a:xfrm>
            <a:off x="1143000" y="609600"/>
            <a:ext cx="9875520" cy="500109"/>
          </a:xfrm>
        </p:spPr>
        <p:txBody>
          <a:bodyPr>
            <a:no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7D0DC92D-DCBF-A78A-8D6B-299D8C30A0C4}"/>
              </a:ext>
            </a:extLst>
          </p:cNvPr>
          <p:cNvSpPr>
            <a:spLocks noGrp="1"/>
          </p:cNvSpPr>
          <p:nvPr>
            <p:ph idx="1"/>
          </p:nvPr>
        </p:nvSpPr>
        <p:spPr>
          <a:xfrm>
            <a:off x="1143000" y="1189608"/>
            <a:ext cx="9872871" cy="4758432"/>
          </a:xfrm>
        </p:spPr>
        <p:txBody>
          <a:bodyPr>
            <a:normAutofit fontScale="85000" lnSpcReduction="10000"/>
          </a:bodyPr>
          <a:lstStyle/>
          <a:p>
            <a:pPr marL="0" marR="6985" indent="0" algn="just">
              <a:lnSpc>
                <a:spcPct val="110800"/>
              </a:lnSpc>
              <a:spcBef>
                <a:spcPts val="1215"/>
              </a:spcBef>
              <a:buNone/>
            </a:pPr>
            <a:r>
              <a:rPr lang="pl-PL" sz="3400" b="1" u="sng">
                <a:solidFill>
                  <a:schemeClr val="accent2"/>
                </a:solidFill>
                <a:latin typeface="Gill Sans MT"/>
              </a:rPr>
              <a:t>PODMÍNKY </a:t>
            </a:r>
            <a:r>
              <a:rPr lang="pl-PL" sz="3400" b="1" u="sng" dirty="0">
                <a:solidFill>
                  <a:schemeClr val="accent2"/>
                </a:solidFill>
                <a:latin typeface="Gill Sans MT"/>
              </a:rPr>
              <a:t>PRO ROK 2024 a další</a:t>
            </a:r>
          </a:p>
          <a:p>
            <a:pPr marL="0" marR="6985" indent="0" algn="just">
              <a:lnSpc>
                <a:spcPct val="110800"/>
              </a:lnSpc>
              <a:spcBef>
                <a:spcPts val="1215"/>
              </a:spcBef>
              <a:buNone/>
            </a:pPr>
            <a:r>
              <a:rPr lang="cs-CZ" sz="3400" dirty="0">
                <a:solidFill>
                  <a:srgbClr val="00B050"/>
                </a:solidFill>
                <a:highlight>
                  <a:srgbClr val="FFFF00"/>
                </a:highlight>
                <a:latin typeface="Gill Sans MT"/>
              </a:rPr>
              <a:t>Nově navržený standard ukládá povinnost každoročního střídání hlavní plodiny alespoň na 40 % výměry orné půdy podniku. To znamená, že v roce podání jednotné žádosti musí být na pozemku pěstována jiná plodina než v roce předchozím.</a:t>
            </a:r>
          </a:p>
          <a:p>
            <a:pPr marL="0" marR="5080" indent="0" algn="just">
              <a:lnSpc>
                <a:spcPct val="110800"/>
              </a:lnSpc>
              <a:spcBef>
                <a:spcPts val="1210"/>
              </a:spcBef>
              <a:buNone/>
            </a:pPr>
            <a:r>
              <a:rPr lang="cs-CZ" sz="3100" b="1" dirty="0">
                <a:solidFill>
                  <a:schemeClr val="accent2"/>
                </a:solidFill>
                <a:latin typeface="Gill Sans MT"/>
                <a:cs typeface="Gill Sans MT"/>
              </a:rPr>
              <a:t>NOVÉ</a:t>
            </a:r>
            <a:r>
              <a:rPr lang="cs-CZ" sz="3100" b="1" spc="75" dirty="0">
                <a:latin typeface="Gill Sans MT"/>
                <a:cs typeface="Gill Sans MT"/>
              </a:rPr>
              <a:t> </a:t>
            </a:r>
            <a:r>
              <a:rPr lang="cs-CZ" sz="3100" dirty="0">
                <a:latin typeface="Gill Sans MT"/>
                <a:cs typeface="Gill Sans MT"/>
              </a:rPr>
              <a:t>–</a:t>
            </a:r>
            <a:r>
              <a:rPr lang="cs-CZ" sz="3100" spc="70" dirty="0">
                <a:latin typeface="Gill Sans MT"/>
                <a:cs typeface="Gill Sans MT"/>
              </a:rPr>
              <a:t> </a:t>
            </a:r>
            <a:r>
              <a:rPr lang="cs-CZ" sz="3100" dirty="0">
                <a:latin typeface="Gill Sans MT"/>
                <a:cs typeface="Gill Sans MT"/>
              </a:rPr>
              <a:t>Nově</a:t>
            </a:r>
            <a:r>
              <a:rPr lang="cs-CZ" sz="3100" spc="65" dirty="0">
                <a:latin typeface="Gill Sans MT"/>
                <a:cs typeface="Gill Sans MT"/>
              </a:rPr>
              <a:t> </a:t>
            </a:r>
            <a:r>
              <a:rPr lang="cs-CZ" sz="3100" dirty="0">
                <a:latin typeface="Gill Sans MT"/>
                <a:cs typeface="Gill Sans MT"/>
              </a:rPr>
              <a:t>navržený</a:t>
            </a:r>
            <a:r>
              <a:rPr lang="cs-CZ" sz="3100" spc="85" dirty="0">
                <a:latin typeface="Gill Sans MT"/>
                <a:cs typeface="Gill Sans MT"/>
              </a:rPr>
              <a:t> </a:t>
            </a:r>
            <a:r>
              <a:rPr lang="cs-CZ" sz="3100" dirty="0">
                <a:latin typeface="Gill Sans MT"/>
                <a:cs typeface="Gill Sans MT"/>
              </a:rPr>
              <a:t>standard</a:t>
            </a:r>
            <a:r>
              <a:rPr lang="cs-CZ" sz="3100" spc="70" dirty="0">
                <a:latin typeface="Gill Sans MT"/>
                <a:cs typeface="Gill Sans MT"/>
              </a:rPr>
              <a:t> </a:t>
            </a:r>
            <a:r>
              <a:rPr lang="cs-CZ" sz="3100" dirty="0">
                <a:latin typeface="Gill Sans MT"/>
                <a:cs typeface="Gill Sans MT"/>
              </a:rPr>
              <a:t>ukládá</a:t>
            </a:r>
            <a:r>
              <a:rPr lang="cs-CZ" sz="3100" spc="80" dirty="0">
                <a:latin typeface="Gill Sans MT"/>
                <a:cs typeface="Gill Sans MT"/>
              </a:rPr>
              <a:t> </a:t>
            </a:r>
            <a:r>
              <a:rPr lang="cs-CZ" sz="3100" dirty="0">
                <a:latin typeface="Gill Sans MT"/>
                <a:cs typeface="Gill Sans MT"/>
              </a:rPr>
              <a:t>povinnost</a:t>
            </a:r>
            <a:r>
              <a:rPr lang="cs-CZ" sz="3100" spc="75" dirty="0">
                <a:latin typeface="Gill Sans MT"/>
                <a:cs typeface="Gill Sans MT"/>
              </a:rPr>
              <a:t> </a:t>
            </a:r>
            <a:r>
              <a:rPr lang="cs-CZ" sz="3100" b="1" dirty="0">
                <a:latin typeface="Gill Sans MT"/>
                <a:cs typeface="Gill Sans MT"/>
              </a:rPr>
              <a:t>střídání</a:t>
            </a:r>
            <a:r>
              <a:rPr lang="cs-CZ" sz="3100" b="1" spc="80" dirty="0">
                <a:latin typeface="Gill Sans MT"/>
                <a:cs typeface="Gill Sans MT"/>
              </a:rPr>
              <a:t> </a:t>
            </a:r>
            <a:r>
              <a:rPr lang="cs-CZ" sz="3100" b="1" dirty="0">
                <a:latin typeface="Gill Sans MT"/>
                <a:cs typeface="Gill Sans MT"/>
              </a:rPr>
              <a:t>hlavní</a:t>
            </a:r>
            <a:r>
              <a:rPr lang="cs-CZ" sz="3100" b="1" spc="75" dirty="0">
                <a:latin typeface="Gill Sans MT"/>
                <a:cs typeface="Gill Sans MT"/>
              </a:rPr>
              <a:t> </a:t>
            </a:r>
            <a:r>
              <a:rPr lang="cs-CZ" sz="3100" b="1" dirty="0">
                <a:latin typeface="Gill Sans MT"/>
                <a:cs typeface="Gill Sans MT"/>
              </a:rPr>
              <a:t>plodiny</a:t>
            </a:r>
            <a:r>
              <a:rPr lang="cs-CZ" sz="3100" b="1" spc="80" dirty="0">
                <a:latin typeface="Gill Sans MT"/>
                <a:cs typeface="Gill Sans MT"/>
              </a:rPr>
              <a:t> </a:t>
            </a:r>
            <a:r>
              <a:rPr lang="cs-CZ" sz="3100" b="1" dirty="0">
                <a:latin typeface="Gill Sans MT"/>
                <a:cs typeface="Gill Sans MT"/>
              </a:rPr>
              <a:t>alespoň</a:t>
            </a:r>
            <a:r>
              <a:rPr lang="cs-CZ" sz="3100" b="1" spc="80" dirty="0">
                <a:latin typeface="Gill Sans MT"/>
                <a:cs typeface="Gill Sans MT"/>
              </a:rPr>
              <a:t> </a:t>
            </a:r>
            <a:r>
              <a:rPr lang="cs-CZ" sz="3100" b="1" spc="-235" dirty="0">
                <a:latin typeface="Gill Sans MT"/>
                <a:cs typeface="Gill Sans MT"/>
              </a:rPr>
              <a:t>na</a:t>
            </a:r>
            <a:r>
              <a:rPr lang="cs-CZ" sz="3100" b="1" dirty="0">
                <a:latin typeface="Gill Sans MT"/>
                <a:cs typeface="Gill Sans MT"/>
              </a:rPr>
              <a:t> 40</a:t>
            </a:r>
            <a:r>
              <a:rPr lang="cs-CZ" sz="3100" b="1" spc="40" dirty="0">
                <a:latin typeface="Gill Sans MT"/>
                <a:cs typeface="Gill Sans MT"/>
              </a:rPr>
              <a:t> </a:t>
            </a:r>
            <a:r>
              <a:rPr lang="cs-CZ" sz="3100" b="1" dirty="0">
                <a:latin typeface="Gill Sans MT"/>
                <a:cs typeface="Gill Sans MT"/>
              </a:rPr>
              <a:t>%</a:t>
            </a:r>
            <a:r>
              <a:rPr lang="cs-CZ" sz="3100" b="1" spc="45" dirty="0">
                <a:latin typeface="Gill Sans MT"/>
                <a:cs typeface="Gill Sans MT"/>
              </a:rPr>
              <a:t> </a:t>
            </a:r>
            <a:r>
              <a:rPr lang="cs-CZ" sz="3100" b="1" dirty="0">
                <a:latin typeface="Gill Sans MT"/>
                <a:cs typeface="Gill Sans MT"/>
              </a:rPr>
              <a:t>výměry</a:t>
            </a:r>
            <a:r>
              <a:rPr lang="cs-CZ" sz="3100" b="1" spc="45" dirty="0">
                <a:latin typeface="Gill Sans MT"/>
                <a:cs typeface="Gill Sans MT"/>
              </a:rPr>
              <a:t> </a:t>
            </a:r>
            <a:r>
              <a:rPr lang="cs-CZ" sz="3100" b="1" dirty="0">
                <a:latin typeface="Gill Sans MT"/>
                <a:cs typeface="Gill Sans MT"/>
              </a:rPr>
              <a:t>orné</a:t>
            </a:r>
            <a:r>
              <a:rPr lang="cs-CZ" sz="3100" b="1" spc="40" dirty="0">
                <a:latin typeface="Gill Sans MT"/>
                <a:cs typeface="Gill Sans MT"/>
              </a:rPr>
              <a:t> </a:t>
            </a:r>
            <a:r>
              <a:rPr lang="cs-CZ" sz="3100" b="1" dirty="0">
                <a:latin typeface="Gill Sans MT"/>
                <a:cs typeface="Gill Sans MT"/>
              </a:rPr>
              <a:t>půdy</a:t>
            </a:r>
            <a:r>
              <a:rPr lang="cs-CZ" sz="3100" b="1" spc="40" dirty="0">
                <a:latin typeface="Gill Sans MT"/>
                <a:cs typeface="Gill Sans MT"/>
              </a:rPr>
              <a:t> </a:t>
            </a:r>
            <a:r>
              <a:rPr lang="cs-CZ" sz="3100" dirty="0">
                <a:latin typeface="Gill Sans MT"/>
                <a:cs typeface="Gill Sans MT"/>
              </a:rPr>
              <a:t>podniku.</a:t>
            </a:r>
            <a:r>
              <a:rPr lang="cs-CZ" sz="3100" spc="50" dirty="0">
                <a:latin typeface="Gill Sans MT"/>
                <a:cs typeface="Gill Sans MT"/>
              </a:rPr>
              <a:t> </a:t>
            </a:r>
            <a:r>
              <a:rPr lang="cs-CZ" sz="3100" dirty="0">
                <a:latin typeface="Gill Sans MT"/>
                <a:cs typeface="Gill Sans MT"/>
              </a:rPr>
              <a:t>Na</a:t>
            </a:r>
            <a:r>
              <a:rPr lang="cs-CZ" sz="3100" spc="45" dirty="0">
                <a:latin typeface="Gill Sans MT"/>
                <a:cs typeface="Gill Sans MT"/>
              </a:rPr>
              <a:t> </a:t>
            </a:r>
            <a:r>
              <a:rPr lang="cs-CZ" sz="3100" dirty="0">
                <a:latin typeface="Gill Sans MT"/>
                <a:cs typeface="Gill Sans MT"/>
              </a:rPr>
              <a:t>100</a:t>
            </a:r>
            <a:r>
              <a:rPr lang="cs-CZ" sz="3100" spc="40" dirty="0">
                <a:latin typeface="Gill Sans MT"/>
                <a:cs typeface="Gill Sans MT"/>
              </a:rPr>
              <a:t> </a:t>
            </a:r>
            <a:r>
              <a:rPr lang="cs-CZ" sz="3100" dirty="0">
                <a:latin typeface="Gill Sans MT"/>
                <a:cs typeface="Gill Sans MT"/>
              </a:rPr>
              <a:t>%</a:t>
            </a:r>
            <a:r>
              <a:rPr lang="cs-CZ" sz="3100" spc="50" dirty="0">
                <a:latin typeface="Gill Sans MT"/>
                <a:cs typeface="Gill Sans MT"/>
              </a:rPr>
              <a:t> </a:t>
            </a:r>
            <a:r>
              <a:rPr lang="cs-CZ" sz="3100" dirty="0">
                <a:latin typeface="Gill Sans MT"/>
                <a:cs typeface="Gill Sans MT"/>
              </a:rPr>
              <a:t>výměry</a:t>
            </a:r>
            <a:r>
              <a:rPr lang="cs-CZ" sz="3100" spc="45" dirty="0">
                <a:latin typeface="Gill Sans MT"/>
                <a:cs typeface="Gill Sans MT"/>
              </a:rPr>
              <a:t> </a:t>
            </a:r>
            <a:r>
              <a:rPr lang="cs-CZ" sz="3100" dirty="0">
                <a:latin typeface="Gill Sans MT"/>
                <a:cs typeface="Gill Sans MT"/>
              </a:rPr>
              <a:t>orné</a:t>
            </a:r>
            <a:r>
              <a:rPr lang="cs-CZ" sz="3100" spc="50" dirty="0">
                <a:latin typeface="Gill Sans MT"/>
                <a:cs typeface="Gill Sans MT"/>
              </a:rPr>
              <a:t> </a:t>
            </a:r>
            <a:r>
              <a:rPr lang="cs-CZ" sz="3100" dirty="0">
                <a:latin typeface="Gill Sans MT"/>
                <a:cs typeface="Gill Sans MT"/>
              </a:rPr>
              <a:t>půdy</a:t>
            </a:r>
            <a:r>
              <a:rPr lang="cs-CZ" sz="3100" spc="45" dirty="0">
                <a:latin typeface="Gill Sans MT"/>
                <a:cs typeface="Gill Sans MT"/>
              </a:rPr>
              <a:t> </a:t>
            </a:r>
            <a:r>
              <a:rPr lang="cs-CZ" sz="3100" dirty="0">
                <a:latin typeface="Gill Sans MT"/>
                <a:cs typeface="Gill Sans MT"/>
              </a:rPr>
              <a:t>podniku</a:t>
            </a:r>
            <a:r>
              <a:rPr lang="cs-CZ" sz="3100" spc="45" dirty="0">
                <a:latin typeface="Gill Sans MT"/>
                <a:cs typeface="Gill Sans MT"/>
              </a:rPr>
              <a:t> </a:t>
            </a:r>
            <a:r>
              <a:rPr lang="cs-CZ" sz="3100" dirty="0">
                <a:latin typeface="Gill Sans MT"/>
                <a:cs typeface="Gill Sans MT"/>
              </a:rPr>
              <a:t>pak</a:t>
            </a:r>
            <a:r>
              <a:rPr lang="cs-CZ" sz="3100" spc="45" dirty="0">
                <a:latin typeface="Gill Sans MT"/>
                <a:cs typeface="Gill Sans MT"/>
              </a:rPr>
              <a:t> </a:t>
            </a:r>
            <a:r>
              <a:rPr lang="cs-CZ" sz="3100" dirty="0">
                <a:latin typeface="Gill Sans MT"/>
                <a:cs typeface="Gill Sans MT"/>
              </a:rPr>
              <a:t>musí</a:t>
            </a:r>
            <a:r>
              <a:rPr lang="cs-CZ" sz="3100" spc="45" dirty="0">
                <a:latin typeface="Gill Sans MT"/>
                <a:cs typeface="Gill Sans MT"/>
              </a:rPr>
              <a:t> </a:t>
            </a:r>
            <a:r>
              <a:rPr lang="cs-CZ" sz="3100" dirty="0">
                <a:latin typeface="Gill Sans MT"/>
                <a:cs typeface="Gill Sans MT"/>
              </a:rPr>
              <a:t>být,</a:t>
            </a:r>
            <a:r>
              <a:rPr lang="cs-CZ" sz="3100" spc="50" dirty="0">
                <a:latin typeface="Gill Sans MT"/>
                <a:cs typeface="Gill Sans MT"/>
              </a:rPr>
              <a:t> </a:t>
            </a:r>
            <a:r>
              <a:rPr lang="cs-CZ" sz="3100" spc="-25" dirty="0">
                <a:latin typeface="Gill Sans MT"/>
                <a:cs typeface="Gill Sans MT"/>
              </a:rPr>
              <a:t>po </a:t>
            </a:r>
            <a:r>
              <a:rPr lang="cs-CZ" sz="3100" dirty="0">
                <a:latin typeface="Gill Sans MT"/>
                <a:cs typeface="Gill Sans MT"/>
              </a:rPr>
              <a:t>ukončení</a:t>
            </a:r>
            <a:r>
              <a:rPr lang="cs-CZ" sz="3100" spc="-10" dirty="0">
                <a:latin typeface="Gill Sans MT"/>
                <a:cs typeface="Gill Sans MT"/>
              </a:rPr>
              <a:t> </a:t>
            </a:r>
            <a:r>
              <a:rPr lang="cs-CZ" sz="3100" dirty="0">
                <a:latin typeface="Gill Sans MT"/>
                <a:cs typeface="Gill Sans MT"/>
              </a:rPr>
              <a:t>3</a:t>
            </a:r>
            <a:r>
              <a:rPr lang="cs-CZ" sz="3100" spc="-5" dirty="0">
                <a:latin typeface="Gill Sans MT"/>
                <a:cs typeface="Gill Sans MT"/>
              </a:rPr>
              <a:t> </a:t>
            </a:r>
            <a:r>
              <a:rPr lang="cs-CZ" sz="3100" dirty="0">
                <a:latin typeface="Gill Sans MT"/>
                <a:cs typeface="Gill Sans MT"/>
              </a:rPr>
              <a:t>let</a:t>
            </a:r>
            <a:r>
              <a:rPr lang="cs-CZ" sz="3100" spc="-10" dirty="0">
                <a:latin typeface="Gill Sans MT"/>
                <a:cs typeface="Gill Sans MT"/>
              </a:rPr>
              <a:t> </a:t>
            </a:r>
            <a:r>
              <a:rPr lang="cs-CZ" sz="3100" dirty="0">
                <a:latin typeface="Gill Sans MT"/>
                <a:cs typeface="Gill Sans MT"/>
              </a:rPr>
              <a:t>po</a:t>
            </a:r>
            <a:r>
              <a:rPr lang="cs-CZ" sz="3100" spc="-10" dirty="0">
                <a:latin typeface="Gill Sans MT"/>
                <a:cs typeface="Gill Sans MT"/>
              </a:rPr>
              <a:t> </a:t>
            </a:r>
            <a:r>
              <a:rPr lang="cs-CZ" sz="3100" dirty="0">
                <a:latin typeface="Gill Sans MT"/>
                <a:cs typeface="Gill Sans MT"/>
              </a:rPr>
              <a:t>sobě</a:t>
            </a:r>
            <a:r>
              <a:rPr lang="cs-CZ" sz="3100" spc="-15" dirty="0">
                <a:latin typeface="Gill Sans MT"/>
                <a:cs typeface="Gill Sans MT"/>
              </a:rPr>
              <a:t> </a:t>
            </a:r>
            <a:r>
              <a:rPr lang="cs-CZ" sz="3100" dirty="0">
                <a:latin typeface="Gill Sans MT"/>
                <a:cs typeface="Gill Sans MT"/>
              </a:rPr>
              <a:t>jdoucích,</a:t>
            </a:r>
            <a:r>
              <a:rPr lang="cs-CZ" sz="3100" spc="-5" dirty="0">
                <a:latin typeface="Gill Sans MT"/>
                <a:cs typeface="Gill Sans MT"/>
              </a:rPr>
              <a:t> </a:t>
            </a:r>
            <a:r>
              <a:rPr lang="cs-CZ" sz="3100" dirty="0">
                <a:latin typeface="Gill Sans MT"/>
                <a:cs typeface="Gill Sans MT"/>
              </a:rPr>
              <a:t>pěstována</a:t>
            </a:r>
            <a:r>
              <a:rPr lang="cs-CZ" sz="3100" spc="-5" dirty="0">
                <a:latin typeface="Gill Sans MT"/>
                <a:cs typeface="Gill Sans MT"/>
              </a:rPr>
              <a:t> </a:t>
            </a:r>
            <a:r>
              <a:rPr lang="cs-CZ" sz="3100" dirty="0">
                <a:latin typeface="Gill Sans MT"/>
                <a:cs typeface="Gill Sans MT"/>
              </a:rPr>
              <a:t>odlišná hlavní</a:t>
            </a:r>
            <a:r>
              <a:rPr lang="cs-CZ" sz="3100" spc="-5" dirty="0">
                <a:latin typeface="Gill Sans MT"/>
                <a:cs typeface="Gill Sans MT"/>
              </a:rPr>
              <a:t> </a:t>
            </a:r>
            <a:r>
              <a:rPr lang="cs-CZ" sz="3100" spc="-10" dirty="0">
                <a:latin typeface="Gill Sans MT"/>
                <a:cs typeface="Gill Sans MT"/>
              </a:rPr>
              <a:t>plodina.</a:t>
            </a:r>
            <a:endParaRPr lang="cs-CZ" sz="3100" dirty="0">
              <a:latin typeface="Gill Sans MT"/>
              <a:cs typeface="Gill Sans MT"/>
            </a:endParaRPr>
          </a:p>
          <a:p>
            <a:endParaRPr lang="cs-CZ" dirty="0"/>
          </a:p>
        </p:txBody>
      </p:sp>
    </p:spTree>
    <p:extLst>
      <p:ext uri="{BB962C8B-B14F-4D97-AF65-F5344CB8AC3E}">
        <p14:creationId xmlns:p14="http://schemas.microsoft.com/office/powerpoint/2010/main" val="408214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7F1F9-EAB4-1A6F-EEB5-8E0BDD3A890E}"/>
              </a:ext>
            </a:extLst>
          </p:cNvPr>
          <p:cNvSpPr>
            <a:spLocks noGrp="1"/>
          </p:cNvSpPr>
          <p:nvPr>
            <p:ph type="title"/>
          </p:nvPr>
        </p:nvSpPr>
        <p:spPr>
          <a:xfrm>
            <a:off x="1143000" y="609600"/>
            <a:ext cx="9875520" cy="771728"/>
          </a:xfrm>
        </p:spPr>
        <p:txBody>
          <a:bodyPr/>
          <a:lstStyle/>
          <a:p>
            <a:r>
              <a:rPr lang="pl-PL" b="1" dirty="0"/>
              <a:t>PŘÍMÉ PLATBY OD ROKU 2023</a:t>
            </a:r>
            <a:endParaRPr lang="cs-CZ" b="1" dirty="0"/>
          </a:p>
        </p:txBody>
      </p:sp>
      <p:sp>
        <p:nvSpPr>
          <p:cNvPr id="3" name="Zástupný obsah 2">
            <a:extLst>
              <a:ext uri="{FF2B5EF4-FFF2-40B4-BE49-F238E27FC236}">
                <a16:creationId xmlns:a16="http://schemas.microsoft.com/office/drawing/2014/main" id="{7426A329-B95B-2938-179B-77459A4B5200}"/>
              </a:ext>
            </a:extLst>
          </p:cNvPr>
          <p:cNvSpPr>
            <a:spLocks noGrp="1"/>
          </p:cNvSpPr>
          <p:nvPr>
            <p:ph idx="1"/>
          </p:nvPr>
        </p:nvSpPr>
        <p:spPr>
          <a:xfrm>
            <a:off x="719848" y="1381328"/>
            <a:ext cx="10710152" cy="4714672"/>
          </a:xfrm>
        </p:spPr>
        <p:txBody>
          <a:bodyPr>
            <a:normAutofit lnSpcReduction="10000"/>
          </a:bodyPr>
          <a:lstStyle/>
          <a:p>
            <a:pPr>
              <a:buClr>
                <a:srgbClr val="00B050"/>
              </a:buClr>
              <a:buFont typeface="Wingdings" panose="05000000000000000000" pitchFamily="2" charset="2"/>
              <a:buChar char="v"/>
            </a:pPr>
            <a:r>
              <a:rPr lang="cs-CZ" sz="2800" dirty="0"/>
              <a:t>  </a:t>
            </a:r>
            <a:r>
              <a:rPr lang="cs-CZ" sz="2800" dirty="0">
                <a:solidFill>
                  <a:srgbClr val="00B050"/>
                </a:solidFill>
              </a:rPr>
              <a:t>ZÁKLADNÍ PODPORA PŘÍJMU PRO UDRŽITELNOST (BISS) </a:t>
            </a:r>
          </a:p>
          <a:p>
            <a:pPr>
              <a:buClr>
                <a:srgbClr val="00B050"/>
              </a:buClr>
              <a:buFont typeface="Wingdings" panose="05000000000000000000" pitchFamily="2" charset="2"/>
              <a:buChar char="v"/>
            </a:pPr>
            <a:r>
              <a:rPr lang="cs-CZ" sz="2800" dirty="0">
                <a:solidFill>
                  <a:srgbClr val="00B050"/>
                </a:solidFill>
              </a:rPr>
              <a:t>  PLATBA PRO MALÉ ZEMĚDĚLCE (nová platba) </a:t>
            </a:r>
          </a:p>
          <a:p>
            <a:pPr>
              <a:buClr>
                <a:srgbClr val="00B050"/>
              </a:buClr>
              <a:buFont typeface="Wingdings" panose="05000000000000000000" pitchFamily="2" charset="2"/>
              <a:buChar char="v"/>
            </a:pPr>
            <a:r>
              <a:rPr lang="cs-CZ" sz="2800" dirty="0">
                <a:solidFill>
                  <a:srgbClr val="00B050"/>
                </a:solidFill>
              </a:rPr>
              <a:t>  DOPLŇKOVÁ REDISTRIBUTIVNÍ PODPORA PŘÍJMU PRO UDRŽITELNOST (CRISS) (nová platba) </a:t>
            </a:r>
          </a:p>
          <a:p>
            <a:pPr>
              <a:buClr>
                <a:srgbClr val="00B050"/>
              </a:buClr>
              <a:buFont typeface="Wingdings" panose="05000000000000000000" pitchFamily="2" charset="2"/>
              <a:buChar char="v"/>
            </a:pPr>
            <a:r>
              <a:rPr lang="cs-CZ" sz="2800" dirty="0">
                <a:solidFill>
                  <a:srgbClr val="00B050"/>
                </a:solidFill>
              </a:rPr>
              <a:t>  DOPLŇKOVÁ PODPORA PŘÍJMU PRO MLADÉ ZEMĚDĚLCE </a:t>
            </a:r>
          </a:p>
          <a:p>
            <a:pPr>
              <a:buClr>
                <a:srgbClr val="00B050"/>
              </a:buClr>
              <a:buFont typeface="Wingdings" panose="05000000000000000000" pitchFamily="2" charset="2"/>
              <a:buChar char="v"/>
            </a:pPr>
            <a:r>
              <a:rPr lang="cs-CZ" sz="2800" dirty="0">
                <a:solidFill>
                  <a:srgbClr val="00B050"/>
                </a:solidFill>
              </a:rPr>
              <a:t>  PODPORA PŘÍJMU VÁZANÁ NA PRODUKCI </a:t>
            </a:r>
          </a:p>
          <a:p>
            <a:pPr>
              <a:buClr>
                <a:srgbClr val="00B050"/>
              </a:buClr>
              <a:buFont typeface="Wingdings" panose="05000000000000000000" pitchFamily="2" charset="2"/>
              <a:buChar char="v"/>
            </a:pPr>
            <a:r>
              <a:rPr lang="cs-CZ" sz="2800" dirty="0">
                <a:solidFill>
                  <a:srgbClr val="00B050"/>
                </a:solidFill>
              </a:rPr>
              <a:t>  REŽIMY PRO KLIMA A ŽIVOTNÍ PROSTŘEDÍ (nová platba)</a:t>
            </a:r>
          </a:p>
          <a:p>
            <a:pPr marL="45720" indent="0" algn="ctr">
              <a:buClr>
                <a:srgbClr val="00B050"/>
              </a:buClr>
              <a:buNone/>
            </a:pPr>
            <a:r>
              <a:rPr lang="cs-CZ" sz="2800" b="1" dirty="0">
                <a:solidFill>
                  <a:srgbClr val="C00000"/>
                </a:solidFill>
              </a:rPr>
              <a:t>Důležité! Všichni žadatelé musí mít zřízen přístup na </a:t>
            </a:r>
          </a:p>
          <a:p>
            <a:pPr marL="45720" indent="0" algn="ctr">
              <a:buClr>
                <a:srgbClr val="00B050"/>
              </a:buClr>
              <a:buNone/>
            </a:pPr>
            <a:r>
              <a:rPr lang="cs-CZ" sz="2800" b="1" dirty="0">
                <a:solidFill>
                  <a:srgbClr val="C00000"/>
                </a:solidFill>
              </a:rPr>
              <a:t>Portál farmáře SZIF</a:t>
            </a:r>
          </a:p>
        </p:txBody>
      </p:sp>
    </p:spTree>
    <p:extLst>
      <p:ext uri="{BB962C8B-B14F-4D97-AF65-F5344CB8AC3E}">
        <p14:creationId xmlns:p14="http://schemas.microsoft.com/office/powerpoint/2010/main" val="32747476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EE01F-FE79-167C-8A21-7CBB581E83ED}"/>
              </a:ext>
            </a:extLst>
          </p:cNvPr>
          <p:cNvSpPr>
            <a:spLocks noGrp="1"/>
          </p:cNvSpPr>
          <p:nvPr>
            <p:ph type="title"/>
          </p:nvPr>
        </p:nvSpPr>
        <p:spPr>
          <a:xfrm>
            <a:off x="1143000" y="609600"/>
            <a:ext cx="9875520" cy="710153"/>
          </a:xfrm>
        </p:spPr>
        <p:txBody>
          <a:bodyPr>
            <a:normAutofit/>
          </a:bodyPr>
          <a:lstStyle/>
          <a:p>
            <a:r>
              <a:rPr lang="cs-CZ" sz="3600" b="1" dirty="0"/>
              <a:t>DZES - dobrý zemědělský a environmentální stav</a:t>
            </a:r>
          </a:p>
        </p:txBody>
      </p:sp>
      <p:sp>
        <p:nvSpPr>
          <p:cNvPr id="3" name="Zástupný obsah 2">
            <a:extLst>
              <a:ext uri="{FF2B5EF4-FFF2-40B4-BE49-F238E27FC236}">
                <a16:creationId xmlns:a16="http://schemas.microsoft.com/office/drawing/2014/main" id="{69311C21-D044-693A-2A3B-46400339BC2D}"/>
              </a:ext>
            </a:extLst>
          </p:cNvPr>
          <p:cNvSpPr>
            <a:spLocks noGrp="1"/>
          </p:cNvSpPr>
          <p:nvPr>
            <p:ph idx="1"/>
          </p:nvPr>
        </p:nvSpPr>
        <p:spPr>
          <a:xfrm>
            <a:off x="1143000" y="1489435"/>
            <a:ext cx="9872871" cy="4606565"/>
          </a:xfrm>
        </p:spPr>
        <p:txBody>
          <a:bodyPr/>
          <a:lstStyle/>
          <a:p>
            <a:pPr marL="45720" indent="0">
              <a:buNone/>
            </a:pPr>
            <a:endParaRPr lang="cs-CZ" dirty="0"/>
          </a:p>
          <a:p>
            <a:pPr marL="45720" indent="0">
              <a:buNone/>
            </a:pPr>
            <a:r>
              <a:rPr lang="cs-CZ" sz="2800" b="1" dirty="0"/>
              <a:t>Kultury ozimu a jarní plodiny se však považují za tytéž plodiny</a:t>
            </a:r>
            <a:r>
              <a:rPr lang="cs-CZ" sz="2800" dirty="0"/>
              <a:t>, pokud náležejí do stejného rodu. P</a:t>
            </a:r>
            <a:r>
              <a:rPr lang="cs-CZ" sz="2800" b="1" dirty="0"/>
              <a:t>šenice setá špalda se považuje za plodinu odlišnou </a:t>
            </a:r>
            <a:r>
              <a:rPr lang="cs-CZ" sz="2800" dirty="0"/>
              <a:t>od plodin náležejících do stejného rodu.</a:t>
            </a:r>
          </a:p>
          <a:p>
            <a:pPr marL="45720" indent="0">
              <a:buNone/>
            </a:pPr>
            <a:r>
              <a:rPr lang="cs-CZ" sz="2800" dirty="0"/>
              <a:t>Na stanovené výměře lze rovněž v rámci střídání plodin zařadit </a:t>
            </a:r>
            <a:r>
              <a:rPr lang="cs-CZ" sz="2800" b="1" dirty="0"/>
              <a:t>mezi dvě stejné hlavní plodiny meziplodinu</a:t>
            </a:r>
            <a:r>
              <a:rPr lang="cs-CZ" sz="2800" dirty="0"/>
              <a:t>. </a:t>
            </a:r>
          </a:p>
          <a:p>
            <a:pPr marL="45720" indent="0">
              <a:buNone/>
            </a:pPr>
            <a:r>
              <a:rPr lang="cs-CZ" sz="2800" dirty="0"/>
              <a:t>Meziplodina musí být založena po sklizni hlavní plodiny a ponechána do roku následujícího do zahájení předseťové přípravy pro plodinu následující.</a:t>
            </a:r>
          </a:p>
          <a:p>
            <a:pPr marL="45720" indent="0">
              <a:buNone/>
            </a:pPr>
            <a:endParaRPr lang="cs-CZ" dirty="0"/>
          </a:p>
        </p:txBody>
      </p:sp>
    </p:spTree>
    <p:extLst>
      <p:ext uri="{BB962C8B-B14F-4D97-AF65-F5344CB8AC3E}">
        <p14:creationId xmlns:p14="http://schemas.microsoft.com/office/powerpoint/2010/main" val="41828650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CEB-C328-8C34-86DE-D3881A62D67E}"/>
              </a:ext>
            </a:extLst>
          </p:cNvPr>
          <p:cNvSpPr>
            <a:spLocks noGrp="1"/>
          </p:cNvSpPr>
          <p:nvPr>
            <p:ph type="title"/>
          </p:nvPr>
        </p:nvSpPr>
        <p:spPr>
          <a:xfrm>
            <a:off x="1249532" y="230821"/>
            <a:ext cx="9875520" cy="781234"/>
          </a:xfrm>
        </p:spPr>
        <p:txBody>
          <a:bodyPr>
            <a:norm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E2CBF5AB-5BFE-79F0-5CDB-17A393A53D51}"/>
              </a:ext>
            </a:extLst>
          </p:cNvPr>
          <p:cNvSpPr>
            <a:spLocks noGrp="1"/>
          </p:cNvSpPr>
          <p:nvPr>
            <p:ph idx="1"/>
          </p:nvPr>
        </p:nvSpPr>
        <p:spPr>
          <a:xfrm>
            <a:off x="697584" y="1012055"/>
            <a:ext cx="10633435" cy="5200209"/>
          </a:xfrm>
        </p:spPr>
        <p:txBody>
          <a:bodyPr>
            <a:noAutofit/>
          </a:bodyPr>
          <a:lstStyle/>
          <a:p>
            <a:pPr marL="0" marR="5715" indent="0" algn="just">
              <a:lnSpc>
                <a:spcPct val="110800"/>
              </a:lnSpc>
              <a:spcBef>
                <a:spcPts val="85"/>
              </a:spcBef>
              <a:buNone/>
            </a:pPr>
            <a:r>
              <a:rPr lang="cs-CZ" dirty="0">
                <a:latin typeface="Gill Sans MT"/>
                <a:cs typeface="Gill Sans MT"/>
              </a:rPr>
              <a:t>Výjimku</a:t>
            </a:r>
            <a:r>
              <a:rPr lang="cs-CZ" spc="15" dirty="0">
                <a:latin typeface="Gill Sans MT"/>
                <a:cs typeface="Gill Sans MT"/>
              </a:rPr>
              <a:t> </a:t>
            </a:r>
            <a:r>
              <a:rPr lang="cs-CZ" dirty="0">
                <a:latin typeface="Gill Sans MT"/>
                <a:cs typeface="Gill Sans MT"/>
              </a:rPr>
              <a:t>z</a:t>
            </a:r>
            <a:r>
              <a:rPr lang="cs-CZ" spc="5" dirty="0">
                <a:latin typeface="Gill Sans MT"/>
                <a:cs typeface="Gill Sans MT"/>
              </a:rPr>
              <a:t> </a:t>
            </a:r>
            <a:r>
              <a:rPr lang="cs-CZ" dirty="0">
                <a:latin typeface="Gill Sans MT"/>
                <a:cs typeface="Gill Sans MT"/>
              </a:rPr>
              <a:t>podmínek</a:t>
            </a:r>
            <a:r>
              <a:rPr lang="cs-CZ" spc="20" dirty="0">
                <a:latin typeface="Gill Sans MT"/>
                <a:cs typeface="Gill Sans MT"/>
              </a:rPr>
              <a:t> </a:t>
            </a:r>
            <a:r>
              <a:rPr lang="cs-CZ" dirty="0">
                <a:latin typeface="Gill Sans MT"/>
                <a:cs typeface="Gill Sans MT"/>
              </a:rPr>
              <a:t>mají</a:t>
            </a:r>
            <a:r>
              <a:rPr lang="cs-CZ" spc="10" dirty="0">
                <a:latin typeface="Gill Sans MT"/>
                <a:cs typeface="Gill Sans MT"/>
              </a:rPr>
              <a:t> </a:t>
            </a:r>
            <a:r>
              <a:rPr lang="cs-CZ" dirty="0">
                <a:latin typeface="Gill Sans MT"/>
                <a:cs typeface="Gill Sans MT"/>
              </a:rPr>
              <a:t>podniky</a:t>
            </a:r>
            <a:r>
              <a:rPr lang="cs-CZ" spc="20" dirty="0">
                <a:latin typeface="Gill Sans MT"/>
                <a:cs typeface="Gill Sans MT"/>
              </a:rPr>
              <a:t> </a:t>
            </a:r>
            <a:r>
              <a:rPr lang="cs-CZ" dirty="0">
                <a:latin typeface="Gill Sans MT"/>
                <a:cs typeface="Gill Sans MT"/>
              </a:rPr>
              <a:t>do</a:t>
            </a:r>
            <a:r>
              <a:rPr lang="cs-CZ" spc="15" dirty="0">
                <a:latin typeface="Gill Sans MT"/>
                <a:cs typeface="Gill Sans MT"/>
              </a:rPr>
              <a:t> </a:t>
            </a:r>
            <a:r>
              <a:rPr lang="cs-CZ" dirty="0">
                <a:latin typeface="Gill Sans MT"/>
                <a:cs typeface="Gill Sans MT"/>
              </a:rPr>
              <a:t>10</a:t>
            </a:r>
            <a:r>
              <a:rPr lang="cs-CZ" spc="20" dirty="0">
                <a:latin typeface="Gill Sans MT"/>
                <a:cs typeface="Gill Sans MT"/>
              </a:rPr>
              <a:t> </a:t>
            </a:r>
            <a:r>
              <a:rPr lang="cs-CZ" dirty="0">
                <a:latin typeface="Gill Sans MT"/>
                <a:cs typeface="Gill Sans MT"/>
              </a:rPr>
              <a:t>ha</a:t>
            </a:r>
            <a:r>
              <a:rPr lang="cs-CZ" spc="20" dirty="0">
                <a:latin typeface="Gill Sans MT"/>
                <a:cs typeface="Gill Sans MT"/>
              </a:rPr>
              <a:t> </a:t>
            </a:r>
            <a:r>
              <a:rPr lang="cs-CZ" dirty="0">
                <a:latin typeface="Gill Sans MT"/>
                <a:cs typeface="Gill Sans MT"/>
              </a:rPr>
              <a:t>orné</a:t>
            </a:r>
            <a:r>
              <a:rPr lang="cs-CZ" spc="15" dirty="0">
                <a:latin typeface="Gill Sans MT"/>
                <a:cs typeface="Gill Sans MT"/>
              </a:rPr>
              <a:t> </a:t>
            </a:r>
            <a:r>
              <a:rPr lang="cs-CZ" dirty="0">
                <a:latin typeface="Gill Sans MT"/>
                <a:cs typeface="Gill Sans MT"/>
              </a:rPr>
              <a:t>půdy,</a:t>
            </a:r>
            <a:r>
              <a:rPr lang="cs-CZ" spc="15" dirty="0">
                <a:latin typeface="Gill Sans MT"/>
                <a:cs typeface="Gill Sans MT"/>
              </a:rPr>
              <a:t> </a:t>
            </a:r>
            <a:r>
              <a:rPr lang="cs-CZ" dirty="0">
                <a:latin typeface="Gill Sans MT"/>
                <a:cs typeface="Gill Sans MT"/>
              </a:rPr>
              <a:t>zemědělci</a:t>
            </a:r>
            <a:r>
              <a:rPr lang="cs-CZ" spc="20" dirty="0">
                <a:latin typeface="Gill Sans MT"/>
                <a:cs typeface="Gill Sans MT"/>
              </a:rPr>
              <a:t> </a:t>
            </a:r>
            <a:r>
              <a:rPr lang="cs-CZ" dirty="0">
                <a:latin typeface="Gill Sans MT"/>
                <a:cs typeface="Gill Sans MT"/>
              </a:rPr>
              <a:t>hospodařící</a:t>
            </a:r>
            <a:r>
              <a:rPr lang="cs-CZ" spc="20" dirty="0">
                <a:latin typeface="Gill Sans MT"/>
                <a:cs typeface="Gill Sans MT"/>
              </a:rPr>
              <a:t> </a:t>
            </a:r>
            <a:r>
              <a:rPr lang="cs-CZ" dirty="0">
                <a:latin typeface="Gill Sans MT"/>
                <a:cs typeface="Gill Sans MT"/>
              </a:rPr>
              <a:t>v</a:t>
            </a:r>
            <a:r>
              <a:rPr lang="cs-CZ" spc="5" dirty="0">
                <a:latin typeface="Gill Sans MT"/>
                <a:cs typeface="Gill Sans MT"/>
              </a:rPr>
              <a:t> </a:t>
            </a:r>
            <a:r>
              <a:rPr lang="cs-CZ" spc="-10" dirty="0">
                <a:latin typeface="Gill Sans MT"/>
                <a:cs typeface="Gill Sans MT"/>
              </a:rPr>
              <a:t>ekologickém </a:t>
            </a:r>
            <a:r>
              <a:rPr lang="cs-CZ" dirty="0">
                <a:latin typeface="Gill Sans MT"/>
                <a:cs typeface="Gill Sans MT"/>
              </a:rPr>
              <a:t>zemědělství</a:t>
            </a:r>
            <a:r>
              <a:rPr lang="cs-CZ" spc="-55" dirty="0">
                <a:latin typeface="Gill Sans MT"/>
                <a:cs typeface="Gill Sans MT"/>
              </a:rPr>
              <a:t> </a:t>
            </a:r>
            <a:r>
              <a:rPr lang="cs-CZ" dirty="0">
                <a:latin typeface="Gill Sans MT"/>
                <a:cs typeface="Gill Sans MT"/>
              </a:rPr>
              <a:t>a</a:t>
            </a:r>
            <a:r>
              <a:rPr lang="cs-CZ" spc="-35" dirty="0">
                <a:latin typeface="Gill Sans MT"/>
                <a:cs typeface="Gill Sans MT"/>
              </a:rPr>
              <a:t> </a:t>
            </a:r>
            <a:r>
              <a:rPr lang="cs-CZ" dirty="0">
                <a:latin typeface="Gill Sans MT"/>
                <a:cs typeface="Gill Sans MT"/>
              </a:rPr>
              <a:t>podniky,</a:t>
            </a:r>
            <a:r>
              <a:rPr lang="cs-CZ" spc="-30" dirty="0">
                <a:latin typeface="Gill Sans MT"/>
                <a:cs typeface="Gill Sans MT"/>
              </a:rPr>
              <a:t> </a:t>
            </a:r>
            <a:r>
              <a:rPr lang="cs-CZ" dirty="0">
                <a:latin typeface="Gill Sans MT"/>
                <a:cs typeface="Gill Sans MT"/>
              </a:rPr>
              <a:t>u</a:t>
            </a:r>
            <a:r>
              <a:rPr lang="cs-CZ" spc="-60" dirty="0">
                <a:latin typeface="Gill Sans MT"/>
                <a:cs typeface="Gill Sans MT"/>
              </a:rPr>
              <a:t> </a:t>
            </a:r>
            <a:r>
              <a:rPr lang="cs-CZ" dirty="0">
                <a:latin typeface="Gill Sans MT"/>
                <a:cs typeface="Gill Sans MT"/>
              </a:rPr>
              <a:t>nichž</a:t>
            </a:r>
            <a:r>
              <a:rPr lang="cs-CZ" spc="-25" dirty="0">
                <a:latin typeface="Gill Sans MT"/>
                <a:cs typeface="Gill Sans MT"/>
              </a:rPr>
              <a:t> </a:t>
            </a:r>
            <a:r>
              <a:rPr lang="cs-CZ" dirty="0">
                <a:latin typeface="Gill Sans MT"/>
                <a:cs typeface="Gill Sans MT"/>
              </a:rPr>
              <a:t>více</a:t>
            </a:r>
            <a:r>
              <a:rPr lang="cs-CZ" spc="-30" dirty="0">
                <a:latin typeface="Gill Sans MT"/>
                <a:cs typeface="Gill Sans MT"/>
              </a:rPr>
              <a:t> </a:t>
            </a:r>
            <a:r>
              <a:rPr lang="cs-CZ" dirty="0">
                <a:latin typeface="Gill Sans MT"/>
                <a:cs typeface="Gill Sans MT"/>
              </a:rPr>
              <a:t>než</a:t>
            </a:r>
            <a:r>
              <a:rPr lang="cs-CZ" spc="-30" dirty="0">
                <a:latin typeface="Gill Sans MT"/>
                <a:cs typeface="Gill Sans MT"/>
              </a:rPr>
              <a:t> </a:t>
            </a:r>
            <a:r>
              <a:rPr lang="cs-CZ" dirty="0">
                <a:latin typeface="Gill Sans MT"/>
                <a:cs typeface="Gill Sans MT"/>
              </a:rPr>
              <a:t>75</a:t>
            </a:r>
            <a:r>
              <a:rPr lang="cs-CZ" spc="-40" dirty="0">
                <a:latin typeface="Gill Sans MT"/>
                <a:cs typeface="Gill Sans MT"/>
              </a:rPr>
              <a:t> </a:t>
            </a:r>
            <a:r>
              <a:rPr lang="cs-CZ" dirty="0">
                <a:latin typeface="Gill Sans MT"/>
                <a:cs typeface="Gill Sans MT"/>
              </a:rPr>
              <a:t>%</a:t>
            </a:r>
            <a:r>
              <a:rPr lang="cs-CZ" spc="-35" dirty="0">
                <a:latin typeface="Gill Sans MT"/>
                <a:cs typeface="Gill Sans MT"/>
              </a:rPr>
              <a:t> </a:t>
            </a:r>
            <a:r>
              <a:rPr lang="cs-CZ" dirty="0">
                <a:latin typeface="Gill Sans MT"/>
                <a:cs typeface="Gill Sans MT"/>
              </a:rPr>
              <a:t>plochy</a:t>
            </a:r>
            <a:r>
              <a:rPr lang="cs-CZ" spc="-30" dirty="0">
                <a:latin typeface="Gill Sans MT"/>
                <a:cs typeface="Gill Sans MT"/>
              </a:rPr>
              <a:t> </a:t>
            </a:r>
            <a:r>
              <a:rPr lang="cs-CZ" dirty="0">
                <a:latin typeface="Gill Sans MT"/>
                <a:cs typeface="Gill Sans MT"/>
              </a:rPr>
              <a:t>orné</a:t>
            </a:r>
            <a:r>
              <a:rPr lang="cs-CZ" spc="-40" dirty="0">
                <a:latin typeface="Gill Sans MT"/>
                <a:cs typeface="Gill Sans MT"/>
              </a:rPr>
              <a:t> </a:t>
            </a:r>
            <a:r>
              <a:rPr lang="cs-CZ" dirty="0">
                <a:latin typeface="Gill Sans MT"/>
                <a:cs typeface="Gill Sans MT"/>
              </a:rPr>
              <a:t>půdy</a:t>
            </a:r>
            <a:r>
              <a:rPr lang="cs-CZ" spc="-40" dirty="0">
                <a:latin typeface="Gill Sans MT"/>
                <a:cs typeface="Gill Sans MT"/>
              </a:rPr>
              <a:t> </a:t>
            </a:r>
            <a:r>
              <a:rPr lang="cs-CZ" dirty="0">
                <a:latin typeface="Gill Sans MT"/>
                <a:cs typeface="Gill Sans MT"/>
              </a:rPr>
              <a:t>tvoří</a:t>
            </a:r>
            <a:r>
              <a:rPr lang="cs-CZ" spc="-35" dirty="0">
                <a:latin typeface="Gill Sans MT"/>
                <a:cs typeface="Gill Sans MT"/>
              </a:rPr>
              <a:t> </a:t>
            </a:r>
            <a:r>
              <a:rPr lang="cs-CZ" dirty="0">
                <a:latin typeface="Gill Sans MT"/>
                <a:cs typeface="Gill Sans MT"/>
              </a:rPr>
              <a:t>trávy,</a:t>
            </a:r>
            <a:r>
              <a:rPr lang="cs-CZ" spc="-40" dirty="0">
                <a:latin typeface="Gill Sans MT"/>
                <a:cs typeface="Gill Sans MT"/>
              </a:rPr>
              <a:t> </a:t>
            </a:r>
            <a:r>
              <a:rPr lang="cs-CZ" dirty="0">
                <a:latin typeface="Gill Sans MT"/>
                <a:cs typeface="Gill Sans MT"/>
              </a:rPr>
              <a:t>jiné</a:t>
            </a:r>
            <a:r>
              <a:rPr lang="cs-CZ" spc="-30" dirty="0">
                <a:latin typeface="Gill Sans MT"/>
                <a:cs typeface="Gill Sans MT"/>
              </a:rPr>
              <a:t> </a:t>
            </a:r>
            <a:r>
              <a:rPr lang="cs-CZ" dirty="0">
                <a:latin typeface="Gill Sans MT"/>
                <a:cs typeface="Gill Sans MT"/>
              </a:rPr>
              <a:t>bylinné</a:t>
            </a:r>
            <a:r>
              <a:rPr lang="cs-CZ" spc="-40" dirty="0">
                <a:latin typeface="Gill Sans MT"/>
                <a:cs typeface="Gill Sans MT"/>
              </a:rPr>
              <a:t> </a:t>
            </a:r>
            <a:r>
              <a:rPr lang="cs-CZ" spc="-10" dirty="0">
                <a:latin typeface="Gill Sans MT"/>
                <a:cs typeface="Gill Sans MT"/>
              </a:rPr>
              <a:t>pícniny </a:t>
            </a:r>
            <a:r>
              <a:rPr lang="cs-CZ" dirty="0">
                <a:latin typeface="Gill Sans MT"/>
                <a:cs typeface="Gill Sans MT"/>
              </a:rPr>
              <a:t>nebo</a:t>
            </a:r>
            <a:r>
              <a:rPr lang="cs-CZ" spc="434" dirty="0">
                <a:latin typeface="Gill Sans MT"/>
                <a:cs typeface="Gill Sans MT"/>
              </a:rPr>
              <a:t> </a:t>
            </a:r>
            <a:r>
              <a:rPr lang="cs-CZ" dirty="0">
                <a:latin typeface="Gill Sans MT"/>
                <a:cs typeface="Gill Sans MT"/>
              </a:rPr>
              <a:t>luskoviny,</a:t>
            </a:r>
            <a:r>
              <a:rPr lang="cs-CZ" spc="450" dirty="0">
                <a:latin typeface="Gill Sans MT"/>
                <a:cs typeface="Gill Sans MT"/>
              </a:rPr>
              <a:t> </a:t>
            </a:r>
            <a:r>
              <a:rPr lang="cs-CZ" dirty="0">
                <a:latin typeface="Gill Sans MT"/>
                <a:cs typeface="Gill Sans MT"/>
              </a:rPr>
              <a:t>nebo</a:t>
            </a:r>
            <a:r>
              <a:rPr lang="cs-CZ" spc="440" dirty="0">
                <a:latin typeface="Gill Sans MT"/>
                <a:cs typeface="Gill Sans MT"/>
              </a:rPr>
              <a:t> </a:t>
            </a:r>
            <a:r>
              <a:rPr lang="cs-CZ" dirty="0">
                <a:latin typeface="Gill Sans MT"/>
                <a:cs typeface="Gill Sans MT"/>
              </a:rPr>
              <a:t>půda</a:t>
            </a:r>
            <a:r>
              <a:rPr lang="cs-CZ" spc="450" dirty="0">
                <a:latin typeface="Gill Sans MT"/>
                <a:cs typeface="Gill Sans MT"/>
              </a:rPr>
              <a:t> </a:t>
            </a:r>
            <a:r>
              <a:rPr lang="cs-CZ" dirty="0">
                <a:latin typeface="Gill Sans MT"/>
                <a:cs typeface="Gill Sans MT"/>
              </a:rPr>
              <a:t>ponechaná</a:t>
            </a:r>
            <a:r>
              <a:rPr lang="cs-CZ" spc="450" dirty="0">
                <a:latin typeface="Gill Sans MT"/>
                <a:cs typeface="Gill Sans MT"/>
              </a:rPr>
              <a:t> </a:t>
            </a:r>
            <a:r>
              <a:rPr lang="cs-CZ" dirty="0">
                <a:latin typeface="Gill Sans MT"/>
                <a:cs typeface="Gill Sans MT"/>
              </a:rPr>
              <a:t>ladem,</a:t>
            </a:r>
            <a:r>
              <a:rPr lang="cs-CZ" spc="440" dirty="0">
                <a:latin typeface="Gill Sans MT"/>
                <a:cs typeface="Gill Sans MT"/>
              </a:rPr>
              <a:t> </a:t>
            </a:r>
            <a:r>
              <a:rPr lang="cs-CZ" dirty="0">
                <a:latin typeface="Gill Sans MT"/>
                <a:cs typeface="Gill Sans MT"/>
              </a:rPr>
              <a:t>nebo</a:t>
            </a:r>
            <a:r>
              <a:rPr lang="cs-CZ" spc="445" dirty="0">
                <a:latin typeface="Gill Sans MT"/>
                <a:cs typeface="Gill Sans MT"/>
              </a:rPr>
              <a:t> </a:t>
            </a:r>
            <a:r>
              <a:rPr lang="cs-CZ" dirty="0">
                <a:latin typeface="Gill Sans MT"/>
                <a:cs typeface="Gill Sans MT"/>
              </a:rPr>
              <a:t>jsou</a:t>
            </a:r>
            <a:r>
              <a:rPr lang="cs-CZ" spc="450" dirty="0">
                <a:latin typeface="Gill Sans MT"/>
                <a:cs typeface="Gill Sans MT"/>
              </a:rPr>
              <a:t> </a:t>
            </a:r>
            <a:r>
              <a:rPr lang="cs-CZ" dirty="0">
                <a:latin typeface="Gill Sans MT"/>
                <a:cs typeface="Gill Sans MT"/>
              </a:rPr>
              <a:t>na</a:t>
            </a:r>
            <a:r>
              <a:rPr lang="cs-CZ" spc="455" dirty="0">
                <a:latin typeface="Gill Sans MT"/>
                <a:cs typeface="Gill Sans MT"/>
              </a:rPr>
              <a:t> </a:t>
            </a:r>
            <a:r>
              <a:rPr lang="cs-CZ" dirty="0">
                <a:latin typeface="Gill Sans MT"/>
                <a:cs typeface="Gill Sans MT"/>
              </a:rPr>
              <a:t>ní</a:t>
            </a:r>
            <a:r>
              <a:rPr lang="cs-CZ" spc="450" dirty="0">
                <a:latin typeface="Gill Sans MT"/>
                <a:cs typeface="Gill Sans MT"/>
              </a:rPr>
              <a:t> </a:t>
            </a:r>
            <a:r>
              <a:rPr lang="cs-CZ" dirty="0">
                <a:latin typeface="Gill Sans MT"/>
                <a:cs typeface="Gill Sans MT"/>
              </a:rPr>
              <a:t>tyto</a:t>
            </a:r>
            <a:r>
              <a:rPr lang="cs-CZ" spc="445" dirty="0">
                <a:latin typeface="Gill Sans MT"/>
                <a:cs typeface="Gill Sans MT"/>
              </a:rPr>
              <a:t> </a:t>
            </a:r>
            <a:r>
              <a:rPr lang="cs-CZ" dirty="0">
                <a:latin typeface="Gill Sans MT"/>
                <a:cs typeface="Gill Sans MT"/>
              </a:rPr>
              <a:t>způsoby</a:t>
            </a:r>
            <a:r>
              <a:rPr lang="cs-CZ" spc="455" dirty="0">
                <a:latin typeface="Gill Sans MT"/>
                <a:cs typeface="Gill Sans MT"/>
              </a:rPr>
              <a:t> </a:t>
            </a:r>
            <a:r>
              <a:rPr lang="cs-CZ" spc="-10" dirty="0">
                <a:latin typeface="Gill Sans MT"/>
                <a:cs typeface="Gill Sans MT"/>
              </a:rPr>
              <a:t>využití kombinovány.</a:t>
            </a:r>
            <a:endParaRPr lang="cs-CZ" dirty="0">
              <a:latin typeface="Gill Sans MT"/>
              <a:cs typeface="Gill Sans MT"/>
            </a:endParaRPr>
          </a:p>
          <a:p>
            <a:pPr marL="0" marR="6350" indent="0" algn="just">
              <a:lnSpc>
                <a:spcPct val="110800"/>
              </a:lnSpc>
              <a:spcBef>
                <a:spcPts val="1215"/>
              </a:spcBef>
              <a:buNone/>
            </a:pPr>
            <a:r>
              <a:rPr lang="cs-CZ" b="1" dirty="0">
                <a:solidFill>
                  <a:srgbClr val="C00000"/>
                </a:solidFill>
                <a:latin typeface="Gill Sans MT"/>
                <a:cs typeface="Gill Sans MT"/>
              </a:rPr>
              <a:t>DZES 7 b) Podmínky</a:t>
            </a:r>
            <a:r>
              <a:rPr lang="cs-CZ" b="1" spc="280" dirty="0">
                <a:solidFill>
                  <a:srgbClr val="C00000"/>
                </a:solidFill>
                <a:latin typeface="Gill Sans MT"/>
                <a:cs typeface="Gill Sans MT"/>
              </a:rPr>
              <a:t> </a:t>
            </a:r>
            <a:r>
              <a:rPr lang="cs-CZ" b="1" dirty="0">
                <a:solidFill>
                  <a:srgbClr val="C00000"/>
                </a:solidFill>
                <a:latin typeface="Gill Sans MT"/>
                <a:cs typeface="Gill Sans MT"/>
              </a:rPr>
              <a:t>pro</a:t>
            </a:r>
            <a:r>
              <a:rPr lang="cs-CZ" b="1" spc="285" dirty="0">
                <a:solidFill>
                  <a:srgbClr val="C00000"/>
                </a:solidFill>
                <a:latin typeface="Gill Sans MT"/>
                <a:cs typeface="Gill Sans MT"/>
              </a:rPr>
              <a:t> </a:t>
            </a:r>
            <a:r>
              <a:rPr lang="cs-CZ" b="1" dirty="0">
                <a:solidFill>
                  <a:srgbClr val="C00000"/>
                </a:solidFill>
                <a:latin typeface="Gill Sans MT"/>
                <a:cs typeface="Gill Sans MT"/>
              </a:rPr>
              <a:t>omezení</a:t>
            </a:r>
            <a:r>
              <a:rPr lang="cs-CZ" b="1" spc="290" dirty="0">
                <a:solidFill>
                  <a:srgbClr val="C00000"/>
                </a:solidFill>
                <a:latin typeface="Gill Sans MT"/>
                <a:cs typeface="Gill Sans MT"/>
              </a:rPr>
              <a:t> </a:t>
            </a:r>
            <a:r>
              <a:rPr lang="cs-CZ" b="1" dirty="0">
                <a:solidFill>
                  <a:srgbClr val="C00000"/>
                </a:solidFill>
                <a:latin typeface="Gill Sans MT"/>
                <a:cs typeface="Gill Sans MT"/>
              </a:rPr>
              <a:t>plochy</a:t>
            </a:r>
            <a:r>
              <a:rPr lang="cs-CZ" b="1" spc="285" dirty="0">
                <a:solidFill>
                  <a:srgbClr val="C00000"/>
                </a:solidFill>
                <a:latin typeface="Gill Sans MT"/>
                <a:cs typeface="Gill Sans MT"/>
              </a:rPr>
              <a:t> </a:t>
            </a:r>
            <a:r>
              <a:rPr lang="cs-CZ" b="1" dirty="0">
                <a:solidFill>
                  <a:srgbClr val="C00000"/>
                </a:solidFill>
                <a:latin typeface="Gill Sans MT"/>
                <a:cs typeface="Gill Sans MT"/>
              </a:rPr>
              <a:t>jedné</a:t>
            </a:r>
            <a:r>
              <a:rPr lang="cs-CZ" b="1" spc="300" dirty="0">
                <a:solidFill>
                  <a:srgbClr val="C00000"/>
                </a:solidFill>
                <a:latin typeface="Gill Sans MT"/>
                <a:cs typeface="Gill Sans MT"/>
              </a:rPr>
              <a:t> </a:t>
            </a:r>
            <a:r>
              <a:rPr lang="cs-CZ" b="1" dirty="0">
                <a:solidFill>
                  <a:srgbClr val="C00000"/>
                </a:solidFill>
                <a:latin typeface="Gill Sans MT"/>
                <a:cs typeface="Gill Sans MT"/>
              </a:rPr>
              <a:t>plodiny</a:t>
            </a:r>
            <a:r>
              <a:rPr lang="cs-CZ" b="1" spc="285" dirty="0">
                <a:solidFill>
                  <a:srgbClr val="C00000"/>
                </a:solidFill>
                <a:latin typeface="Gill Sans MT"/>
                <a:cs typeface="Gill Sans MT"/>
              </a:rPr>
              <a:t> </a:t>
            </a:r>
            <a:r>
              <a:rPr lang="cs-CZ" b="1" dirty="0">
                <a:solidFill>
                  <a:srgbClr val="C00000"/>
                </a:solidFill>
                <a:latin typeface="Gill Sans MT"/>
                <a:cs typeface="Gill Sans MT"/>
              </a:rPr>
              <a:t>na</a:t>
            </a:r>
            <a:r>
              <a:rPr lang="cs-CZ" b="1" spc="300" dirty="0">
                <a:solidFill>
                  <a:srgbClr val="C00000"/>
                </a:solidFill>
                <a:latin typeface="Gill Sans MT"/>
                <a:cs typeface="Gill Sans MT"/>
              </a:rPr>
              <a:t> </a:t>
            </a:r>
            <a:r>
              <a:rPr lang="cs-CZ" b="1" dirty="0">
                <a:solidFill>
                  <a:srgbClr val="C00000"/>
                </a:solidFill>
                <a:latin typeface="Gill Sans MT"/>
                <a:cs typeface="Gill Sans MT"/>
              </a:rPr>
              <a:t>30</a:t>
            </a:r>
            <a:r>
              <a:rPr lang="cs-CZ" b="1" spc="290" dirty="0">
                <a:solidFill>
                  <a:srgbClr val="C00000"/>
                </a:solidFill>
                <a:latin typeface="Gill Sans MT"/>
                <a:cs typeface="Gill Sans MT"/>
              </a:rPr>
              <a:t> </a:t>
            </a:r>
            <a:r>
              <a:rPr lang="cs-CZ" b="1" dirty="0">
                <a:solidFill>
                  <a:srgbClr val="C00000"/>
                </a:solidFill>
                <a:latin typeface="Gill Sans MT"/>
                <a:cs typeface="Gill Sans MT"/>
              </a:rPr>
              <a:t>ha</a:t>
            </a:r>
            <a:r>
              <a:rPr lang="cs-CZ" b="1" spc="300" dirty="0">
                <a:solidFill>
                  <a:srgbClr val="C00000"/>
                </a:solidFill>
                <a:latin typeface="Gill Sans MT"/>
                <a:cs typeface="Gill Sans MT"/>
              </a:rPr>
              <a:t> </a:t>
            </a:r>
          </a:p>
          <a:p>
            <a:pPr marL="0" marR="6350" indent="0" algn="just">
              <a:lnSpc>
                <a:spcPct val="110800"/>
              </a:lnSpc>
              <a:spcBef>
                <a:spcPts val="1215"/>
              </a:spcBef>
              <a:buNone/>
            </a:pPr>
            <a:r>
              <a:rPr lang="cs-CZ" dirty="0">
                <a:latin typeface="Gill Sans MT"/>
                <a:cs typeface="Gill Sans MT"/>
              </a:rPr>
              <a:t>tento</a:t>
            </a:r>
            <a:r>
              <a:rPr lang="cs-CZ" spc="300" dirty="0">
                <a:latin typeface="Gill Sans MT"/>
                <a:cs typeface="Gill Sans MT"/>
              </a:rPr>
              <a:t> </a:t>
            </a:r>
            <a:r>
              <a:rPr lang="cs-CZ" dirty="0">
                <a:latin typeface="Gill Sans MT"/>
                <a:cs typeface="Gill Sans MT"/>
              </a:rPr>
              <a:t>standard</a:t>
            </a:r>
            <a:r>
              <a:rPr lang="cs-CZ" spc="285" dirty="0">
                <a:latin typeface="Gill Sans MT"/>
                <a:cs typeface="Gill Sans MT"/>
              </a:rPr>
              <a:t> </a:t>
            </a:r>
            <a:r>
              <a:rPr lang="cs-CZ" dirty="0">
                <a:latin typeface="Gill Sans MT"/>
                <a:cs typeface="Gill Sans MT"/>
              </a:rPr>
              <a:t>přebírá</a:t>
            </a:r>
            <a:r>
              <a:rPr lang="cs-CZ" spc="295" dirty="0">
                <a:latin typeface="Gill Sans MT"/>
                <a:cs typeface="Gill Sans MT"/>
              </a:rPr>
              <a:t> </a:t>
            </a:r>
            <a:r>
              <a:rPr lang="cs-CZ" spc="-25" dirty="0">
                <a:latin typeface="Gill Sans MT"/>
                <a:cs typeface="Gill Sans MT"/>
              </a:rPr>
              <a:t>ze </a:t>
            </a:r>
            <a:r>
              <a:rPr lang="cs-CZ" dirty="0">
                <a:latin typeface="Gill Sans MT"/>
                <a:cs typeface="Gill Sans MT"/>
              </a:rPr>
              <a:t>současných</a:t>
            </a:r>
            <a:r>
              <a:rPr lang="cs-CZ" spc="-10" dirty="0">
                <a:latin typeface="Gill Sans MT"/>
                <a:cs typeface="Gill Sans MT"/>
              </a:rPr>
              <a:t> </a:t>
            </a:r>
            <a:r>
              <a:rPr lang="cs-CZ" dirty="0">
                <a:latin typeface="Gill Sans MT"/>
                <a:cs typeface="Gill Sans MT"/>
              </a:rPr>
              <a:t>podmínek</a:t>
            </a:r>
            <a:r>
              <a:rPr lang="cs-CZ" spc="-20" dirty="0">
                <a:latin typeface="Gill Sans MT"/>
                <a:cs typeface="Gill Sans MT"/>
              </a:rPr>
              <a:t> </a:t>
            </a:r>
            <a:r>
              <a:rPr lang="cs-CZ" dirty="0">
                <a:latin typeface="Gill Sans MT"/>
                <a:cs typeface="Gill Sans MT"/>
              </a:rPr>
              <a:t>standardu</a:t>
            </a:r>
            <a:r>
              <a:rPr lang="cs-CZ" spc="-10" dirty="0">
                <a:latin typeface="Gill Sans MT"/>
                <a:cs typeface="Gill Sans MT"/>
              </a:rPr>
              <a:t> </a:t>
            </a:r>
            <a:r>
              <a:rPr lang="cs-CZ" dirty="0">
                <a:latin typeface="Gill Sans MT"/>
                <a:cs typeface="Gill Sans MT"/>
              </a:rPr>
              <a:t>DZES </a:t>
            </a:r>
            <a:r>
              <a:rPr lang="cs-CZ" spc="-25" dirty="0">
                <a:latin typeface="Gill Sans MT"/>
                <a:cs typeface="Gill Sans MT"/>
              </a:rPr>
              <a:t>5g včetně 10 % technické tolerance</a:t>
            </a:r>
            <a:endParaRPr lang="cs-CZ" dirty="0">
              <a:latin typeface="Gill Sans MT"/>
              <a:cs typeface="Gill Sans MT"/>
            </a:endParaRPr>
          </a:p>
          <a:p>
            <a:pPr marL="0" marR="8890" indent="0" algn="just">
              <a:lnSpc>
                <a:spcPct val="110800"/>
              </a:lnSpc>
              <a:spcBef>
                <a:spcPts val="1210"/>
              </a:spcBef>
              <a:buNone/>
            </a:pPr>
            <a:r>
              <a:rPr lang="cs-CZ" b="1" dirty="0">
                <a:solidFill>
                  <a:schemeClr val="accent2"/>
                </a:solidFill>
                <a:latin typeface="Gill Sans MT"/>
                <a:cs typeface="Gill Sans MT"/>
              </a:rPr>
              <a:t>NOVÉ</a:t>
            </a:r>
            <a:r>
              <a:rPr lang="cs-CZ" b="1" spc="90" dirty="0">
                <a:latin typeface="Gill Sans MT"/>
                <a:cs typeface="Gill Sans MT"/>
              </a:rPr>
              <a:t> </a:t>
            </a:r>
            <a:r>
              <a:rPr lang="cs-CZ" dirty="0">
                <a:latin typeface="Gill Sans MT"/>
                <a:cs typeface="Gill Sans MT"/>
              </a:rPr>
              <a:t>–</a:t>
            </a:r>
            <a:r>
              <a:rPr lang="cs-CZ" spc="85" dirty="0">
                <a:latin typeface="Gill Sans MT"/>
                <a:cs typeface="Gill Sans MT"/>
              </a:rPr>
              <a:t> </a:t>
            </a:r>
            <a:r>
              <a:rPr lang="cs-CZ" dirty="0">
                <a:latin typeface="Gill Sans MT"/>
                <a:cs typeface="Gill Sans MT"/>
              </a:rPr>
              <a:t>Nová</a:t>
            </a:r>
            <a:r>
              <a:rPr lang="cs-CZ" spc="95" dirty="0">
                <a:latin typeface="Gill Sans MT"/>
                <a:cs typeface="Gill Sans MT"/>
              </a:rPr>
              <a:t> </a:t>
            </a:r>
            <a:r>
              <a:rPr lang="cs-CZ" dirty="0">
                <a:latin typeface="Gill Sans MT"/>
                <a:cs typeface="Gill Sans MT"/>
              </a:rPr>
              <a:t>úprava</a:t>
            </a:r>
            <a:r>
              <a:rPr lang="cs-CZ" spc="90" dirty="0">
                <a:latin typeface="Gill Sans MT"/>
                <a:cs typeface="Gill Sans MT"/>
              </a:rPr>
              <a:t> </a:t>
            </a:r>
            <a:r>
              <a:rPr lang="cs-CZ" b="1" dirty="0">
                <a:latin typeface="Gill Sans MT"/>
                <a:cs typeface="Gill Sans MT"/>
              </a:rPr>
              <a:t>již</a:t>
            </a:r>
            <a:r>
              <a:rPr lang="cs-CZ" b="1" spc="90" dirty="0">
                <a:latin typeface="Gill Sans MT"/>
                <a:cs typeface="Gill Sans MT"/>
              </a:rPr>
              <a:t> </a:t>
            </a:r>
            <a:r>
              <a:rPr lang="cs-CZ" b="1" dirty="0">
                <a:latin typeface="Gill Sans MT"/>
                <a:cs typeface="Gill Sans MT"/>
              </a:rPr>
              <a:t>od</a:t>
            </a:r>
            <a:r>
              <a:rPr lang="cs-CZ" b="1" spc="85" dirty="0">
                <a:latin typeface="Gill Sans MT"/>
                <a:cs typeface="Gill Sans MT"/>
              </a:rPr>
              <a:t> </a:t>
            </a:r>
            <a:r>
              <a:rPr lang="cs-CZ" b="1" dirty="0">
                <a:latin typeface="Gill Sans MT"/>
                <a:cs typeface="Gill Sans MT"/>
              </a:rPr>
              <a:t>roku</a:t>
            </a:r>
            <a:r>
              <a:rPr lang="cs-CZ" b="1" spc="90" dirty="0">
                <a:latin typeface="Gill Sans MT"/>
                <a:cs typeface="Gill Sans MT"/>
              </a:rPr>
              <a:t> </a:t>
            </a:r>
            <a:r>
              <a:rPr lang="cs-CZ" b="1" dirty="0">
                <a:latin typeface="Gill Sans MT"/>
                <a:cs typeface="Gill Sans MT"/>
              </a:rPr>
              <a:t>2023</a:t>
            </a:r>
            <a:r>
              <a:rPr lang="cs-CZ" b="1" spc="95" dirty="0">
                <a:latin typeface="Gill Sans MT"/>
                <a:cs typeface="Gill Sans MT"/>
              </a:rPr>
              <a:t> </a:t>
            </a:r>
            <a:r>
              <a:rPr lang="cs-CZ" dirty="0">
                <a:latin typeface="Gill Sans MT"/>
                <a:cs typeface="Gill Sans MT"/>
              </a:rPr>
              <a:t>omezuje</a:t>
            </a:r>
            <a:r>
              <a:rPr lang="cs-CZ" spc="85" dirty="0">
                <a:latin typeface="Gill Sans MT"/>
                <a:cs typeface="Gill Sans MT"/>
              </a:rPr>
              <a:t> </a:t>
            </a:r>
            <a:r>
              <a:rPr lang="cs-CZ" dirty="0">
                <a:latin typeface="Gill Sans MT"/>
                <a:cs typeface="Gill Sans MT"/>
              </a:rPr>
              <a:t>plochu</a:t>
            </a:r>
            <a:r>
              <a:rPr lang="cs-CZ" spc="90" dirty="0">
                <a:latin typeface="Gill Sans MT"/>
                <a:cs typeface="Gill Sans MT"/>
              </a:rPr>
              <a:t> </a:t>
            </a:r>
            <a:r>
              <a:rPr lang="cs-CZ" dirty="0">
                <a:latin typeface="Gill Sans MT"/>
                <a:cs typeface="Gill Sans MT"/>
              </a:rPr>
              <a:t>jedné</a:t>
            </a:r>
            <a:r>
              <a:rPr lang="cs-CZ" spc="90" dirty="0">
                <a:latin typeface="Gill Sans MT"/>
                <a:cs typeface="Gill Sans MT"/>
              </a:rPr>
              <a:t> </a:t>
            </a:r>
            <a:r>
              <a:rPr lang="cs-CZ" dirty="0">
                <a:latin typeface="Gill Sans MT"/>
                <a:cs typeface="Gill Sans MT"/>
              </a:rPr>
              <a:t>plodiny</a:t>
            </a:r>
            <a:r>
              <a:rPr lang="cs-CZ" spc="80" dirty="0">
                <a:latin typeface="Gill Sans MT"/>
                <a:cs typeface="Gill Sans MT"/>
              </a:rPr>
              <a:t> </a:t>
            </a:r>
            <a:r>
              <a:rPr lang="cs-CZ" dirty="0">
                <a:latin typeface="Gill Sans MT"/>
                <a:cs typeface="Gill Sans MT"/>
              </a:rPr>
              <a:t>na</a:t>
            </a:r>
            <a:r>
              <a:rPr lang="cs-CZ" spc="90" dirty="0">
                <a:latin typeface="Gill Sans MT"/>
                <a:cs typeface="Gill Sans MT"/>
              </a:rPr>
              <a:t> </a:t>
            </a:r>
            <a:r>
              <a:rPr lang="cs-CZ" b="1" dirty="0">
                <a:latin typeface="Gill Sans MT"/>
                <a:cs typeface="Gill Sans MT"/>
              </a:rPr>
              <a:t>silně</a:t>
            </a:r>
            <a:r>
              <a:rPr lang="cs-CZ" b="1" spc="90" dirty="0">
                <a:latin typeface="Gill Sans MT"/>
                <a:cs typeface="Gill Sans MT"/>
              </a:rPr>
              <a:t> </a:t>
            </a:r>
            <a:r>
              <a:rPr lang="cs-CZ" b="1" spc="-90" dirty="0">
                <a:latin typeface="Gill Sans MT"/>
                <a:cs typeface="Gill Sans MT"/>
              </a:rPr>
              <a:t>erozně </a:t>
            </a:r>
            <a:r>
              <a:rPr lang="cs-CZ" b="1" dirty="0">
                <a:latin typeface="Gill Sans MT"/>
                <a:cs typeface="Gill Sans MT"/>
              </a:rPr>
              <a:t>ohrožené</a:t>
            </a:r>
            <a:r>
              <a:rPr lang="cs-CZ" b="1" spc="-45" dirty="0">
                <a:latin typeface="Gill Sans MT"/>
                <a:cs typeface="Gill Sans MT"/>
              </a:rPr>
              <a:t> </a:t>
            </a:r>
            <a:r>
              <a:rPr lang="cs-CZ" b="1" dirty="0">
                <a:latin typeface="Gill Sans MT"/>
                <a:cs typeface="Gill Sans MT"/>
              </a:rPr>
              <a:t>ploše</a:t>
            </a:r>
            <a:r>
              <a:rPr lang="cs-CZ" b="1" spc="-35" dirty="0">
                <a:latin typeface="Gill Sans MT"/>
                <a:cs typeface="Gill Sans MT"/>
              </a:rPr>
              <a:t> </a:t>
            </a:r>
            <a:r>
              <a:rPr lang="cs-CZ" b="1" dirty="0">
                <a:latin typeface="Gill Sans MT"/>
                <a:cs typeface="Gill Sans MT"/>
              </a:rPr>
              <a:t>do</a:t>
            </a:r>
            <a:r>
              <a:rPr lang="cs-CZ" b="1" spc="-35" dirty="0">
                <a:latin typeface="Gill Sans MT"/>
                <a:cs typeface="Gill Sans MT"/>
              </a:rPr>
              <a:t> </a:t>
            </a:r>
            <a:r>
              <a:rPr lang="cs-CZ" b="1" dirty="0">
                <a:latin typeface="Gill Sans MT"/>
                <a:cs typeface="Gill Sans MT"/>
              </a:rPr>
              <a:t>10</a:t>
            </a:r>
            <a:r>
              <a:rPr lang="cs-CZ" b="1" spc="-25" dirty="0">
                <a:latin typeface="Gill Sans MT"/>
                <a:cs typeface="Gill Sans MT"/>
              </a:rPr>
              <a:t> </a:t>
            </a:r>
            <a:r>
              <a:rPr lang="cs-CZ" b="1" dirty="0">
                <a:latin typeface="Gill Sans MT"/>
                <a:cs typeface="Gill Sans MT"/>
              </a:rPr>
              <a:t>ha</a:t>
            </a:r>
            <a:r>
              <a:rPr lang="cs-CZ" dirty="0">
                <a:latin typeface="Gill Sans MT"/>
                <a:cs typeface="Gill Sans MT"/>
              </a:rPr>
              <a:t>,</a:t>
            </a:r>
            <a:r>
              <a:rPr lang="cs-CZ" spc="-35" dirty="0">
                <a:latin typeface="Gill Sans MT"/>
                <a:cs typeface="Gill Sans MT"/>
              </a:rPr>
              <a:t> </a:t>
            </a:r>
            <a:r>
              <a:rPr lang="cs-CZ" dirty="0">
                <a:latin typeface="Gill Sans MT"/>
                <a:cs typeface="Gill Sans MT"/>
              </a:rPr>
              <a:t>pokud</a:t>
            </a:r>
            <a:r>
              <a:rPr lang="cs-CZ" spc="-30" dirty="0">
                <a:latin typeface="Gill Sans MT"/>
                <a:cs typeface="Gill Sans MT"/>
              </a:rPr>
              <a:t> </a:t>
            </a:r>
            <a:r>
              <a:rPr lang="cs-CZ" dirty="0">
                <a:latin typeface="Gill Sans MT"/>
                <a:cs typeface="Gill Sans MT"/>
              </a:rPr>
              <a:t>tato</a:t>
            </a:r>
            <a:r>
              <a:rPr lang="cs-CZ" spc="-25" dirty="0">
                <a:latin typeface="Gill Sans MT"/>
                <a:cs typeface="Gill Sans MT"/>
              </a:rPr>
              <a:t> </a:t>
            </a:r>
            <a:r>
              <a:rPr lang="cs-CZ" dirty="0">
                <a:latin typeface="Gill Sans MT"/>
                <a:cs typeface="Gill Sans MT"/>
              </a:rPr>
              <a:t>plocha</a:t>
            </a:r>
            <a:r>
              <a:rPr lang="cs-CZ" spc="-30" dirty="0">
                <a:latin typeface="Gill Sans MT"/>
                <a:cs typeface="Gill Sans MT"/>
              </a:rPr>
              <a:t> </a:t>
            </a:r>
            <a:r>
              <a:rPr lang="cs-CZ" dirty="0">
                <a:latin typeface="Gill Sans MT"/>
                <a:cs typeface="Gill Sans MT"/>
              </a:rPr>
              <a:t>není</a:t>
            </a:r>
            <a:r>
              <a:rPr lang="cs-CZ" spc="-30" dirty="0">
                <a:latin typeface="Gill Sans MT"/>
                <a:cs typeface="Gill Sans MT"/>
              </a:rPr>
              <a:t> </a:t>
            </a:r>
            <a:r>
              <a:rPr lang="cs-CZ" dirty="0">
                <a:latin typeface="Gill Sans MT"/>
                <a:cs typeface="Gill Sans MT"/>
              </a:rPr>
              <a:t>nerozdělena</a:t>
            </a:r>
            <a:r>
              <a:rPr lang="cs-CZ" spc="-30" dirty="0">
                <a:latin typeface="Gill Sans MT"/>
                <a:cs typeface="Gill Sans MT"/>
              </a:rPr>
              <a:t> </a:t>
            </a:r>
            <a:r>
              <a:rPr lang="cs-CZ" dirty="0">
                <a:latin typeface="Gill Sans MT"/>
                <a:cs typeface="Gill Sans MT"/>
              </a:rPr>
              <a:t>ochranným</a:t>
            </a:r>
            <a:r>
              <a:rPr lang="cs-CZ" spc="-35" dirty="0">
                <a:latin typeface="Gill Sans MT"/>
                <a:cs typeface="Gill Sans MT"/>
              </a:rPr>
              <a:t> </a:t>
            </a:r>
            <a:r>
              <a:rPr lang="cs-CZ" dirty="0">
                <a:latin typeface="Gill Sans MT"/>
                <a:cs typeface="Gill Sans MT"/>
              </a:rPr>
              <a:t>pásem,</a:t>
            </a:r>
            <a:r>
              <a:rPr lang="cs-CZ" spc="-30" dirty="0">
                <a:latin typeface="Gill Sans MT"/>
                <a:cs typeface="Gill Sans MT"/>
              </a:rPr>
              <a:t> </a:t>
            </a:r>
            <a:r>
              <a:rPr lang="cs-CZ" spc="-10" dirty="0">
                <a:latin typeface="Gill Sans MT"/>
                <a:cs typeface="Gill Sans MT"/>
              </a:rPr>
              <a:t>plochou </a:t>
            </a:r>
            <a:r>
              <a:rPr lang="cs-CZ" dirty="0">
                <a:latin typeface="Gill Sans MT"/>
                <a:cs typeface="Gill Sans MT"/>
              </a:rPr>
              <a:t>jiné</a:t>
            </a:r>
            <a:r>
              <a:rPr lang="cs-CZ" spc="-20" dirty="0">
                <a:latin typeface="Gill Sans MT"/>
                <a:cs typeface="Gill Sans MT"/>
              </a:rPr>
              <a:t> </a:t>
            </a:r>
            <a:r>
              <a:rPr lang="cs-CZ" dirty="0">
                <a:latin typeface="Gill Sans MT"/>
                <a:cs typeface="Gill Sans MT"/>
              </a:rPr>
              <a:t>plodiny,</a:t>
            </a:r>
            <a:r>
              <a:rPr lang="cs-CZ" spc="-5" dirty="0">
                <a:latin typeface="Gill Sans MT"/>
                <a:cs typeface="Gill Sans MT"/>
              </a:rPr>
              <a:t> </a:t>
            </a:r>
            <a:r>
              <a:rPr lang="cs-CZ" dirty="0">
                <a:latin typeface="Gill Sans MT"/>
                <a:cs typeface="Gill Sans MT"/>
              </a:rPr>
              <a:t>nebo</a:t>
            </a:r>
            <a:r>
              <a:rPr lang="cs-CZ" spc="-10" dirty="0">
                <a:latin typeface="Gill Sans MT"/>
                <a:cs typeface="Gill Sans MT"/>
              </a:rPr>
              <a:t> </a:t>
            </a:r>
            <a:r>
              <a:rPr lang="cs-CZ" dirty="0">
                <a:latin typeface="Gill Sans MT"/>
                <a:cs typeface="Gill Sans MT"/>
              </a:rPr>
              <a:t>úhorem.</a:t>
            </a:r>
            <a:r>
              <a:rPr lang="cs-CZ" spc="-5" dirty="0">
                <a:latin typeface="Gill Sans MT"/>
                <a:cs typeface="Gill Sans MT"/>
              </a:rPr>
              <a:t> </a:t>
            </a:r>
            <a:r>
              <a:rPr lang="cs-CZ" dirty="0">
                <a:latin typeface="Gill Sans MT"/>
                <a:cs typeface="Gill Sans MT"/>
              </a:rPr>
              <a:t>Podmínka</a:t>
            </a:r>
            <a:r>
              <a:rPr lang="cs-CZ" spc="-5" dirty="0">
                <a:latin typeface="Gill Sans MT"/>
                <a:cs typeface="Gill Sans MT"/>
              </a:rPr>
              <a:t> </a:t>
            </a:r>
            <a:r>
              <a:rPr lang="cs-CZ" dirty="0">
                <a:latin typeface="Gill Sans MT"/>
                <a:cs typeface="Gill Sans MT"/>
              </a:rPr>
              <a:t>se</a:t>
            </a:r>
            <a:r>
              <a:rPr lang="cs-CZ" spc="-10" dirty="0">
                <a:latin typeface="Gill Sans MT"/>
                <a:cs typeface="Gill Sans MT"/>
              </a:rPr>
              <a:t> </a:t>
            </a:r>
            <a:r>
              <a:rPr lang="cs-CZ" dirty="0">
                <a:latin typeface="Gill Sans MT"/>
                <a:cs typeface="Gill Sans MT"/>
              </a:rPr>
              <a:t>nevztahuje</a:t>
            </a:r>
            <a:r>
              <a:rPr lang="cs-CZ" spc="-5" dirty="0">
                <a:latin typeface="Gill Sans MT"/>
                <a:cs typeface="Gill Sans MT"/>
              </a:rPr>
              <a:t> </a:t>
            </a:r>
            <a:r>
              <a:rPr lang="cs-CZ" dirty="0">
                <a:latin typeface="Gill Sans MT"/>
                <a:cs typeface="Gill Sans MT"/>
              </a:rPr>
              <a:t>na</a:t>
            </a:r>
            <a:r>
              <a:rPr lang="cs-CZ" spc="-5" dirty="0">
                <a:latin typeface="Gill Sans MT"/>
                <a:cs typeface="Gill Sans MT"/>
              </a:rPr>
              <a:t> </a:t>
            </a:r>
            <a:r>
              <a:rPr lang="cs-CZ" dirty="0">
                <a:latin typeface="Gill Sans MT"/>
                <a:cs typeface="Gill Sans MT"/>
              </a:rPr>
              <a:t>DPB</a:t>
            </a:r>
            <a:r>
              <a:rPr lang="cs-CZ" spc="-10" dirty="0">
                <a:latin typeface="Gill Sans MT"/>
                <a:cs typeface="Gill Sans MT"/>
              </a:rPr>
              <a:t> </a:t>
            </a:r>
            <a:r>
              <a:rPr lang="cs-CZ" dirty="0">
                <a:latin typeface="Gill Sans MT"/>
                <a:cs typeface="Gill Sans MT"/>
              </a:rPr>
              <a:t>s</a:t>
            </a:r>
            <a:r>
              <a:rPr lang="cs-CZ" spc="-10" dirty="0">
                <a:latin typeface="Gill Sans MT"/>
                <a:cs typeface="Gill Sans MT"/>
              </a:rPr>
              <a:t> </a:t>
            </a:r>
            <a:r>
              <a:rPr lang="cs-CZ" dirty="0">
                <a:latin typeface="Gill Sans MT"/>
                <a:cs typeface="Gill Sans MT"/>
              </a:rPr>
              <a:t>travami</a:t>
            </a:r>
            <a:r>
              <a:rPr lang="cs-CZ" spc="-10" dirty="0">
                <a:latin typeface="Gill Sans MT"/>
                <a:cs typeface="Gill Sans MT"/>
              </a:rPr>
              <a:t> </a:t>
            </a:r>
            <a:r>
              <a:rPr lang="cs-CZ" dirty="0">
                <a:latin typeface="Gill Sans MT"/>
                <a:cs typeface="Gill Sans MT"/>
              </a:rPr>
              <a:t>a </a:t>
            </a:r>
            <a:r>
              <a:rPr lang="cs-CZ" spc="-10" dirty="0">
                <a:latin typeface="Gill Sans MT"/>
                <a:cs typeface="Gill Sans MT"/>
              </a:rPr>
              <a:t>leguminózami.</a:t>
            </a:r>
          </a:p>
          <a:p>
            <a:pPr marL="0" marR="8890" indent="0" algn="just">
              <a:lnSpc>
                <a:spcPct val="110800"/>
              </a:lnSpc>
              <a:spcBef>
                <a:spcPts val="1210"/>
              </a:spcBef>
              <a:buNone/>
            </a:pPr>
            <a:r>
              <a:rPr lang="pt-BR" b="1" dirty="0">
                <a:solidFill>
                  <a:srgbClr val="C00000"/>
                </a:solidFill>
                <a:latin typeface="Gill Sans MT"/>
                <a:cs typeface="Gill Sans MT"/>
              </a:rPr>
              <a:t>Standardy 7a) a 7b) se uplatňují samostatně, nejedná se o alternativy.</a:t>
            </a:r>
            <a:endParaRPr lang="cs-CZ" b="1" dirty="0">
              <a:solidFill>
                <a:srgbClr val="C00000"/>
              </a:solidFill>
              <a:latin typeface="Gill Sans MT"/>
              <a:cs typeface="Gill Sans MT"/>
            </a:endParaRPr>
          </a:p>
        </p:txBody>
      </p:sp>
    </p:spTree>
    <p:extLst>
      <p:ext uri="{BB962C8B-B14F-4D97-AF65-F5344CB8AC3E}">
        <p14:creationId xmlns:p14="http://schemas.microsoft.com/office/powerpoint/2010/main" val="4009542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CEB-C328-8C34-86DE-D3881A62D67E}"/>
              </a:ext>
            </a:extLst>
          </p:cNvPr>
          <p:cNvSpPr>
            <a:spLocks noGrp="1"/>
          </p:cNvSpPr>
          <p:nvPr>
            <p:ph type="title"/>
          </p:nvPr>
        </p:nvSpPr>
        <p:spPr>
          <a:xfrm>
            <a:off x="1249532" y="230821"/>
            <a:ext cx="9875520" cy="781234"/>
          </a:xfrm>
        </p:spPr>
        <p:txBody>
          <a:bodyPr>
            <a:normAutofit fontScale="90000"/>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E2CBF5AB-5BFE-79F0-5CDB-17A393A53D51}"/>
              </a:ext>
            </a:extLst>
          </p:cNvPr>
          <p:cNvSpPr>
            <a:spLocks noGrp="1"/>
          </p:cNvSpPr>
          <p:nvPr>
            <p:ph idx="1"/>
          </p:nvPr>
        </p:nvSpPr>
        <p:spPr>
          <a:xfrm>
            <a:off x="1143000" y="1118586"/>
            <a:ext cx="9872871" cy="4977414"/>
          </a:xfrm>
        </p:spPr>
        <p:txBody>
          <a:bodyPr>
            <a:normAutofit fontScale="32500" lnSpcReduction="20000"/>
          </a:bodyPr>
          <a:lstStyle/>
          <a:p>
            <a:pPr marL="0" marR="5080" indent="0" algn="just">
              <a:lnSpc>
                <a:spcPct val="111000"/>
              </a:lnSpc>
              <a:spcBef>
                <a:spcPts val="1210"/>
              </a:spcBef>
              <a:buNone/>
            </a:pPr>
            <a:endParaRPr lang="cs-CZ" sz="6200" dirty="0">
              <a:latin typeface="Gill Sans MT"/>
              <a:cs typeface="Gill Sans MT"/>
            </a:endParaRPr>
          </a:p>
          <a:p>
            <a:pPr marL="0" marR="5080" indent="0" algn="just">
              <a:lnSpc>
                <a:spcPct val="111000"/>
              </a:lnSpc>
              <a:spcBef>
                <a:spcPts val="1210"/>
              </a:spcBef>
              <a:buNone/>
            </a:pPr>
            <a:r>
              <a:rPr lang="cs-CZ" sz="9600" b="1" dirty="0">
                <a:solidFill>
                  <a:schemeClr val="accent2"/>
                </a:solidFill>
                <a:latin typeface="Gill Sans MT"/>
                <a:cs typeface="Gill Sans MT"/>
              </a:rPr>
              <a:t>DZES</a:t>
            </a:r>
            <a:r>
              <a:rPr lang="cs-CZ" sz="9600" b="1" spc="135" dirty="0">
                <a:solidFill>
                  <a:schemeClr val="accent2"/>
                </a:solidFill>
                <a:latin typeface="Gill Sans MT"/>
                <a:cs typeface="Gill Sans MT"/>
              </a:rPr>
              <a:t> </a:t>
            </a:r>
            <a:r>
              <a:rPr lang="cs-CZ" sz="9600" b="1" dirty="0">
                <a:solidFill>
                  <a:schemeClr val="accent2"/>
                </a:solidFill>
                <a:latin typeface="Gill Sans MT"/>
                <a:cs typeface="Gill Sans MT"/>
              </a:rPr>
              <a:t>8</a:t>
            </a:r>
            <a:r>
              <a:rPr lang="cs-CZ" sz="9600" b="1" spc="160" dirty="0">
                <a:solidFill>
                  <a:schemeClr val="accent2"/>
                </a:solidFill>
                <a:latin typeface="Gill Sans MT"/>
                <a:cs typeface="Gill Sans MT"/>
              </a:rPr>
              <a:t> </a:t>
            </a:r>
            <a:r>
              <a:rPr lang="cs-CZ" sz="9600" b="1" dirty="0">
                <a:solidFill>
                  <a:schemeClr val="accent2"/>
                </a:solidFill>
                <a:latin typeface="Gill Sans MT"/>
                <a:cs typeface="Gill Sans MT"/>
              </a:rPr>
              <a:t>Minimální</a:t>
            </a:r>
            <a:r>
              <a:rPr lang="cs-CZ" sz="9600" b="1" spc="150" dirty="0">
                <a:solidFill>
                  <a:schemeClr val="accent2"/>
                </a:solidFill>
                <a:latin typeface="Gill Sans MT"/>
                <a:cs typeface="Gill Sans MT"/>
              </a:rPr>
              <a:t> </a:t>
            </a:r>
            <a:r>
              <a:rPr lang="cs-CZ" sz="9600" b="1" dirty="0">
                <a:solidFill>
                  <a:schemeClr val="accent2"/>
                </a:solidFill>
                <a:latin typeface="Gill Sans MT"/>
                <a:cs typeface="Gill Sans MT"/>
              </a:rPr>
              <a:t>podíl</a:t>
            </a:r>
            <a:r>
              <a:rPr lang="cs-CZ" sz="9600" b="1" spc="155" dirty="0">
                <a:solidFill>
                  <a:schemeClr val="accent2"/>
                </a:solidFill>
                <a:latin typeface="Gill Sans MT"/>
                <a:cs typeface="Gill Sans MT"/>
              </a:rPr>
              <a:t> </a:t>
            </a:r>
            <a:r>
              <a:rPr lang="cs-CZ" sz="9600" b="1" dirty="0">
                <a:solidFill>
                  <a:schemeClr val="accent2"/>
                </a:solidFill>
                <a:latin typeface="Gill Sans MT"/>
                <a:cs typeface="Gill Sans MT"/>
              </a:rPr>
              <a:t>z</a:t>
            </a:r>
            <a:r>
              <a:rPr lang="cs-CZ" sz="9600" b="1" spc="-15" dirty="0">
                <a:solidFill>
                  <a:schemeClr val="accent2"/>
                </a:solidFill>
                <a:latin typeface="Gill Sans MT"/>
                <a:cs typeface="Gill Sans MT"/>
              </a:rPr>
              <a:t> </a:t>
            </a:r>
            <a:r>
              <a:rPr lang="cs-CZ" sz="9600" b="1" dirty="0">
                <a:solidFill>
                  <a:schemeClr val="accent2"/>
                </a:solidFill>
                <a:latin typeface="Gill Sans MT"/>
                <a:cs typeface="Gill Sans MT"/>
              </a:rPr>
              <a:t>výměry</a:t>
            </a:r>
            <a:r>
              <a:rPr lang="cs-CZ" sz="9600" b="1" spc="155" dirty="0">
                <a:solidFill>
                  <a:schemeClr val="accent2"/>
                </a:solidFill>
                <a:latin typeface="Gill Sans MT"/>
                <a:cs typeface="Gill Sans MT"/>
              </a:rPr>
              <a:t> </a:t>
            </a:r>
            <a:r>
              <a:rPr lang="cs-CZ" sz="9600" b="1" dirty="0">
                <a:solidFill>
                  <a:schemeClr val="accent2"/>
                </a:solidFill>
                <a:latin typeface="Gill Sans MT"/>
                <a:cs typeface="Gill Sans MT"/>
              </a:rPr>
              <a:t>zemědělského</a:t>
            </a:r>
            <a:r>
              <a:rPr lang="cs-CZ" sz="9600" b="1" spc="145" dirty="0">
                <a:solidFill>
                  <a:schemeClr val="accent2"/>
                </a:solidFill>
                <a:latin typeface="Gill Sans MT"/>
                <a:cs typeface="Gill Sans MT"/>
              </a:rPr>
              <a:t> </a:t>
            </a:r>
            <a:r>
              <a:rPr lang="cs-CZ" sz="9600" b="1" dirty="0">
                <a:solidFill>
                  <a:schemeClr val="accent2"/>
                </a:solidFill>
                <a:latin typeface="Gill Sans MT"/>
                <a:cs typeface="Gill Sans MT"/>
              </a:rPr>
              <a:t>podniku</a:t>
            </a:r>
            <a:r>
              <a:rPr lang="cs-CZ" sz="9600" b="1" spc="160" dirty="0">
                <a:solidFill>
                  <a:schemeClr val="accent2"/>
                </a:solidFill>
                <a:latin typeface="Gill Sans MT"/>
                <a:cs typeface="Gill Sans MT"/>
              </a:rPr>
              <a:t> </a:t>
            </a:r>
            <a:r>
              <a:rPr lang="cs-CZ" sz="9600" b="1" spc="-10" dirty="0">
                <a:solidFill>
                  <a:schemeClr val="accent2"/>
                </a:solidFill>
                <a:latin typeface="Gill Sans MT"/>
                <a:cs typeface="Gill Sans MT"/>
              </a:rPr>
              <a:t>vyhrazený </a:t>
            </a:r>
            <a:r>
              <a:rPr lang="cs-CZ" sz="9600" b="1" dirty="0">
                <a:solidFill>
                  <a:schemeClr val="accent2"/>
                </a:solidFill>
                <a:latin typeface="Gill Sans MT"/>
                <a:cs typeface="Gill Sans MT"/>
              </a:rPr>
              <a:t>pro</a:t>
            </a:r>
            <a:r>
              <a:rPr lang="cs-CZ" sz="9600" b="1" spc="200" dirty="0">
                <a:solidFill>
                  <a:schemeClr val="accent2"/>
                </a:solidFill>
                <a:latin typeface="Gill Sans MT"/>
                <a:cs typeface="Gill Sans MT"/>
              </a:rPr>
              <a:t> </a:t>
            </a:r>
            <a:r>
              <a:rPr lang="cs-CZ" sz="9600" b="1" dirty="0">
                <a:solidFill>
                  <a:schemeClr val="accent2"/>
                </a:solidFill>
                <a:latin typeface="Gill Sans MT"/>
                <a:cs typeface="Gill Sans MT"/>
              </a:rPr>
              <a:t>neprodukční</a:t>
            </a:r>
            <a:r>
              <a:rPr lang="cs-CZ" sz="9600" b="1" spc="200" dirty="0">
                <a:solidFill>
                  <a:schemeClr val="accent2"/>
                </a:solidFill>
                <a:latin typeface="Gill Sans MT"/>
                <a:cs typeface="Gill Sans MT"/>
              </a:rPr>
              <a:t> </a:t>
            </a:r>
            <a:r>
              <a:rPr lang="cs-CZ" sz="9600" b="1" dirty="0">
                <a:solidFill>
                  <a:schemeClr val="accent2"/>
                </a:solidFill>
                <a:latin typeface="Gill Sans MT"/>
                <a:cs typeface="Gill Sans MT"/>
              </a:rPr>
              <a:t>plochy,</a:t>
            </a:r>
            <a:r>
              <a:rPr lang="cs-CZ" sz="9600" b="1" spc="215" dirty="0">
                <a:solidFill>
                  <a:schemeClr val="accent2"/>
                </a:solidFill>
                <a:latin typeface="Gill Sans MT"/>
                <a:cs typeface="Gill Sans MT"/>
              </a:rPr>
              <a:t> </a:t>
            </a:r>
            <a:r>
              <a:rPr lang="cs-CZ" sz="9600" b="1" dirty="0">
                <a:solidFill>
                  <a:schemeClr val="accent2"/>
                </a:solidFill>
                <a:latin typeface="Gill Sans MT"/>
                <a:cs typeface="Gill Sans MT"/>
              </a:rPr>
              <a:t>zachování</a:t>
            </a:r>
            <a:r>
              <a:rPr lang="cs-CZ" sz="9600" b="1" spc="210" dirty="0">
                <a:solidFill>
                  <a:schemeClr val="accent2"/>
                </a:solidFill>
                <a:latin typeface="Gill Sans MT"/>
                <a:cs typeface="Gill Sans MT"/>
              </a:rPr>
              <a:t> </a:t>
            </a:r>
            <a:r>
              <a:rPr lang="cs-CZ" sz="9600" b="1" dirty="0">
                <a:solidFill>
                  <a:schemeClr val="accent2"/>
                </a:solidFill>
                <a:latin typeface="Gill Sans MT"/>
                <a:cs typeface="Gill Sans MT"/>
              </a:rPr>
              <a:t>krajinných</a:t>
            </a:r>
            <a:r>
              <a:rPr lang="cs-CZ" sz="9600" b="1" spc="204" dirty="0">
                <a:solidFill>
                  <a:schemeClr val="accent2"/>
                </a:solidFill>
                <a:latin typeface="Gill Sans MT"/>
                <a:cs typeface="Gill Sans MT"/>
              </a:rPr>
              <a:t> </a:t>
            </a:r>
            <a:r>
              <a:rPr lang="cs-CZ" sz="9600" b="1" dirty="0">
                <a:solidFill>
                  <a:schemeClr val="accent2"/>
                </a:solidFill>
                <a:latin typeface="Gill Sans MT"/>
                <a:cs typeface="Gill Sans MT"/>
              </a:rPr>
              <a:t>prvků</a:t>
            </a:r>
            <a:r>
              <a:rPr lang="cs-CZ" sz="9600" b="1" spc="204" dirty="0">
                <a:solidFill>
                  <a:schemeClr val="accent2"/>
                </a:solidFill>
                <a:latin typeface="Gill Sans MT"/>
                <a:cs typeface="Gill Sans MT"/>
              </a:rPr>
              <a:t> </a:t>
            </a:r>
            <a:r>
              <a:rPr lang="cs-CZ" sz="9600" b="1" dirty="0">
                <a:solidFill>
                  <a:schemeClr val="accent2"/>
                </a:solidFill>
                <a:latin typeface="Gill Sans MT"/>
                <a:cs typeface="Gill Sans MT"/>
              </a:rPr>
              <a:t>a</a:t>
            </a:r>
            <a:r>
              <a:rPr lang="cs-CZ" sz="9600" b="1" spc="210" dirty="0">
                <a:solidFill>
                  <a:schemeClr val="accent2"/>
                </a:solidFill>
                <a:latin typeface="Gill Sans MT"/>
                <a:cs typeface="Gill Sans MT"/>
              </a:rPr>
              <a:t> </a:t>
            </a:r>
            <a:r>
              <a:rPr lang="cs-CZ" sz="9600" b="1" dirty="0">
                <a:solidFill>
                  <a:schemeClr val="accent2"/>
                </a:solidFill>
                <a:latin typeface="Gill Sans MT"/>
                <a:cs typeface="Gill Sans MT"/>
              </a:rPr>
              <a:t>zákaz</a:t>
            </a:r>
            <a:r>
              <a:rPr lang="cs-CZ" sz="9600" b="1" spc="200" dirty="0">
                <a:solidFill>
                  <a:schemeClr val="accent2"/>
                </a:solidFill>
                <a:latin typeface="Gill Sans MT"/>
                <a:cs typeface="Gill Sans MT"/>
              </a:rPr>
              <a:t> </a:t>
            </a:r>
            <a:r>
              <a:rPr lang="cs-CZ" sz="9600" b="1" spc="-10" dirty="0">
                <a:solidFill>
                  <a:schemeClr val="accent2"/>
                </a:solidFill>
                <a:latin typeface="Gill Sans MT"/>
                <a:cs typeface="Gill Sans MT"/>
              </a:rPr>
              <a:t>ořezu </a:t>
            </a:r>
            <a:r>
              <a:rPr lang="cs-CZ" sz="9600" b="1" dirty="0">
                <a:solidFill>
                  <a:schemeClr val="accent2"/>
                </a:solidFill>
                <a:latin typeface="Gill Sans MT"/>
                <a:cs typeface="Gill Sans MT"/>
              </a:rPr>
              <a:t>keřů</a:t>
            </a:r>
            <a:r>
              <a:rPr lang="cs-CZ" sz="9600" b="1" spc="-15" dirty="0">
                <a:solidFill>
                  <a:schemeClr val="accent2"/>
                </a:solidFill>
                <a:latin typeface="Gill Sans MT"/>
                <a:cs typeface="Gill Sans MT"/>
              </a:rPr>
              <a:t> </a:t>
            </a:r>
            <a:r>
              <a:rPr lang="cs-CZ" sz="9600" b="1" dirty="0">
                <a:solidFill>
                  <a:schemeClr val="accent2"/>
                </a:solidFill>
                <a:latin typeface="Gill Sans MT"/>
                <a:cs typeface="Gill Sans MT"/>
              </a:rPr>
              <a:t>a</a:t>
            </a:r>
            <a:r>
              <a:rPr lang="cs-CZ" sz="9600" b="1" spc="-20" dirty="0">
                <a:solidFill>
                  <a:schemeClr val="accent2"/>
                </a:solidFill>
                <a:latin typeface="Gill Sans MT"/>
                <a:cs typeface="Gill Sans MT"/>
              </a:rPr>
              <a:t> </a:t>
            </a:r>
            <a:r>
              <a:rPr lang="cs-CZ" sz="9600" b="1" dirty="0">
                <a:solidFill>
                  <a:schemeClr val="accent2"/>
                </a:solidFill>
                <a:latin typeface="Gill Sans MT"/>
                <a:cs typeface="Gill Sans MT"/>
              </a:rPr>
              <a:t>stromů</a:t>
            </a:r>
            <a:r>
              <a:rPr lang="cs-CZ" sz="9600" b="1" spc="-15" dirty="0">
                <a:solidFill>
                  <a:schemeClr val="accent2"/>
                </a:solidFill>
                <a:latin typeface="Gill Sans MT"/>
                <a:cs typeface="Gill Sans MT"/>
              </a:rPr>
              <a:t> </a:t>
            </a:r>
            <a:r>
              <a:rPr lang="cs-CZ" sz="9600" b="1" dirty="0">
                <a:solidFill>
                  <a:schemeClr val="accent2"/>
                </a:solidFill>
                <a:latin typeface="Gill Sans MT"/>
                <a:cs typeface="Gill Sans MT"/>
              </a:rPr>
              <a:t>v</a:t>
            </a:r>
            <a:r>
              <a:rPr lang="cs-CZ" sz="9600" b="1" spc="-25" dirty="0">
                <a:solidFill>
                  <a:schemeClr val="accent2"/>
                </a:solidFill>
                <a:latin typeface="Gill Sans MT"/>
                <a:cs typeface="Gill Sans MT"/>
              </a:rPr>
              <a:t> </a:t>
            </a:r>
            <a:r>
              <a:rPr lang="cs-CZ" sz="9600" b="1" dirty="0">
                <a:solidFill>
                  <a:schemeClr val="accent2"/>
                </a:solidFill>
                <a:latin typeface="Gill Sans MT"/>
                <a:cs typeface="Gill Sans MT"/>
              </a:rPr>
              <a:t>období</a:t>
            </a:r>
            <a:r>
              <a:rPr lang="cs-CZ" sz="9600" b="1" spc="-20" dirty="0">
                <a:solidFill>
                  <a:schemeClr val="accent2"/>
                </a:solidFill>
                <a:latin typeface="Gill Sans MT"/>
                <a:cs typeface="Gill Sans MT"/>
              </a:rPr>
              <a:t> </a:t>
            </a:r>
            <a:r>
              <a:rPr lang="cs-CZ" sz="9600" b="1" dirty="0">
                <a:solidFill>
                  <a:schemeClr val="accent2"/>
                </a:solidFill>
                <a:latin typeface="Gill Sans MT"/>
                <a:cs typeface="Gill Sans MT"/>
              </a:rPr>
              <a:t>hnízdění</a:t>
            </a:r>
            <a:r>
              <a:rPr lang="cs-CZ" sz="9600" b="1" spc="-20" dirty="0">
                <a:solidFill>
                  <a:schemeClr val="accent2"/>
                </a:solidFill>
                <a:latin typeface="Gill Sans MT"/>
                <a:cs typeface="Gill Sans MT"/>
              </a:rPr>
              <a:t> </a:t>
            </a:r>
            <a:r>
              <a:rPr lang="cs-CZ" sz="9600" b="1" dirty="0">
                <a:solidFill>
                  <a:schemeClr val="accent2"/>
                </a:solidFill>
                <a:latin typeface="Gill Sans MT"/>
                <a:cs typeface="Gill Sans MT"/>
              </a:rPr>
              <a:t>a</a:t>
            </a:r>
            <a:r>
              <a:rPr lang="cs-CZ" sz="9600" b="1" spc="-20" dirty="0">
                <a:solidFill>
                  <a:schemeClr val="accent2"/>
                </a:solidFill>
                <a:latin typeface="Gill Sans MT"/>
                <a:cs typeface="Gill Sans MT"/>
              </a:rPr>
              <a:t> </a:t>
            </a:r>
            <a:r>
              <a:rPr lang="cs-CZ" sz="9600" b="1" dirty="0">
                <a:solidFill>
                  <a:schemeClr val="accent2"/>
                </a:solidFill>
                <a:latin typeface="Gill Sans MT"/>
                <a:cs typeface="Gill Sans MT"/>
              </a:rPr>
              <a:t>odchovu</a:t>
            </a:r>
            <a:r>
              <a:rPr lang="cs-CZ" sz="9600" b="1" spc="-10" dirty="0">
                <a:solidFill>
                  <a:schemeClr val="accent2"/>
                </a:solidFill>
                <a:latin typeface="Gill Sans MT"/>
                <a:cs typeface="Gill Sans MT"/>
              </a:rPr>
              <a:t> ptáků</a:t>
            </a:r>
            <a:endParaRPr lang="cs-CZ" sz="9600" b="1" dirty="0">
              <a:solidFill>
                <a:schemeClr val="accent2"/>
              </a:solidFill>
              <a:latin typeface="Gill Sans MT"/>
              <a:cs typeface="Gill Sans MT"/>
            </a:endParaRPr>
          </a:p>
          <a:p>
            <a:pPr marL="0" marR="6350" indent="0" algn="just">
              <a:lnSpc>
                <a:spcPct val="111200"/>
              </a:lnSpc>
              <a:spcBef>
                <a:spcPts val="1250"/>
              </a:spcBef>
              <a:buNone/>
            </a:pPr>
            <a:r>
              <a:rPr lang="cs-CZ" sz="9600" dirty="0">
                <a:latin typeface="Gill Sans MT"/>
                <a:cs typeface="Gill Sans MT"/>
              </a:rPr>
              <a:t>Pro</a:t>
            </a:r>
            <a:r>
              <a:rPr lang="cs-CZ" sz="9600" spc="300" dirty="0">
                <a:latin typeface="Gill Sans MT"/>
                <a:cs typeface="Gill Sans MT"/>
              </a:rPr>
              <a:t> </a:t>
            </a:r>
            <a:r>
              <a:rPr lang="cs-CZ" sz="9600" dirty="0">
                <a:latin typeface="Gill Sans MT"/>
                <a:cs typeface="Gill Sans MT"/>
              </a:rPr>
              <a:t>splnění</a:t>
            </a:r>
            <a:r>
              <a:rPr lang="cs-CZ" sz="9600" spc="305" dirty="0">
                <a:latin typeface="Gill Sans MT"/>
                <a:cs typeface="Gill Sans MT"/>
              </a:rPr>
              <a:t> </a:t>
            </a:r>
            <a:r>
              <a:rPr lang="cs-CZ" sz="9600" dirty="0">
                <a:latin typeface="Gill Sans MT"/>
                <a:cs typeface="Gill Sans MT"/>
              </a:rPr>
              <a:t>podmínek</a:t>
            </a:r>
            <a:r>
              <a:rPr lang="cs-CZ" sz="9600" spc="305" dirty="0">
                <a:latin typeface="Gill Sans MT"/>
                <a:cs typeface="Gill Sans MT"/>
              </a:rPr>
              <a:t> </a:t>
            </a:r>
            <a:r>
              <a:rPr lang="cs-CZ" sz="9600" dirty="0">
                <a:latin typeface="Gill Sans MT"/>
                <a:cs typeface="Gill Sans MT"/>
              </a:rPr>
              <a:t>standardu</a:t>
            </a:r>
            <a:r>
              <a:rPr lang="cs-CZ" sz="9600" spc="305" dirty="0">
                <a:latin typeface="Gill Sans MT"/>
                <a:cs typeface="Gill Sans MT"/>
              </a:rPr>
              <a:t> </a:t>
            </a:r>
            <a:r>
              <a:rPr lang="cs-CZ" sz="9600" dirty="0">
                <a:latin typeface="Gill Sans MT"/>
                <a:cs typeface="Gill Sans MT"/>
              </a:rPr>
              <a:t>DZES</a:t>
            </a:r>
            <a:r>
              <a:rPr lang="cs-CZ" sz="9600" spc="305" dirty="0">
                <a:latin typeface="Gill Sans MT"/>
                <a:cs typeface="Gill Sans MT"/>
              </a:rPr>
              <a:t> </a:t>
            </a:r>
            <a:r>
              <a:rPr lang="cs-CZ" sz="9600" dirty="0">
                <a:latin typeface="Gill Sans MT"/>
                <a:cs typeface="Gill Sans MT"/>
              </a:rPr>
              <a:t>8</a:t>
            </a:r>
            <a:r>
              <a:rPr lang="cs-CZ" sz="9600" spc="305" dirty="0">
                <a:latin typeface="Gill Sans MT"/>
                <a:cs typeface="Gill Sans MT"/>
              </a:rPr>
              <a:t> </a:t>
            </a:r>
            <a:r>
              <a:rPr lang="cs-CZ" sz="9600" dirty="0">
                <a:latin typeface="Gill Sans MT"/>
                <a:cs typeface="Gill Sans MT"/>
              </a:rPr>
              <a:t>přibude</a:t>
            </a:r>
            <a:r>
              <a:rPr lang="cs-CZ" sz="9600" spc="305" dirty="0">
                <a:latin typeface="Gill Sans MT"/>
                <a:cs typeface="Gill Sans MT"/>
              </a:rPr>
              <a:t> </a:t>
            </a:r>
            <a:r>
              <a:rPr lang="cs-CZ" sz="9600" b="1" dirty="0">
                <a:solidFill>
                  <a:schemeClr val="accent2"/>
                </a:solidFill>
                <a:latin typeface="Gill Sans MT"/>
                <a:cs typeface="Gill Sans MT"/>
              </a:rPr>
              <a:t>NOVÁ</a:t>
            </a:r>
            <a:r>
              <a:rPr lang="cs-CZ" sz="9600" b="1" spc="305" dirty="0">
                <a:solidFill>
                  <a:schemeClr val="accent2"/>
                </a:solidFill>
                <a:latin typeface="Gill Sans MT"/>
                <a:cs typeface="Gill Sans MT"/>
              </a:rPr>
              <a:t> </a:t>
            </a:r>
            <a:r>
              <a:rPr lang="cs-CZ" sz="9600" b="1" dirty="0">
                <a:solidFill>
                  <a:schemeClr val="accent2"/>
                </a:solidFill>
                <a:latin typeface="Gill Sans MT"/>
                <a:cs typeface="Gill Sans MT"/>
              </a:rPr>
              <a:t>PODMÍNKA</a:t>
            </a:r>
            <a:r>
              <a:rPr lang="cs-CZ" sz="9600" dirty="0">
                <a:latin typeface="Gill Sans MT"/>
                <a:cs typeface="Gill Sans MT"/>
              </a:rPr>
              <a:t>.</a:t>
            </a:r>
            <a:r>
              <a:rPr lang="cs-CZ" sz="9600" spc="305" dirty="0">
                <a:latin typeface="Gill Sans MT"/>
                <a:cs typeface="Gill Sans MT"/>
              </a:rPr>
              <a:t> </a:t>
            </a:r>
            <a:r>
              <a:rPr lang="cs-CZ" sz="9600" dirty="0">
                <a:latin typeface="Gill Sans MT"/>
                <a:cs typeface="Gill Sans MT"/>
              </a:rPr>
              <a:t>Bude</a:t>
            </a:r>
            <a:r>
              <a:rPr lang="cs-CZ" sz="9600" spc="305" dirty="0">
                <a:latin typeface="Gill Sans MT"/>
                <a:cs typeface="Gill Sans MT"/>
              </a:rPr>
              <a:t> </a:t>
            </a:r>
            <a:r>
              <a:rPr lang="cs-CZ" sz="9600" spc="-10" dirty="0">
                <a:latin typeface="Gill Sans MT"/>
                <a:cs typeface="Gill Sans MT"/>
              </a:rPr>
              <a:t>nutné </a:t>
            </a:r>
            <a:r>
              <a:rPr lang="cs-CZ" sz="9600" b="1" dirty="0">
                <a:latin typeface="Gill Sans MT"/>
                <a:cs typeface="Gill Sans MT"/>
              </a:rPr>
              <a:t>vyčlenit</a:t>
            </a:r>
            <a:r>
              <a:rPr lang="cs-CZ" sz="9600" b="1" spc="-35" dirty="0">
                <a:latin typeface="Gill Sans MT"/>
                <a:cs typeface="Gill Sans MT"/>
              </a:rPr>
              <a:t> </a:t>
            </a:r>
            <a:r>
              <a:rPr lang="cs-CZ" sz="9600" b="1" dirty="0">
                <a:latin typeface="Gill Sans MT"/>
                <a:cs typeface="Gill Sans MT"/>
              </a:rPr>
              <a:t>minimální</a:t>
            </a:r>
            <a:r>
              <a:rPr lang="cs-CZ" sz="9600" b="1" spc="-40" dirty="0">
                <a:latin typeface="Gill Sans MT"/>
                <a:cs typeface="Gill Sans MT"/>
              </a:rPr>
              <a:t> </a:t>
            </a:r>
            <a:r>
              <a:rPr lang="cs-CZ" sz="9600" b="1" dirty="0">
                <a:latin typeface="Gill Sans MT"/>
                <a:cs typeface="Gill Sans MT"/>
              </a:rPr>
              <a:t>podíl</a:t>
            </a:r>
            <a:r>
              <a:rPr lang="cs-CZ" sz="9600" b="1" spc="-35" dirty="0">
                <a:latin typeface="Gill Sans MT"/>
                <a:cs typeface="Gill Sans MT"/>
              </a:rPr>
              <a:t> </a:t>
            </a:r>
            <a:r>
              <a:rPr lang="cs-CZ" sz="9600" b="1" spc="-10" dirty="0">
                <a:latin typeface="Gill Sans MT"/>
                <a:cs typeface="Gill Sans MT"/>
              </a:rPr>
              <a:t>neprodukčních</a:t>
            </a:r>
            <a:r>
              <a:rPr lang="cs-CZ" sz="9600" b="1" spc="-40" dirty="0">
                <a:latin typeface="Gill Sans MT"/>
                <a:cs typeface="Gill Sans MT"/>
              </a:rPr>
              <a:t> </a:t>
            </a:r>
            <a:r>
              <a:rPr lang="cs-CZ" sz="9600" b="1" dirty="0">
                <a:latin typeface="Gill Sans MT"/>
                <a:cs typeface="Gill Sans MT"/>
              </a:rPr>
              <a:t>ploch</a:t>
            </a:r>
            <a:r>
              <a:rPr lang="cs-CZ" sz="9600" b="1" spc="-40" dirty="0">
                <a:latin typeface="Gill Sans MT"/>
                <a:cs typeface="Gill Sans MT"/>
              </a:rPr>
              <a:t> </a:t>
            </a:r>
            <a:r>
              <a:rPr lang="cs-CZ" sz="9600" b="1" dirty="0">
                <a:latin typeface="Gill Sans MT"/>
                <a:cs typeface="Gill Sans MT"/>
              </a:rPr>
              <a:t>ze</a:t>
            </a:r>
            <a:r>
              <a:rPr lang="cs-CZ" sz="9600" b="1" spc="-35" dirty="0">
                <a:latin typeface="Gill Sans MT"/>
                <a:cs typeface="Gill Sans MT"/>
              </a:rPr>
              <a:t> </a:t>
            </a:r>
            <a:r>
              <a:rPr lang="cs-CZ" sz="9600" b="1" spc="-10" dirty="0">
                <a:latin typeface="Gill Sans MT"/>
                <a:cs typeface="Gill Sans MT"/>
              </a:rPr>
              <a:t>zemědělských</a:t>
            </a:r>
            <a:r>
              <a:rPr lang="cs-CZ" sz="9600" b="1" spc="-40" dirty="0">
                <a:latin typeface="Gill Sans MT"/>
                <a:cs typeface="Gill Sans MT"/>
              </a:rPr>
              <a:t> </a:t>
            </a:r>
            <a:r>
              <a:rPr lang="cs-CZ" sz="9600" b="1" dirty="0">
                <a:latin typeface="Gill Sans MT"/>
                <a:cs typeface="Gill Sans MT"/>
              </a:rPr>
              <a:t>kultur</a:t>
            </a:r>
            <a:r>
              <a:rPr lang="cs-CZ" sz="9600" b="1" spc="-30" dirty="0">
                <a:latin typeface="Gill Sans MT"/>
                <a:cs typeface="Gill Sans MT"/>
              </a:rPr>
              <a:t> </a:t>
            </a:r>
            <a:r>
              <a:rPr lang="cs-CZ" sz="9600" b="1" spc="-10" dirty="0">
                <a:latin typeface="Gill Sans MT"/>
                <a:cs typeface="Gill Sans MT"/>
              </a:rPr>
              <a:t>standardní </a:t>
            </a:r>
            <a:r>
              <a:rPr lang="cs-CZ" sz="9600" b="1" dirty="0">
                <a:latin typeface="Gill Sans MT"/>
                <a:cs typeface="Gill Sans MT"/>
              </a:rPr>
              <a:t>orná</a:t>
            </a:r>
            <a:r>
              <a:rPr lang="cs-CZ" sz="9600" b="1" spc="-10" dirty="0">
                <a:latin typeface="Gill Sans MT"/>
                <a:cs typeface="Gill Sans MT"/>
              </a:rPr>
              <a:t> </a:t>
            </a:r>
            <a:r>
              <a:rPr lang="cs-CZ" sz="9600" b="1" dirty="0">
                <a:latin typeface="Gill Sans MT"/>
                <a:cs typeface="Gill Sans MT"/>
              </a:rPr>
              <a:t>půda,</a:t>
            </a:r>
            <a:r>
              <a:rPr lang="cs-CZ" sz="9600" b="1" spc="-10" dirty="0">
                <a:latin typeface="Gill Sans MT"/>
                <a:cs typeface="Gill Sans MT"/>
              </a:rPr>
              <a:t> </a:t>
            </a:r>
            <a:r>
              <a:rPr lang="cs-CZ" sz="9600" b="1" dirty="0">
                <a:latin typeface="Gill Sans MT"/>
                <a:cs typeface="Gill Sans MT"/>
              </a:rPr>
              <a:t>úhor</a:t>
            </a:r>
            <a:r>
              <a:rPr lang="cs-CZ" sz="9600" b="1" spc="-10" dirty="0">
                <a:latin typeface="Gill Sans MT"/>
                <a:cs typeface="Gill Sans MT"/>
              </a:rPr>
              <a:t> </a:t>
            </a:r>
            <a:r>
              <a:rPr lang="cs-CZ" sz="9600" b="1" dirty="0">
                <a:latin typeface="Gill Sans MT"/>
                <a:cs typeface="Gill Sans MT"/>
              </a:rPr>
              <a:t>a</a:t>
            </a:r>
            <a:r>
              <a:rPr lang="cs-CZ" sz="9600" b="1" spc="-5" dirty="0">
                <a:latin typeface="Gill Sans MT"/>
                <a:cs typeface="Gill Sans MT"/>
              </a:rPr>
              <a:t> </a:t>
            </a:r>
            <a:r>
              <a:rPr lang="cs-CZ" sz="9600" b="1" dirty="0">
                <a:latin typeface="Gill Sans MT"/>
                <a:cs typeface="Gill Sans MT"/>
              </a:rPr>
              <a:t>trávy</a:t>
            </a:r>
            <a:r>
              <a:rPr lang="cs-CZ" sz="9600" b="1" spc="-10" dirty="0">
                <a:latin typeface="Gill Sans MT"/>
                <a:cs typeface="Gill Sans MT"/>
              </a:rPr>
              <a:t> </a:t>
            </a:r>
            <a:r>
              <a:rPr lang="cs-CZ" sz="9600" b="1" dirty="0">
                <a:latin typeface="Gill Sans MT"/>
                <a:cs typeface="Gill Sans MT"/>
              </a:rPr>
              <a:t>na</a:t>
            </a:r>
            <a:r>
              <a:rPr lang="cs-CZ" sz="9600" b="1" spc="-10" dirty="0">
                <a:latin typeface="Gill Sans MT"/>
                <a:cs typeface="Gill Sans MT"/>
              </a:rPr>
              <a:t> </a:t>
            </a:r>
            <a:r>
              <a:rPr lang="cs-CZ" sz="9600" b="1" dirty="0">
                <a:latin typeface="Gill Sans MT"/>
                <a:cs typeface="Gill Sans MT"/>
              </a:rPr>
              <a:t>orné</a:t>
            </a:r>
            <a:r>
              <a:rPr lang="cs-CZ" sz="9600" b="1" spc="-5" dirty="0">
                <a:latin typeface="Gill Sans MT"/>
                <a:cs typeface="Gill Sans MT"/>
              </a:rPr>
              <a:t> </a:t>
            </a:r>
            <a:r>
              <a:rPr lang="cs-CZ" sz="9600" b="1" spc="-20" dirty="0">
                <a:latin typeface="Gill Sans MT"/>
                <a:cs typeface="Gill Sans MT"/>
              </a:rPr>
              <a:t>půdě</a:t>
            </a:r>
            <a:r>
              <a:rPr lang="cs-CZ" sz="9600" spc="-20" dirty="0">
                <a:latin typeface="Gill Sans MT"/>
                <a:cs typeface="Gill Sans MT"/>
              </a:rPr>
              <a:t>.</a:t>
            </a:r>
            <a:endParaRPr lang="cs-CZ" sz="9600" dirty="0">
              <a:latin typeface="Gill Sans MT"/>
              <a:cs typeface="Gill Sans MT"/>
            </a:endParaRPr>
          </a:p>
        </p:txBody>
      </p:sp>
    </p:spTree>
    <p:extLst>
      <p:ext uri="{BB962C8B-B14F-4D97-AF65-F5344CB8AC3E}">
        <p14:creationId xmlns:p14="http://schemas.microsoft.com/office/powerpoint/2010/main" val="5278859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F82132-2C65-882A-BB5E-BA39FF3C2101}"/>
              </a:ext>
            </a:extLst>
          </p:cNvPr>
          <p:cNvSpPr>
            <a:spLocks noGrp="1"/>
          </p:cNvSpPr>
          <p:nvPr>
            <p:ph type="title"/>
          </p:nvPr>
        </p:nvSpPr>
        <p:spPr>
          <a:xfrm>
            <a:off x="1143000" y="609600"/>
            <a:ext cx="9875520" cy="587604"/>
          </a:xfrm>
        </p:spPr>
        <p:txBody>
          <a:bodyPr>
            <a:normAutofit fontScale="90000"/>
          </a:bodyPr>
          <a:lstStyle/>
          <a:p>
            <a:r>
              <a:rPr lang="cs-CZ" sz="3600" b="1" dirty="0"/>
              <a:t>DZES – dobrý zemědělský a environmentální stav</a:t>
            </a:r>
          </a:p>
        </p:txBody>
      </p:sp>
      <p:sp>
        <p:nvSpPr>
          <p:cNvPr id="3" name="Zástupný obsah 2">
            <a:extLst>
              <a:ext uri="{FF2B5EF4-FFF2-40B4-BE49-F238E27FC236}">
                <a16:creationId xmlns:a16="http://schemas.microsoft.com/office/drawing/2014/main" id="{E1FB35CB-D19E-615A-D87A-5D7EA4537D7D}"/>
              </a:ext>
            </a:extLst>
          </p:cNvPr>
          <p:cNvSpPr>
            <a:spLocks noGrp="1"/>
          </p:cNvSpPr>
          <p:nvPr>
            <p:ph idx="1"/>
          </p:nvPr>
        </p:nvSpPr>
        <p:spPr>
          <a:xfrm>
            <a:off x="1143000" y="1414021"/>
            <a:ext cx="9872871" cy="4681979"/>
          </a:xfrm>
        </p:spPr>
        <p:txBody>
          <a:bodyPr>
            <a:normAutofit/>
          </a:bodyPr>
          <a:lstStyle/>
          <a:p>
            <a:pPr>
              <a:buFont typeface="Wingdings" panose="05000000000000000000" pitchFamily="2" charset="2"/>
              <a:buChar char="Ø"/>
            </a:pPr>
            <a:r>
              <a:rPr lang="cs-CZ" dirty="0"/>
              <a:t>  Na neprodukční ploše neprobíhá produkce, tedy pastva ani sklizení s odvozem z plochy.</a:t>
            </a:r>
          </a:p>
          <a:p>
            <a:pPr>
              <a:buFont typeface="Wingdings" panose="05000000000000000000" pitchFamily="2" charset="2"/>
              <a:buChar char="Ø"/>
            </a:pPr>
            <a:r>
              <a:rPr lang="cs-CZ" dirty="0"/>
              <a:t>  Výměra neprodukčních ploch je stanovena pomocí váhových koeficientů</a:t>
            </a:r>
          </a:p>
          <a:p>
            <a:pPr marL="45720" indent="0">
              <a:buNone/>
            </a:pPr>
            <a:r>
              <a:rPr lang="cs-CZ" b="1" dirty="0"/>
              <a:t>Neprodukční plochou může být:</a:t>
            </a:r>
          </a:p>
          <a:p>
            <a:pPr>
              <a:buFont typeface="Wingdings" panose="05000000000000000000" pitchFamily="2" charset="2"/>
              <a:buChar char="v"/>
            </a:pPr>
            <a:r>
              <a:rPr lang="cs-CZ" dirty="0"/>
              <a:t>krajinný prvek podle § 5 odst. 2 písm. a) nařízení vlády č. 307/2014 Sb. evidovaný na žadatele, na dílu půdního bloku s druhem zemědělské kultury standardní orná nebo tráva na orné půdě,</a:t>
            </a:r>
          </a:p>
          <a:p>
            <a:pPr>
              <a:buFont typeface="Wingdings" panose="05000000000000000000" pitchFamily="2" charset="2"/>
              <a:buChar char="v"/>
            </a:pPr>
            <a:r>
              <a:rPr lang="cs-CZ" dirty="0"/>
              <a:t>  úhor s porostem,</a:t>
            </a:r>
          </a:p>
          <a:p>
            <a:pPr>
              <a:buFont typeface="Wingdings" panose="05000000000000000000" pitchFamily="2" charset="2"/>
              <a:buChar char="v"/>
            </a:pPr>
            <a:r>
              <a:rPr lang="cs-CZ" dirty="0"/>
              <a:t>  ochranný pás kolem krajinného prvku,</a:t>
            </a:r>
          </a:p>
          <a:p>
            <a:pPr>
              <a:buFont typeface="Wingdings" panose="05000000000000000000" pitchFamily="2" charset="2"/>
              <a:buChar char="v"/>
            </a:pPr>
            <a:r>
              <a:rPr lang="cs-CZ" dirty="0"/>
              <a:t>  ozeleněný kolejový řádek,</a:t>
            </a:r>
          </a:p>
          <a:p>
            <a:pPr>
              <a:buFont typeface="Wingdings" panose="05000000000000000000" pitchFamily="2" charset="2"/>
              <a:buChar char="v"/>
            </a:pPr>
            <a:r>
              <a:rPr lang="cs-CZ" dirty="0"/>
              <a:t>  ochranný pás typu souvrať,</a:t>
            </a:r>
          </a:p>
        </p:txBody>
      </p:sp>
    </p:spTree>
    <p:extLst>
      <p:ext uri="{BB962C8B-B14F-4D97-AF65-F5344CB8AC3E}">
        <p14:creationId xmlns:p14="http://schemas.microsoft.com/office/powerpoint/2010/main" val="19827221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F82132-2C65-882A-BB5E-BA39FF3C2101}"/>
              </a:ext>
            </a:extLst>
          </p:cNvPr>
          <p:cNvSpPr>
            <a:spLocks noGrp="1"/>
          </p:cNvSpPr>
          <p:nvPr>
            <p:ph type="title"/>
          </p:nvPr>
        </p:nvSpPr>
        <p:spPr>
          <a:xfrm>
            <a:off x="1143000" y="609600"/>
            <a:ext cx="9875520" cy="587604"/>
          </a:xfrm>
        </p:spPr>
        <p:txBody>
          <a:bodyPr>
            <a:normAutofit fontScale="90000"/>
          </a:bodyPr>
          <a:lstStyle/>
          <a:p>
            <a:r>
              <a:rPr kumimoji="0" lang="cs-CZ" sz="3600" b="1" i="0" u="none" strike="noStrike" kern="1200" cap="none" spc="0" normalizeH="0" baseline="0" noProof="0" dirty="0">
                <a:ln>
                  <a:noFill/>
                </a:ln>
                <a:solidFill>
                  <a:srgbClr val="A6B727"/>
                </a:solidFill>
                <a:effectLst/>
                <a:uLnTx/>
                <a:uFillTx/>
                <a:latin typeface="Corbel" panose="020B0503020204020204"/>
                <a:ea typeface="+mj-ea"/>
                <a:cs typeface="+mj-cs"/>
              </a:rPr>
              <a:t>DZES – dobrý zemědělský a environmentální stav</a:t>
            </a:r>
            <a:endParaRPr lang="cs-CZ" dirty="0"/>
          </a:p>
        </p:txBody>
      </p:sp>
      <p:sp>
        <p:nvSpPr>
          <p:cNvPr id="3" name="Zástupný obsah 2">
            <a:extLst>
              <a:ext uri="{FF2B5EF4-FFF2-40B4-BE49-F238E27FC236}">
                <a16:creationId xmlns:a16="http://schemas.microsoft.com/office/drawing/2014/main" id="{E1FB35CB-D19E-615A-D87A-5D7EA4537D7D}"/>
              </a:ext>
            </a:extLst>
          </p:cNvPr>
          <p:cNvSpPr>
            <a:spLocks noGrp="1"/>
          </p:cNvSpPr>
          <p:nvPr>
            <p:ph idx="1"/>
          </p:nvPr>
        </p:nvSpPr>
        <p:spPr>
          <a:xfrm>
            <a:off x="867266" y="1197204"/>
            <a:ext cx="10148605" cy="5260157"/>
          </a:xfrm>
        </p:spPr>
        <p:txBody>
          <a:bodyPr>
            <a:normAutofit/>
          </a:bodyPr>
          <a:lstStyle/>
          <a:p>
            <a:pPr>
              <a:buFont typeface="Wingdings" panose="05000000000000000000" pitchFamily="2" charset="2"/>
              <a:buChar char="v"/>
            </a:pPr>
            <a:r>
              <a:rPr lang="cs-CZ" dirty="0"/>
              <a:t>  ochranný pás podél vodních útvarů, viz intervence </a:t>
            </a:r>
            <a:r>
              <a:rPr lang="cs-CZ" dirty="0" err="1"/>
              <a:t>Celofaremní</a:t>
            </a:r>
            <a:r>
              <a:rPr lang="cs-CZ" dirty="0"/>
              <a:t> </a:t>
            </a:r>
            <a:r>
              <a:rPr lang="cs-CZ" dirty="0" err="1"/>
              <a:t>ekoplatba</a:t>
            </a:r>
            <a:r>
              <a:rPr lang="cs-CZ" dirty="0"/>
              <a:t> základní a prémiová úroveň,</a:t>
            </a:r>
          </a:p>
          <a:p>
            <a:pPr>
              <a:buFont typeface="Wingdings" panose="05000000000000000000" pitchFamily="2" charset="2"/>
              <a:buChar char="v"/>
            </a:pPr>
            <a:r>
              <a:rPr lang="cs-CZ" dirty="0"/>
              <a:t>  ochranný pás podle DZES 5 vyjma obilnin a jejich směsí (ječmen, oves, proso seté,</a:t>
            </a:r>
          </a:p>
          <a:p>
            <a:pPr>
              <a:buFont typeface="Wingdings" panose="05000000000000000000" pitchFamily="2" charset="2"/>
              <a:buChar char="v"/>
            </a:pPr>
            <a:r>
              <a:rPr lang="cs-CZ" dirty="0"/>
              <a:t>  pšenice, triticale, žito) a řepky,</a:t>
            </a:r>
          </a:p>
          <a:p>
            <a:pPr>
              <a:buFont typeface="Wingdings" panose="05000000000000000000" pitchFamily="2" charset="2"/>
              <a:buChar char="v"/>
            </a:pPr>
            <a:r>
              <a:rPr lang="cs-CZ" dirty="0"/>
              <a:t>  ochranný pás podle DZES 7 b,</a:t>
            </a:r>
          </a:p>
          <a:p>
            <a:pPr>
              <a:buFont typeface="Wingdings" panose="05000000000000000000" pitchFamily="2" charset="2"/>
              <a:buChar char="v"/>
            </a:pPr>
            <a:r>
              <a:rPr lang="cs-CZ" dirty="0"/>
              <a:t>  ochranný pás podle agrolesnictví,</a:t>
            </a:r>
          </a:p>
          <a:p>
            <a:pPr>
              <a:buFont typeface="Wingdings" panose="05000000000000000000" pitchFamily="2" charset="2"/>
              <a:buChar char="v"/>
            </a:pPr>
            <a:r>
              <a:rPr lang="cs-CZ" dirty="0"/>
              <a:t>  </a:t>
            </a:r>
            <a:r>
              <a:rPr lang="cs-CZ" dirty="0" err="1"/>
              <a:t>biopásy</a:t>
            </a:r>
            <a:r>
              <a:rPr lang="cs-CZ" dirty="0"/>
              <a:t>,</a:t>
            </a:r>
          </a:p>
          <a:p>
            <a:pPr>
              <a:buFont typeface="Wingdings" panose="05000000000000000000" pitchFamily="2" charset="2"/>
              <a:buChar char="v"/>
            </a:pPr>
            <a:r>
              <a:rPr lang="cs-CZ" dirty="0"/>
              <a:t>   s meziplodinami a</a:t>
            </a:r>
          </a:p>
          <a:p>
            <a:pPr>
              <a:buFont typeface="Wingdings" panose="05000000000000000000" pitchFamily="2" charset="2"/>
              <a:buChar char="v"/>
            </a:pPr>
            <a:r>
              <a:rPr lang="cs-CZ" dirty="0"/>
              <a:t>  plocha s plodinami vázajícími dusík</a:t>
            </a:r>
          </a:p>
          <a:p>
            <a:pPr marL="45720" indent="0">
              <a:buNone/>
            </a:pPr>
            <a:r>
              <a:rPr lang="cs-CZ" dirty="0">
                <a:solidFill>
                  <a:srgbClr val="C00000"/>
                </a:solidFill>
              </a:rPr>
              <a:t>Případné vyčlenění </a:t>
            </a:r>
            <a:r>
              <a:rPr lang="cs-CZ" dirty="0" err="1">
                <a:solidFill>
                  <a:srgbClr val="C00000"/>
                </a:solidFill>
              </a:rPr>
              <a:t>biopásu</a:t>
            </a:r>
            <a:r>
              <a:rPr lang="cs-CZ" dirty="0">
                <a:solidFill>
                  <a:srgbClr val="C00000"/>
                </a:solidFill>
              </a:rPr>
              <a:t> nebo pásu podle agrolesnictví bude zohledněno v rámci platby v II. Pilíři s cílem zabránit dvojímu financování</a:t>
            </a:r>
          </a:p>
        </p:txBody>
      </p:sp>
    </p:spTree>
    <p:extLst>
      <p:ext uri="{BB962C8B-B14F-4D97-AF65-F5344CB8AC3E}">
        <p14:creationId xmlns:p14="http://schemas.microsoft.com/office/powerpoint/2010/main" val="39993880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12511F-2FA7-B8CD-BFD0-7A54AC2303C9}"/>
              </a:ext>
            </a:extLst>
          </p:cNvPr>
          <p:cNvSpPr>
            <a:spLocks noGrp="1"/>
          </p:cNvSpPr>
          <p:nvPr>
            <p:ph type="title"/>
          </p:nvPr>
        </p:nvSpPr>
        <p:spPr>
          <a:xfrm>
            <a:off x="1143000" y="609600"/>
            <a:ext cx="9875520" cy="672445"/>
          </a:xfrm>
        </p:spPr>
        <p:txBody>
          <a:bodyPr>
            <a:normAutofit fontScale="90000"/>
          </a:bodyPr>
          <a:lstStyle/>
          <a:p>
            <a:r>
              <a:rPr kumimoji="0" lang="cs-CZ" sz="3600" b="1" i="0" u="none" strike="noStrike" kern="1200" cap="none" spc="0" normalizeH="0" baseline="0" noProof="0" dirty="0">
                <a:ln>
                  <a:noFill/>
                </a:ln>
                <a:solidFill>
                  <a:srgbClr val="A6B727"/>
                </a:solidFill>
                <a:effectLst/>
                <a:uLnTx/>
                <a:uFillTx/>
                <a:latin typeface="Corbel" panose="020B0503020204020204"/>
                <a:ea typeface="+mj-ea"/>
                <a:cs typeface="+mj-cs"/>
              </a:rPr>
              <a:t>DZES – dobrý zemědělský a environmentální stav</a:t>
            </a:r>
            <a:endParaRPr lang="cs-CZ" dirty="0"/>
          </a:p>
        </p:txBody>
      </p:sp>
      <p:sp>
        <p:nvSpPr>
          <p:cNvPr id="3" name="Zástupný obsah 2">
            <a:extLst>
              <a:ext uri="{FF2B5EF4-FFF2-40B4-BE49-F238E27FC236}">
                <a16:creationId xmlns:a16="http://schemas.microsoft.com/office/drawing/2014/main" id="{501A0BCF-9BB7-2CC9-D95E-31CE801ECD6A}"/>
              </a:ext>
            </a:extLst>
          </p:cNvPr>
          <p:cNvSpPr>
            <a:spLocks noGrp="1"/>
          </p:cNvSpPr>
          <p:nvPr>
            <p:ph idx="1"/>
          </p:nvPr>
        </p:nvSpPr>
        <p:spPr>
          <a:xfrm>
            <a:off x="1143000" y="1555423"/>
            <a:ext cx="9872871" cy="4540577"/>
          </a:xfrm>
        </p:spPr>
        <p:txBody>
          <a:bodyPr/>
          <a:lstStyle/>
          <a:p>
            <a:pPr marL="45720" indent="0">
              <a:buNone/>
            </a:pPr>
            <a:r>
              <a:rPr lang="cs-CZ" sz="2400" b="1" dirty="0"/>
              <a:t>Úhorem s porostem </a:t>
            </a:r>
          </a:p>
          <a:p>
            <a:pPr marL="45720" indent="0">
              <a:buNone/>
            </a:pPr>
            <a:r>
              <a:rPr lang="cs-CZ" dirty="0"/>
              <a:t>je plocha, která se nachází na dílu půdního bloku evidovaném od 1. ledna příslušného kalendářního roku v evidenci využití půdy s druhem zemědělské kultury úhor. </a:t>
            </a:r>
          </a:p>
          <a:p>
            <a:pPr marL="45720" indent="0">
              <a:buNone/>
            </a:pPr>
            <a:r>
              <a:rPr lang="cs-CZ" dirty="0"/>
              <a:t>Plocha je </a:t>
            </a:r>
            <a:r>
              <a:rPr lang="cs-CZ" b="1" dirty="0"/>
              <a:t>udržována od 1. ledna do 15. srpna</a:t>
            </a:r>
            <a:r>
              <a:rPr lang="cs-CZ" dirty="0"/>
              <a:t>. Porost je založen ze stanovených plodin nejpozději do 1. června a zůstane na pozemku alespoň do 15. srpna. </a:t>
            </a:r>
          </a:p>
          <a:p>
            <a:pPr marL="45720" indent="0">
              <a:buNone/>
            </a:pPr>
            <a:r>
              <a:rPr lang="cs-CZ" dirty="0"/>
              <a:t>Do doby trvání úhoru s porostem se započítává i období před zasetím plodiny. </a:t>
            </a:r>
          </a:p>
          <a:p>
            <a:pPr marL="45720" indent="0">
              <a:buNone/>
            </a:pPr>
            <a:r>
              <a:rPr lang="cs-CZ" dirty="0"/>
              <a:t>Od 1. ledna do 15. srpna je zakázána aplikace přípravků na ochranu rostlin, upravených kalů a hnojiv. </a:t>
            </a:r>
          </a:p>
        </p:txBody>
      </p:sp>
    </p:spTree>
    <p:extLst>
      <p:ext uri="{BB962C8B-B14F-4D97-AF65-F5344CB8AC3E}">
        <p14:creationId xmlns:p14="http://schemas.microsoft.com/office/powerpoint/2010/main" val="16675680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A3BFBF-1E53-8B3E-5597-BD4D70C51842}"/>
              </a:ext>
            </a:extLst>
          </p:cNvPr>
          <p:cNvSpPr>
            <a:spLocks noGrp="1"/>
          </p:cNvSpPr>
          <p:nvPr>
            <p:ph type="title"/>
          </p:nvPr>
        </p:nvSpPr>
        <p:spPr>
          <a:xfrm>
            <a:off x="1143000" y="609600"/>
            <a:ext cx="9875520" cy="615885"/>
          </a:xfrm>
        </p:spPr>
        <p:txBody>
          <a:bodyPr>
            <a:normAutofit fontScale="90000"/>
          </a:bodyPr>
          <a:lstStyle/>
          <a:p>
            <a:r>
              <a:rPr kumimoji="0" lang="cs-CZ" sz="3600" b="1" i="0" u="none" strike="noStrike" kern="1200" cap="none" spc="0" normalizeH="0" baseline="0" noProof="0" dirty="0">
                <a:ln>
                  <a:noFill/>
                </a:ln>
                <a:solidFill>
                  <a:srgbClr val="A6B727"/>
                </a:solidFill>
                <a:effectLst/>
                <a:uLnTx/>
                <a:uFillTx/>
                <a:latin typeface="Corbel" panose="020B0503020204020204"/>
                <a:ea typeface="+mj-ea"/>
                <a:cs typeface="+mj-cs"/>
              </a:rPr>
              <a:t>DZES – dobrý zemědělský a environmentální stav</a:t>
            </a:r>
            <a:endParaRPr lang="cs-CZ" dirty="0"/>
          </a:p>
        </p:txBody>
      </p:sp>
      <p:sp>
        <p:nvSpPr>
          <p:cNvPr id="3" name="Zástupný obsah 2">
            <a:extLst>
              <a:ext uri="{FF2B5EF4-FFF2-40B4-BE49-F238E27FC236}">
                <a16:creationId xmlns:a16="http://schemas.microsoft.com/office/drawing/2014/main" id="{5415F90E-F5E7-B55C-E257-36FE0A0FD015}"/>
              </a:ext>
            </a:extLst>
          </p:cNvPr>
          <p:cNvSpPr>
            <a:spLocks noGrp="1"/>
          </p:cNvSpPr>
          <p:nvPr>
            <p:ph idx="1"/>
          </p:nvPr>
        </p:nvSpPr>
        <p:spPr>
          <a:xfrm>
            <a:off x="725864" y="1414021"/>
            <a:ext cx="10840825" cy="4901938"/>
          </a:xfrm>
        </p:spPr>
        <p:txBody>
          <a:bodyPr>
            <a:normAutofit lnSpcReduction="10000"/>
          </a:bodyPr>
          <a:lstStyle/>
          <a:p>
            <a:pPr marL="45720" indent="0">
              <a:buNone/>
            </a:pPr>
            <a:r>
              <a:rPr lang="cs-CZ" b="1" u="sng" dirty="0">
                <a:solidFill>
                  <a:srgbClr val="C00000"/>
                </a:solidFill>
              </a:rPr>
              <a:t>VÝJIMKA PRO ÚHOR POUZE PRO ROK 2023</a:t>
            </a:r>
          </a:p>
          <a:p>
            <a:pPr marL="45720" indent="0">
              <a:buNone/>
            </a:pPr>
            <a:r>
              <a:rPr lang="cs-CZ" b="1" dirty="0"/>
              <a:t>Pouze v roce 2023 bude možné úhory, vyčleněné jako neprodukční plochy, využít k pěstování produkčních plodin především pro potravinářské účely. </a:t>
            </a:r>
          </a:p>
          <a:p>
            <a:pPr marL="45720" indent="0">
              <a:buNone/>
            </a:pPr>
            <a:r>
              <a:rPr lang="cs-CZ" b="1" dirty="0"/>
              <a:t>Tyto plochy mohou být ošetřeny POR. </a:t>
            </a:r>
          </a:p>
          <a:p>
            <a:pPr marL="45720" indent="0">
              <a:buNone/>
            </a:pPr>
            <a:r>
              <a:rPr lang="cs-CZ" b="1" dirty="0"/>
              <a:t>Úhory nebudou moci být osety kukuřicí, sójou nebo rychle rostoucími dřevinami. </a:t>
            </a:r>
          </a:p>
          <a:p>
            <a:pPr marL="45720" indent="0">
              <a:buNone/>
            </a:pPr>
            <a:r>
              <a:rPr lang="cs-CZ" b="1" dirty="0"/>
              <a:t>Výjimka z DZES 8 (vyčlenění neprodukčních ploch) tak neznamená, že se zruší povinnost vyčleňovat stanovené procento úhorů, krajinných prvků, ochranných pásů, případně meziplodin nebo ploch s dusík vázajícími plodiny. Pouze umožňuje vyčleněné úhory, tedy ty předem evidované v registru zemědělské půdy LPIS s kulturou „U“, osít jinou než podmínkami stanovenou plodinou. </a:t>
            </a:r>
          </a:p>
          <a:p>
            <a:pPr marL="45720" indent="0">
              <a:buNone/>
            </a:pPr>
            <a:r>
              <a:rPr lang="cs-CZ" b="1" dirty="0"/>
              <a:t>Tento jednoletý posun povinností se netýká tzv. </a:t>
            </a:r>
            <a:r>
              <a:rPr lang="cs-CZ" b="1" dirty="0" err="1"/>
              <a:t>ekoplatby</a:t>
            </a:r>
            <a:r>
              <a:rPr lang="cs-CZ" b="1" dirty="0"/>
              <a:t>. Ti, kteří o ni požádají, musí podmínky splnit kompletně, včetně stanoveného navýšeného procenta neprodukčních ploch</a:t>
            </a:r>
          </a:p>
          <a:p>
            <a:pPr marL="45720" indent="0">
              <a:buNone/>
            </a:pPr>
            <a:endParaRPr lang="cs-CZ" b="1" dirty="0"/>
          </a:p>
          <a:p>
            <a:pPr marL="45720" indent="0">
              <a:buNone/>
            </a:pPr>
            <a:endParaRPr lang="cs-CZ" b="1" u="sng" dirty="0"/>
          </a:p>
        </p:txBody>
      </p:sp>
    </p:spTree>
    <p:extLst>
      <p:ext uri="{BB962C8B-B14F-4D97-AF65-F5344CB8AC3E}">
        <p14:creationId xmlns:p14="http://schemas.microsoft.com/office/powerpoint/2010/main" val="4078643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364200-1F0D-376D-54FC-711866D240FC}"/>
              </a:ext>
            </a:extLst>
          </p:cNvPr>
          <p:cNvSpPr>
            <a:spLocks noGrp="1"/>
          </p:cNvSpPr>
          <p:nvPr>
            <p:ph type="title"/>
          </p:nvPr>
        </p:nvSpPr>
        <p:spPr>
          <a:xfrm>
            <a:off x="1143000" y="609600"/>
            <a:ext cx="9875520" cy="663019"/>
          </a:xfrm>
        </p:spPr>
        <p:txBody>
          <a:bodyPr>
            <a:normAutofit fontScale="90000"/>
          </a:bodyPr>
          <a:lstStyle/>
          <a:p>
            <a:r>
              <a:rPr kumimoji="0" lang="cs-CZ" sz="3600" b="1" i="0" u="none" strike="noStrike" kern="1200" cap="none" spc="0" normalizeH="0" baseline="0" noProof="0" dirty="0">
                <a:ln>
                  <a:noFill/>
                </a:ln>
                <a:solidFill>
                  <a:srgbClr val="A6B727"/>
                </a:solidFill>
                <a:effectLst/>
                <a:uLnTx/>
                <a:uFillTx/>
                <a:latin typeface="Corbel" panose="020B0503020204020204"/>
                <a:ea typeface="+mj-ea"/>
                <a:cs typeface="+mj-cs"/>
              </a:rPr>
              <a:t>DZES – dobrý zemědělský a environmentální stav</a:t>
            </a:r>
            <a:endParaRPr lang="cs-CZ" dirty="0"/>
          </a:p>
        </p:txBody>
      </p:sp>
      <p:sp>
        <p:nvSpPr>
          <p:cNvPr id="3" name="Zástupný obsah 2">
            <a:extLst>
              <a:ext uri="{FF2B5EF4-FFF2-40B4-BE49-F238E27FC236}">
                <a16:creationId xmlns:a16="http://schemas.microsoft.com/office/drawing/2014/main" id="{3FF16FDA-F2EE-84F6-C2AD-4D8FD29DD790}"/>
              </a:ext>
            </a:extLst>
          </p:cNvPr>
          <p:cNvSpPr>
            <a:spLocks noGrp="1"/>
          </p:cNvSpPr>
          <p:nvPr>
            <p:ph idx="1"/>
          </p:nvPr>
        </p:nvSpPr>
        <p:spPr>
          <a:xfrm>
            <a:off x="820132" y="1593130"/>
            <a:ext cx="10407192" cy="4502870"/>
          </a:xfrm>
        </p:spPr>
        <p:txBody>
          <a:bodyPr/>
          <a:lstStyle/>
          <a:p>
            <a:pPr marL="45720" indent="0">
              <a:buNone/>
            </a:pPr>
            <a:r>
              <a:rPr lang="cs-CZ" b="1" dirty="0"/>
              <a:t>Ochranným pásem kolem krajinného prvku je pás o šířce 1-22 m. </a:t>
            </a:r>
          </a:p>
          <a:p>
            <a:pPr marL="45720" indent="0">
              <a:buNone/>
            </a:pPr>
            <a:r>
              <a:rPr lang="cs-CZ" dirty="0"/>
              <a:t>     Ochranný pás je část plochy dílu půdního bloku s kulturou standardní orná půda, vymezená podél hranice krajinného prvku pokud se nachází na ploše dílu půdního bloku. </a:t>
            </a:r>
          </a:p>
          <a:p>
            <a:pPr marL="45720" indent="0">
              <a:buNone/>
            </a:pPr>
            <a:r>
              <a:rPr lang="cs-CZ" dirty="0"/>
              <a:t>       Pokud se krajinný prvek nenachází na ploše dílu půdního bloku je pás vymezen od společné hranice krajinného prvku a dílu půdního bloku. </a:t>
            </a:r>
          </a:p>
          <a:p>
            <a:pPr marL="45720" indent="0">
              <a:buNone/>
            </a:pPr>
            <a:r>
              <a:rPr lang="cs-CZ" b="1" dirty="0"/>
              <a:t>Na pásu se od 1. června do 30. listopadu </a:t>
            </a:r>
            <a:r>
              <a:rPr lang="cs-CZ" dirty="0"/>
              <a:t>nachází souvislý porost stanovených plodin. </a:t>
            </a:r>
            <a:r>
              <a:rPr lang="cs-CZ" b="1" dirty="0"/>
              <a:t>Od 1. ledna do 30. listopadu </a:t>
            </a:r>
            <a:r>
              <a:rPr lang="cs-CZ" dirty="0"/>
              <a:t>je zakázáno aplikovat přípravky na ochranu rostlin, upravené kaly a hnojiva.</a:t>
            </a:r>
          </a:p>
        </p:txBody>
      </p:sp>
    </p:spTree>
    <p:extLst>
      <p:ext uri="{BB962C8B-B14F-4D97-AF65-F5344CB8AC3E}">
        <p14:creationId xmlns:p14="http://schemas.microsoft.com/office/powerpoint/2010/main" val="37918130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D9AF33-24D2-8986-3619-145BDE9F80FF}"/>
              </a:ext>
            </a:extLst>
          </p:cNvPr>
          <p:cNvSpPr>
            <a:spLocks noGrp="1"/>
          </p:cNvSpPr>
          <p:nvPr>
            <p:ph type="title"/>
          </p:nvPr>
        </p:nvSpPr>
        <p:spPr>
          <a:xfrm>
            <a:off x="1143000" y="609600"/>
            <a:ext cx="9875520" cy="559324"/>
          </a:xfrm>
        </p:spPr>
        <p:txBody>
          <a:bodyPr>
            <a:normAutofit fontScale="90000"/>
          </a:bodyPr>
          <a:lstStyle/>
          <a:p>
            <a:r>
              <a:rPr kumimoji="0" lang="cs-CZ" sz="3600" b="1" i="0" u="none" strike="noStrike" kern="1200" cap="none" spc="0" normalizeH="0" baseline="0" noProof="0" dirty="0">
                <a:ln>
                  <a:noFill/>
                </a:ln>
                <a:solidFill>
                  <a:srgbClr val="A6B727"/>
                </a:solidFill>
                <a:effectLst/>
                <a:uLnTx/>
                <a:uFillTx/>
                <a:latin typeface="Corbel" panose="020B0503020204020204"/>
                <a:ea typeface="+mj-ea"/>
                <a:cs typeface="+mj-cs"/>
              </a:rPr>
              <a:t>DZES – dobrý zemědělský a environmentální stav</a:t>
            </a:r>
            <a:endParaRPr lang="cs-CZ" dirty="0"/>
          </a:p>
        </p:txBody>
      </p:sp>
      <p:sp>
        <p:nvSpPr>
          <p:cNvPr id="3" name="Zástupný obsah 2">
            <a:extLst>
              <a:ext uri="{FF2B5EF4-FFF2-40B4-BE49-F238E27FC236}">
                <a16:creationId xmlns:a16="http://schemas.microsoft.com/office/drawing/2014/main" id="{30ACD584-574B-22D9-3611-6EE51F262C28}"/>
              </a:ext>
            </a:extLst>
          </p:cNvPr>
          <p:cNvSpPr>
            <a:spLocks noGrp="1"/>
          </p:cNvSpPr>
          <p:nvPr>
            <p:ph idx="1"/>
          </p:nvPr>
        </p:nvSpPr>
        <p:spPr>
          <a:xfrm>
            <a:off x="1143000" y="1489435"/>
            <a:ext cx="9872871" cy="4606565"/>
          </a:xfrm>
        </p:spPr>
        <p:txBody>
          <a:bodyPr>
            <a:normAutofit/>
          </a:bodyPr>
          <a:lstStyle/>
          <a:p>
            <a:pPr marL="45720" indent="0">
              <a:buNone/>
            </a:pPr>
            <a:r>
              <a:rPr lang="cs-CZ" sz="2800" b="1" dirty="0"/>
              <a:t>Ozeleněným kolejovým řádkem </a:t>
            </a:r>
          </a:p>
          <a:p>
            <a:pPr marL="45720" indent="0">
              <a:buNone/>
            </a:pPr>
            <a:r>
              <a:rPr lang="cs-CZ" sz="2800" dirty="0"/>
              <a:t>je část plochy dílu půdního bloku se standardní ornou půdou o </a:t>
            </a:r>
            <a:r>
              <a:rPr lang="cs-CZ" sz="2800" b="1" dirty="0"/>
              <a:t>šířce 1,5 - 6 m</a:t>
            </a:r>
            <a:r>
              <a:rPr lang="cs-CZ" sz="2800" dirty="0"/>
              <a:t>, vymezená pásem odpovídající kolejovým řádkům mechanizace. </a:t>
            </a:r>
          </a:p>
          <a:p>
            <a:pPr marL="45720" indent="0">
              <a:buNone/>
            </a:pPr>
            <a:r>
              <a:rPr lang="cs-CZ" sz="2800" dirty="0"/>
              <a:t>Na pásu se </a:t>
            </a:r>
            <a:r>
              <a:rPr lang="cs-CZ" sz="2800" b="1" dirty="0"/>
              <a:t>od 1. června do 15. srpna </a:t>
            </a:r>
            <a:r>
              <a:rPr lang="cs-CZ" sz="2800" dirty="0"/>
              <a:t>nachází souvislý porost ze stanovených plodin, které jsou jiné, než je hlavní plodina. </a:t>
            </a:r>
          </a:p>
          <a:p>
            <a:pPr marL="45720" indent="0">
              <a:buNone/>
            </a:pPr>
            <a:r>
              <a:rPr lang="cs-CZ" sz="2800" dirty="0"/>
              <a:t>Od </a:t>
            </a:r>
            <a:r>
              <a:rPr lang="cs-CZ" sz="2800" b="1" dirty="0"/>
              <a:t>1. června do 15. srpna </a:t>
            </a:r>
            <a:r>
              <a:rPr lang="cs-CZ" sz="2800" dirty="0"/>
              <a:t>je zakázána aplikace přípravků na ochranu rostlin, upravených kalů a hnojiv.</a:t>
            </a:r>
          </a:p>
        </p:txBody>
      </p:sp>
    </p:spTree>
    <p:extLst>
      <p:ext uri="{BB962C8B-B14F-4D97-AF65-F5344CB8AC3E}">
        <p14:creationId xmlns:p14="http://schemas.microsoft.com/office/powerpoint/2010/main" val="16131962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477F26-41ED-EC13-FB2D-715084149DDB}"/>
              </a:ext>
            </a:extLst>
          </p:cNvPr>
          <p:cNvSpPr>
            <a:spLocks noGrp="1"/>
          </p:cNvSpPr>
          <p:nvPr>
            <p:ph type="title"/>
          </p:nvPr>
        </p:nvSpPr>
        <p:spPr>
          <a:xfrm>
            <a:off x="1143000" y="609600"/>
            <a:ext cx="9875520" cy="615885"/>
          </a:xfrm>
        </p:spPr>
        <p:txBody>
          <a:bodyPr>
            <a:normAutofit/>
          </a:bodyPr>
          <a:lstStyle/>
          <a:p>
            <a:r>
              <a:rPr lang="cs-CZ" sz="3600" dirty="0"/>
              <a:t>DZES – dobrý zemědělský a environmentální stav</a:t>
            </a:r>
          </a:p>
        </p:txBody>
      </p:sp>
      <p:sp>
        <p:nvSpPr>
          <p:cNvPr id="3" name="Zástupný obsah 2">
            <a:extLst>
              <a:ext uri="{FF2B5EF4-FFF2-40B4-BE49-F238E27FC236}">
                <a16:creationId xmlns:a16="http://schemas.microsoft.com/office/drawing/2014/main" id="{8E24AE2E-7CC2-48AB-8D89-69951B271176}"/>
              </a:ext>
            </a:extLst>
          </p:cNvPr>
          <p:cNvSpPr>
            <a:spLocks noGrp="1"/>
          </p:cNvSpPr>
          <p:nvPr>
            <p:ph idx="1"/>
          </p:nvPr>
        </p:nvSpPr>
        <p:spPr>
          <a:xfrm>
            <a:off x="1143000" y="1470581"/>
            <a:ext cx="9872871" cy="4625419"/>
          </a:xfrm>
        </p:spPr>
        <p:txBody>
          <a:bodyPr/>
          <a:lstStyle/>
          <a:p>
            <a:pPr marL="45720" indent="0">
              <a:buNone/>
            </a:pPr>
            <a:r>
              <a:rPr lang="cs-CZ" b="1" dirty="0"/>
              <a:t>Ochranným pásem typu souvrať </a:t>
            </a:r>
          </a:p>
          <a:p>
            <a:pPr marL="45720" indent="0">
              <a:buNone/>
            </a:pPr>
            <a:r>
              <a:rPr lang="cs-CZ" sz="2400" dirty="0"/>
              <a:t>je pás vymezený na části plochy dílu půdního bloku s druhem zemědělské kultury standardní orná půda o </a:t>
            </a:r>
            <a:r>
              <a:rPr lang="cs-CZ" sz="2400" b="1" dirty="0"/>
              <a:t>šířce 6-22 m</a:t>
            </a:r>
            <a:r>
              <a:rPr lang="cs-CZ" sz="2400" dirty="0"/>
              <a:t>, založená od okraje dílu půdního bloku. </a:t>
            </a:r>
          </a:p>
          <a:p>
            <a:pPr marL="45720" indent="0">
              <a:buNone/>
            </a:pPr>
            <a:r>
              <a:rPr lang="cs-CZ" sz="2400" dirty="0"/>
              <a:t>Pás je udržován od doby založení porostu hlavní plodiny uvnitř dílu půdního bloku do 15. července. </a:t>
            </a:r>
          </a:p>
          <a:p>
            <a:pPr marL="45720" indent="0">
              <a:buNone/>
            </a:pPr>
            <a:r>
              <a:rPr lang="cs-CZ" sz="2400" dirty="0"/>
              <a:t>Do doby údržby se zahrnuje i předseťová příprava. </a:t>
            </a:r>
          </a:p>
          <a:p>
            <a:pPr marL="45720" indent="0">
              <a:buNone/>
            </a:pPr>
            <a:r>
              <a:rPr lang="cs-CZ" sz="2400" dirty="0"/>
              <a:t>Na pásu se od 1. června do 15. července nachází souvislý porost ze stanovených plodin, které jsou zároveň jiné, než je hlavní plodina. </a:t>
            </a:r>
          </a:p>
          <a:p>
            <a:pPr marL="45720" indent="0">
              <a:buNone/>
            </a:pPr>
            <a:r>
              <a:rPr lang="cs-CZ" sz="2400" dirty="0"/>
              <a:t>Od doby založení porostu hlavní plodiny do 15. července zakázána aplikace přípravků na ochranu rostlin, upravených kalů a hnojiv.</a:t>
            </a:r>
          </a:p>
        </p:txBody>
      </p:sp>
    </p:spTree>
    <p:extLst>
      <p:ext uri="{BB962C8B-B14F-4D97-AF65-F5344CB8AC3E}">
        <p14:creationId xmlns:p14="http://schemas.microsoft.com/office/powerpoint/2010/main" val="276917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7D767CD-DEFF-A540-C037-4D9E022F5CE6}"/>
              </a:ext>
            </a:extLst>
          </p:cNvPr>
          <p:cNvSpPr>
            <a:spLocks noGrp="1"/>
          </p:cNvSpPr>
          <p:nvPr>
            <p:ph type="title"/>
          </p:nvPr>
        </p:nvSpPr>
        <p:spPr>
          <a:xfrm>
            <a:off x="1143000" y="609600"/>
            <a:ext cx="9875520" cy="1356360"/>
          </a:xfrm>
        </p:spPr>
        <p:txBody>
          <a:bodyPr>
            <a:normAutofit/>
          </a:bodyPr>
          <a:lstStyle/>
          <a:p>
            <a:r>
              <a:rPr lang="cs-CZ">
                <a:solidFill>
                  <a:srgbClr val="FFFFFF"/>
                </a:solidFill>
              </a:rPr>
              <a:t>Aktivní zemědělec</a:t>
            </a:r>
          </a:p>
        </p:txBody>
      </p:sp>
      <p:sp useBgFill="1">
        <p:nvSpPr>
          <p:cNvPr id="21" name="Rectangle 20">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Zástupný obsah 2">
            <a:extLst>
              <a:ext uri="{FF2B5EF4-FFF2-40B4-BE49-F238E27FC236}">
                <a16:creationId xmlns:a16="http://schemas.microsoft.com/office/drawing/2014/main" id="{C2D0C970-6F86-3174-892F-1E63E1676D84}"/>
              </a:ext>
            </a:extLst>
          </p:cNvPr>
          <p:cNvSpPr>
            <a:spLocks noGrp="1"/>
          </p:cNvSpPr>
          <p:nvPr>
            <p:ph idx="1"/>
          </p:nvPr>
        </p:nvSpPr>
        <p:spPr>
          <a:xfrm>
            <a:off x="321732" y="2529839"/>
            <a:ext cx="11548533" cy="4328159"/>
          </a:xfrm>
        </p:spPr>
        <p:txBody>
          <a:bodyPr>
            <a:normAutofit/>
          </a:bodyPr>
          <a:lstStyle/>
          <a:p>
            <a:pPr marL="45720" indent="0">
              <a:buNone/>
            </a:pPr>
            <a:endParaRPr lang="cs-CZ" sz="2400" b="1" dirty="0">
              <a:solidFill>
                <a:schemeClr val="tx1"/>
              </a:solidFill>
              <a:latin typeface="TimesNewRomanPS-BoldMT"/>
            </a:endParaRPr>
          </a:p>
          <a:p>
            <a:pPr marL="45720" indent="0">
              <a:buNone/>
            </a:pPr>
            <a:r>
              <a:rPr lang="cs-CZ" sz="2400" b="1" dirty="0">
                <a:solidFill>
                  <a:schemeClr val="tx1"/>
                </a:solidFill>
                <a:latin typeface="TimesNewRomanPS-BoldMT"/>
              </a:rPr>
              <a:t>A</a:t>
            </a:r>
            <a:r>
              <a:rPr lang="cs-CZ" sz="2400" b="1" i="0" u="none" strike="noStrike" baseline="0" dirty="0">
                <a:solidFill>
                  <a:schemeClr val="tx1"/>
                </a:solidFill>
                <a:latin typeface="TimesNewRomanPS-BoldMT"/>
              </a:rPr>
              <a:t>ktivní zemědělec </a:t>
            </a:r>
            <a:r>
              <a:rPr lang="cs-CZ" sz="2400" b="0" i="0" u="none" strike="noStrike" baseline="0" dirty="0">
                <a:solidFill>
                  <a:schemeClr val="tx1"/>
                </a:solidFill>
                <a:latin typeface="TimesNewRomanPSMT"/>
              </a:rPr>
              <a:t>je fyzická nebo právnická osoba, která je zemědělským podnikatelem dle §2e zákona o </a:t>
            </a:r>
            <a:r>
              <a:rPr lang="cs-CZ" sz="2400" b="0" i="0" u="none" strike="noStrike" baseline="0" dirty="0">
                <a:solidFill>
                  <a:schemeClr val="tx1"/>
                </a:solidFill>
              </a:rPr>
              <a:t>zemědělství</a:t>
            </a:r>
            <a:r>
              <a:rPr lang="cs-CZ" sz="2400" b="0" i="0" u="none" strike="noStrike" baseline="0" dirty="0">
                <a:solidFill>
                  <a:schemeClr val="tx1"/>
                </a:solidFill>
                <a:latin typeface="TimesNewRomanPSMT"/>
              </a:rPr>
              <a:t>, evidovaným v Evidenci zemědělského podnikatele dle § 2f zákona o zemědělství, a na kterou je současně k datu podání žádosti evidován minimálně 1 hektar zemědělské půdy v Evidenci využití půdy podle uživatelských vztahů dle § 3a zákona o zemědělství anebo evidována minimálně 1 velká dobytčí jednotka zvířat (dále jen „VDJ“) v ústřední evidenci dle plemenářského zákona (dle přepočítávacího koeficientu VDJ stanoveného ve Strategickém plánu).</a:t>
            </a:r>
          </a:p>
        </p:txBody>
      </p:sp>
    </p:spTree>
    <p:extLst>
      <p:ext uri="{BB962C8B-B14F-4D97-AF65-F5344CB8AC3E}">
        <p14:creationId xmlns:p14="http://schemas.microsoft.com/office/powerpoint/2010/main" val="1728350626"/>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F29389-9953-5162-1C0A-738AEF5897D9}"/>
              </a:ext>
            </a:extLst>
          </p:cNvPr>
          <p:cNvSpPr>
            <a:spLocks noGrp="1"/>
          </p:cNvSpPr>
          <p:nvPr>
            <p:ph type="title"/>
          </p:nvPr>
        </p:nvSpPr>
        <p:spPr>
          <a:xfrm>
            <a:off x="1143000" y="609600"/>
            <a:ext cx="9875520" cy="568751"/>
          </a:xfrm>
        </p:spPr>
        <p:txBody>
          <a:bodyPr>
            <a:noAutofit/>
          </a:bodyPr>
          <a:lstStyle/>
          <a:p>
            <a:r>
              <a:rPr lang="cs-CZ" sz="3600" b="1" dirty="0"/>
              <a:t>DZES – dobrý zemědělský a environmentální stav</a:t>
            </a:r>
          </a:p>
        </p:txBody>
      </p:sp>
      <p:sp>
        <p:nvSpPr>
          <p:cNvPr id="3" name="Zástupný obsah 2">
            <a:extLst>
              <a:ext uri="{FF2B5EF4-FFF2-40B4-BE49-F238E27FC236}">
                <a16:creationId xmlns:a16="http://schemas.microsoft.com/office/drawing/2014/main" id="{4FBBD560-CCEE-BF38-B0A7-A7201D316B36}"/>
              </a:ext>
            </a:extLst>
          </p:cNvPr>
          <p:cNvSpPr>
            <a:spLocks noGrp="1"/>
          </p:cNvSpPr>
          <p:nvPr>
            <p:ph idx="1"/>
          </p:nvPr>
        </p:nvSpPr>
        <p:spPr>
          <a:xfrm>
            <a:off x="612741" y="1376313"/>
            <a:ext cx="10812545" cy="4872087"/>
          </a:xfrm>
        </p:spPr>
        <p:txBody>
          <a:bodyPr>
            <a:normAutofit/>
          </a:bodyPr>
          <a:lstStyle/>
          <a:p>
            <a:pPr marL="45720" indent="0">
              <a:buNone/>
            </a:pPr>
            <a:r>
              <a:rPr lang="cs-CZ" sz="2400" b="1" dirty="0"/>
              <a:t>Plochou s meziplodinami </a:t>
            </a:r>
          </a:p>
          <a:p>
            <a:pPr marL="45720" indent="0">
              <a:buNone/>
            </a:pPr>
            <a:r>
              <a:rPr lang="cs-CZ" sz="2400" dirty="0"/>
              <a:t>je plocha evidovaná v evidenci využití půdy jako druh zemědělské kultury standardní orná půda, na které se nachází porost ze stanovených plodin minimálně 8 týdnů. </a:t>
            </a:r>
          </a:p>
          <a:p>
            <a:pPr marL="45720" indent="0">
              <a:buNone/>
            </a:pPr>
            <a:r>
              <a:rPr lang="cs-CZ" sz="2400" dirty="0"/>
              <a:t>Plocha je založena výsevem směsi plodin za předpokladu, že porost směsi meziplodin obsahuje nejvýše 90 % jedné plodiny nebo podsevem druhu trávy nebo luskoviny do hlavní plodiny, s platností od doby sklizně hlavní plodiny. </a:t>
            </a:r>
          </a:p>
          <a:p>
            <a:pPr marL="45720" indent="0">
              <a:buNone/>
            </a:pPr>
            <a:r>
              <a:rPr lang="cs-CZ" sz="2400" dirty="0"/>
              <a:t>Pro meziplodiny založené podsevem platí, že v době po sklizni hlavní plodiny po dobu 8 týdnů je zakázána aplikace přípravků na ochranu rostlin, upravených kalů, hnojiv a omezování v růstu, mechanická nebo chemická likvidace porostu. </a:t>
            </a:r>
          </a:p>
          <a:p>
            <a:pPr marL="45720" indent="0">
              <a:buNone/>
            </a:pPr>
            <a:r>
              <a:rPr lang="cs-CZ" sz="2400" dirty="0"/>
              <a:t>Pro meziplodiny založené výsevem platí, že v době od založení porostu po dobu osmi týdnů je zakázána aplikace přípravků na ochranu rostlin, upravených kalů a hnojiv a omezování v růstu, mechanická nebo chemická likvidace porostu</a:t>
            </a:r>
          </a:p>
        </p:txBody>
      </p:sp>
    </p:spTree>
    <p:extLst>
      <p:ext uri="{BB962C8B-B14F-4D97-AF65-F5344CB8AC3E}">
        <p14:creationId xmlns:p14="http://schemas.microsoft.com/office/powerpoint/2010/main" val="13655428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662D70-D831-62D9-B583-DAD8F2B5E341}"/>
              </a:ext>
            </a:extLst>
          </p:cNvPr>
          <p:cNvSpPr>
            <a:spLocks noGrp="1"/>
          </p:cNvSpPr>
          <p:nvPr>
            <p:ph type="title"/>
          </p:nvPr>
        </p:nvSpPr>
        <p:spPr>
          <a:xfrm>
            <a:off x="471341" y="609600"/>
            <a:ext cx="10963372" cy="653592"/>
          </a:xfrm>
        </p:spPr>
        <p:txBody>
          <a:bodyPr>
            <a:normAutofit fontScale="90000"/>
          </a:bodyPr>
          <a:lstStyle/>
          <a:p>
            <a:r>
              <a:rPr lang="cs-CZ" sz="4400" dirty="0"/>
              <a:t>DZES – dobrý zemědělský a environmentální stav</a:t>
            </a:r>
            <a:endParaRPr lang="cs-CZ" dirty="0"/>
          </a:p>
        </p:txBody>
      </p:sp>
      <p:sp>
        <p:nvSpPr>
          <p:cNvPr id="3" name="Zástupný obsah 2">
            <a:extLst>
              <a:ext uri="{FF2B5EF4-FFF2-40B4-BE49-F238E27FC236}">
                <a16:creationId xmlns:a16="http://schemas.microsoft.com/office/drawing/2014/main" id="{051513B1-518A-900B-C015-E633CD78BA09}"/>
              </a:ext>
            </a:extLst>
          </p:cNvPr>
          <p:cNvSpPr>
            <a:spLocks noGrp="1"/>
          </p:cNvSpPr>
          <p:nvPr>
            <p:ph idx="1"/>
          </p:nvPr>
        </p:nvSpPr>
        <p:spPr>
          <a:xfrm>
            <a:off x="895546" y="1668544"/>
            <a:ext cx="10120325" cy="4427456"/>
          </a:xfrm>
        </p:spPr>
        <p:txBody>
          <a:bodyPr/>
          <a:lstStyle/>
          <a:p>
            <a:pPr marL="45720" indent="0">
              <a:buNone/>
            </a:pPr>
            <a:r>
              <a:rPr lang="cs-CZ" sz="2400" b="1" dirty="0"/>
              <a:t>Plochou s plodinami vázajícími dusík</a:t>
            </a:r>
          </a:p>
          <a:p>
            <a:pPr marL="45720" indent="0">
              <a:buNone/>
            </a:pPr>
            <a:r>
              <a:rPr lang="cs-CZ" sz="2400" b="1" dirty="0"/>
              <a:t> </a:t>
            </a:r>
            <a:r>
              <a:rPr lang="cs-CZ" sz="2400" dirty="0"/>
              <a:t>je plocha evidovaná v evidenci využití půdy jako druh zemědělské kultury standardní orná půda, na které se nachází porost ze stanovených plodin. </a:t>
            </a:r>
          </a:p>
          <a:p>
            <a:pPr marL="45720" indent="0">
              <a:buNone/>
            </a:pPr>
            <a:r>
              <a:rPr lang="cs-CZ" sz="2400" dirty="0"/>
              <a:t>Na ploše je zajištěn souvislý pokryv půdy nebo prokazatelný výskyt posklizňových zbytků nejpozději od </a:t>
            </a:r>
            <a:r>
              <a:rPr lang="cs-CZ" sz="2400" b="1" dirty="0"/>
              <a:t>1. června do 15. července</a:t>
            </a:r>
            <a:r>
              <a:rPr lang="cs-CZ" sz="2400" dirty="0"/>
              <a:t>. </a:t>
            </a:r>
          </a:p>
          <a:p>
            <a:pPr marL="45720" indent="0">
              <a:buNone/>
            </a:pPr>
            <a:r>
              <a:rPr lang="cs-CZ" sz="2400" dirty="0"/>
              <a:t>Na ploše je nejpozději do 31. října založen porost ozimé plodiny nebo ponechán porost víceleté plodiny vázající dusík.</a:t>
            </a:r>
          </a:p>
          <a:p>
            <a:pPr marL="45720" indent="0">
              <a:buNone/>
            </a:pPr>
            <a:r>
              <a:rPr lang="cs-CZ" sz="2400" dirty="0"/>
              <a:t> Na ploše je od doby vysetí do sklizně zakázána aplikace přípravků na ochranu rostlin, upravených kalů a hnojiv, pro víceleté porosty platí zákaz až do poslední sklizně</a:t>
            </a:r>
            <a:r>
              <a:rPr lang="cs-CZ" dirty="0"/>
              <a:t>.</a:t>
            </a:r>
          </a:p>
        </p:txBody>
      </p:sp>
    </p:spTree>
    <p:extLst>
      <p:ext uri="{BB962C8B-B14F-4D97-AF65-F5344CB8AC3E}">
        <p14:creationId xmlns:p14="http://schemas.microsoft.com/office/powerpoint/2010/main" val="41021031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CEB-C328-8C34-86DE-D3881A62D67E}"/>
              </a:ext>
            </a:extLst>
          </p:cNvPr>
          <p:cNvSpPr>
            <a:spLocks noGrp="1"/>
          </p:cNvSpPr>
          <p:nvPr>
            <p:ph type="title"/>
          </p:nvPr>
        </p:nvSpPr>
        <p:spPr>
          <a:xfrm>
            <a:off x="1249532" y="230821"/>
            <a:ext cx="9875520" cy="781234"/>
          </a:xfrm>
        </p:spPr>
        <p:txBody>
          <a:bodyPr>
            <a:norm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E2CBF5AB-5BFE-79F0-5CDB-17A393A53D51}"/>
              </a:ext>
            </a:extLst>
          </p:cNvPr>
          <p:cNvSpPr>
            <a:spLocks noGrp="1"/>
          </p:cNvSpPr>
          <p:nvPr>
            <p:ph idx="1"/>
          </p:nvPr>
        </p:nvSpPr>
        <p:spPr>
          <a:xfrm>
            <a:off x="518473" y="1118585"/>
            <a:ext cx="11170763" cy="5508593"/>
          </a:xfrm>
        </p:spPr>
        <p:txBody>
          <a:bodyPr>
            <a:noAutofit/>
          </a:bodyPr>
          <a:lstStyle/>
          <a:p>
            <a:pPr marL="0" indent="0" algn="just">
              <a:lnSpc>
                <a:spcPct val="100000"/>
              </a:lnSpc>
              <a:spcBef>
                <a:spcPts val="960"/>
              </a:spcBef>
              <a:buNone/>
            </a:pPr>
            <a:r>
              <a:rPr lang="cs-CZ" dirty="0">
                <a:latin typeface="Gill Sans MT"/>
                <a:cs typeface="Gill Sans MT"/>
              </a:rPr>
              <a:t>Pro</a:t>
            </a:r>
            <a:r>
              <a:rPr lang="cs-CZ" spc="-20" dirty="0">
                <a:latin typeface="Gill Sans MT"/>
                <a:cs typeface="Gill Sans MT"/>
              </a:rPr>
              <a:t> </a:t>
            </a:r>
            <a:r>
              <a:rPr lang="cs-CZ" dirty="0">
                <a:latin typeface="Gill Sans MT"/>
                <a:cs typeface="Gill Sans MT"/>
              </a:rPr>
              <a:t>vyhrazení</a:t>
            </a:r>
            <a:r>
              <a:rPr lang="cs-CZ" spc="-5" dirty="0">
                <a:latin typeface="Gill Sans MT"/>
                <a:cs typeface="Gill Sans MT"/>
              </a:rPr>
              <a:t> </a:t>
            </a:r>
            <a:r>
              <a:rPr lang="cs-CZ" dirty="0">
                <a:latin typeface="Gill Sans MT"/>
                <a:cs typeface="Gill Sans MT"/>
              </a:rPr>
              <a:t>minimálního</a:t>
            </a:r>
            <a:r>
              <a:rPr lang="cs-CZ" spc="-10" dirty="0">
                <a:latin typeface="Gill Sans MT"/>
                <a:cs typeface="Gill Sans MT"/>
              </a:rPr>
              <a:t> </a:t>
            </a:r>
            <a:r>
              <a:rPr lang="cs-CZ" dirty="0">
                <a:latin typeface="Gill Sans MT"/>
                <a:cs typeface="Gill Sans MT"/>
              </a:rPr>
              <a:t>podílu</a:t>
            </a:r>
            <a:r>
              <a:rPr lang="cs-CZ" spc="-5" dirty="0">
                <a:latin typeface="Gill Sans MT"/>
                <a:cs typeface="Gill Sans MT"/>
              </a:rPr>
              <a:t> </a:t>
            </a:r>
            <a:r>
              <a:rPr lang="cs-CZ" dirty="0">
                <a:latin typeface="Gill Sans MT"/>
                <a:cs typeface="Gill Sans MT"/>
              </a:rPr>
              <a:t>neprodukčních</a:t>
            </a:r>
            <a:r>
              <a:rPr lang="cs-CZ" spc="-20" dirty="0">
                <a:latin typeface="Gill Sans MT"/>
                <a:cs typeface="Gill Sans MT"/>
              </a:rPr>
              <a:t> </a:t>
            </a:r>
            <a:r>
              <a:rPr lang="cs-CZ" dirty="0">
                <a:latin typeface="Gill Sans MT"/>
                <a:cs typeface="Gill Sans MT"/>
              </a:rPr>
              <a:t>ploch</a:t>
            </a:r>
            <a:r>
              <a:rPr lang="cs-CZ" spc="-5" dirty="0">
                <a:latin typeface="Gill Sans MT"/>
                <a:cs typeface="Gill Sans MT"/>
              </a:rPr>
              <a:t> </a:t>
            </a:r>
            <a:r>
              <a:rPr lang="cs-CZ" dirty="0">
                <a:latin typeface="Gill Sans MT"/>
                <a:cs typeface="Gill Sans MT"/>
              </a:rPr>
              <a:t>je</a:t>
            </a:r>
            <a:r>
              <a:rPr lang="cs-CZ" spc="-10" dirty="0">
                <a:latin typeface="Gill Sans MT"/>
                <a:cs typeface="Gill Sans MT"/>
              </a:rPr>
              <a:t> </a:t>
            </a:r>
            <a:r>
              <a:rPr lang="cs-CZ" dirty="0">
                <a:latin typeface="Gill Sans MT"/>
                <a:cs typeface="Gill Sans MT"/>
              </a:rPr>
              <a:t>možné</a:t>
            </a:r>
            <a:r>
              <a:rPr lang="cs-CZ" spc="-5" dirty="0">
                <a:latin typeface="Gill Sans MT"/>
                <a:cs typeface="Gill Sans MT"/>
              </a:rPr>
              <a:t> </a:t>
            </a:r>
            <a:r>
              <a:rPr lang="cs-CZ" dirty="0">
                <a:latin typeface="Gill Sans MT"/>
                <a:cs typeface="Gill Sans MT"/>
              </a:rPr>
              <a:t>vybrat</a:t>
            </a:r>
            <a:r>
              <a:rPr lang="cs-CZ" spc="-15" dirty="0">
                <a:latin typeface="Gill Sans MT"/>
                <a:cs typeface="Gill Sans MT"/>
              </a:rPr>
              <a:t> </a:t>
            </a:r>
            <a:r>
              <a:rPr lang="cs-CZ" dirty="0">
                <a:latin typeface="Gill Sans MT"/>
                <a:cs typeface="Gill Sans MT"/>
              </a:rPr>
              <a:t>ze</a:t>
            </a:r>
            <a:r>
              <a:rPr lang="cs-CZ" spc="-15" dirty="0">
                <a:latin typeface="Gill Sans MT"/>
                <a:cs typeface="Gill Sans MT"/>
              </a:rPr>
              <a:t> </a:t>
            </a:r>
            <a:r>
              <a:rPr lang="cs-CZ" dirty="0">
                <a:latin typeface="Gill Sans MT"/>
                <a:cs typeface="Gill Sans MT"/>
              </a:rPr>
              <a:t>2</a:t>
            </a:r>
            <a:r>
              <a:rPr lang="cs-CZ" spc="-5" dirty="0">
                <a:latin typeface="Gill Sans MT"/>
                <a:cs typeface="Gill Sans MT"/>
              </a:rPr>
              <a:t> </a:t>
            </a:r>
            <a:r>
              <a:rPr lang="cs-CZ" spc="-10" dirty="0">
                <a:latin typeface="Gill Sans MT"/>
                <a:cs typeface="Gill Sans MT"/>
              </a:rPr>
              <a:t>možností:</a:t>
            </a:r>
            <a:endParaRPr lang="cs-CZ" dirty="0">
              <a:latin typeface="Gill Sans MT"/>
              <a:cs typeface="Gill Sans MT"/>
            </a:endParaRPr>
          </a:p>
          <a:p>
            <a:pPr marL="520065" marR="6350" indent="-228600" algn="just">
              <a:lnSpc>
                <a:spcPct val="110800"/>
              </a:lnSpc>
              <a:buChar char="•"/>
              <a:tabLst>
                <a:tab pos="520700" algn="l"/>
              </a:tabLst>
            </a:pPr>
            <a:r>
              <a:rPr lang="cs-CZ" b="1" dirty="0">
                <a:solidFill>
                  <a:schemeClr val="accent2"/>
                </a:solidFill>
                <a:latin typeface="Gill Sans MT"/>
                <a:cs typeface="Gill Sans MT"/>
              </a:rPr>
              <a:t>Nejméně</a:t>
            </a:r>
            <a:r>
              <a:rPr lang="cs-CZ" b="1" spc="70" dirty="0">
                <a:solidFill>
                  <a:schemeClr val="accent2"/>
                </a:solidFill>
                <a:latin typeface="Gill Sans MT"/>
                <a:cs typeface="Gill Sans MT"/>
              </a:rPr>
              <a:t> </a:t>
            </a:r>
            <a:r>
              <a:rPr lang="cs-CZ" b="1" dirty="0">
                <a:solidFill>
                  <a:schemeClr val="accent2"/>
                </a:solidFill>
                <a:latin typeface="Gill Sans MT"/>
                <a:cs typeface="Gill Sans MT"/>
              </a:rPr>
              <a:t>4</a:t>
            </a:r>
            <a:r>
              <a:rPr lang="cs-CZ" b="1" spc="60" dirty="0">
                <a:solidFill>
                  <a:schemeClr val="accent2"/>
                </a:solidFill>
                <a:latin typeface="Gill Sans MT"/>
                <a:cs typeface="Gill Sans MT"/>
              </a:rPr>
              <a:t> </a:t>
            </a:r>
            <a:r>
              <a:rPr lang="cs-CZ" b="1" dirty="0">
                <a:solidFill>
                  <a:schemeClr val="accent2"/>
                </a:solidFill>
                <a:latin typeface="Gill Sans MT"/>
                <a:cs typeface="Gill Sans MT"/>
              </a:rPr>
              <a:t>%</a:t>
            </a:r>
            <a:r>
              <a:rPr lang="cs-CZ" b="1" spc="65" dirty="0">
                <a:solidFill>
                  <a:schemeClr val="accent2"/>
                </a:solidFill>
                <a:latin typeface="Gill Sans MT"/>
                <a:cs typeface="Gill Sans MT"/>
              </a:rPr>
              <a:t> </a:t>
            </a:r>
            <a:r>
              <a:rPr lang="cs-CZ" dirty="0">
                <a:latin typeface="Gill Sans MT"/>
                <a:cs typeface="Gill Sans MT"/>
              </a:rPr>
              <a:t>zastoupené</a:t>
            </a:r>
            <a:r>
              <a:rPr lang="cs-CZ" spc="75" dirty="0">
                <a:latin typeface="Gill Sans MT"/>
                <a:cs typeface="Gill Sans MT"/>
              </a:rPr>
              <a:t> </a:t>
            </a:r>
            <a:r>
              <a:rPr lang="cs-CZ" dirty="0">
                <a:latin typeface="Gill Sans MT"/>
                <a:cs typeface="Gill Sans MT"/>
              </a:rPr>
              <a:t>krajinnými</a:t>
            </a:r>
            <a:r>
              <a:rPr lang="cs-CZ" spc="65" dirty="0">
                <a:latin typeface="Gill Sans MT"/>
                <a:cs typeface="Gill Sans MT"/>
              </a:rPr>
              <a:t> </a:t>
            </a:r>
            <a:r>
              <a:rPr lang="cs-CZ" dirty="0">
                <a:latin typeface="Gill Sans MT"/>
                <a:cs typeface="Gill Sans MT"/>
              </a:rPr>
              <a:t>prvky,</a:t>
            </a:r>
            <a:r>
              <a:rPr lang="cs-CZ" spc="75" dirty="0">
                <a:latin typeface="Gill Sans MT"/>
                <a:cs typeface="Gill Sans MT"/>
              </a:rPr>
              <a:t> </a:t>
            </a:r>
            <a:r>
              <a:rPr lang="cs-CZ" dirty="0">
                <a:latin typeface="Gill Sans MT"/>
                <a:cs typeface="Gill Sans MT"/>
              </a:rPr>
              <a:t>úhorem</a:t>
            </a:r>
            <a:r>
              <a:rPr lang="cs-CZ" spc="75" dirty="0">
                <a:latin typeface="Gill Sans MT"/>
                <a:cs typeface="Gill Sans MT"/>
              </a:rPr>
              <a:t> </a:t>
            </a:r>
            <a:r>
              <a:rPr lang="cs-CZ" dirty="0">
                <a:latin typeface="Gill Sans MT"/>
                <a:cs typeface="Gill Sans MT"/>
              </a:rPr>
              <a:t>s</a:t>
            </a:r>
            <a:r>
              <a:rPr lang="cs-CZ" spc="70" dirty="0">
                <a:latin typeface="Gill Sans MT"/>
                <a:cs typeface="Gill Sans MT"/>
              </a:rPr>
              <a:t> </a:t>
            </a:r>
            <a:r>
              <a:rPr lang="cs-CZ" dirty="0">
                <a:latin typeface="Gill Sans MT"/>
                <a:cs typeface="Gill Sans MT"/>
              </a:rPr>
              <a:t>porostem</a:t>
            </a:r>
            <a:r>
              <a:rPr lang="cs-CZ" spc="60" dirty="0">
                <a:latin typeface="Gill Sans MT"/>
                <a:cs typeface="Gill Sans MT"/>
              </a:rPr>
              <a:t> </a:t>
            </a:r>
            <a:r>
              <a:rPr lang="cs-CZ" dirty="0">
                <a:latin typeface="Gill Sans MT"/>
                <a:cs typeface="Gill Sans MT"/>
              </a:rPr>
              <a:t>a</a:t>
            </a:r>
            <a:r>
              <a:rPr lang="cs-CZ" spc="65" dirty="0">
                <a:latin typeface="Gill Sans MT"/>
                <a:cs typeface="Gill Sans MT"/>
              </a:rPr>
              <a:t> </a:t>
            </a:r>
            <a:r>
              <a:rPr lang="cs-CZ" dirty="0">
                <a:latin typeface="Gill Sans MT"/>
                <a:cs typeface="Gill Sans MT"/>
              </a:rPr>
              <a:t>ochrannými</a:t>
            </a:r>
            <a:r>
              <a:rPr lang="cs-CZ" spc="75" dirty="0">
                <a:latin typeface="Gill Sans MT"/>
                <a:cs typeface="Gill Sans MT"/>
              </a:rPr>
              <a:t> </a:t>
            </a:r>
            <a:r>
              <a:rPr lang="cs-CZ" spc="-20" dirty="0">
                <a:latin typeface="Gill Sans MT"/>
                <a:cs typeface="Gill Sans MT"/>
              </a:rPr>
              <a:t>pásy nebo</a:t>
            </a:r>
            <a:endParaRPr lang="cs-CZ" dirty="0">
              <a:latin typeface="Gill Sans MT"/>
              <a:cs typeface="Gill Sans MT"/>
            </a:endParaRPr>
          </a:p>
          <a:p>
            <a:pPr marL="520065" marR="6985" indent="-228600" algn="just">
              <a:lnSpc>
                <a:spcPct val="110800"/>
              </a:lnSpc>
              <a:spcBef>
                <a:spcPts val="15"/>
              </a:spcBef>
              <a:buChar char="•"/>
              <a:tabLst>
                <a:tab pos="520700" algn="l"/>
              </a:tabLst>
            </a:pPr>
            <a:r>
              <a:rPr lang="cs-CZ" b="1" dirty="0">
                <a:solidFill>
                  <a:schemeClr val="accent2"/>
                </a:solidFill>
                <a:latin typeface="Gill Sans MT"/>
                <a:cs typeface="Gill Sans MT"/>
              </a:rPr>
              <a:t>Nejméně</a:t>
            </a:r>
            <a:r>
              <a:rPr lang="cs-CZ" b="1" spc="15" dirty="0">
                <a:solidFill>
                  <a:schemeClr val="accent2"/>
                </a:solidFill>
                <a:latin typeface="Gill Sans MT"/>
                <a:cs typeface="Gill Sans MT"/>
              </a:rPr>
              <a:t> </a:t>
            </a:r>
            <a:r>
              <a:rPr lang="cs-CZ" b="1" dirty="0">
                <a:solidFill>
                  <a:schemeClr val="accent2"/>
                </a:solidFill>
                <a:latin typeface="Gill Sans MT"/>
                <a:cs typeface="Gill Sans MT"/>
              </a:rPr>
              <a:t>7</a:t>
            </a:r>
            <a:r>
              <a:rPr lang="cs-CZ" b="1" spc="15" dirty="0">
                <a:solidFill>
                  <a:schemeClr val="accent2"/>
                </a:solidFill>
                <a:latin typeface="Gill Sans MT"/>
                <a:cs typeface="Gill Sans MT"/>
              </a:rPr>
              <a:t> </a:t>
            </a:r>
            <a:r>
              <a:rPr lang="cs-CZ" b="1" dirty="0">
                <a:solidFill>
                  <a:schemeClr val="accent2"/>
                </a:solidFill>
                <a:latin typeface="Gill Sans MT"/>
                <a:cs typeface="Gill Sans MT"/>
              </a:rPr>
              <a:t>%,</a:t>
            </a:r>
            <a:r>
              <a:rPr lang="cs-CZ" b="1" spc="25" dirty="0">
                <a:solidFill>
                  <a:schemeClr val="accent2"/>
                </a:solidFill>
                <a:latin typeface="Gill Sans MT"/>
                <a:cs typeface="Gill Sans MT"/>
              </a:rPr>
              <a:t> </a:t>
            </a:r>
            <a:r>
              <a:rPr lang="cs-CZ" dirty="0">
                <a:latin typeface="Gill Sans MT"/>
                <a:cs typeface="Gill Sans MT"/>
              </a:rPr>
              <a:t>včetně</a:t>
            </a:r>
            <a:r>
              <a:rPr lang="cs-CZ" spc="30" dirty="0">
                <a:latin typeface="Gill Sans MT"/>
                <a:cs typeface="Gill Sans MT"/>
              </a:rPr>
              <a:t> </a:t>
            </a:r>
            <a:r>
              <a:rPr lang="cs-CZ" dirty="0">
                <a:latin typeface="Gill Sans MT"/>
                <a:cs typeface="Gill Sans MT"/>
              </a:rPr>
              <a:t>plochy</a:t>
            </a:r>
            <a:r>
              <a:rPr lang="cs-CZ" spc="30" dirty="0">
                <a:latin typeface="Gill Sans MT"/>
                <a:cs typeface="Gill Sans MT"/>
              </a:rPr>
              <a:t> </a:t>
            </a:r>
            <a:r>
              <a:rPr lang="cs-CZ" dirty="0">
                <a:latin typeface="Gill Sans MT"/>
                <a:cs typeface="Gill Sans MT"/>
              </a:rPr>
              <a:t>meziplodiny</a:t>
            </a:r>
            <a:r>
              <a:rPr lang="cs-CZ" spc="15" dirty="0">
                <a:latin typeface="Gill Sans MT"/>
                <a:cs typeface="Gill Sans MT"/>
              </a:rPr>
              <a:t> </a:t>
            </a:r>
            <a:r>
              <a:rPr lang="cs-CZ" dirty="0">
                <a:latin typeface="Gill Sans MT"/>
                <a:cs typeface="Gill Sans MT"/>
              </a:rPr>
              <a:t>nebo</a:t>
            </a:r>
            <a:r>
              <a:rPr lang="cs-CZ" spc="25" dirty="0">
                <a:latin typeface="Gill Sans MT"/>
                <a:cs typeface="Gill Sans MT"/>
              </a:rPr>
              <a:t> </a:t>
            </a:r>
            <a:r>
              <a:rPr lang="cs-CZ" dirty="0">
                <a:latin typeface="Gill Sans MT"/>
                <a:cs typeface="Gill Sans MT"/>
              </a:rPr>
              <a:t>plochy</a:t>
            </a:r>
            <a:r>
              <a:rPr lang="cs-CZ" spc="35" dirty="0">
                <a:latin typeface="Gill Sans MT"/>
                <a:cs typeface="Gill Sans MT"/>
              </a:rPr>
              <a:t> </a:t>
            </a:r>
            <a:r>
              <a:rPr lang="cs-CZ" dirty="0">
                <a:latin typeface="Gill Sans MT"/>
                <a:cs typeface="Gill Sans MT"/>
              </a:rPr>
              <a:t>plodin</a:t>
            </a:r>
            <a:r>
              <a:rPr lang="cs-CZ" spc="15" dirty="0">
                <a:latin typeface="Gill Sans MT"/>
                <a:cs typeface="Gill Sans MT"/>
              </a:rPr>
              <a:t> </a:t>
            </a:r>
            <a:r>
              <a:rPr lang="cs-CZ" dirty="0">
                <a:latin typeface="Gill Sans MT"/>
                <a:cs typeface="Gill Sans MT"/>
              </a:rPr>
              <a:t>vážící</a:t>
            </a:r>
            <a:r>
              <a:rPr lang="cs-CZ" spc="15" dirty="0">
                <a:latin typeface="Gill Sans MT"/>
                <a:cs typeface="Gill Sans MT"/>
              </a:rPr>
              <a:t> </a:t>
            </a:r>
            <a:r>
              <a:rPr lang="cs-CZ" dirty="0">
                <a:latin typeface="Gill Sans MT"/>
                <a:cs typeface="Gill Sans MT"/>
              </a:rPr>
              <a:t>dusík,</a:t>
            </a:r>
            <a:r>
              <a:rPr lang="cs-CZ" spc="20" dirty="0">
                <a:latin typeface="Gill Sans MT"/>
                <a:cs typeface="Gill Sans MT"/>
              </a:rPr>
              <a:t> </a:t>
            </a:r>
            <a:r>
              <a:rPr lang="cs-CZ" spc="-10" dirty="0">
                <a:latin typeface="Gill Sans MT"/>
                <a:cs typeface="Gill Sans MT"/>
              </a:rPr>
              <a:t>pěstované </a:t>
            </a:r>
            <a:r>
              <a:rPr lang="cs-CZ" dirty="0">
                <a:latin typeface="Gill Sans MT"/>
                <a:cs typeface="Gill Sans MT"/>
              </a:rPr>
              <a:t>bez</a:t>
            </a:r>
            <a:r>
              <a:rPr lang="cs-CZ" spc="290" dirty="0">
                <a:latin typeface="Gill Sans MT"/>
                <a:cs typeface="Gill Sans MT"/>
              </a:rPr>
              <a:t> </a:t>
            </a:r>
            <a:r>
              <a:rPr lang="cs-CZ" dirty="0">
                <a:latin typeface="Gill Sans MT"/>
                <a:cs typeface="Gill Sans MT"/>
              </a:rPr>
              <a:t>použití</a:t>
            </a:r>
            <a:r>
              <a:rPr lang="cs-CZ" spc="300" dirty="0">
                <a:latin typeface="Gill Sans MT"/>
                <a:cs typeface="Gill Sans MT"/>
              </a:rPr>
              <a:t> </a:t>
            </a:r>
            <a:r>
              <a:rPr lang="cs-CZ" dirty="0">
                <a:latin typeface="Gill Sans MT"/>
                <a:cs typeface="Gill Sans MT"/>
              </a:rPr>
              <a:t>přípravků</a:t>
            </a:r>
            <a:r>
              <a:rPr lang="cs-CZ" spc="300" dirty="0">
                <a:latin typeface="Gill Sans MT"/>
                <a:cs typeface="Gill Sans MT"/>
              </a:rPr>
              <a:t> </a:t>
            </a:r>
            <a:r>
              <a:rPr lang="cs-CZ" dirty="0">
                <a:latin typeface="Gill Sans MT"/>
                <a:cs typeface="Gill Sans MT"/>
              </a:rPr>
              <a:t>na</a:t>
            </a:r>
            <a:r>
              <a:rPr lang="cs-CZ" spc="305" dirty="0">
                <a:latin typeface="Gill Sans MT"/>
                <a:cs typeface="Gill Sans MT"/>
              </a:rPr>
              <a:t> </a:t>
            </a:r>
            <a:r>
              <a:rPr lang="cs-CZ" dirty="0">
                <a:latin typeface="Gill Sans MT"/>
                <a:cs typeface="Gill Sans MT"/>
              </a:rPr>
              <a:t>ochranu</a:t>
            </a:r>
            <a:r>
              <a:rPr lang="cs-CZ" spc="300" dirty="0">
                <a:latin typeface="Gill Sans MT"/>
                <a:cs typeface="Gill Sans MT"/>
              </a:rPr>
              <a:t> </a:t>
            </a:r>
            <a:r>
              <a:rPr lang="cs-CZ" dirty="0">
                <a:latin typeface="Gill Sans MT"/>
                <a:cs typeface="Gill Sans MT"/>
              </a:rPr>
              <a:t>rostlin,</a:t>
            </a:r>
            <a:r>
              <a:rPr lang="cs-CZ" spc="305" dirty="0">
                <a:latin typeface="Gill Sans MT"/>
                <a:cs typeface="Gill Sans MT"/>
              </a:rPr>
              <a:t> </a:t>
            </a:r>
            <a:r>
              <a:rPr lang="cs-CZ" dirty="0">
                <a:latin typeface="Gill Sans MT"/>
                <a:cs typeface="Gill Sans MT"/>
              </a:rPr>
              <a:t>přičemž</a:t>
            </a:r>
            <a:r>
              <a:rPr lang="cs-CZ" spc="300" dirty="0">
                <a:latin typeface="Gill Sans MT"/>
                <a:cs typeface="Gill Sans MT"/>
              </a:rPr>
              <a:t> </a:t>
            </a:r>
            <a:r>
              <a:rPr lang="cs-CZ" b="1" dirty="0">
                <a:solidFill>
                  <a:srgbClr val="C00000"/>
                </a:solidFill>
                <a:latin typeface="Gill Sans MT"/>
                <a:cs typeface="Gill Sans MT"/>
              </a:rPr>
              <a:t>minimálně</a:t>
            </a:r>
            <a:r>
              <a:rPr lang="cs-CZ" b="1" spc="300" dirty="0">
                <a:solidFill>
                  <a:srgbClr val="C00000"/>
                </a:solidFill>
                <a:latin typeface="Gill Sans MT"/>
                <a:cs typeface="Gill Sans MT"/>
              </a:rPr>
              <a:t> </a:t>
            </a:r>
            <a:r>
              <a:rPr lang="cs-CZ" b="1" dirty="0">
                <a:solidFill>
                  <a:srgbClr val="C00000"/>
                </a:solidFill>
                <a:latin typeface="Gill Sans MT"/>
                <a:cs typeface="Gill Sans MT"/>
              </a:rPr>
              <a:t>3</a:t>
            </a:r>
            <a:r>
              <a:rPr lang="cs-CZ" b="1" spc="300" dirty="0">
                <a:solidFill>
                  <a:srgbClr val="C00000"/>
                </a:solidFill>
                <a:latin typeface="Gill Sans MT"/>
                <a:cs typeface="Gill Sans MT"/>
              </a:rPr>
              <a:t> </a:t>
            </a:r>
            <a:r>
              <a:rPr lang="cs-CZ" b="1" dirty="0">
                <a:solidFill>
                  <a:srgbClr val="C00000"/>
                </a:solidFill>
                <a:latin typeface="Gill Sans MT"/>
                <a:cs typeface="Gill Sans MT"/>
              </a:rPr>
              <a:t>%</a:t>
            </a:r>
            <a:r>
              <a:rPr lang="cs-CZ" b="1" spc="305" dirty="0">
                <a:solidFill>
                  <a:srgbClr val="C00000"/>
                </a:solidFill>
                <a:latin typeface="Gill Sans MT"/>
                <a:cs typeface="Gill Sans MT"/>
              </a:rPr>
              <a:t> </a:t>
            </a:r>
            <a:r>
              <a:rPr lang="cs-CZ" dirty="0">
                <a:latin typeface="Gill Sans MT"/>
                <a:cs typeface="Gill Sans MT"/>
              </a:rPr>
              <a:t>z</a:t>
            </a:r>
            <a:r>
              <a:rPr lang="cs-CZ" spc="300" dirty="0">
                <a:latin typeface="Gill Sans MT"/>
                <a:cs typeface="Gill Sans MT"/>
              </a:rPr>
              <a:t> </a:t>
            </a:r>
            <a:r>
              <a:rPr lang="cs-CZ" dirty="0">
                <a:latin typeface="Gill Sans MT"/>
                <a:cs typeface="Gill Sans MT"/>
              </a:rPr>
              <a:t>toho</a:t>
            </a:r>
            <a:r>
              <a:rPr lang="cs-CZ" spc="300" dirty="0">
                <a:latin typeface="Gill Sans MT"/>
                <a:cs typeface="Gill Sans MT"/>
              </a:rPr>
              <a:t> </a:t>
            </a:r>
            <a:r>
              <a:rPr lang="cs-CZ" spc="-10" dirty="0">
                <a:latin typeface="Gill Sans MT"/>
                <a:cs typeface="Gill Sans MT"/>
              </a:rPr>
              <a:t>tvoří </a:t>
            </a:r>
            <a:r>
              <a:rPr lang="cs-CZ" dirty="0">
                <a:latin typeface="Gill Sans MT"/>
                <a:cs typeface="Gill Sans MT"/>
              </a:rPr>
              <a:t>neprodukční</a:t>
            </a:r>
            <a:r>
              <a:rPr lang="cs-CZ" spc="-10" dirty="0">
                <a:latin typeface="Gill Sans MT"/>
                <a:cs typeface="Gill Sans MT"/>
              </a:rPr>
              <a:t> </a:t>
            </a:r>
            <a:r>
              <a:rPr lang="cs-CZ" dirty="0">
                <a:latin typeface="Gill Sans MT"/>
                <a:cs typeface="Gill Sans MT"/>
              </a:rPr>
              <a:t>plochy,</a:t>
            </a:r>
            <a:r>
              <a:rPr lang="cs-CZ" spc="-20" dirty="0">
                <a:latin typeface="Gill Sans MT"/>
                <a:cs typeface="Gill Sans MT"/>
              </a:rPr>
              <a:t> </a:t>
            </a:r>
            <a:r>
              <a:rPr lang="cs-CZ" dirty="0">
                <a:latin typeface="Gill Sans MT"/>
                <a:cs typeface="Gill Sans MT"/>
              </a:rPr>
              <a:t>jako</a:t>
            </a:r>
            <a:r>
              <a:rPr lang="cs-CZ" spc="-20" dirty="0">
                <a:latin typeface="Gill Sans MT"/>
                <a:cs typeface="Gill Sans MT"/>
              </a:rPr>
              <a:t> </a:t>
            </a:r>
            <a:r>
              <a:rPr lang="cs-CZ" dirty="0">
                <a:latin typeface="Gill Sans MT"/>
                <a:cs typeface="Gill Sans MT"/>
              </a:rPr>
              <a:t>jsou</a:t>
            </a:r>
            <a:r>
              <a:rPr lang="cs-CZ" spc="-10" dirty="0">
                <a:latin typeface="Gill Sans MT"/>
                <a:cs typeface="Gill Sans MT"/>
              </a:rPr>
              <a:t> </a:t>
            </a:r>
            <a:r>
              <a:rPr lang="cs-CZ" dirty="0">
                <a:latin typeface="Gill Sans MT"/>
                <a:cs typeface="Gill Sans MT"/>
              </a:rPr>
              <a:t>krajinné</a:t>
            </a:r>
            <a:r>
              <a:rPr lang="cs-CZ" spc="-5" dirty="0">
                <a:latin typeface="Gill Sans MT"/>
                <a:cs typeface="Gill Sans MT"/>
              </a:rPr>
              <a:t> </a:t>
            </a:r>
            <a:r>
              <a:rPr lang="cs-CZ" dirty="0">
                <a:latin typeface="Gill Sans MT"/>
                <a:cs typeface="Gill Sans MT"/>
              </a:rPr>
              <a:t>prvky,</a:t>
            </a:r>
            <a:r>
              <a:rPr lang="cs-CZ" spc="-10" dirty="0">
                <a:latin typeface="Gill Sans MT"/>
                <a:cs typeface="Gill Sans MT"/>
              </a:rPr>
              <a:t> </a:t>
            </a:r>
            <a:r>
              <a:rPr lang="cs-CZ" dirty="0">
                <a:latin typeface="Gill Sans MT"/>
                <a:cs typeface="Gill Sans MT"/>
              </a:rPr>
              <a:t>úhor s</a:t>
            </a:r>
            <a:r>
              <a:rPr lang="cs-CZ" spc="-5" dirty="0">
                <a:latin typeface="Gill Sans MT"/>
                <a:cs typeface="Gill Sans MT"/>
              </a:rPr>
              <a:t> </a:t>
            </a:r>
            <a:r>
              <a:rPr lang="cs-CZ" dirty="0">
                <a:latin typeface="Gill Sans MT"/>
                <a:cs typeface="Gill Sans MT"/>
              </a:rPr>
              <a:t>porostem</a:t>
            </a:r>
            <a:r>
              <a:rPr lang="cs-CZ" spc="-5" dirty="0">
                <a:latin typeface="Gill Sans MT"/>
                <a:cs typeface="Gill Sans MT"/>
              </a:rPr>
              <a:t> </a:t>
            </a:r>
            <a:r>
              <a:rPr lang="cs-CZ" dirty="0">
                <a:latin typeface="Gill Sans MT"/>
                <a:cs typeface="Gill Sans MT"/>
              </a:rPr>
              <a:t>a</a:t>
            </a:r>
            <a:r>
              <a:rPr lang="cs-CZ" spc="-5" dirty="0">
                <a:latin typeface="Gill Sans MT"/>
                <a:cs typeface="Gill Sans MT"/>
              </a:rPr>
              <a:t> </a:t>
            </a:r>
            <a:r>
              <a:rPr lang="cs-CZ" dirty="0">
                <a:latin typeface="Gill Sans MT"/>
                <a:cs typeface="Gill Sans MT"/>
              </a:rPr>
              <a:t>ochranné</a:t>
            </a:r>
            <a:r>
              <a:rPr lang="cs-CZ" spc="-15" dirty="0">
                <a:latin typeface="Gill Sans MT"/>
                <a:cs typeface="Gill Sans MT"/>
              </a:rPr>
              <a:t> </a:t>
            </a:r>
            <a:r>
              <a:rPr lang="cs-CZ" spc="-10" dirty="0">
                <a:latin typeface="Gill Sans MT"/>
                <a:cs typeface="Gill Sans MT"/>
              </a:rPr>
              <a:t>pásy.</a:t>
            </a:r>
            <a:endParaRPr lang="cs-CZ" dirty="0">
              <a:latin typeface="Gill Sans MT"/>
              <a:cs typeface="Gill Sans MT"/>
            </a:endParaRPr>
          </a:p>
          <a:p>
            <a:pPr marL="553720" marR="6350" indent="-449580" algn="just">
              <a:lnSpc>
                <a:spcPct val="110800"/>
              </a:lnSpc>
              <a:spcBef>
                <a:spcPts val="610"/>
              </a:spcBef>
            </a:pPr>
            <a:r>
              <a:rPr lang="cs-CZ" dirty="0">
                <a:latin typeface="Gill Sans MT"/>
                <a:cs typeface="Gill Sans MT"/>
              </a:rPr>
              <a:t>V</a:t>
            </a:r>
            <a:r>
              <a:rPr lang="cs-CZ" spc="-15" dirty="0">
                <a:latin typeface="Gill Sans MT"/>
                <a:cs typeface="Gill Sans MT"/>
              </a:rPr>
              <a:t> </a:t>
            </a:r>
            <a:r>
              <a:rPr lang="cs-CZ" dirty="0">
                <a:latin typeface="Gill Sans MT"/>
                <a:cs typeface="Gill Sans MT"/>
              </a:rPr>
              <a:t>závislosti</a:t>
            </a:r>
            <a:r>
              <a:rPr lang="cs-CZ" spc="-10" dirty="0">
                <a:latin typeface="Gill Sans MT"/>
                <a:cs typeface="Gill Sans MT"/>
              </a:rPr>
              <a:t> </a:t>
            </a:r>
            <a:r>
              <a:rPr lang="cs-CZ" dirty="0">
                <a:latin typeface="Gill Sans MT"/>
                <a:cs typeface="Gill Sans MT"/>
              </a:rPr>
              <a:t>na</a:t>
            </a:r>
            <a:r>
              <a:rPr lang="cs-CZ" spc="-15" dirty="0">
                <a:latin typeface="Gill Sans MT"/>
                <a:cs typeface="Gill Sans MT"/>
              </a:rPr>
              <a:t> </a:t>
            </a:r>
            <a:r>
              <a:rPr lang="cs-CZ" dirty="0">
                <a:latin typeface="Gill Sans MT"/>
                <a:cs typeface="Gill Sans MT"/>
              </a:rPr>
              <a:t>zvolené</a:t>
            </a:r>
            <a:r>
              <a:rPr lang="cs-CZ" spc="-10" dirty="0">
                <a:latin typeface="Gill Sans MT"/>
                <a:cs typeface="Gill Sans MT"/>
              </a:rPr>
              <a:t> </a:t>
            </a:r>
            <a:r>
              <a:rPr lang="cs-CZ" dirty="0">
                <a:latin typeface="Gill Sans MT"/>
                <a:cs typeface="Gill Sans MT"/>
              </a:rPr>
              <a:t>variantě</a:t>
            </a:r>
            <a:r>
              <a:rPr lang="cs-CZ" spc="-10" dirty="0">
                <a:latin typeface="Gill Sans MT"/>
                <a:cs typeface="Gill Sans MT"/>
              </a:rPr>
              <a:t> </a:t>
            </a:r>
            <a:r>
              <a:rPr lang="cs-CZ" dirty="0">
                <a:latin typeface="Gill Sans MT"/>
                <a:cs typeface="Gill Sans MT"/>
              </a:rPr>
              <a:t>si</a:t>
            </a:r>
            <a:r>
              <a:rPr lang="cs-CZ" spc="-20" dirty="0">
                <a:latin typeface="Gill Sans MT"/>
                <a:cs typeface="Gill Sans MT"/>
              </a:rPr>
              <a:t> </a:t>
            </a:r>
            <a:r>
              <a:rPr lang="cs-CZ" dirty="0">
                <a:latin typeface="Gill Sans MT"/>
                <a:cs typeface="Gill Sans MT"/>
              </a:rPr>
              <a:t>zemědělec</a:t>
            </a:r>
            <a:r>
              <a:rPr lang="cs-CZ" spc="-5" dirty="0">
                <a:latin typeface="Gill Sans MT"/>
                <a:cs typeface="Gill Sans MT"/>
              </a:rPr>
              <a:t> </a:t>
            </a:r>
            <a:r>
              <a:rPr lang="cs-CZ" dirty="0">
                <a:latin typeface="Gill Sans MT"/>
                <a:cs typeface="Gill Sans MT"/>
              </a:rPr>
              <a:t>může</a:t>
            </a:r>
            <a:r>
              <a:rPr lang="cs-CZ" spc="-10" dirty="0">
                <a:latin typeface="Gill Sans MT"/>
                <a:cs typeface="Gill Sans MT"/>
              </a:rPr>
              <a:t> </a:t>
            </a:r>
            <a:r>
              <a:rPr lang="cs-CZ" dirty="0">
                <a:latin typeface="Gill Sans MT"/>
                <a:cs typeface="Gill Sans MT"/>
              </a:rPr>
              <a:t>zvolit</a:t>
            </a:r>
            <a:r>
              <a:rPr lang="cs-CZ" spc="-15" dirty="0">
                <a:latin typeface="Gill Sans MT"/>
                <a:cs typeface="Gill Sans MT"/>
              </a:rPr>
              <a:t> </a:t>
            </a:r>
            <a:r>
              <a:rPr lang="cs-CZ" dirty="0">
                <a:latin typeface="Gill Sans MT"/>
                <a:cs typeface="Gill Sans MT"/>
              </a:rPr>
              <a:t>variantu</a:t>
            </a:r>
            <a:r>
              <a:rPr lang="cs-CZ" spc="-10" dirty="0">
                <a:latin typeface="Gill Sans MT"/>
                <a:cs typeface="Gill Sans MT"/>
              </a:rPr>
              <a:t> </a:t>
            </a:r>
            <a:r>
              <a:rPr lang="cs-CZ" dirty="0">
                <a:latin typeface="Gill Sans MT"/>
                <a:cs typeface="Gill Sans MT"/>
              </a:rPr>
              <a:t>plnění </a:t>
            </a:r>
            <a:r>
              <a:rPr lang="cs-CZ" spc="-10" dirty="0" err="1">
                <a:latin typeface="Gill Sans MT"/>
                <a:cs typeface="Gill Sans MT"/>
              </a:rPr>
              <a:t>Celofaremní</a:t>
            </a:r>
            <a:r>
              <a:rPr lang="cs-CZ" spc="-10" dirty="0">
                <a:latin typeface="Gill Sans MT"/>
                <a:cs typeface="Gill Sans MT"/>
              </a:rPr>
              <a:t> </a:t>
            </a:r>
            <a:r>
              <a:rPr lang="cs-CZ" dirty="0" err="1">
                <a:latin typeface="Gill Sans MT"/>
                <a:cs typeface="Gill Sans MT"/>
              </a:rPr>
              <a:t>ekoplatby</a:t>
            </a:r>
            <a:r>
              <a:rPr lang="cs-CZ" spc="-20" dirty="0">
                <a:latin typeface="Gill Sans MT"/>
                <a:cs typeface="Gill Sans MT"/>
              </a:rPr>
              <a:t> </a:t>
            </a:r>
            <a:r>
              <a:rPr lang="cs-CZ" dirty="0">
                <a:latin typeface="Gill Sans MT"/>
                <a:cs typeface="Gill Sans MT"/>
              </a:rPr>
              <a:t>pro</a:t>
            </a:r>
            <a:r>
              <a:rPr lang="cs-CZ" spc="-10" dirty="0">
                <a:latin typeface="Gill Sans MT"/>
                <a:cs typeface="Gill Sans MT"/>
              </a:rPr>
              <a:t> </a:t>
            </a:r>
            <a:r>
              <a:rPr lang="cs-CZ" dirty="0">
                <a:latin typeface="Gill Sans MT"/>
                <a:cs typeface="Gill Sans MT"/>
              </a:rPr>
              <a:t>neprodukční</a:t>
            </a:r>
            <a:r>
              <a:rPr lang="cs-CZ" spc="-10" dirty="0">
                <a:latin typeface="Gill Sans MT"/>
                <a:cs typeface="Gill Sans MT"/>
              </a:rPr>
              <a:t> </a:t>
            </a:r>
            <a:r>
              <a:rPr lang="cs-CZ" dirty="0">
                <a:latin typeface="Gill Sans MT"/>
                <a:cs typeface="Gill Sans MT"/>
              </a:rPr>
              <a:t>plochy,</a:t>
            </a:r>
            <a:r>
              <a:rPr lang="cs-CZ" spc="-10" dirty="0">
                <a:latin typeface="Gill Sans MT"/>
                <a:cs typeface="Gill Sans MT"/>
              </a:rPr>
              <a:t> </a:t>
            </a:r>
            <a:r>
              <a:rPr lang="cs-CZ" dirty="0">
                <a:latin typeface="Gill Sans MT"/>
                <a:cs typeface="Gill Sans MT"/>
              </a:rPr>
              <a:t>která</a:t>
            </a:r>
            <a:r>
              <a:rPr lang="cs-CZ" spc="-5" dirty="0">
                <a:latin typeface="Gill Sans MT"/>
                <a:cs typeface="Gill Sans MT"/>
              </a:rPr>
              <a:t> </a:t>
            </a:r>
            <a:r>
              <a:rPr lang="cs-CZ" dirty="0">
                <a:latin typeface="Gill Sans MT"/>
                <a:cs typeface="Gill Sans MT"/>
              </a:rPr>
              <a:t>navazuje</a:t>
            </a:r>
            <a:r>
              <a:rPr lang="cs-CZ" spc="-10" dirty="0">
                <a:latin typeface="Gill Sans MT"/>
                <a:cs typeface="Gill Sans MT"/>
              </a:rPr>
              <a:t> </a:t>
            </a:r>
            <a:r>
              <a:rPr lang="cs-CZ" dirty="0">
                <a:latin typeface="Gill Sans MT"/>
                <a:cs typeface="Gill Sans MT"/>
              </a:rPr>
              <a:t>na</a:t>
            </a:r>
            <a:r>
              <a:rPr lang="cs-CZ" spc="-5" dirty="0">
                <a:latin typeface="Gill Sans MT"/>
                <a:cs typeface="Gill Sans MT"/>
              </a:rPr>
              <a:t> </a:t>
            </a:r>
            <a:r>
              <a:rPr lang="cs-CZ" dirty="0">
                <a:latin typeface="Gill Sans MT"/>
                <a:cs typeface="Gill Sans MT"/>
              </a:rPr>
              <a:t>základní</a:t>
            </a:r>
            <a:r>
              <a:rPr lang="cs-CZ" spc="-10" dirty="0">
                <a:latin typeface="Gill Sans MT"/>
                <a:cs typeface="Gill Sans MT"/>
              </a:rPr>
              <a:t> </a:t>
            </a:r>
            <a:r>
              <a:rPr lang="cs-CZ" dirty="0">
                <a:latin typeface="Gill Sans MT"/>
                <a:cs typeface="Gill Sans MT"/>
              </a:rPr>
              <a:t>podmínky</a:t>
            </a:r>
            <a:r>
              <a:rPr lang="cs-CZ" spc="-20" dirty="0">
                <a:latin typeface="Gill Sans MT"/>
                <a:cs typeface="Gill Sans MT"/>
              </a:rPr>
              <a:t> </a:t>
            </a:r>
            <a:r>
              <a:rPr lang="cs-CZ" spc="-10" dirty="0">
                <a:latin typeface="Gill Sans MT"/>
                <a:cs typeface="Gill Sans MT"/>
              </a:rPr>
              <a:t>standardu.</a:t>
            </a:r>
            <a:endParaRPr lang="cs-CZ" dirty="0">
              <a:latin typeface="Gill Sans MT"/>
              <a:cs typeface="Gill Sans MT"/>
            </a:endParaRPr>
          </a:p>
          <a:p>
            <a:pPr marL="62865" marR="5080" algn="just">
              <a:lnSpc>
                <a:spcPct val="111300"/>
              </a:lnSpc>
              <a:spcBef>
                <a:spcPts val="1195"/>
              </a:spcBef>
            </a:pPr>
            <a:r>
              <a:rPr lang="cs-CZ" dirty="0">
                <a:latin typeface="Gill Sans MT"/>
                <a:cs typeface="Gill Sans MT"/>
              </a:rPr>
              <a:t>Výjimku</a:t>
            </a:r>
            <a:r>
              <a:rPr lang="cs-CZ" spc="-65" dirty="0">
                <a:latin typeface="Gill Sans MT"/>
                <a:cs typeface="Gill Sans MT"/>
              </a:rPr>
              <a:t> </a:t>
            </a:r>
            <a:r>
              <a:rPr lang="cs-CZ" dirty="0">
                <a:latin typeface="Gill Sans MT"/>
                <a:cs typeface="Gill Sans MT"/>
              </a:rPr>
              <a:t>z</a:t>
            </a:r>
            <a:r>
              <a:rPr lang="cs-CZ" spc="-50" dirty="0">
                <a:latin typeface="Gill Sans MT"/>
                <a:cs typeface="Gill Sans MT"/>
              </a:rPr>
              <a:t> </a:t>
            </a:r>
            <a:r>
              <a:rPr lang="cs-CZ" dirty="0">
                <a:latin typeface="Gill Sans MT"/>
                <a:cs typeface="Gill Sans MT"/>
              </a:rPr>
              <a:t>podmínek</a:t>
            </a:r>
            <a:r>
              <a:rPr lang="cs-CZ" spc="-50" dirty="0">
                <a:latin typeface="Gill Sans MT"/>
                <a:cs typeface="Gill Sans MT"/>
              </a:rPr>
              <a:t> </a:t>
            </a:r>
            <a:r>
              <a:rPr lang="cs-CZ" dirty="0">
                <a:latin typeface="Gill Sans MT"/>
                <a:cs typeface="Gill Sans MT"/>
              </a:rPr>
              <a:t>mají</a:t>
            </a:r>
            <a:r>
              <a:rPr lang="cs-CZ" spc="-65" dirty="0">
                <a:latin typeface="Gill Sans MT"/>
                <a:cs typeface="Gill Sans MT"/>
              </a:rPr>
              <a:t> </a:t>
            </a:r>
            <a:r>
              <a:rPr lang="cs-CZ" dirty="0">
                <a:latin typeface="Gill Sans MT"/>
                <a:cs typeface="Gill Sans MT"/>
              </a:rPr>
              <a:t>podniky</a:t>
            </a:r>
            <a:r>
              <a:rPr lang="cs-CZ" spc="-50" dirty="0">
                <a:latin typeface="Gill Sans MT"/>
                <a:cs typeface="Gill Sans MT"/>
              </a:rPr>
              <a:t> </a:t>
            </a:r>
            <a:r>
              <a:rPr lang="cs-CZ" dirty="0">
                <a:latin typeface="Gill Sans MT"/>
                <a:cs typeface="Gill Sans MT"/>
              </a:rPr>
              <a:t>do</a:t>
            </a:r>
            <a:r>
              <a:rPr lang="cs-CZ" spc="-55" dirty="0">
                <a:latin typeface="Gill Sans MT"/>
                <a:cs typeface="Gill Sans MT"/>
              </a:rPr>
              <a:t> </a:t>
            </a:r>
            <a:r>
              <a:rPr lang="cs-CZ" dirty="0">
                <a:latin typeface="Gill Sans MT"/>
                <a:cs typeface="Gill Sans MT"/>
              </a:rPr>
              <a:t>10</a:t>
            </a:r>
            <a:r>
              <a:rPr lang="cs-CZ" spc="-55" dirty="0">
                <a:latin typeface="Gill Sans MT"/>
                <a:cs typeface="Gill Sans MT"/>
              </a:rPr>
              <a:t> </a:t>
            </a:r>
            <a:r>
              <a:rPr lang="cs-CZ" dirty="0">
                <a:latin typeface="Gill Sans MT"/>
                <a:cs typeface="Gill Sans MT"/>
              </a:rPr>
              <a:t>ha</a:t>
            </a:r>
            <a:r>
              <a:rPr lang="cs-CZ" spc="-60" dirty="0">
                <a:latin typeface="Gill Sans MT"/>
                <a:cs typeface="Gill Sans MT"/>
              </a:rPr>
              <a:t> </a:t>
            </a:r>
            <a:r>
              <a:rPr lang="cs-CZ" dirty="0">
                <a:latin typeface="Gill Sans MT"/>
                <a:cs typeface="Gill Sans MT"/>
              </a:rPr>
              <a:t>orné</a:t>
            </a:r>
            <a:r>
              <a:rPr lang="cs-CZ" spc="-45" dirty="0">
                <a:latin typeface="Gill Sans MT"/>
                <a:cs typeface="Gill Sans MT"/>
              </a:rPr>
              <a:t> </a:t>
            </a:r>
            <a:r>
              <a:rPr lang="cs-CZ" dirty="0">
                <a:latin typeface="Gill Sans MT"/>
                <a:cs typeface="Gill Sans MT"/>
              </a:rPr>
              <a:t>půdy</a:t>
            </a:r>
            <a:r>
              <a:rPr lang="cs-CZ" spc="-50" dirty="0">
                <a:latin typeface="Gill Sans MT"/>
                <a:cs typeface="Gill Sans MT"/>
              </a:rPr>
              <a:t> </a:t>
            </a:r>
            <a:r>
              <a:rPr lang="cs-CZ" dirty="0">
                <a:latin typeface="Gill Sans MT"/>
                <a:cs typeface="Gill Sans MT"/>
              </a:rPr>
              <a:t>a</a:t>
            </a:r>
            <a:r>
              <a:rPr lang="cs-CZ" spc="-50" dirty="0">
                <a:latin typeface="Gill Sans MT"/>
                <a:cs typeface="Gill Sans MT"/>
              </a:rPr>
              <a:t> </a:t>
            </a:r>
            <a:r>
              <a:rPr lang="cs-CZ" dirty="0">
                <a:latin typeface="Gill Sans MT"/>
                <a:cs typeface="Gill Sans MT"/>
              </a:rPr>
              <a:t>podniky,</a:t>
            </a:r>
            <a:r>
              <a:rPr lang="cs-CZ" spc="-65" dirty="0">
                <a:latin typeface="Gill Sans MT"/>
                <a:cs typeface="Gill Sans MT"/>
              </a:rPr>
              <a:t> </a:t>
            </a:r>
            <a:r>
              <a:rPr lang="cs-CZ" dirty="0">
                <a:latin typeface="Gill Sans MT"/>
                <a:cs typeface="Gill Sans MT"/>
              </a:rPr>
              <a:t>u</a:t>
            </a:r>
            <a:r>
              <a:rPr lang="cs-CZ" spc="-55" dirty="0">
                <a:latin typeface="Gill Sans MT"/>
                <a:cs typeface="Gill Sans MT"/>
              </a:rPr>
              <a:t> </a:t>
            </a:r>
            <a:r>
              <a:rPr lang="cs-CZ" dirty="0">
                <a:latin typeface="Gill Sans MT"/>
                <a:cs typeface="Gill Sans MT"/>
              </a:rPr>
              <a:t>nichž</a:t>
            </a:r>
            <a:r>
              <a:rPr lang="cs-CZ" spc="-50" dirty="0">
                <a:latin typeface="Gill Sans MT"/>
                <a:cs typeface="Gill Sans MT"/>
              </a:rPr>
              <a:t> </a:t>
            </a:r>
            <a:r>
              <a:rPr lang="cs-CZ" dirty="0">
                <a:latin typeface="Gill Sans MT"/>
                <a:cs typeface="Gill Sans MT"/>
              </a:rPr>
              <a:t>více</a:t>
            </a:r>
            <a:r>
              <a:rPr lang="cs-CZ" spc="-50" dirty="0">
                <a:latin typeface="Gill Sans MT"/>
                <a:cs typeface="Gill Sans MT"/>
              </a:rPr>
              <a:t> </a:t>
            </a:r>
            <a:r>
              <a:rPr lang="cs-CZ" dirty="0">
                <a:latin typeface="Gill Sans MT"/>
                <a:cs typeface="Gill Sans MT"/>
              </a:rPr>
              <a:t>než</a:t>
            </a:r>
            <a:r>
              <a:rPr lang="cs-CZ" spc="-50" dirty="0">
                <a:latin typeface="Gill Sans MT"/>
                <a:cs typeface="Gill Sans MT"/>
              </a:rPr>
              <a:t> </a:t>
            </a:r>
            <a:r>
              <a:rPr lang="cs-CZ" dirty="0">
                <a:latin typeface="Gill Sans MT"/>
                <a:cs typeface="Gill Sans MT"/>
              </a:rPr>
              <a:t>75</a:t>
            </a:r>
            <a:r>
              <a:rPr lang="cs-CZ" spc="-65" dirty="0">
                <a:latin typeface="Gill Sans MT"/>
                <a:cs typeface="Gill Sans MT"/>
              </a:rPr>
              <a:t> </a:t>
            </a:r>
            <a:r>
              <a:rPr lang="cs-CZ" dirty="0">
                <a:latin typeface="Gill Sans MT"/>
                <a:cs typeface="Gill Sans MT"/>
              </a:rPr>
              <a:t>%</a:t>
            </a:r>
            <a:r>
              <a:rPr lang="cs-CZ" spc="-45" dirty="0">
                <a:latin typeface="Gill Sans MT"/>
                <a:cs typeface="Gill Sans MT"/>
              </a:rPr>
              <a:t> </a:t>
            </a:r>
            <a:r>
              <a:rPr lang="cs-CZ" spc="-10" dirty="0">
                <a:latin typeface="Gill Sans MT"/>
                <a:cs typeface="Gill Sans MT"/>
              </a:rPr>
              <a:t>plochy </a:t>
            </a:r>
            <a:r>
              <a:rPr lang="cs-CZ" dirty="0">
                <a:latin typeface="Gill Sans MT"/>
                <a:cs typeface="Gill Sans MT"/>
              </a:rPr>
              <a:t>orné</a:t>
            </a:r>
            <a:r>
              <a:rPr lang="cs-CZ" spc="-55" dirty="0">
                <a:latin typeface="Gill Sans MT"/>
                <a:cs typeface="Gill Sans MT"/>
              </a:rPr>
              <a:t> </a:t>
            </a:r>
            <a:r>
              <a:rPr lang="cs-CZ" dirty="0">
                <a:latin typeface="Gill Sans MT"/>
                <a:cs typeface="Gill Sans MT"/>
              </a:rPr>
              <a:t>půdy</a:t>
            </a:r>
            <a:r>
              <a:rPr lang="cs-CZ" spc="-40" dirty="0">
                <a:latin typeface="Gill Sans MT"/>
                <a:cs typeface="Gill Sans MT"/>
              </a:rPr>
              <a:t> </a:t>
            </a:r>
            <a:r>
              <a:rPr lang="cs-CZ" dirty="0">
                <a:latin typeface="Gill Sans MT"/>
                <a:cs typeface="Gill Sans MT"/>
              </a:rPr>
              <a:t>tvoří</a:t>
            </a:r>
            <a:r>
              <a:rPr lang="cs-CZ" spc="-45" dirty="0">
                <a:latin typeface="Gill Sans MT"/>
                <a:cs typeface="Gill Sans MT"/>
              </a:rPr>
              <a:t> </a:t>
            </a:r>
            <a:r>
              <a:rPr lang="cs-CZ" dirty="0">
                <a:latin typeface="Gill Sans MT"/>
                <a:cs typeface="Gill Sans MT"/>
              </a:rPr>
              <a:t>trávy,</a:t>
            </a:r>
            <a:r>
              <a:rPr lang="cs-CZ" spc="-40" dirty="0">
                <a:latin typeface="Gill Sans MT"/>
                <a:cs typeface="Gill Sans MT"/>
              </a:rPr>
              <a:t> </a:t>
            </a:r>
            <a:r>
              <a:rPr lang="cs-CZ" dirty="0">
                <a:latin typeface="Gill Sans MT"/>
                <a:cs typeface="Gill Sans MT"/>
              </a:rPr>
              <a:t>jiné</a:t>
            </a:r>
            <a:r>
              <a:rPr lang="cs-CZ" spc="-40" dirty="0">
                <a:latin typeface="Gill Sans MT"/>
                <a:cs typeface="Gill Sans MT"/>
              </a:rPr>
              <a:t> </a:t>
            </a:r>
            <a:r>
              <a:rPr lang="cs-CZ" dirty="0">
                <a:latin typeface="Gill Sans MT"/>
                <a:cs typeface="Gill Sans MT"/>
              </a:rPr>
              <a:t>bylinné</a:t>
            </a:r>
            <a:r>
              <a:rPr lang="cs-CZ" spc="-45" dirty="0">
                <a:latin typeface="Gill Sans MT"/>
                <a:cs typeface="Gill Sans MT"/>
              </a:rPr>
              <a:t> </a:t>
            </a:r>
            <a:r>
              <a:rPr lang="cs-CZ" dirty="0">
                <a:latin typeface="Gill Sans MT"/>
                <a:cs typeface="Gill Sans MT"/>
              </a:rPr>
              <a:t>pícniny</a:t>
            </a:r>
            <a:r>
              <a:rPr lang="cs-CZ" spc="-40" dirty="0">
                <a:latin typeface="Gill Sans MT"/>
                <a:cs typeface="Gill Sans MT"/>
              </a:rPr>
              <a:t> </a:t>
            </a:r>
            <a:r>
              <a:rPr lang="cs-CZ" dirty="0">
                <a:latin typeface="Gill Sans MT"/>
                <a:cs typeface="Gill Sans MT"/>
              </a:rPr>
              <a:t>nebo</a:t>
            </a:r>
            <a:r>
              <a:rPr lang="cs-CZ" spc="-50" dirty="0">
                <a:latin typeface="Gill Sans MT"/>
                <a:cs typeface="Gill Sans MT"/>
              </a:rPr>
              <a:t> </a:t>
            </a:r>
            <a:r>
              <a:rPr lang="cs-CZ" dirty="0">
                <a:latin typeface="Gill Sans MT"/>
                <a:cs typeface="Gill Sans MT"/>
              </a:rPr>
              <a:t>luskoviny,</a:t>
            </a:r>
            <a:r>
              <a:rPr lang="cs-CZ" spc="-40" dirty="0">
                <a:latin typeface="Gill Sans MT"/>
                <a:cs typeface="Gill Sans MT"/>
              </a:rPr>
              <a:t> </a:t>
            </a:r>
            <a:r>
              <a:rPr lang="cs-CZ" dirty="0">
                <a:latin typeface="Gill Sans MT"/>
                <a:cs typeface="Gill Sans MT"/>
              </a:rPr>
              <a:t>nebo</a:t>
            </a:r>
            <a:r>
              <a:rPr lang="cs-CZ" spc="-45" dirty="0">
                <a:latin typeface="Gill Sans MT"/>
                <a:cs typeface="Gill Sans MT"/>
              </a:rPr>
              <a:t> </a:t>
            </a:r>
            <a:r>
              <a:rPr lang="cs-CZ" dirty="0">
                <a:latin typeface="Gill Sans MT"/>
                <a:cs typeface="Gill Sans MT"/>
              </a:rPr>
              <a:t>půda</a:t>
            </a:r>
            <a:r>
              <a:rPr lang="cs-CZ" spc="-40" dirty="0">
                <a:latin typeface="Gill Sans MT"/>
                <a:cs typeface="Gill Sans MT"/>
              </a:rPr>
              <a:t> </a:t>
            </a:r>
            <a:r>
              <a:rPr lang="cs-CZ" dirty="0">
                <a:latin typeface="Gill Sans MT"/>
                <a:cs typeface="Gill Sans MT"/>
              </a:rPr>
              <a:t>ponechaná</a:t>
            </a:r>
            <a:r>
              <a:rPr lang="cs-CZ" spc="-35" dirty="0">
                <a:latin typeface="Gill Sans MT"/>
                <a:cs typeface="Gill Sans MT"/>
              </a:rPr>
              <a:t> </a:t>
            </a:r>
            <a:r>
              <a:rPr lang="cs-CZ" dirty="0">
                <a:latin typeface="Gill Sans MT"/>
                <a:cs typeface="Gill Sans MT"/>
              </a:rPr>
              <a:t>ladem,</a:t>
            </a:r>
            <a:r>
              <a:rPr lang="cs-CZ" spc="-40" dirty="0">
                <a:latin typeface="Gill Sans MT"/>
                <a:cs typeface="Gill Sans MT"/>
              </a:rPr>
              <a:t> </a:t>
            </a:r>
            <a:r>
              <a:rPr lang="cs-CZ" spc="-20" dirty="0">
                <a:latin typeface="Gill Sans MT"/>
                <a:cs typeface="Gill Sans MT"/>
              </a:rPr>
              <a:t>nebo </a:t>
            </a:r>
            <a:r>
              <a:rPr lang="cs-CZ" dirty="0">
                <a:latin typeface="Gill Sans MT"/>
                <a:cs typeface="Gill Sans MT"/>
              </a:rPr>
              <a:t>jsou</a:t>
            </a:r>
            <a:r>
              <a:rPr lang="cs-CZ" spc="-10" dirty="0">
                <a:latin typeface="Gill Sans MT"/>
                <a:cs typeface="Gill Sans MT"/>
              </a:rPr>
              <a:t> </a:t>
            </a:r>
            <a:r>
              <a:rPr lang="cs-CZ" dirty="0">
                <a:latin typeface="Gill Sans MT"/>
                <a:cs typeface="Gill Sans MT"/>
              </a:rPr>
              <a:t>na ní</a:t>
            </a:r>
            <a:r>
              <a:rPr lang="cs-CZ" spc="-5" dirty="0">
                <a:latin typeface="Gill Sans MT"/>
                <a:cs typeface="Gill Sans MT"/>
              </a:rPr>
              <a:t> </a:t>
            </a:r>
            <a:r>
              <a:rPr lang="cs-CZ" dirty="0">
                <a:latin typeface="Gill Sans MT"/>
                <a:cs typeface="Gill Sans MT"/>
              </a:rPr>
              <a:t>tyto</a:t>
            </a:r>
            <a:r>
              <a:rPr lang="cs-CZ" spc="-10" dirty="0">
                <a:latin typeface="Gill Sans MT"/>
                <a:cs typeface="Gill Sans MT"/>
              </a:rPr>
              <a:t> </a:t>
            </a:r>
            <a:r>
              <a:rPr lang="cs-CZ" dirty="0">
                <a:latin typeface="Gill Sans MT"/>
                <a:cs typeface="Gill Sans MT"/>
              </a:rPr>
              <a:t>způsoby využití</a:t>
            </a:r>
            <a:r>
              <a:rPr lang="cs-CZ" spc="-5" dirty="0">
                <a:latin typeface="Gill Sans MT"/>
                <a:cs typeface="Gill Sans MT"/>
              </a:rPr>
              <a:t> </a:t>
            </a:r>
            <a:r>
              <a:rPr lang="cs-CZ" spc="-10" dirty="0">
                <a:latin typeface="Gill Sans MT"/>
                <a:cs typeface="Gill Sans MT"/>
              </a:rPr>
              <a:t>kombinovány.</a:t>
            </a:r>
            <a:endParaRPr lang="cs-CZ" dirty="0">
              <a:latin typeface="Gill Sans MT"/>
              <a:cs typeface="Gill Sans MT"/>
            </a:endParaRPr>
          </a:p>
        </p:txBody>
      </p:sp>
    </p:spTree>
    <p:extLst>
      <p:ext uri="{BB962C8B-B14F-4D97-AF65-F5344CB8AC3E}">
        <p14:creationId xmlns:p14="http://schemas.microsoft.com/office/powerpoint/2010/main" val="6753108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CEB-C328-8C34-86DE-D3881A62D67E}"/>
              </a:ext>
            </a:extLst>
          </p:cNvPr>
          <p:cNvSpPr>
            <a:spLocks noGrp="1"/>
          </p:cNvSpPr>
          <p:nvPr>
            <p:ph type="title"/>
          </p:nvPr>
        </p:nvSpPr>
        <p:spPr>
          <a:xfrm>
            <a:off x="1249532" y="230821"/>
            <a:ext cx="9875520" cy="781234"/>
          </a:xfrm>
        </p:spPr>
        <p:txBody>
          <a:bodyPr>
            <a:norm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E2CBF5AB-5BFE-79F0-5CDB-17A393A53D51}"/>
              </a:ext>
            </a:extLst>
          </p:cNvPr>
          <p:cNvSpPr>
            <a:spLocks noGrp="1"/>
          </p:cNvSpPr>
          <p:nvPr>
            <p:ph idx="1"/>
          </p:nvPr>
        </p:nvSpPr>
        <p:spPr>
          <a:xfrm>
            <a:off x="771525" y="1184574"/>
            <a:ext cx="10648950" cy="5282214"/>
          </a:xfrm>
        </p:spPr>
        <p:txBody>
          <a:bodyPr>
            <a:normAutofit/>
          </a:bodyPr>
          <a:lstStyle/>
          <a:p>
            <a:pPr marL="0" marR="5080" indent="0" algn="just">
              <a:lnSpc>
                <a:spcPct val="110800"/>
              </a:lnSpc>
              <a:spcBef>
                <a:spcPts val="1215"/>
              </a:spcBef>
              <a:buNone/>
            </a:pPr>
            <a:r>
              <a:rPr lang="cs-CZ" sz="2600" b="1" dirty="0">
                <a:latin typeface="Gill Sans MT"/>
                <a:cs typeface="Gill Sans MT"/>
              </a:rPr>
              <a:t>Krajinné prvky, včetně zákazu ořezu keřů a stromů</a:t>
            </a:r>
          </a:p>
          <a:p>
            <a:pPr marL="0" marR="5080" indent="0" algn="just">
              <a:lnSpc>
                <a:spcPct val="110800"/>
              </a:lnSpc>
              <a:spcBef>
                <a:spcPts val="1215"/>
              </a:spcBef>
              <a:buNone/>
            </a:pPr>
            <a:r>
              <a:rPr lang="cs-CZ" sz="2400" dirty="0">
                <a:latin typeface="Gill Sans MT"/>
                <a:cs typeface="Gill Sans MT"/>
              </a:rPr>
              <a:t>Podmínky standardu dále přebírají podmínky současného standardu DZES 7 Zachování a nepoškození veškerých krajinných prvků, včetně zákazu ořezu živých plotů a stromů v období hnízdění a odchovu mláďat.</a:t>
            </a:r>
          </a:p>
          <a:p>
            <a:pPr marL="0" marR="5080" indent="0" algn="just">
              <a:lnSpc>
                <a:spcPct val="110800"/>
              </a:lnSpc>
              <a:spcBef>
                <a:spcPts val="1215"/>
              </a:spcBef>
              <a:buNone/>
            </a:pPr>
            <a:r>
              <a:rPr lang="cs-CZ" sz="2400" dirty="0">
                <a:latin typeface="Gill Sans MT"/>
                <a:cs typeface="Gill Sans MT"/>
              </a:rPr>
              <a:t>Nesmí tedy dojít</a:t>
            </a:r>
          </a:p>
          <a:p>
            <a:pPr marL="62865" marR="5080" algn="just">
              <a:lnSpc>
                <a:spcPct val="110800"/>
              </a:lnSpc>
              <a:spcBef>
                <a:spcPts val="1215"/>
              </a:spcBef>
            </a:pPr>
            <a:r>
              <a:rPr lang="cs-CZ" sz="2400" dirty="0">
                <a:latin typeface="Gill Sans MT"/>
                <a:cs typeface="Gill Sans MT"/>
              </a:rPr>
              <a:t>k poškození krajinných prvků dle nařízení vlády č. 307/2014 Sb. nebo jakýchkoli jiných krajinných prvků odpovídajících definici uvedeného nařízení vlády a je nutné zdržet se ořezu dřevin v období od 1.4. do 31.10.</a:t>
            </a:r>
          </a:p>
          <a:p>
            <a:pPr marL="62865" marR="5080" algn="just">
              <a:lnSpc>
                <a:spcPct val="110800"/>
              </a:lnSpc>
              <a:spcBef>
                <a:spcPts val="1215"/>
              </a:spcBef>
            </a:pPr>
            <a:r>
              <a:rPr lang="cs-CZ" sz="2400" dirty="0">
                <a:latin typeface="Gill Sans MT"/>
                <a:cs typeface="Gill Sans MT"/>
              </a:rPr>
              <a:t>Výjimka se týká pouze nezbytně nutných odborných řezů stromů, provedených prokazatelně dle standardu Řez stromů SPPK A02 002:2015 (v aktuální revizi), odborně způsobilou osobou.</a:t>
            </a:r>
          </a:p>
        </p:txBody>
      </p:sp>
    </p:spTree>
    <p:extLst>
      <p:ext uri="{BB962C8B-B14F-4D97-AF65-F5344CB8AC3E}">
        <p14:creationId xmlns:p14="http://schemas.microsoft.com/office/powerpoint/2010/main" val="12380544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9F8CEB-C328-8C34-86DE-D3881A62D67E}"/>
              </a:ext>
            </a:extLst>
          </p:cNvPr>
          <p:cNvSpPr>
            <a:spLocks noGrp="1"/>
          </p:cNvSpPr>
          <p:nvPr>
            <p:ph type="title"/>
          </p:nvPr>
        </p:nvSpPr>
        <p:spPr>
          <a:xfrm>
            <a:off x="1249532" y="230821"/>
            <a:ext cx="9875520" cy="781234"/>
          </a:xfrm>
        </p:spPr>
        <p:txBody>
          <a:bodyPr>
            <a:normAutofit/>
          </a:bodyPr>
          <a:lstStyle/>
          <a:p>
            <a:pPr algn="ctr"/>
            <a:r>
              <a:rPr lang="cs-CZ" sz="3600" b="1" dirty="0"/>
              <a:t>DZES - dobrý zemědělský a environmentální stav</a:t>
            </a:r>
          </a:p>
        </p:txBody>
      </p:sp>
      <p:sp>
        <p:nvSpPr>
          <p:cNvPr id="3" name="Zástupný obsah 2">
            <a:extLst>
              <a:ext uri="{FF2B5EF4-FFF2-40B4-BE49-F238E27FC236}">
                <a16:creationId xmlns:a16="http://schemas.microsoft.com/office/drawing/2014/main" id="{E2CBF5AB-5BFE-79F0-5CDB-17A393A53D51}"/>
              </a:ext>
            </a:extLst>
          </p:cNvPr>
          <p:cNvSpPr>
            <a:spLocks noGrp="1"/>
          </p:cNvSpPr>
          <p:nvPr>
            <p:ph idx="1"/>
          </p:nvPr>
        </p:nvSpPr>
        <p:spPr>
          <a:xfrm>
            <a:off x="838200" y="1118586"/>
            <a:ext cx="10648950" cy="5282214"/>
          </a:xfrm>
        </p:spPr>
        <p:txBody>
          <a:bodyPr>
            <a:normAutofit/>
          </a:bodyPr>
          <a:lstStyle/>
          <a:p>
            <a:pPr marL="0" marR="5080" indent="0" algn="just">
              <a:lnSpc>
                <a:spcPct val="110800"/>
              </a:lnSpc>
              <a:spcBef>
                <a:spcPts val="1215"/>
              </a:spcBef>
              <a:buNone/>
            </a:pPr>
            <a:r>
              <a:rPr lang="cs-CZ" sz="2400" dirty="0">
                <a:latin typeface="Gill Sans MT"/>
                <a:cs typeface="Gill Sans MT"/>
              </a:rPr>
              <a:t>Za odborně způsobilou osobu se považuje:</a:t>
            </a:r>
          </a:p>
          <a:p>
            <a:pPr marL="62865" marR="5080" algn="just">
              <a:lnSpc>
                <a:spcPct val="110800"/>
              </a:lnSpc>
              <a:spcBef>
                <a:spcPts val="1215"/>
              </a:spcBef>
            </a:pPr>
            <a:r>
              <a:rPr lang="cs-CZ" sz="2400" dirty="0">
                <a:latin typeface="Gill Sans MT"/>
                <a:cs typeface="Gill Sans MT"/>
              </a:rPr>
              <a:t>osoba s certifikátem ČCA – Český certifikovaný </a:t>
            </a:r>
            <a:r>
              <a:rPr lang="cs-CZ" sz="2400" dirty="0" err="1">
                <a:latin typeface="Gill Sans MT"/>
                <a:cs typeface="Gill Sans MT"/>
              </a:rPr>
              <a:t>arborista</a:t>
            </a:r>
            <a:r>
              <a:rPr lang="cs-CZ" sz="2400" dirty="0">
                <a:latin typeface="Gill Sans MT"/>
                <a:cs typeface="Gill Sans MT"/>
              </a:rPr>
              <a:t>,</a:t>
            </a:r>
          </a:p>
          <a:p>
            <a:pPr marL="62865" marR="5080" algn="just">
              <a:lnSpc>
                <a:spcPct val="110800"/>
              </a:lnSpc>
              <a:spcBef>
                <a:spcPts val="1215"/>
              </a:spcBef>
            </a:pPr>
            <a:r>
              <a:rPr lang="cs-CZ" sz="2400" dirty="0">
                <a:latin typeface="Gill Sans MT"/>
                <a:cs typeface="Gill Sans MT"/>
              </a:rPr>
              <a:t>osoba s certifikátem ETW – </a:t>
            </a:r>
            <a:r>
              <a:rPr lang="cs-CZ" sz="2400" dirty="0" err="1">
                <a:latin typeface="Gill Sans MT"/>
                <a:cs typeface="Gill Sans MT"/>
              </a:rPr>
              <a:t>European</a:t>
            </a:r>
            <a:r>
              <a:rPr lang="cs-CZ" sz="2400" dirty="0">
                <a:latin typeface="Gill Sans MT"/>
                <a:cs typeface="Gill Sans MT"/>
              </a:rPr>
              <a:t> </a:t>
            </a:r>
            <a:r>
              <a:rPr lang="cs-CZ" sz="2400" dirty="0" err="1">
                <a:latin typeface="Gill Sans MT"/>
                <a:cs typeface="Gill Sans MT"/>
              </a:rPr>
              <a:t>Tree</a:t>
            </a:r>
            <a:r>
              <a:rPr lang="cs-CZ" sz="2400" dirty="0">
                <a:latin typeface="Gill Sans MT"/>
                <a:cs typeface="Gill Sans MT"/>
              </a:rPr>
              <a:t> </a:t>
            </a:r>
            <a:r>
              <a:rPr lang="cs-CZ" sz="2400" dirty="0" err="1">
                <a:latin typeface="Gill Sans MT"/>
                <a:cs typeface="Gill Sans MT"/>
              </a:rPr>
              <a:t>Worker</a:t>
            </a:r>
            <a:r>
              <a:rPr lang="cs-CZ" sz="2400" dirty="0">
                <a:latin typeface="Gill Sans MT"/>
                <a:cs typeface="Gill Sans MT"/>
              </a:rPr>
              <a:t>.</a:t>
            </a:r>
          </a:p>
          <a:p>
            <a:pPr marL="0" marR="5080" indent="0" algn="just">
              <a:lnSpc>
                <a:spcPct val="110800"/>
              </a:lnSpc>
              <a:spcBef>
                <a:spcPts val="1215"/>
              </a:spcBef>
              <a:buNone/>
            </a:pPr>
            <a:r>
              <a:rPr lang="cs-CZ" sz="2400" dirty="0">
                <a:latin typeface="Gill Sans MT"/>
                <a:cs typeface="Gill Sans MT"/>
              </a:rPr>
              <a:t>     Nově jako možnost lze okolo krajinných prvků </a:t>
            </a:r>
            <a:r>
              <a:rPr lang="cs-CZ" sz="2400" b="1" dirty="0">
                <a:latin typeface="Gill Sans MT"/>
                <a:cs typeface="Gill Sans MT"/>
              </a:rPr>
              <a:t>ponechávat 3 m pás, </a:t>
            </a:r>
            <a:r>
              <a:rPr lang="cs-CZ" sz="2400" dirty="0">
                <a:latin typeface="Gill Sans MT"/>
                <a:cs typeface="Gill Sans MT"/>
              </a:rPr>
              <a:t>na kterém nemusí probíhat zemědělská činnost. Pás napomůže účinnější ochraně krajinných prvků a jejich hranic, zamezí např. poškozování kořenů dřevin. I nadále však může pás sloužit k </a:t>
            </a:r>
            <a:r>
              <a:rPr lang="cs-CZ" sz="2400" dirty="0" err="1">
                <a:latin typeface="Gill Sans MT"/>
                <a:cs typeface="Gill Sans MT"/>
              </a:rPr>
              <a:t>produkci.Hnojení</a:t>
            </a:r>
            <a:r>
              <a:rPr lang="cs-CZ" sz="2400" dirty="0">
                <a:latin typeface="Gill Sans MT"/>
                <a:cs typeface="Gill Sans MT"/>
              </a:rPr>
              <a:t> a použití POR není regulováno.</a:t>
            </a:r>
          </a:p>
          <a:p>
            <a:pPr marL="62865" marR="5080" algn="just">
              <a:lnSpc>
                <a:spcPct val="110800"/>
              </a:lnSpc>
              <a:spcBef>
                <a:spcPts val="1215"/>
              </a:spcBef>
            </a:pPr>
            <a:endParaRPr lang="cs-CZ" sz="5000" dirty="0">
              <a:latin typeface="Gill Sans MT"/>
              <a:cs typeface="Gill Sans MT"/>
            </a:endParaRPr>
          </a:p>
          <a:p>
            <a:endParaRPr lang="cs-CZ" dirty="0"/>
          </a:p>
        </p:txBody>
      </p:sp>
    </p:spTree>
    <p:extLst>
      <p:ext uri="{BB962C8B-B14F-4D97-AF65-F5344CB8AC3E}">
        <p14:creationId xmlns:p14="http://schemas.microsoft.com/office/powerpoint/2010/main" val="27443099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Barevné domy">
            <a:extLst>
              <a:ext uri="{FF2B5EF4-FFF2-40B4-BE49-F238E27FC236}">
                <a16:creationId xmlns:a16="http://schemas.microsoft.com/office/drawing/2014/main" id="{A0E48C53-04B9-9A01-0442-8C6C34FB451E}"/>
              </a:ext>
            </a:extLst>
          </p:cNvPr>
          <p:cNvPicPr>
            <a:picLocks noChangeAspect="1"/>
          </p:cNvPicPr>
          <p:nvPr/>
        </p:nvPicPr>
        <p:blipFill rotWithShape="1">
          <a:blip r:embed="rId2">
            <a:duotone>
              <a:schemeClr val="bg2">
                <a:shade val="45000"/>
                <a:satMod val="135000"/>
              </a:schemeClr>
              <a:prstClr val="white"/>
            </a:duotone>
            <a:alphaModFix amt="35000"/>
          </a:blip>
          <a:srcRect t="16885" b="998"/>
          <a:stretch/>
        </p:blipFill>
        <p:spPr>
          <a:xfrm>
            <a:off x="20" y="10"/>
            <a:ext cx="12191980" cy="6857990"/>
          </a:xfrm>
          <a:prstGeom prst="rect">
            <a:avLst/>
          </a:prstGeom>
        </p:spPr>
      </p:pic>
      <p:sp>
        <p:nvSpPr>
          <p:cNvPr id="2" name="Nadpis 1">
            <a:extLst>
              <a:ext uri="{FF2B5EF4-FFF2-40B4-BE49-F238E27FC236}">
                <a16:creationId xmlns:a16="http://schemas.microsoft.com/office/drawing/2014/main" id="{621F2DA0-D769-2570-940E-A3A02462DA51}"/>
              </a:ext>
            </a:extLst>
          </p:cNvPr>
          <p:cNvSpPr>
            <a:spLocks noGrp="1"/>
          </p:cNvSpPr>
          <p:nvPr>
            <p:ph type="title"/>
          </p:nvPr>
        </p:nvSpPr>
        <p:spPr>
          <a:xfrm>
            <a:off x="1143000" y="609600"/>
            <a:ext cx="9875520" cy="733425"/>
          </a:xfrm>
        </p:spPr>
        <p:txBody>
          <a:bodyPr>
            <a:normAutofit/>
          </a:bodyPr>
          <a:lstStyle/>
          <a:p>
            <a:r>
              <a:rPr lang="cs-CZ" sz="3600" b="1" dirty="0"/>
              <a:t>DZES - dobrý zemědělský a environmentální stav</a:t>
            </a:r>
          </a:p>
        </p:txBody>
      </p:sp>
      <p:sp>
        <p:nvSpPr>
          <p:cNvPr id="3" name="Zástupný obsah 2">
            <a:extLst>
              <a:ext uri="{FF2B5EF4-FFF2-40B4-BE49-F238E27FC236}">
                <a16:creationId xmlns:a16="http://schemas.microsoft.com/office/drawing/2014/main" id="{114C13E2-A8DC-5E2E-90C7-D2C204CB983C}"/>
              </a:ext>
            </a:extLst>
          </p:cNvPr>
          <p:cNvSpPr>
            <a:spLocks noGrp="1"/>
          </p:cNvSpPr>
          <p:nvPr>
            <p:ph idx="1"/>
          </p:nvPr>
        </p:nvSpPr>
        <p:spPr>
          <a:xfrm>
            <a:off x="1143000" y="1343025"/>
            <a:ext cx="9872871" cy="4752975"/>
          </a:xfrm>
        </p:spPr>
        <p:txBody>
          <a:bodyPr>
            <a:normAutofit/>
          </a:bodyPr>
          <a:lstStyle/>
          <a:p>
            <a:pPr marL="0" marR="5080" indent="0">
              <a:spcBef>
                <a:spcPts val="1190"/>
              </a:spcBef>
              <a:buNone/>
            </a:pPr>
            <a:r>
              <a:rPr lang="cs-CZ" sz="2800" b="1" dirty="0">
                <a:latin typeface="Gill Sans MT"/>
                <a:cs typeface="Gill Sans MT"/>
              </a:rPr>
              <a:t>DZES</a:t>
            </a:r>
            <a:r>
              <a:rPr lang="cs-CZ" sz="2800" b="1" spc="105" dirty="0">
                <a:latin typeface="Gill Sans MT"/>
                <a:cs typeface="Gill Sans MT"/>
              </a:rPr>
              <a:t>  </a:t>
            </a:r>
            <a:r>
              <a:rPr lang="cs-CZ" sz="2800" b="1" dirty="0">
                <a:latin typeface="Gill Sans MT"/>
                <a:cs typeface="Gill Sans MT"/>
              </a:rPr>
              <a:t>9</a:t>
            </a:r>
            <a:r>
              <a:rPr lang="cs-CZ" sz="2800" b="1" spc="110" dirty="0">
                <a:latin typeface="Gill Sans MT"/>
                <a:cs typeface="Gill Sans MT"/>
              </a:rPr>
              <a:t>  </a:t>
            </a:r>
            <a:r>
              <a:rPr lang="cs-CZ" sz="2800" b="1" dirty="0">
                <a:latin typeface="Gill Sans MT"/>
                <a:cs typeface="Gill Sans MT"/>
              </a:rPr>
              <a:t>Zákaz</a:t>
            </a:r>
            <a:r>
              <a:rPr lang="cs-CZ" sz="2800" b="1" spc="105" dirty="0">
                <a:latin typeface="Gill Sans MT"/>
                <a:cs typeface="Gill Sans MT"/>
              </a:rPr>
              <a:t>  </a:t>
            </a:r>
            <a:r>
              <a:rPr lang="cs-CZ" sz="2800" b="1" dirty="0">
                <a:latin typeface="Gill Sans MT"/>
                <a:cs typeface="Gill Sans MT"/>
              </a:rPr>
              <a:t>přeměny</a:t>
            </a:r>
            <a:r>
              <a:rPr lang="cs-CZ" sz="2800" b="1" spc="110" dirty="0">
                <a:latin typeface="Gill Sans MT"/>
                <a:cs typeface="Gill Sans MT"/>
              </a:rPr>
              <a:t>  </a:t>
            </a:r>
            <a:r>
              <a:rPr lang="cs-CZ" sz="2800" b="1" dirty="0">
                <a:latin typeface="Gill Sans MT"/>
                <a:cs typeface="Gill Sans MT"/>
              </a:rPr>
              <a:t>nebo</a:t>
            </a:r>
            <a:r>
              <a:rPr lang="cs-CZ" sz="2800" b="1" spc="114" dirty="0">
                <a:latin typeface="Gill Sans MT"/>
                <a:cs typeface="Gill Sans MT"/>
              </a:rPr>
              <a:t>  </a:t>
            </a:r>
            <a:r>
              <a:rPr lang="cs-CZ" sz="2800" b="1" dirty="0">
                <a:latin typeface="Gill Sans MT"/>
                <a:cs typeface="Gill Sans MT"/>
              </a:rPr>
              <a:t>orby</a:t>
            </a:r>
            <a:r>
              <a:rPr lang="cs-CZ" sz="2800" b="1" spc="110" dirty="0">
                <a:latin typeface="Gill Sans MT"/>
                <a:cs typeface="Gill Sans MT"/>
              </a:rPr>
              <a:t>  </a:t>
            </a:r>
            <a:r>
              <a:rPr lang="cs-CZ" sz="2800" b="1" dirty="0">
                <a:latin typeface="Gill Sans MT"/>
                <a:cs typeface="Gill Sans MT"/>
              </a:rPr>
              <a:t>trvalých</a:t>
            </a:r>
            <a:r>
              <a:rPr lang="cs-CZ" sz="2800" b="1" spc="110" dirty="0">
                <a:latin typeface="Gill Sans MT"/>
                <a:cs typeface="Gill Sans MT"/>
              </a:rPr>
              <a:t>  </a:t>
            </a:r>
            <a:r>
              <a:rPr lang="cs-CZ" sz="2800" b="1" dirty="0">
                <a:latin typeface="Gill Sans MT"/>
                <a:cs typeface="Gill Sans MT"/>
              </a:rPr>
              <a:t>travních</a:t>
            </a:r>
            <a:r>
              <a:rPr lang="cs-CZ" sz="2800" b="1" spc="110" dirty="0">
                <a:latin typeface="Gill Sans MT"/>
                <a:cs typeface="Gill Sans MT"/>
              </a:rPr>
              <a:t>  </a:t>
            </a:r>
            <a:r>
              <a:rPr lang="cs-CZ" sz="2800" b="1" spc="-10" dirty="0">
                <a:latin typeface="Gill Sans MT"/>
                <a:cs typeface="Gill Sans MT"/>
              </a:rPr>
              <a:t>porostů </a:t>
            </a:r>
            <a:r>
              <a:rPr lang="cs-CZ" sz="2800" b="1" dirty="0">
                <a:latin typeface="Gill Sans MT"/>
                <a:cs typeface="Gill Sans MT"/>
              </a:rPr>
              <a:t>označených</a:t>
            </a:r>
            <a:r>
              <a:rPr lang="cs-CZ" sz="2800" b="1" spc="200" dirty="0">
                <a:latin typeface="Gill Sans MT"/>
                <a:cs typeface="Gill Sans MT"/>
              </a:rPr>
              <a:t> </a:t>
            </a:r>
            <a:r>
              <a:rPr lang="cs-CZ" sz="2800" b="1" dirty="0">
                <a:latin typeface="Gill Sans MT"/>
                <a:cs typeface="Gill Sans MT"/>
              </a:rPr>
              <a:t>jako</a:t>
            </a:r>
            <a:r>
              <a:rPr lang="cs-CZ" sz="2800" b="1" spc="215" dirty="0">
                <a:latin typeface="Gill Sans MT"/>
                <a:cs typeface="Gill Sans MT"/>
              </a:rPr>
              <a:t> </a:t>
            </a:r>
            <a:r>
              <a:rPr lang="cs-CZ" sz="2800" b="1" dirty="0">
                <a:latin typeface="Gill Sans MT"/>
                <a:cs typeface="Gill Sans MT"/>
              </a:rPr>
              <a:t>environmentálně</a:t>
            </a:r>
            <a:r>
              <a:rPr lang="cs-CZ" sz="2800" b="1" spc="215" dirty="0">
                <a:latin typeface="Gill Sans MT"/>
                <a:cs typeface="Gill Sans MT"/>
              </a:rPr>
              <a:t> </a:t>
            </a:r>
            <a:r>
              <a:rPr lang="cs-CZ" sz="2800" b="1" dirty="0">
                <a:latin typeface="Gill Sans MT"/>
                <a:cs typeface="Gill Sans MT"/>
              </a:rPr>
              <a:t>citlivé</a:t>
            </a:r>
            <a:r>
              <a:rPr lang="cs-CZ" sz="2800" b="1" spc="204" dirty="0">
                <a:latin typeface="Gill Sans MT"/>
                <a:cs typeface="Gill Sans MT"/>
              </a:rPr>
              <a:t> </a:t>
            </a:r>
            <a:r>
              <a:rPr lang="cs-CZ" sz="2800" b="1" dirty="0">
                <a:latin typeface="Gill Sans MT"/>
                <a:cs typeface="Gill Sans MT"/>
              </a:rPr>
              <a:t>oblasti</a:t>
            </a:r>
            <a:r>
              <a:rPr lang="cs-CZ" sz="2800" b="1" spc="220" dirty="0">
                <a:latin typeface="Gill Sans MT"/>
                <a:cs typeface="Gill Sans MT"/>
              </a:rPr>
              <a:t> </a:t>
            </a:r>
            <a:r>
              <a:rPr lang="cs-CZ" sz="2800" b="1" dirty="0">
                <a:latin typeface="Gill Sans MT"/>
                <a:cs typeface="Gill Sans MT"/>
              </a:rPr>
              <a:t>s</a:t>
            </a:r>
            <a:r>
              <a:rPr lang="cs-CZ" sz="2800" b="1" spc="204" dirty="0">
                <a:latin typeface="Gill Sans MT"/>
                <a:cs typeface="Gill Sans MT"/>
              </a:rPr>
              <a:t> </a:t>
            </a:r>
            <a:r>
              <a:rPr lang="cs-CZ" sz="2800" b="1" dirty="0">
                <a:latin typeface="Gill Sans MT"/>
                <a:cs typeface="Gill Sans MT"/>
              </a:rPr>
              <a:t>trvalými</a:t>
            </a:r>
            <a:r>
              <a:rPr lang="cs-CZ" sz="2800" b="1" spc="215" dirty="0">
                <a:latin typeface="Gill Sans MT"/>
                <a:cs typeface="Gill Sans MT"/>
              </a:rPr>
              <a:t> </a:t>
            </a:r>
            <a:r>
              <a:rPr lang="cs-CZ" sz="2800" b="1" spc="-10" dirty="0">
                <a:latin typeface="Gill Sans MT"/>
                <a:cs typeface="Gill Sans MT"/>
              </a:rPr>
              <a:t>travními </a:t>
            </a:r>
            <a:r>
              <a:rPr lang="cs-CZ" sz="2800" b="1" dirty="0">
                <a:latin typeface="Gill Sans MT"/>
                <a:cs typeface="Gill Sans MT"/>
              </a:rPr>
              <a:t>porosty</a:t>
            </a:r>
            <a:r>
              <a:rPr lang="cs-CZ" sz="2800" b="1" spc="-25" dirty="0">
                <a:latin typeface="Gill Sans MT"/>
                <a:cs typeface="Gill Sans MT"/>
              </a:rPr>
              <a:t> </a:t>
            </a:r>
            <a:r>
              <a:rPr lang="cs-CZ" sz="2800" b="1" dirty="0">
                <a:latin typeface="Gill Sans MT"/>
                <a:cs typeface="Gill Sans MT"/>
              </a:rPr>
              <a:t>v</a:t>
            </a:r>
            <a:r>
              <a:rPr lang="cs-CZ" sz="2800" b="1" spc="-30" dirty="0">
                <a:latin typeface="Gill Sans MT"/>
                <a:cs typeface="Gill Sans MT"/>
              </a:rPr>
              <a:t> </a:t>
            </a:r>
            <a:r>
              <a:rPr lang="cs-CZ" sz="2800" b="1" dirty="0">
                <a:latin typeface="Gill Sans MT"/>
                <a:cs typeface="Gill Sans MT"/>
              </a:rPr>
              <a:t>lokalitách</a:t>
            </a:r>
            <a:r>
              <a:rPr lang="cs-CZ" sz="2800" b="1" spc="-20" dirty="0">
                <a:latin typeface="Gill Sans MT"/>
                <a:cs typeface="Gill Sans MT"/>
              </a:rPr>
              <a:t> </a:t>
            </a:r>
            <a:r>
              <a:rPr lang="cs-CZ" sz="2800" b="1" dirty="0">
                <a:latin typeface="Gill Sans MT"/>
                <a:cs typeface="Gill Sans MT"/>
              </a:rPr>
              <a:t>náležejících</a:t>
            </a:r>
            <a:r>
              <a:rPr lang="cs-CZ" sz="2800" b="1" spc="-25" dirty="0">
                <a:latin typeface="Gill Sans MT"/>
                <a:cs typeface="Gill Sans MT"/>
              </a:rPr>
              <a:t> </a:t>
            </a:r>
            <a:r>
              <a:rPr lang="cs-CZ" sz="2800" b="1" dirty="0">
                <a:latin typeface="Gill Sans MT"/>
                <a:cs typeface="Gill Sans MT"/>
              </a:rPr>
              <a:t>do</a:t>
            </a:r>
            <a:r>
              <a:rPr lang="cs-CZ" sz="2800" b="1" spc="-10" dirty="0">
                <a:latin typeface="Gill Sans MT"/>
                <a:cs typeface="Gill Sans MT"/>
              </a:rPr>
              <a:t> </a:t>
            </a:r>
            <a:r>
              <a:rPr lang="cs-CZ" sz="2800" b="1" dirty="0">
                <a:latin typeface="Gill Sans MT"/>
                <a:cs typeface="Gill Sans MT"/>
              </a:rPr>
              <a:t>sítě</a:t>
            </a:r>
            <a:r>
              <a:rPr lang="cs-CZ" sz="2800" b="1" spc="-30" dirty="0">
                <a:latin typeface="Gill Sans MT"/>
                <a:cs typeface="Gill Sans MT"/>
              </a:rPr>
              <a:t> </a:t>
            </a:r>
            <a:r>
              <a:rPr lang="cs-CZ" sz="2800" b="1" dirty="0">
                <a:latin typeface="Gill Sans MT"/>
                <a:cs typeface="Gill Sans MT"/>
              </a:rPr>
              <a:t>Natura</a:t>
            </a:r>
            <a:r>
              <a:rPr lang="cs-CZ" sz="2800" b="1" spc="-25" dirty="0">
                <a:latin typeface="Gill Sans MT"/>
                <a:cs typeface="Gill Sans MT"/>
              </a:rPr>
              <a:t> </a:t>
            </a:r>
            <a:r>
              <a:rPr lang="cs-CZ" sz="2800" b="1" spc="-20" dirty="0">
                <a:latin typeface="Gill Sans MT"/>
                <a:cs typeface="Gill Sans MT"/>
              </a:rPr>
              <a:t>2000</a:t>
            </a:r>
            <a:endParaRPr lang="cs-CZ" sz="2800" b="1" dirty="0">
              <a:latin typeface="Gill Sans MT"/>
              <a:cs typeface="Gill Sans MT"/>
            </a:endParaRPr>
          </a:p>
          <a:p>
            <a:pPr marL="12700" marR="5080">
              <a:spcBef>
                <a:spcPts val="1250"/>
              </a:spcBef>
            </a:pPr>
            <a:r>
              <a:rPr lang="cs-CZ" sz="2800" dirty="0">
                <a:latin typeface="Gill Sans MT"/>
                <a:cs typeface="Gill Sans MT"/>
              </a:rPr>
              <a:t>Standard</a:t>
            </a:r>
            <a:r>
              <a:rPr lang="cs-CZ" sz="2800" spc="450" dirty="0">
                <a:latin typeface="Gill Sans MT"/>
                <a:cs typeface="Gill Sans MT"/>
              </a:rPr>
              <a:t> </a:t>
            </a:r>
            <a:r>
              <a:rPr lang="cs-CZ" sz="2800" dirty="0">
                <a:latin typeface="Gill Sans MT"/>
                <a:cs typeface="Gill Sans MT"/>
              </a:rPr>
              <a:t>přebírá</a:t>
            </a:r>
            <a:r>
              <a:rPr lang="cs-CZ" sz="2800" spc="465" dirty="0">
                <a:latin typeface="Gill Sans MT"/>
                <a:cs typeface="Gill Sans MT"/>
              </a:rPr>
              <a:t> </a:t>
            </a:r>
            <a:r>
              <a:rPr lang="cs-CZ" sz="2800" dirty="0">
                <a:latin typeface="Gill Sans MT"/>
                <a:cs typeface="Gill Sans MT"/>
              </a:rPr>
              <a:t>podmínky</a:t>
            </a:r>
            <a:r>
              <a:rPr lang="cs-CZ" sz="2800" spc="470" dirty="0">
                <a:latin typeface="Gill Sans MT"/>
                <a:cs typeface="Gill Sans MT"/>
              </a:rPr>
              <a:t> </a:t>
            </a:r>
            <a:r>
              <a:rPr lang="cs-CZ" sz="2800" dirty="0" err="1">
                <a:latin typeface="Gill Sans MT"/>
                <a:cs typeface="Gill Sans MT"/>
              </a:rPr>
              <a:t>greeningu</a:t>
            </a:r>
            <a:r>
              <a:rPr lang="cs-CZ" sz="2800" spc="459" dirty="0">
                <a:latin typeface="Gill Sans MT"/>
                <a:cs typeface="Gill Sans MT"/>
              </a:rPr>
              <a:t> </a:t>
            </a:r>
            <a:r>
              <a:rPr lang="cs-CZ" sz="2800" b="1" dirty="0">
                <a:latin typeface="Gill Sans MT"/>
                <a:cs typeface="Gill Sans MT"/>
              </a:rPr>
              <a:t>Zachování</a:t>
            </a:r>
            <a:r>
              <a:rPr lang="cs-CZ" sz="2800" b="1" spc="465" dirty="0">
                <a:latin typeface="Gill Sans MT"/>
                <a:cs typeface="Gill Sans MT"/>
              </a:rPr>
              <a:t> </a:t>
            </a:r>
            <a:r>
              <a:rPr lang="cs-CZ" sz="2800" b="1" dirty="0">
                <a:latin typeface="Gill Sans MT"/>
                <a:cs typeface="Gill Sans MT"/>
              </a:rPr>
              <a:t>stávajících</a:t>
            </a:r>
            <a:r>
              <a:rPr lang="cs-CZ" sz="2800" b="1" spc="465" dirty="0">
                <a:latin typeface="Gill Sans MT"/>
                <a:cs typeface="Gill Sans MT"/>
              </a:rPr>
              <a:t> </a:t>
            </a:r>
            <a:r>
              <a:rPr lang="cs-CZ" sz="2800" b="1" dirty="0">
                <a:latin typeface="Gill Sans MT"/>
                <a:cs typeface="Gill Sans MT"/>
              </a:rPr>
              <a:t>trvalých</a:t>
            </a:r>
            <a:r>
              <a:rPr lang="cs-CZ" sz="2800" b="1" spc="450" dirty="0">
                <a:latin typeface="Gill Sans MT"/>
                <a:cs typeface="Gill Sans MT"/>
              </a:rPr>
              <a:t> </a:t>
            </a:r>
            <a:r>
              <a:rPr lang="cs-CZ" sz="2800" b="1" dirty="0">
                <a:latin typeface="Gill Sans MT"/>
                <a:cs typeface="Gill Sans MT"/>
              </a:rPr>
              <a:t>travních</a:t>
            </a:r>
            <a:r>
              <a:rPr lang="cs-CZ" sz="2800" b="1" spc="465" dirty="0">
                <a:latin typeface="Gill Sans MT"/>
                <a:cs typeface="Gill Sans MT"/>
              </a:rPr>
              <a:t> </a:t>
            </a:r>
            <a:r>
              <a:rPr lang="cs-CZ" sz="2800" b="1" spc="-10" dirty="0">
                <a:latin typeface="Gill Sans MT"/>
                <a:cs typeface="Gill Sans MT"/>
              </a:rPr>
              <a:t>porostů </a:t>
            </a:r>
            <a:r>
              <a:rPr lang="cs-CZ" sz="2800" dirty="0">
                <a:latin typeface="Gill Sans MT"/>
                <a:cs typeface="Gill Sans MT"/>
              </a:rPr>
              <a:t>(§</a:t>
            </a:r>
            <a:r>
              <a:rPr lang="cs-CZ" sz="2800" spc="140" dirty="0">
                <a:latin typeface="Gill Sans MT"/>
                <a:cs typeface="Gill Sans MT"/>
              </a:rPr>
              <a:t> </a:t>
            </a:r>
            <a:r>
              <a:rPr lang="cs-CZ" sz="2800" dirty="0">
                <a:latin typeface="Gill Sans MT"/>
                <a:cs typeface="Gill Sans MT"/>
              </a:rPr>
              <a:t>10</a:t>
            </a:r>
            <a:r>
              <a:rPr lang="cs-CZ" sz="2800" spc="150" dirty="0">
                <a:latin typeface="Gill Sans MT"/>
                <a:cs typeface="Gill Sans MT"/>
              </a:rPr>
              <a:t> </a:t>
            </a:r>
            <a:r>
              <a:rPr lang="cs-CZ" sz="2800" dirty="0">
                <a:latin typeface="Gill Sans MT"/>
                <a:cs typeface="Gill Sans MT"/>
              </a:rPr>
              <a:t>nařízení</a:t>
            </a:r>
            <a:r>
              <a:rPr lang="cs-CZ" sz="2800" spc="145" dirty="0">
                <a:latin typeface="Gill Sans MT"/>
                <a:cs typeface="Gill Sans MT"/>
              </a:rPr>
              <a:t> </a:t>
            </a:r>
            <a:r>
              <a:rPr lang="cs-CZ" sz="2800" dirty="0">
                <a:latin typeface="Gill Sans MT"/>
                <a:cs typeface="Gill Sans MT"/>
              </a:rPr>
              <a:t>vlády</a:t>
            </a:r>
            <a:r>
              <a:rPr lang="cs-CZ" sz="2800" spc="140" dirty="0">
                <a:latin typeface="Gill Sans MT"/>
                <a:cs typeface="Gill Sans MT"/>
              </a:rPr>
              <a:t> </a:t>
            </a:r>
            <a:r>
              <a:rPr lang="cs-CZ" sz="2800" dirty="0">
                <a:latin typeface="Gill Sans MT"/>
                <a:cs typeface="Gill Sans MT"/>
              </a:rPr>
              <a:t>č.</a:t>
            </a:r>
            <a:r>
              <a:rPr lang="cs-CZ" sz="2800" spc="145" dirty="0">
                <a:latin typeface="Gill Sans MT"/>
                <a:cs typeface="Gill Sans MT"/>
              </a:rPr>
              <a:t> </a:t>
            </a:r>
            <a:r>
              <a:rPr lang="cs-CZ" sz="2800" dirty="0">
                <a:latin typeface="Gill Sans MT"/>
                <a:cs typeface="Gill Sans MT"/>
              </a:rPr>
              <a:t>50/2015</a:t>
            </a:r>
            <a:r>
              <a:rPr lang="cs-CZ" sz="2800" spc="150" dirty="0">
                <a:latin typeface="Gill Sans MT"/>
                <a:cs typeface="Gill Sans MT"/>
              </a:rPr>
              <a:t> </a:t>
            </a:r>
            <a:r>
              <a:rPr lang="cs-CZ" sz="2800" dirty="0">
                <a:latin typeface="Gill Sans MT"/>
                <a:cs typeface="Gill Sans MT"/>
              </a:rPr>
              <a:t>Sb.,</a:t>
            </a:r>
            <a:r>
              <a:rPr lang="cs-CZ" sz="2800" spc="150" dirty="0">
                <a:latin typeface="Gill Sans MT"/>
                <a:cs typeface="Gill Sans MT"/>
              </a:rPr>
              <a:t> </a:t>
            </a:r>
            <a:r>
              <a:rPr lang="cs-CZ" sz="2800" dirty="0">
                <a:latin typeface="Gill Sans MT"/>
                <a:cs typeface="Gill Sans MT"/>
              </a:rPr>
              <a:t>o</a:t>
            </a:r>
            <a:r>
              <a:rPr lang="cs-CZ" sz="2800" spc="130" dirty="0">
                <a:latin typeface="Gill Sans MT"/>
                <a:cs typeface="Gill Sans MT"/>
              </a:rPr>
              <a:t> </a:t>
            </a:r>
            <a:r>
              <a:rPr lang="cs-CZ" sz="2800" dirty="0">
                <a:latin typeface="Gill Sans MT"/>
                <a:cs typeface="Gill Sans MT"/>
              </a:rPr>
              <a:t>stanovení</a:t>
            </a:r>
            <a:r>
              <a:rPr lang="cs-CZ" sz="2800" spc="140" dirty="0">
                <a:latin typeface="Gill Sans MT"/>
                <a:cs typeface="Gill Sans MT"/>
              </a:rPr>
              <a:t> </a:t>
            </a:r>
            <a:r>
              <a:rPr lang="cs-CZ" sz="2800" dirty="0">
                <a:latin typeface="Gill Sans MT"/>
                <a:cs typeface="Gill Sans MT"/>
              </a:rPr>
              <a:t>některých</a:t>
            </a:r>
            <a:r>
              <a:rPr lang="cs-CZ" sz="2800" spc="145" dirty="0">
                <a:latin typeface="Gill Sans MT"/>
                <a:cs typeface="Gill Sans MT"/>
              </a:rPr>
              <a:t> </a:t>
            </a:r>
            <a:r>
              <a:rPr lang="cs-CZ" sz="2800" dirty="0">
                <a:latin typeface="Gill Sans MT"/>
                <a:cs typeface="Gill Sans MT"/>
              </a:rPr>
              <a:t>podmínek</a:t>
            </a:r>
            <a:r>
              <a:rPr lang="cs-CZ" sz="2800" spc="150" dirty="0">
                <a:latin typeface="Gill Sans MT"/>
                <a:cs typeface="Gill Sans MT"/>
              </a:rPr>
              <a:t> </a:t>
            </a:r>
            <a:r>
              <a:rPr lang="cs-CZ" sz="2800" dirty="0">
                <a:latin typeface="Gill Sans MT"/>
                <a:cs typeface="Gill Sans MT"/>
              </a:rPr>
              <a:t>poskytování</a:t>
            </a:r>
            <a:r>
              <a:rPr lang="cs-CZ" sz="2800" spc="150" dirty="0">
                <a:latin typeface="Gill Sans MT"/>
                <a:cs typeface="Gill Sans MT"/>
              </a:rPr>
              <a:t> </a:t>
            </a:r>
            <a:r>
              <a:rPr lang="cs-CZ" sz="2800" spc="-10" dirty="0">
                <a:latin typeface="Gill Sans MT"/>
                <a:cs typeface="Gill Sans MT"/>
              </a:rPr>
              <a:t>přímých </a:t>
            </a:r>
            <a:r>
              <a:rPr lang="cs-CZ" sz="2800" dirty="0">
                <a:latin typeface="Gill Sans MT"/>
                <a:cs typeface="Gill Sans MT"/>
              </a:rPr>
              <a:t>plateb</a:t>
            </a:r>
            <a:r>
              <a:rPr lang="cs-CZ" sz="2800" spc="170" dirty="0">
                <a:latin typeface="Gill Sans MT"/>
                <a:cs typeface="Gill Sans MT"/>
              </a:rPr>
              <a:t> </a:t>
            </a:r>
            <a:r>
              <a:rPr lang="cs-CZ" sz="2800" dirty="0">
                <a:latin typeface="Gill Sans MT"/>
                <a:cs typeface="Gill Sans MT"/>
              </a:rPr>
              <a:t>zemědělcům</a:t>
            </a:r>
            <a:r>
              <a:rPr lang="cs-CZ" sz="2800" spc="165" dirty="0">
                <a:latin typeface="Gill Sans MT"/>
                <a:cs typeface="Gill Sans MT"/>
              </a:rPr>
              <a:t> </a:t>
            </a:r>
            <a:r>
              <a:rPr lang="cs-CZ" sz="2800" dirty="0">
                <a:latin typeface="Gill Sans MT"/>
                <a:cs typeface="Gill Sans MT"/>
              </a:rPr>
              <a:t>a</a:t>
            </a:r>
            <a:r>
              <a:rPr lang="cs-CZ" sz="2800" spc="190" dirty="0">
                <a:latin typeface="Gill Sans MT"/>
                <a:cs typeface="Gill Sans MT"/>
              </a:rPr>
              <a:t> </a:t>
            </a:r>
            <a:r>
              <a:rPr lang="cs-CZ" sz="2800" dirty="0">
                <a:latin typeface="Gill Sans MT"/>
                <a:cs typeface="Gill Sans MT"/>
              </a:rPr>
              <a:t>o</a:t>
            </a:r>
            <a:r>
              <a:rPr lang="cs-CZ" sz="2800" spc="165" dirty="0">
                <a:latin typeface="Gill Sans MT"/>
                <a:cs typeface="Gill Sans MT"/>
              </a:rPr>
              <a:t> </a:t>
            </a:r>
            <a:r>
              <a:rPr lang="cs-CZ" sz="2800" dirty="0">
                <a:latin typeface="Gill Sans MT"/>
                <a:cs typeface="Gill Sans MT"/>
              </a:rPr>
              <a:t>změně</a:t>
            </a:r>
            <a:r>
              <a:rPr lang="cs-CZ" sz="2800" spc="180" dirty="0">
                <a:latin typeface="Gill Sans MT"/>
                <a:cs typeface="Gill Sans MT"/>
              </a:rPr>
              <a:t> </a:t>
            </a:r>
            <a:r>
              <a:rPr lang="cs-CZ" sz="2800" dirty="0">
                <a:latin typeface="Gill Sans MT"/>
                <a:cs typeface="Gill Sans MT"/>
              </a:rPr>
              <a:t>některých</a:t>
            </a:r>
            <a:r>
              <a:rPr lang="cs-CZ" sz="2800" spc="185" dirty="0">
                <a:latin typeface="Gill Sans MT"/>
                <a:cs typeface="Gill Sans MT"/>
              </a:rPr>
              <a:t> </a:t>
            </a:r>
            <a:r>
              <a:rPr lang="cs-CZ" sz="2800" dirty="0">
                <a:latin typeface="Gill Sans MT"/>
                <a:cs typeface="Gill Sans MT"/>
              </a:rPr>
              <a:t>souvisejících</a:t>
            </a:r>
            <a:r>
              <a:rPr lang="cs-CZ" sz="2800" spc="180" dirty="0">
                <a:latin typeface="Gill Sans MT"/>
                <a:cs typeface="Gill Sans MT"/>
              </a:rPr>
              <a:t> </a:t>
            </a:r>
            <a:r>
              <a:rPr lang="cs-CZ" sz="2800" dirty="0">
                <a:latin typeface="Gill Sans MT"/>
                <a:cs typeface="Gill Sans MT"/>
              </a:rPr>
              <a:t>nařízení</a:t>
            </a:r>
            <a:r>
              <a:rPr lang="cs-CZ" sz="2800" spc="180" dirty="0">
                <a:latin typeface="Gill Sans MT"/>
                <a:cs typeface="Gill Sans MT"/>
              </a:rPr>
              <a:t> </a:t>
            </a:r>
            <a:r>
              <a:rPr lang="cs-CZ" sz="2800" dirty="0">
                <a:latin typeface="Gill Sans MT"/>
                <a:cs typeface="Gill Sans MT"/>
              </a:rPr>
              <a:t>vlády,</a:t>
            </a:r>
            <a:r>
              <a:rPr lang="cs-CZ" sz="2800" spc="185" dirty="0">
                <a:latin typeface="Gill Sans MT"/>
                <a:cs typeface="Gill Sans MT"/>
              </a:rPr>
              <a:t> </a:t>
            </a:r>
            <a:r>
              <a:rPr lang="cs-CZ" sz="2800" dirty="0">
                <a:latin typeface="Gill Sans MT"/>
                <a:cs typeface="Gill Sans MT"/>
              </a:rPr>
              <a:t>ve</a:t>
            </a:r>
            <a:r>
              <a:rPr lang="cs-CZ" sz="2800" spc="180" dirty="0">
                <a:latin typeface="Gill Sans MT"/>
                <a:cs typeface="Gill Sans MT"/>
              </a:rPr>
              <a:t> </a:t>
            </a:r>
            <a:r>
              <a:rPr lang="cs-CZ" sz="2800" dirty="0">
                <a:latin typeface="Gill Sans MT"/>
                <a:cs typeface="Gill Sans MT"/>
              </a:rPr>
              <a:t>znění</a:t>
            </a:r>
            <a:r>
              <a:rPr lang="cs-CZ" sz="2800" spc="185" dirty="0">
                <a:latin typeface="Gill Sans MT"/>
                <a:cs typeface="Gill Sans MT"/>
              </a:rPr>
              <a:t> </a:t>
            </a:r>
            <a:r>
              <a:rPr lang="cs-CZ" sz="2800" spc="-10" dirty="0">
                <a:latin typeface="Gill Sans MT"/>
                <a:cs typeface="Gill Sans MT"/>
              </a:rPr>
              <a:t>pozdějších </a:t>
            </a:r>
            <a:r>
              <a:rPr lang="cs-CZ" sz="2800" dirty="0">
                <a:latin typeface="Gill Sans MT"/>
                <a:cs typeface="Gill Sans MT"/>
              </a:rPr>
              <a:t>předpisů)</a:t>
            </a:r>
            <a:r>
              <a:rPr lang="cs-CZ" sz="2800" spc="-15" dirty="0">
                <a:latin typeface="Gill Sans MT"/>
                <a:cs typeface="Gill Sans MT"/>
              </a:rPr>
              <a:t> </a:t>
            </a:r>
            <a:r>
              <a:rPr lang="cs-CZ" sz="2800" dirty="0">
                <a:latin typeface="Gill Sans MT"/>
                <a:cs typeface="Gill Sans MT"/>
              </a:rPr>
              <a:t>co</a:t>
            </a:r>
            <a:r>
              <a:rPr lang="cs-CZ" sz="2800" spc="-25" dirty="0">
                <a:latin typeface="Gill Sans MT"/>
                <a:cs typeface="Gill Sans MT"/>
              </a:rPr>
              <a:t> </a:t>
            </a:r>
            <a:r>
              <a:rPr lang="cs-CZ" sz="2800" dirty="0">
                <a:latin typeface="Gill Sans MT"/>
                <a:cs typeface="Gill Sans MT"/>
              </a:rPr>
              <a:t>se</a:t>
            </a:r>
            <a:r>
              <a:rPr lang="cs-CZ" sz="2800" spc="-5" dirty="0">
                <a:latin typeface="Gill Sans MT"/>
                <a:cs typeface="Gill Sans MT"/>
              </a:rPr>
              <a:t> </a:t>
            </a:r>
            <a:r>
              <a:rPr lang="cs-CZ" sz="2800" dirty="0">
                <a:latin typeface="Gill Sans MT"/>
                <a:cs typeface="Gill Sans MT"/>
              </a:rPr>
              <a:t>týče</a:t>
            </a:r>
            <a:r>
              <a:rPr lang="cs-CZ" sz="2800" spc="-10" dirty="0">
                <a:latin typeface="Gill Sans MT"/>
                <a:cs typeface="Gill Sans MT"/>
              </a:rPr>
              <a:t> </a:t>
            </a:r>
            <a:r>
              <a:rPr lang="cs-CZ" sz="2800" dirty="0">
                <a:latin typeface="Gill Sans MT"/>
                <a:cs typeface="Gill Sans MT"/>
              </a:rPr>
              <a:t>ploch</a:t>
            </a:r>
            <a:r>
              <a:rPr lang="cs-CZ" sz="2800" spc="-10" dirty="0">
                <a:latin typeface="Gill Sans MT"/>
                <a:cs typeface="Gill Sans MT"/>
              </a:rPr>
              <a:t> </a:t>
            </a:r>
            <a:r>
              <a:rPr lang="cs-CZ" sz="2800" dirty="0">
                <a:latin typeface="Gill Sans MT"/>
                <a:cs typeface="Gill Sans MT"/>
              </a:rPr>
              <a:t>trvalých</a:t>
            </a:r>
            <a:r>
              <a:rPr lang="cs-CZ" sz="2800" spc="-15" dirty="0">
                <a:latin typeface="Gill Sans MT"/>
                <a:cs typeface="Gill Sans MT"/>
              </a:rPr>
              <a:t> </a:t>
            </a:r>
            <a:r>
              <a:rPr lang="cs-CZ" sz="2800" dirty="0">
                <a:latin typeface="Gill Sans MT"/>
                <a:cs typeface="Gill Sans MT"/>
              </a:rPr>
              <a:t>travních</a:t>
            </a:r>
            <a:r>
              <a:rPr lang="cs-CZ" sz="2800" spc="-20" dirty="0">
                <a:latin typeface="Gill Sans MT"/>
                <a:cs typeface="Gill Sans MT"/>
              </a:rPr>
              <a:t> </a:t>
            </a:r>
            <a:r>
              <a:rPr lang="cs-CZ" sz="2800" dirty="0">
                <a:latin typeface="Gill Sans MT"/>
                <a:cs typeface="Gill Sans MT"/>
              </a:rPr>
              <a:t>porostů</a:t>
            </a:r>
            <a:r>
              <a:rPr lang="cs-CZ" sz="2800" spc="-5" dirty="0">
                <a:latin typeface="Gill Sans MT"/>
                <a:cs typeface="Gill Sans MT"/>
              </a:rPr>
              <a:t> </a:t>
            </a:r>
            <a:r>
              <a:rPr lang="cs-CZ" sz="2800" dirty="0">
                <a:latin typeface="Gill Sans MT"/>
                <a:cs typeface="Gill Sans MT"/>
              </a:rPr>
              <a:t>v</a:t>
            </a:r>
            <a:r>
              <a:rPr lang="cs-CZ" sz="2800" spc="-5" dirty="0">
                <a:latin typeface="Gill Sans MT"/>
                <a:cs typeface="Gill Sans MT"/>
              </a:rPr>
              <a:t> </a:t>
            </a:r>
            <a:r>
              <a:rPr lang="cs-CZ" sz="2800" dirty="0">
                <a:latin typeface="Gill Sans MT"/>
                <a:cs typeface="Gill Sans MT"/>
              </a:rPr>
              <a:t>oblastech</a:t>
            </a:r>
            <a:r>
              <a:rPr lang="cs-CZ" sz="2800" spc="-10" dirty="0">
                <a:latin typeface="Gill Sans MT"/>
                <a:cs typeface="Gill Sans MT"/>
              </a:rPr>
              <a:t> </a:t>
            </a:r>
            <a:r>
              <a:rPr lang="cs-CZ" sz="2800" dirty="0">
                <a:latin typeface="Gill Sans MT"/>
                <a:cs typeface="Gill Sans MT"/>
              </a:rPr>
              <a:t>Natura </a:t>
            </a:r>
            <a:r>
              <a:rPr lang="cs-CZ" sz="2800" spc="-10" dirty="0">
                <a:latin typeface="Gill Sans MT"/>
                <a:cs typeface="Gill Sans MT"/>
              </a:rPr>
              <a:t>2000.</a:t>
            </a:r>
            <a:endParaRPr lang="cs-CZ" sz="2800" dirty="0">
              <a:latin typeface="Gill Sans MT"/>
              <a:cs typeface="Gill Sans MT"/>
            </a:endParaRPr>
          </a:p>
          <a:p>
            <a:endParaRPr lang="cs-CZ" dirty="0"/>
          </a:p>
        </p:txBody>
      </p:sp>
    </p:spTree>
    <p:extLst>
      <p:ext uri="{BB962C8B-B14F-4D97-AF65-F5344CB8AC3E}">
        <p14:creationId xmlns:p14="http://schemas.microsoft.com/office/powerpoint/2010/main" val="16642297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C1625E0-D43A-71AF-B039-597FEF40A4C9}"/>
              </a:ext>
            </a:extLst>
          </p:cNvPr>
          <p:cNvSpPr>
            <a:spLocks noGrp="1"/>
          </p:cNvSpPr>
          <p:nvPr>
            <p:ph type="title"/>
          </p:nvPr>
        </p:nvSpPr>
        <p:spPr>
          <a:xfrm>
            <a:off x="1143000" y="609600"/>
            <a:ext cx="9875520" cy="781050"/>
          </a:xfrm>
        </p:spPr>
        <p:txBody>
          <a:bodyPr>
            <a:normAutofit/>
          </a:bodyPr>
          <a:lstStyle/>
          <a:p>
            <a:r>
              <a:rPr lang="cs-CZ" dirty="0">
                <a:solidFill>
                  <a:srgbClr val="FFFFFF"/>
                </a:solidFill>
              </a:rPr>
              <a:t>Povinné požadavky na hospodaření</a:t>
            </a:r>
          </a:p>
        </p:txBody>
      </p:sp>
      <p:sp useBgFill="1">
        <p:nvSpPr>
          <p:cNvPr id="19" name="Rectangle 18">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55CAF52-180B-2E6E-E605-C062507DBF8A}"/>
              </a:ext>
            </a:extLst>
          </p:cNvPr>
          <p:cNvSpPr>
            <a:spLocks noGrp="1"/>
          </p:cNvSpPr>
          <p:nvPr>
            <p:ph idx="1"/>
          </p:nvPr>
        </p:nvSpPr>
        <p:spPr>
          <a:xfrm>
            <a:off x="1143000" y="2495972"/>
            <a:ext cx="9872871" cy="4438227"/>
          </a:xfrm>
        </p:spPr>
        <p:txBody>
          <a:bodyPr>
            <a:normAutofit/>
          </a:bodyPr>
          <a:lstStyle/>
          <a:p>
            <a:pPr marL="0" marR="8255" indent="0">
              <a:spcBef>
                <a:spcPts val="840"/>
              </a:spcBef>
              <a:buNone/>
            </a:pPr>
            <a:endParaRPr lang="cs-CZ" sz="1500" dirty="0">
              <a:solidFill>
                <a:schemeClr val="tx1"/>
              </a:solidFill>
              <a:latin typeface="Gill Sans MT"/>
              <a:cs typeface="Gill Sans MT"/>
            </a:endParaRPr>
          </a:p>
          <a:p>
            <a:pPr marL="0" marR="8255" indent="0">
              <a:spcBef>
                <a:spcPts val="840"/>
              </a:spcBef>
              <a:buNone/>
            </a:pPr>
            <a:r>
              <a:rPr lang="cs-CZ" sz="2400" dirty="0">
                <a:solidFill>
                  <a:schemeClr val="tx1"/>
                </a:solidFill>
                <a:latin typeface="Gill Sans MT"/>
                <a:cs typeface="Gill Sans MT"/>
              </a:rPr>
              <a:t>Mezi</a:t>
            </a:r>
            <a:r>
              <a:rPr lang="cs-CZ" sz="2400" spc="-60" dirty="0">
                <a:solidFill>
                  <a:schemeClr val="tx1"/>
                </a:solidFill>
                <a:latin typeface="Gill Sans MT"/>
                <a:cs typeface="Gill Sans MT"/>
              </a:rPr>
              <a:t> </a:t>
            </a:r>
            <a:r>
              <a:rPr lang="cs-CZ" sz="2400" dirty="0">
                <a:solidFill>
                  <a:schemeClr val="tx1"/>
                </a:solidFill>
                <a:latin typeface="Gill Sans MT"/>
                <a:cs typeface="Gill Sans MT"/>
              </a:rPr>
              <a:t>vybrané</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směrnice</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75" dirty="0">
                <a:solidFill>
                  <a:schemeClr val="tx1"/>
                </a:solidFill>
                <a:latin typeface="Gill Sans MT"/>
                <a:cs typeface="Gill Sans MT"/>
              </a:rPr>
              <a:t> </a:t>
            </a:r>
            <a:r>
              <a:rPr lang="cs-CZ" sz="2400" dirty="0">
                <a:solidFill>
                  <a:schemeClr val="tx1"/>
                </a:solidFill>
                <a:latin typeface="Gill Sans MT"/>
                <a:cs typeface="Gill Sans MT"/>
              </a:rPr>
              <a:t>nařízení</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EU,</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na</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základě</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jejichž</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ustanovení</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jsou</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stanoveny</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povinné</a:t>
            </a:r>
            <a:r>
              <a:rPr lang="cs-CZ" sz="2400" spc="-55" dirty="0">
                <a:solidFill>
                  <a:schemeClr val="tx1"/>
                </a:solidFill>
                <a:latin typeface="Gill Sans MT"/>
                <a:cs typeface="Gill Sans MT"/>
              </a:rPr>
              <a:t> </a:t>
            </a:r>
            <a:r>
              <a:rPr lang="cs-CZ" sz="2400" spc="-10" dirty="0">
                <a:solidFill>
                  <a:schemeClr val="tx1"/>
                </a:solidFill>
                <a:latin typeface="Gill Sans MT"/>
                <a:cs typeface="Gill Sans MT"/>
              </a:rPr>
              <a:t>požadavky </a:t>
            </a:r>
            <a:r>
              <a:rPr lang="cs-CZ" sz="2400" dirty="0">
                <a:solidFill>
                  <a:schemeClr val="tx1"/>
                </a:solidFill>
                <a:latin typeface="Gill Sans MT"/>
                <a:cs typeface="Gill Sans MT"/>
              </a:rPr>
              <a:t>na</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hospodaření,</a:t>
            </a:r>
            <a:r>
              <a:rPr lang="cs-CZ" sz="2400" spc="-10" dirty="0">
                <a:solidFill>
                  <a:schemeClr val="tx1"/>
                </a:solidFill>
                <a:latin typeface="Gill Sans MT"/>
                <a:cs typeface="Gill Sans MT"/>
              </a:rPr>
              <a:t> </a:t>
            </a:r>
            <a:r>
              <a:rPr lang="cs-CZ" sz="2400" b="1" dirty="0">
                <a:solidFill>
                  <a:schemeClr val="tx1"/>
                </a:solidFill>
                <a:latin typeface="Gill Sans MT"/>
                <a:cs typeface="Gill Sans MT"/>
              </a:rPr>
              <a:t>jsou</a:t>
            </a:r>
            <a:r>
              <a:rPr lang="cs-CZ" sz="2400" b="1" spc="-15" dirty="0">
                <a:solidFill>
                  <a:schemeClr val="tx1"/>
                </a:solidFill>
                <a:latin typeface="Gill Sans MT"/>
                <a:cs typeface="Gill Sans MT"/>
              </a:rPr>
              <a:t> </a:t>
            </a:r>
            <a:r>
              <a:rPr lang="cs-CZ" sz="2400" b="1" dirty="0">
                <a:solidFill>
                  <a:schemeClr val="tx1"/>
                </a:solidFill>
                <a:latin typeface="Gill Sans MT"/>
                <a:cs typeface="Gill Sans MT"/>
              </a:rPr>
              <a:t>nově</a:t>
            </a:r>
            <a:r>
              <a:rPr lang="cs-CZ" sz="2400" b="1" spc="-10" dirty="0">
                <a:solidFill>
                  <a:schemeClr val="tx1"/>
                </a:solidFill>
                <a:latin typeface="Gill Sans MT"/>
                <a:cs typeface="Gill Sans MT"/>
              </a:rPr>
              <a:t> zařazeny</a:t>
            </a:r>
            <a:r>
              <a:rPr lang="cs-CZ" sz="2400" spc="-10" dirty="0">
                <a:solidFill>
                  <a:schemeClr val="tx1"/>
                </a:solidFill>
                <a:latin typeface="Gill Sans MT"/>
                <a:cs typeface="Gill Sans MT"/>
              </a:rPr>
              <a:t>:</a:t>
            </a:r>
            <a:endParaRPr lang="cs-CZ" sz="2400" dirty="0">
              <a:solidFill>
                <a:schemeClr val="tx1"/>
              </a:solidFill>
              <a:latin typeface="Gill Sans MT"/>
              <a:cs typeface="Gill Sans MT"/>
            </a:endParaRPr>
          </a:p>
          <a:p>
            <a:pPr marL="372110" marR="7620" indent="-180340">
              <a:spcBef>
                <a:spcPts val="805"/>
              </a:spcBef>
              <a:buChar char="•"/>
              <a:tabLst>
                <a:tab pos="372745" algn="l"/>
              </a:tabLst>
            </a:pPr>
            <a:r>
              <a:rPr lang="cs-CZ" sz="2400" dirty="0">
                <a:solidFill>
                  <a:schemeClr val="tx1"/>
                </a:solidFill>
                <a:latin typeface="Gill Sans MT"/>
                <a:cs typeface="Gill Sans MT"/>
              </a:rPr>
              <a:t>Směrnice</a:t>
            </a:r>
            <a:r>
              <a:rPr lang="cs-CZ" sz="2400" spc="160" dirty="0">
                <a:solidFill>
                  <a:schemeClr val="tx1"/>
                </a:solidFill>
                <a:latin typeface="Gill Sans MT"/>
                <a:cs typeface="Gill Sans MT"/>
              </a:rPr>
              <a:t> </a:t>
            </a:r>
            <a:r>
              <a:rPr lang="cs-CZ" sz="2400" dirty="0">
                <a:solidFill>
                  <a:schemeClr val="tx1"/>
                </a:solidFill>
                <a:latin typeface="Gill Sans MT"/>
                <a:cs typeface="Gill Sans MT"/>
              </a:rPr>
              <a:t>Evropského</a:t>
            </a:r>
            <a:r>
              <a:rPr lang="cs-CZ" sz="2400" spc="150" dirty="0">
                <a:solidFill>
                  <a:schemeClr val="tx1"/>
                </a:solidFill>
                <a:latin typeface="Gill Sans MT"/>
                <a:cs typeface="Gill Sans MT"/>
              </a:rPr>
              <a:t> </a:t>
            </a:r>
            <a:r>
              <a:rPr lang="cs-CZ" sz="2400" dirty="0">
                <a:solidFill>
                  <a:schemeClr val="tx1"/>
                </a:solidFill>
                <a:latin typeface="Gill Sans MT"/>
                <a:cs typeface="Gill Sans MT"/>
              </a:rPr>
              <a:t>parlamentu</a:t>
            </a:r>
            <a:r>
              <a:rPr lang="cs-CZ" sz="2400" spc="170"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160" dirty="0">
                <a:solidFill>
                  <a:schemeClr val="tx1"/>
                </a:solidFill>
                <a:latin typeface="Gill Sans MT"/>
                <a:cs typeface="Gill Sans MT"/>
              </a:rPr>
              <a:t> </a:t>
            </a:r>
            <a:r>
              <a:rPr lang="cs-CZ" sz="2400" dirty="0">
                <a:solidFill>
                  <a:schemeClr val="tx1"/>
                </a:solidFill>
                <a:latin typeface="Gill Sans MT"/>
                <a:cs typeface="Gill Sans MT"/>
              </a:rPr>
              <a:t>Rady</a:t>
            </a:r>
            <a:r>
              <a:rPr lang="cs-CZ" sz="2400" spc="175" dirty="0">
                <a:solidFill>
                  <a:schemeClr val="tx1"/>
                </a:solidFill>
                <a:latin typeface="Gill Sans MT"/>
                <a:cs typeface="Gill Sans MT"/>
              </a:rPr>
              <a:t> </a:t>
            </a:r>
            <a:r>
              <a:rPr lang="cs-CZ" sz="2400" dirty="0">
                <a:solidFill>
                  <a:schemeClr val="tx1"/>
                </a:solidFill>
                <a:latin typeface="Gill Sans MT"/>
                <a:cs typeface="Gill Sans MT"/>
              </a:rPr>
              <a:t>2000/60/ES,</a:t>
            </a:r>
            <a:r>
              <a:rPr lang="cs-CZ" sz="2400" spc="170" dirty="0">
                <a:solidFill>
                  <a:schemeClr val="tx1"/>
                </a:solidFill>
                <a:latin typeface="Gill Sans MT"/>
                <a:cs typeface="Gill Sans MT"/>
              </a:rPr>
              <a:t> </a:t>
            </a:r>
            <a:r>
              <a:rPr lang="cs-CZ" sz="2400" dirty="0">
                <a:solidFill>
                  <a:schemeClr val="tx1"/>
                </a:solidFill>
                <a:latin typeface="Gill Sans MT"/>
                <a:cs typeface="Gill Sans MT"/>
              </a:rPr>
              <a:t>kterou</a:t>
            </a:r>
            <a:r>
              <a:rPr lang="cs-CZ" sz="2400" spc="160" dirty="0">
                <a:solidFill>
                  <a:schemeClr val="tx1"/>
                </a:solidFill>
                <a:latin typeface="Gill Sans MT"/>
                <a:cs typeface="Gill Sans MT"/>
              </a:rPr>
              <a:t> </a:t>
            </a:r>
            <a:r>
              <a:rPr lang="cs-CZ" sz="2400" dirty="0">
                <a:solidFill>
                  <a:schemeClr val="tx1"/>
                </a:solidFill>
                <a:latin typeface="Gill Sans MT"/>
                <a:cs typeface="Gill Sans MT"/>
              </a:rPr>
              <a:t>se</a:t>
            </a:r>
            <a:r>
              <a:rPr lang="cs-CZ" sz="2400" spc="155" dirty="0">
                <a:solidFill>
                  <a:schemeClr val="tx1"/>
                </a:solidFill>
                <a:latin typeface="Gill Sans MT"/>
                <a:cs typeface="Gill Sans MT"/>
              </a:rPr>
              <a:t> </a:t>
            </a:r>
            <a:r>
              <a:rPr lang="cs-CZ" sz="2400" dirty="0">
                <a:solidFill>
                  <a:schemeClr val="tx1"/>
                </a:solidFill>
                <a:latin typeface="Gill Sans MT"/>
                <a:cs typeface="Gill Sans MT"/>
              </a:rPr>
              <a:t>stanoví</a:t>
            </a:r>
            <a:r>
              <a:rPr lang="cs-CZ" sz="2400" spc="160" dirty="0">
                <a:solidFill>
                  <a:schemeClr val="tx1"/>
                </a:solidFill>
                <a:latin typeface="Gill Sans MT"/>
                <a:cs typeface="Gill Sans MT"/>
              </a:rPr>
              <a:t> </a:t>
            </a:r>
            <a:r>
              <a:rPr lang="cs-CZ" sz="2400" dirty="0">
                <a:solidFill>
                  <a:schemeClr val="tx1"/>
                </a:solidFill>
                <a:latin typeface="Gill Sans MT"/>
                <a:cs typeface="Gill Sans MT"/>
              </a:rPr>
              <a:t>rámec</a:t>
            </a:r>
            <a:r>
              <a:rPr lang="cs-CZ" sz="2400" spc="155" dirty="0">
                <a:solidFill>
                  <a:schemeClr val="tx1"/>
                </a:solidFill>
                <a:latin typeface="Gill Sans MT"/>
                <a:cs typeface="Gill Sans MT"/>
              </a:rPr>
              <a:t> </a:t>
            </a:r>
            <a:r>
              <a:rPr lang="cs-CZ" sz="2400" dirty="0">
                <a:solidFill>
                  <a:schemeClr val="tx1"/>
                </a:solidFill>
                <a:latin typeface="Gill Sans MT"/>
                <a:cs typeface="Gill Sans MT"/>
              </a:rPr>
              <a:t>pro</a:t>
            </a:r>
            <a:r>
              <a:rPr lang="cs-CZ" sz="2400" spc="170" dirty="0">
                <a:solidFill>
                  <a:schemeClr val="tx1"/>
                </a:solidFill>
                <a:latin typeface="Gill Sans MT"/>
                <a:cs typeface="Gill Sans MT"/>
              </a:rPr>
              <a:t> </a:t>
            </a:r>
            <a:r>
              <a:rPr lang="cs-CZ" sz="2400" spc="-10" dirty="0">
                <a:solidFill>
                  <a:schemeClr val="tx1"/>
                </a:solidFill>
                <a:latin typeface="Gill Sans MT"/>
                <a:cs typeface="Gill Sans MT"/>
              </a:rPr>
              <a:t>činnost </a:t>
            </a:r>
            <a:r>
              <a:rPr lang="cs-CZ" sz="2400" dirty="0">
                <a:solidFill>
                  <a:schemeClr val="tx1"/>
                </a:solidFill>
                <a:latin typeface="Gill Sans MT"/>
                <a:cs typeface="Gill Sans MT"/>
              </a:rPr>
              <a:t>Společenství</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v</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oblasti</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vodní</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politiky</a:t>
            </a:r>
            <a:r>
              <a:rPr lang="cs-CZ" sz="2400" spc="-5" dirty="0">
                <a:solidFill>
                  <a:schemeClr val="tx1"/>
                </a:solidFill>
                <a:latin typeface="Gill Sans MT"/>
                <a:cs typeface="Gill Sans MT"/>
              </a:rPr>
              <a:t> </a:t>
            </a:r>
            <a:r>
              <a:rPr lang="cs-CZ" sz="2400" b="1" dirty="0">
                <a:solidFill>
                  <a:schemeClr val="tx1"/>
                </a:solidFill>
                <a:latin typeface="Gill Sans MT"/>
                <a:cs typeface="Gill Sans MT"/>
              </a:rPr>
              <a:t>(rámcová</a:t>
            </a:r>
            <a:r>
              <a:rPr lang="cs-CZ" sz="2400" b="1" spc="-10" dirty="0">
                <a:solidFill>
                  <a:schemeClr val="tx1"/>
                </a:solidFill>
                <a:latin typeface="Gill Sans MT"/>
                <a:cs typeface="Gill Sans MT"/>
              </a:rPr>
              <a:t> </a:t>
            </a:r>
            <a:r>
              <a:rPr lang="cs-CZ" sz="2400" b="1" dirty="0">
                <a:solidFill>
                  <a:schemeClr val="tx1"/>
                </a:solidFill>
                <a:latin typeface="Gill Sans MT"/>
                <a:cs typeface="Gill Sans MT"/>
              </a:rPr>
              <a:t>vodní</a:t>
            </a:r>
            <a:r>
              <a:rPr lang="cs-CZ" sz="2400" b="1" spc="-10" dirty="0">
                <a:solidFill>
                  <a:schemeClr val="tx1"/>
                </a:solidFill>
                <a:latin typeface="Gill Sans MT"/>
                <a:cs typeface="Gill Sans MT"/>
              </a:rPr>
              <a:t> směrnice)</a:t>
            </a:r>
            <a:endParaRPr lang="cs-CZ" sz="2400" dirty="0">
              <a:solidFill>
                <a:schemeClr val="tx1"/>
              </a:solidFill>
              <a:latin typeface="Gill Sans MT"/>
              <a:cs typeface="Gill Sans MT"/>
            </a:endParaRPr>
          </a:p>
          <a:p>
            <a:pPr marL="553085" marR="6350" lvl="1" indent="-83820">
              <a:spcBef>
                <a:spcPts val="65"/>
              </a:spcBef>
              <a:buChar char="-"/>
              <a:tabLst>
                <a:tab pos="560070" algn="l"/>
              </a:tabLst>
            </a:pPr>
            <a:r>
              <a:rPr lang="cs-CZ" sz="2400" dirty="0">
                <a:solidFill>
                  <a:schemeClr val="tx1"/>
                </a:solidFill>
                <a:latin typeface="Gill Sans MT"/>
                <a:cs typeface="Gill Sans MT"/>
              </a:rPr>
              <a:t>požadavky</a:t>
            </a:r>
            <a:r>
              <a:rPr lang="cs-CZ" sz="2400" spc="-35" dirty="0">
                <a:solidFill>
                  <a:schemeClr val="tx1"/>
                </a:solidFill>
                <a:latin typeface="Gill Sans MT"/>
                <a:cs typeface="Gill Sans MT"/>
              </a:rPr>
              <a:t> </a:t>
            </a:r>
            <a:r>
              <a:rPr lang="cs-CZ" sz="2400" dirty="0">
                <a:solidFill>
                  <a:schemeClr val="tx1"/>
                </a:solidFill>
                <a:latin typeface="Gill Sans MT"/>
                <a:cs typeface="Gill Sans MT"/>
              </a:rPr>
              <a:t>částečně</a:t>
            </a:r>
            <a:r>
              <a:rPr lang="cs-CZ" sz="2400" spc="-40" dirty="0">
                <a:solidFill>
                  <a:schemeClr val="tx1"/>
                </a:solidFill>
                <a:latin typeface="Gill Sans MT"/>
                <a:cs typeface="Gill Sans MT"/>
              </a:rPr>
              <a:t> </a:t>
            </a:r>
            <a:r>
              <a:rPr lang="cs-CZ" sz="2400" dirty="0">
                <a:solidFill>
                  <a:schemeClr val="tx1"/>
                </a:solidFill>
                <a:latin typeface="Gill Sans MT"/>
                <a:cs typeface="Gill Sans MT"/>
              </a:rPr>
              <a:t>navazují</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na</a:t>
            </a:r>
            <a:r>
              <a:rPr lang="cs-CZ" sz="2400" spc="-35" dirty="0">
                <a:solidFill>
                  <a:schemeClr val="tx1"/>
                </a:solidFill>
                <a:latin typeface="Gill Sans MT"/>
                <a:cs typeface="Gill Sans MT"/>
              </a:rPr>
              <a:t> </a:t>
            </a:r>
            <a:r>
              <a:rPr lang="cs-CZ" sz="2400" dirty="0">
                <a:solidFill>
                  <a:schemeClr val="tx1"/>
                </a:solidFill>
                <a:latin typeface="Gill Sans MT"/>
                <a:cs typeface="Gill Sans MT"/>
              </a:rPr>
              <a:t>současné</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podmínky</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DZES</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3</a:t>
            </a:r>
            <a:r>
              <a:rPr lang="cs-CZ" sz="2400" spc="-40" dirty="0">
                <a:solidFill>
                  <a:schemeClr val="tx1"/>
                </a:solidFill>
                <a:latin typeface="Gill Sans MT"/>
                <a:cs typeface="Gill Sans MT"/>
              </a:rPr>
              <a:t> </a:t>
            </a:r>
            <a:r>
              <a:rPr lang="cs-CZ" sz="2400" dirty="0">
                <a:solidFill>
                  <a:schemeClr val="tx1"/>
                </a:solidFill>
                <a:latin typeface="Gill Sans MT"/>
                <a:cs typeface="Gill Sans MT"/>
              </a:rPr>
              <a:t>Ochrana</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podzemních</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vod</a:t>
            </a:r>
            <a:r>
              <a:rPr lang="cs-CZ" sz="2400" spc="-35" dirty="0">
                <a:solidFill>
                  <a:schemeClr val="tx1"/>
                </a:solidFill>
                <a:latin typeface="Gill Sans MT"/>
                <a:cs typeface="Gill Sans MT"/>
              </a:rPr>
              <a:t> </a:t>
            </a:r>
            <a:r>
              <a:rPr lang="cs-CZ" sz="2400" spc="-10" dirty="0">
                <a:solidFill>
                  <a:schemeClr val="tx1"/>
                </a:solidFill>
                <a:latin typeface="Gill Sans MT"/>
                <a:cs typeface="Gill Sans MT"/>
              </a:rPr>
              <a:t>proti znečištění,</a:t>
            </a:r>
            <a:endParaRPr lang="cs-CZ" sz="2400" dirty="0">
              <a:solidFill>
                <a:schemeClr val="tx1"/>
              </a:solidFill>
              <a:latin typeface="Gill Sans MT"/>
              <a:cs typeface="Gill Sans MT"/>
            </a:endParaRPr>
          </a:p>
          <a:p>
            <a:pPr marL="372110" indent="-180340">
              <a:spcBef>
                <a:spcPts val="75"/>
              </a:spcBef>
              <a:buChar char="•"/>
              <a:tabLst>
                <a:tab pos="372745" algn="l"/>
              </a:tabLst>
            </a:pPr>
            <a:r>
              <a:rPr lang="cs-CZ" sz="2400" dirty="0">
                <a:solidFill>
                  <a:schemeClr val="tx1"/>
                </a:solidFill>
                <a:latin typeface="Gill Sans MT"/>
                <a:cs typeface="Gill Sans MT"/>
              </a:rPr>
              <a:t>Směrnice</a:t>
            </a:r>
            <a:r>
              <a:rPr lang="cs-CZ" sz="2400" spc="100" dirty="0">
                <a:solidFill>
                  <a:schemeClr val="tx1"/>
                </a:solidFill>
                <a:latin typeface="Gill Sans MT"/>
                <a:cs typeface="Gill Sans MT"/>
              </a:rPr>
              <a:t> </a:t>
            </a:r>
            <a:r>
              <a:rPr lang="cs-CZ" sz="2400" dirty="0">
                <a:solidFill>
                  <a:schemeClr val="tx1"/>
                </a:solidFill>
                <a:latin typeface="Gill Sans MT"/>
                <a:cs typeface="Gill Sans MT"/>
              </a:rPr>
              <a:t>Evropského</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parlamentu</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Rady</a:t>
            </a:r>
            <a:r>
              <a:rPr lang="cs-CZ" sz="2400" spc="120" dirty="0">
                <a:solidFill>
                  <a:schemeClr val="tx1"/>
                </a:solidFill>
                <a:latin typeface="Gill Sans MT"/>
                <a:cs typeface="Gill Sans MT"/>
              </a:rPr>
              <a:t> </a:t>
            </a:r>
            <a:r>
              <a:rPr lang="cs-CZ" sz="2400" dirty="0">
                <a:solidFill>
                  <a:schemeClr val="tx1"/>
                </a:solidFill>
                <a:latin typeface="Gill Sans MT"/>
                <a:cs typeface="Gill Sans MT"/>
              </a:rPr>
              <a:t>2009/128/ES,</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kterou</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se</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stanoví</a:t>
            </a:r>
            <a:r>
              <a:rPr lang="cs-CZ" sz="2400" spc="105" dirty="0">
                <a:solidFill>
                  <a:schemeClr val="tx1"/>
                </a:solidFill>
                <a:latin typeface="Gill Sans MT"/>
                <a:cs typeface="Gill Sans MT"/>
              </a:rPr>
              <a:t> </a:t>
            </a:r>
            <a:r>
              <a:rPr lang="cs-CZ" sz="2400" dirty="0">
                <a:solidFill>
                  <a:schemeClr val="tx1"/>
                </a:solidFill>
                <a:latin typeface="Gill Sans MT"/>
                <a:cs typeface="Gill Sans MT"/>
              </a:rPr>
              <a:t>rámec</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pro</a:t>
            </a:r>
            <a:r>
              <a:rPr lang="cs-CZ" sz="2400" spc="114" dirty="0">
                <a:solidFill>
                  <a:schemeClr val="tx1"/>
                </a:solidFill>
                <a:latin typeface="Gill Sans MT"/>
                <a:cs typeface="Gill Sans MT"/>
              </a:rPr>
              <a:t> </a:t>
            </a:r>
            <a:r>
              <a:rPr lang="cs-CZ" sz="2400" spc="-10" dirty="0">
                <a:solidFill>
                  <a:schemeClr val="tx1"/>
                </a:solidFill>
                <a:latin typeface="Gill Sans MT"/>
                <a:cs typeface="Gill Sans MT"/>
              </a:rPr>
              <a:t>činnost </a:t>
            </a:r>
            <a:r>
              <a:rPr lang="cs-CZ" sz="2400" dirty="0">
                <a:solidFill>
                  <a:schemeClr val="tx1"/>
                </a:solidFill>
                <a:latin typeface="Gill Sans MT"/>
                <a:cs typeface="Gill Sans MT"/>
              </a:rPr>
              <a:t>   Společenství</a:t>
            </a:r>
            <a:r>
              <a:rPr lang="cs-CZ" sz="2400" spc="-30" dirty="0">
                <a:solidFill>
                  <a:schemeClr val="tx1"/>
                </a:solidFill>
                <a:latin typeface="Gill Sans MT"/>
                <a:cs typeface="Gill Sans MT"/>
              </a:rPr>
              <a:t> </a:t>
            </a:r>
            <a:r>
              <a:rPr lang="cs-CZ" sz="2400" dirty="0">
                <a:solidFill>
                  <a:schemeClr val="tx1"/>
                </a:solidFill>
                <a:latin typeface="Gill Sans MT"/>
                <a:cs typeface="Gill Sans MT"/>
              </a:rPr>
              <a:t>za</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účelem</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dosažení</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udržitelného</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používání</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pesticidů</a:t>
            </a:r>
            <a:r>
              <a:rPr lang="cs-CZ" sz="2400" spc="-20" dirty="0">
                <a:solidFill>
                  <a:schemeClr val="tx1"/>
                </a:solidFill>
                <a:latin typeface="Gill Sans MT"/>
                <a:cs typeface="Gill Sans MT"/>
              </a:rPr>
              <a:t> </a:t>
            </a:r>
            <a:r>
              <a:rPr lang="cs-CZ" sz="2400" b="1" dirty="0">
                <a:solidFill>
                  <a:schemeClr val="tx1"/>
                </a:solidFill>
                <a:latin typeface="Gill Sans MT"/>
                <a:cs typeface="Gill Sans MT"/>
              </a:rPr>
              <a:t>(</a:t>
            </a:r>
            <a:r>
              <a:rPr lang="cs-CZ" sz="2400" b="1" dirty="0" err="1">
                <a:solidFill>
                  <a:schemeClr val="tx1"/>
                </a:solidFill>
                <a:latin typeface="Gill Sans MT"/>
                <a:cs typeface="Gill Sans MT"/>
              </a:rPr>
              <a:t>pesticidová</a:t>
            </a:r>
            <a:r>
              <a:rPr lang="cs-CZ" sz="2400" b="1" spc="-15" dirty="0">
                <a:solidFill>
                  <a:schemeClr val="tx1"/>
                </a:solidFill>
                <a:latin typeface="Gill Sans MT"/>
                <a:cs typeface="Gill Sans MT"/>
              </a:rPr>
              <a:t> </a:t>
            </a:r>
            <a:r>
              <a:rPr lang="cs-CZ" sz="2400" b="1" spc="-10" dirty="0">
                <a:solidFill>
                  <a:schemeClr val="tx1"/>
                </a:solidFill>
                <a:latin typeface="Gill Sans MT"/>
                <a:cs typeface="Gill Sans MT"/>
              </a:rPr>
              <a:t>směrnice)</a:t>
            </a:r>
            <a:endParaRPr lang="cs-CZ" sz="2400" dirty="0">
              <a:solidFill>
                <a:schemeClr val="tx1"/>
              </a:solidFill>
              <a:latin typeface="Gill Sans MT"/>
              <a:cs typeface="Gill Sans MT"/>
            </a:endParaRPr>
          </a:p>
        </p:txBody>
      </p:sp>
    </p:spTree>
    <p:extLst>
      <p:ext uri="{BB962C8B-B14F-4D97-AF65-F5344CB8AC3E}">
        <p14:creationId xmlns:p14="http://schemas.microsoft.com/office/powerpoint/2010/main" val="8207917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C1625E0-D43A-71AF-B039-597FEF40A4C9}"/>
              </a:ext>
            </a:extLst>
          </p:cNvPr>
          <p:cNvSpPr>
            <a:spLocks noGrp="1"/>
          </p:cNvSpPr>
          <p:nvPr>
            <p:ph type="title"/>
          </p:nvPr>
        </p:nvSpPr>
        <p:spPr>
          <a:xfrm>
            <a:off x="1143000" y="609600"/>
            <a:ext cx="9875520" cy="1356360"/>
          </a:xfrm>
        </p:spPr>
        <p:txBody>
          <a:bodyPr>
            <a:normAutofit/>
          </a:bodyPr>
          <a:lstStyle/>
          <a:p>
            <a:r>
              <a:rPr lang="cs-CZ">
                <a:solidFill>
                  <a:srgbClr val="FFFFFF"/>
                </a:solidFill>
              </a:rPr>
              <a:t>Povinné požadavky na hospodaření</a:t>
            </a:r>
          </a:p>
        </p:txBody>
      </p:sp>
      <p:sp useBgFill="1">
        <p:nvSpPr>
          <p:cNvPr id="19" name="Rectangle 18">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55CAF52-180B-2E6E-E605-C062507DBF8A}"/>
              </a:ext>
            </a:extLst>
          </p:cNvPr>
          <p:cNvSpPr>
            <a:spLocks noGrp="1"/>
          </p:cNvSpPr>
          <p:nvPr>
            <p:ph idx="1"/>
          </p:nvPr>
        </p:nvSpPr>
        <p:spPr>
          <a:xfrm>
            <a:off x="321732" y="2495973"/>
            <a:ext cx="11548533" cy="4328159"/>
          </a:xfrm>
        </p:spPr>
        <p:txBody>
          <a:bodyPr>
            <a:normAutofit/>
          </a:bodyPr>
          <a:lstStyle/>
          <a:p>
            <a:pPr marL="461645" marR="8255" lvl="1" indent="0">
              <a:spcBef>
                <a:spcPts val="10"/>
              </a:spcBef>
              <a:buNone/>
              <a:tabLst>
                <a:tab pos="568960" algn="l"/>
              </a:tabLst>
            </a:pPr>
            <a:r>
              <a:rPr lang="cs-CZ" sz="2400" dirty="0">
                <a:solidFill>
                  <a:schemeClr val="tx1"/>
                </a:solidFill>
                <a:latin typeface="Gill Sans MT"/>
                <a:cs typeface="Gill Sans MT"/>
              </a:rPr>
              <a:t>Požadavky</a:t>
            </a:r>
            <a:r>
              <a:rPr lang="cs-CZ" sz="2400" spc="105" dirty="0">
                <a:solidFill>
                  <a:schemeClr val="tx1"/>
                </a:solidFill>
                <a:latin typeface="Gill Sans MT"/>
                <a:cs typeface="Gill Sans MT"/>
              </a:rPr>
              <a:t> </a:t>
            </a:r>
            <a:r>
              <a:rPr lang="cs-CZ" sz="2400" dirty="0">
                <a:solidFill>
                  <a:schemeClr val="tx1"/>
                </a:solidFill>
                <a:latin typeface="Gill Sans MT"/>
                <a:cs typeface="Gill Sans MT"/>
              </a:rPr>
              <a:t>částečně</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navazují</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na</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současné</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minimální</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požadavky</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podle</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přílohy</a:t>
            </a:r>
            <a:r>
              <a:rPr lang="cs-CZ" sz="2400" spc="114" dirty="0">
                <a:solidFill>
                  <a:schemeClr val="tx1"/>
                </a:solidFill>
                <a:latin typeface="Gill Sans MT"/>
                <a:cs typeface="Gill Sans MT"/>
              </a:rPr>
              <a:t> </a:t>
            </a:r>
            <a:r>
              <a:rPr lang="cs-CZ" sz="2400" dirty="0">
                <a:solidFill>
                  <a:schemeClr val="tx1"/>
                </a:solidFill>
                <a:latin typeface="Gill Sans MT"/>
                <a:cs typeface="Gill Sans MT"/>
              </a:rPr>
              <a:t>č.</a:t>
            </a:r>
            <a:r>
              <a:rPr lang="cs-CZ" sz="2400" spc="110" dirty="0">
                <a:solidFill>
                  <a:schemeClr val="tx1"/>
                </a:solidFill>
                <a:latin typeface="Gill Sans MT"/>
                <a:cs typeface="Gill Sans MT"/>
              </a:rPr>
              <a:t> </a:t>
            </a:r>
            <a:r>
              <a:rPr lang="cs-CZ" sz="2400" dirty="0">
                <a:solidFill>
                  <a:schemeClr val="tx1"/>
                </a:solidFill>
                <a:latin typeface="Gill Sans MT"/>
                <a:cs typeface="Gill Sans MT"/>
              </a:rPr>
              <a:t>3</a:t>
            </a:r>
            <a:r>
              <a:rPr lang="cs-CZ" sz="2400" spc="120" dirty="0">
                <a:solidFill>
                  <a:schemeClr val="tx1"/>
                </a:solidFill>
                <a:latin typeface="Gill Sans MT"/>
                <a:cs typeface="Gill Sans MT"/>
              </a:rPr>
              <a:t> </a:t>
            </a:r>
            <a:r>
              <a:rPr lang="cs-CZ" sz="2400" spc="-10" dirty="0">
                <a:solidFill>
                  <a:schemeClr val="tx1"/>
                </a:solidFill>
                <a:latin typeface="Gill Sans MT"/>
                <a:cs typeface="Gill Sans MT"/>
              </a:rPr>
              <a:t>nařízení </a:t>
            </a:r>
            <a:r>
              <a:rPr lang="cs-CZ" sz="2400" dirty="0">
                <a:solidFill>
                  <a:schemeClr val="tx1"/>
                </a:solidFill>
                <a:latin typeface="Gill Sans MT"/>
                <a:cs typeface="Gill Sans MT"/>
              </a:rPr>
              <a:t>vlády č.</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79/2007 </a:t>
            </a:r>
            <a:r>
              <a:rPr lang="cs-CZ" sz="2400" spc="-25" dirty="0">
                <a:solidFill>
                  <a:schemeClr val="tx1"/>
                </a:solidFill>
                <a:latin typeface="Gill Sans MT"/>
                <a:cs typeface="Gill Sans MT"/>
              </a:rPr>
              <a:t>Sb.</a:t>
            </a:r>
            <a:endParaRPr lang="cs-CZ" sz="2400" dirty="0">
              <a:solidFill>
                <a:schemeClr val="tx1"/>
              </a:solidFill>
              <a:latin typeface="Gill Sans MT"/>
              <a:cs typeface="Gill Sans MT"/>
            </a:endParaRPr>
          </a:p>
          <a:p>
            <a:pPr marL="0" indent="0">
              <a:spcBef>
                <a:spcPts val="960"/>
              </a:spcBef>
              <a:buNone/>
            </a:pPr>
            <a:r>
              <a:rPr lang="cs-CZ" sz="2400" dirty="0">
                <a:solidFill>
                  <a:schemeClr val="tx1"/>
                </a:solidFill>
                <a:latin typeface="Gill Sans MT"/>
                <a:cs typeface="Gill Sans MT"/>
              </a:rPr>
              <a:t>Naopak</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v</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rámci</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podmíněnosti</a:t>
            </a:r>
            <a:r>
              <a:rPr lang="cs-CZ" sz="2400" spc="-15" dirty="0">
                <a:solidFill>
                  <a:schemeClr val="tx1"/>
                </a:solidFill>
                <a:latin typeface="Gill Sans MT"/>
                <a:cs typeface="Gill Sans MT"/>
              </a:rPr>
              <a:t> </a:t>
            </a:r>
            <a:r>
              <a:rPr lang="cs-CZ" sz="2400" b="1" dirty="0">
                <a:solidFill>
                  <a:schemeClr val="tx1"/>
                </a:solidFill>
                <a:latin typeface="Gill Sans MT"/>
                <a:cs typeface="Gill Sans MT"/>
              </a:rPr>
              <a:t>nebudou</a:t>
            </a:r>
            <a:r>
              <a:rPr lang="cs-CZ" sz="2400" b="1" spc="-15" dirty="0">
                <a:solidFill>
                  <a:schemeClr val="tx1"/>
                </a:solidFill>
                <a:latin typeface="Gill Sans MT"/>
                <a:cs typeface="Gill Sans MT"/>
              </a:rPr>
              <a:t> </a:t>
            </a:r>
            <a:r>
              <a:rPr lang="cs-CZ" sz="2400" b="1" dirty="0">
                <a:solidFill>
                  <a:schemeClr val="tx1"/>
                </a:solidFill>
                <a:latin typeface="Gill Sans MT"/>
                <a:cs typeface="Gill Sans MT"/>
              </a:rPr>
              <a:t>zahrnuty</a:t>
            </a:r>
            <a:r>
              <a:rPr lang="cs-CZ" sz="2400" b="1" spc="-15" dirty="0">
                <a:solidFill>
                  <a:schemeClr val="tx1"/>
                </a:solidFill>
                <a:latin typeface="Gill Sans MT"/>
                <a:cs typeface="Gill Sans MT"/>
              </a:rPr>
              <a:t> </a:t>
            </a:r>
            <a:r>
              <a:rPr lang="cs-CZ" sz="2400" b="1" dirty="0">
                <a:solidFill>
                  <a:schemeClr val="tx1"/>
                </a:solidFill>
                <a:latin typeface="Gill Sans MT"/>
                <a:cs typeface="Gill Sans MT"/>
              </a:rPr>
              <a:t>některé</a:t>
            </a:r>
            <a:r>
              <a:rPr lang="cs-CZ" sz="2400" b="1" spc="-15" dirty="0">
                <a:solidFill>
                  <a:schemeClr val="tx1"/>
                </a:solidFill>
                <a:latin typeface="Gill Sans MT"/>
                <a:cs typeface="Gill Sans MT"/>
              </a:rPr>
              <a:t> </a:t>
            </a:r>
            <a:r>
              <a:rPr lang="cs-CZ" sz="2400" b="1" dirty="0">
                <a:solidFill>
                  <a:schemeClr val="tx1"/>
                </a:solidFill>
                <a:latin typeface="Gill Sans MT"/>
                <a:cs typeface="Gill Sans MT"/>
              </a:rPr>
              <a:t>současné</a:t>
            </a:r>
            <a:r>
              <a:rPr lang="cs-CZ" sz="2400" b="1" spc="-15" dirty="0">
                <a:solidFill>
                  <a:schemeClr val="tx1"/>
                </a:solidFill>
                <a:latin typeface="Gill Sans MT"/>
                <a:cs typeface="Gill Sans MT"/>
              </a:rPr>
              <a:t> </a:t>
            </a:r>
            <a:r>
              <a:rPr lang="cs-CZ" sz="2400" b="1" spc="-10" dirty="0">
                <a:solidFill>
                  <a:schemeClr val="tx1"/>
                </a:solidFill>
                <a:latin typeface="Gill Sans MT"/>
                <a:cs typeface="Gill Sans MT"/>
              </a:rPr>
              <a:t>požadavky</a:t>
            </a:r>
            <a:r>
              <a:rPr lang="cs-CZ" sz="2400" spc="-10" dirty="0">
                <a:solidFill>
                  <a:schemeClr val="tx1"/>
                </a:solidFill>
                <a:latin typeface="Gill Sans MT"/>
                <a:cs typeface="Gill Sans MT"/>
              </a:rPr>
              <a:t>:</a:t>
            </a:r>
            <a:endParaRPr lang="cs-CZ" sz="2400" dirty="0">
              <a:solidFill>
                <a:schemeClr val="tx1"/>
              </a:solidFill>
              <a:latin typeface="Gill Sans MT"/>
              <a:cs typeface="Gill Sans MT"/>
            </a:endParaRPr>
          </a:p>
          <a:p>
            <a:pPr marL="372110" indent="-180340">
              <a:spcBef>
                <a:spcPts val="960"/>
              </a:spcBef>
              <a:buChar char="•"/>
              <a:tabLst>
                <a:tab pos="372745" algn="l"/>
              </a:tabLst>
            </a:pPr>
            <a:r>
              <a:rPr lang="cs-CZ" sz="2400" dirty="0">
                <a:solidFill>
                  <a:schemeClr val="tx1"/>
                </a:solidFill>
                <a:latin typeface="Gill Sans MT"/>
                <a:cs typeface="Gill Sans MT"/>
              </a:rPr>
              <a:t>Směrnice</a:t>
            </a:r>
            <a:r>
              <a:rPr lang="cs-CZ" sz="2400" spc="-25" dirty="0">
                <a:solidFill>
                  <a:schemeClr val="tx1"/>
                </a:solidFill>
                <a:latin typeface="Gill Sans MT"/>
                <a:cs typeface="Gill Sans MT"/>
              </a:rPr>
              <a:t> </a:t>
            </a:r>
            <a:r>
              <a:rPr lang="cs-CZ" sz="2400" dirty="0">
                <a:solidFill>
                  <a:schemeClr val="tx1"/>
                </a:solidFill>
                <a:latin typeface="Gill Sans MT"/>
                <a:cs typeface="Gill Sans MT"/>
              </a:rPr>
              <a:t>Rady</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2008/71/ES,</a:t>
            </a:r>
            <a:r>
              <a:rPr lang="cs-CZ" sz="2400" spc="-10" dirty="0">
                <a:solidFill>
                  <a:schemeClr val="tx1"/>
                </a:solidFill>
                <a:latin typeface="Gill Sans MT"/>
                <a:cs typeface="Gill Sans MT"/>
              </a:rPr>
              <a:t> </a:t>
            </a:r>
            <a:r>
              <a:rPr lang="cs-CZ" sz="2400" b="1" dirty="0">
                <a:solidFill>
                  <a:schemeClr val="tx1"/>
                </a:solidFill>
                <a:latin typeface="Gill Sans MT"/>
                <a:cs typeface="Gill Sans MT"/>
              </a:rPr>
              <a:t>o</a:t>
            </a:r>
            <a:r>
              <a:rPr lang="cs-CZ" sz="2400" b="1" spc="-20" dirty="0">
                <a:solidFill>
                  <a:schemeClr val="tx1"/>
                </a:solidFill>
                <a:latin typeface="Gill Sans MT"/>
                <a:cs typeface="Gill Sans MT"/>
              </a:rPr>
              <a:t> </a:t>
            </a:r>
            <a:r>
              <a:rPr lang="cs-CZ" sz="2400" b="1" dirty="0">
                <a:solidFill>
                  <a:schemeClr val="tx1"/>
                </a:solidFill>
                <a:latin typeface="Gill Sans MT"/>
                <a:cs typeface="Gill Sans MT"/>
              </a:rPr>
              <a:t>identifikaci</a:t>
            </a:r>
            <a:r>
              <a:rPr lang="cs-CZ" sz="2400" b="1" spc="-10" dirty="0">
                <a:solidFill>
                  <a:schemeClr val="tx1"/>
                </a:solidFill>
                <a:latin typeface="Gill Sans MT"/>
                <a:cs typeface="Gill Sans MT"/>
              </a:rPr>
              <a:t> </a:t>
            </a:r>
            <a:r>
              <a:rPr lang="cs-CZ" sz="2400" b="1" dirty="0">
                <a:solidFill>
                  <a:schemeClr val="tx1"/>
                </a:solidFill>
                <a:latin typeface="Gill Sans MT"/>
                <a:cs typeface="Gill Sans MT"/>
              </a:rPr>
              <a:t>a</a:t>
            </a:r>
            <a:r>
              <a:rPr lang="cs-CZ" sz="2400" b="1" spc="-10" dirty="0">
                <a:solidFill>
                  <a:schemeClr val="tx1"/>
                </a:solidFill>
                <a:latin typeface="Gill Sans MT"/>
                <a:cs typeface="Gill Sans MT"/>
              </a:rPr>
              <a:t> </a:t>
            </a:r>
            <a:r>
              <a:rPr lang="cs-CZ" sz="2400" b="1" dirty="0">
                <a:solidFill>
                  <a:schemeClr val="tx1"/>
                </a:solidFill>
                <a:latin typeface="Gill Sans MT"/>
                <a:cs typeface="Gill Sans MT"/>
              </a:rPr>
              <a:t>evidování</a:t>
            </a:r>
            <a:r>
              <a:rPr lang="cs-CZ" sz="2400" b="1" spc="-10" dirty="0">
                <a:solidFill>
                  <a:schemeClr val="tx1"/>
                </a:solidFill>
                <a:latin typeface="Gill Sans MT"/>
                <a:cs typeface="Gill Sans MT"/>
              </a:rPr>
              <a:t> prasat,</a:t>
            </a:r>
            <a:endParaRPr lang="cs-CZ" sz="2400" dirty="0">
              <a:solidFill>
                <a:schemeClr val="tx1"/>
              </a:solidFill>
              <a:latin typeface="Gill Sans MT"/>
              <a:cs typeface="Gill Sans MT"/>
            </a:endParaRPr>
          </a:p>
          <a:p>
            <a:pPr marL="372110" marR="7620" indent="-180340">
              <a:spcBef>
                <a:spcPts val="15"/>
              </a:spcBef>
              <a:buChar char="•"/>
              <a:tabLst>
                <a:tab pos="372745" algn="l"/>
              </a:tabLst>
            </a:pPr>
            <a:r>
              <a:rPr lang="cs-CZ" sz="2400" spc="-5" dirty="0">
                <a:solidFill>
                  <a:schemeClr val="tx1"/>
                </a:solidFill>
                <a:latin typeface="Gill Sans MT"/>
                <a:cs typeface="Gill Sans MT"/>
              </a:rPr>
              <a:t>N</a:t>
            </a:r>
            <a:r>
              <a:rPr lang="cs-CZ" sz="2400" dirty="0">
                <a:solidFill>
                  <a:schemeClr val="tx1"/>
                </a:solidFill>
                <a:latin typeface="Gill Sans MT"/>
                <a:cs typeface="Gill Sans MT"/>
              </a:rPr>
              <a:t>ařízení</a:t>
            </a:r>
            <a:r>
              <a:rPr lang="cs-CZ" sz="2400" spc="310" dirty="0">
                <a:solidFill>
                  <a:schemeClr val="tx1"/>
                </a:solidFill>
                <a:latin typeface="Gill Sans MT"/>
                <a:cs typeface="Gill Sans MT"/>
              </a:rPr>
              <a:t> </a:t>
            </a:r>
            <a:r>
              <a:rPr lang="cs-CZ" sz="2400" dirty="0">
                <a:solidFill>
                  <a:schemeClr val="tx1"/>
                </a:solidFill>
                <a:latin typeface="Gill Sans MT"/>
                <a:cs typeface="Gill Sans MT"/>
              </a:rPr>
              <a:t>E</a:t>
            </a:r>
            <a:r>
              <a:rPr lang="cs-CZ" sz="2400" spc="-10" dirty="0">
                <a:solidFill>
                  <a:schemeClr val="tx1"/>
                </a:solidFill>
                <a:latin typeface="Gill Sans MT"/>
                <a:cs typeface="Gill Sans MT"/>
              </a:rPr>
              <a:t>v</a:t>
            </a:r>
            <a:r>
              <a:rPr lang="cs-CZ" sz="2400" dirty="0">
                <a:solidFill>
                  <a:schemeClr val="tx1"/>
                </a:solidFill>
                <a:latin typeface="Gill Sans MT"/>
                <a:cs typeface="Gill Sans MT"/>
              </a:rPr>
              <a:t>r</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p</a:t>
            </a:r>
            <a:r>
              <a:rPr lang="cs-CZ" sz="2400" spc="5" dirty="0">
                <a:solidFill>
                  <a:schemeClr val="tx1"/>
                </a:solidFill>
                <a:latin typeface="Gill Sans MT"/>
                <a:cs typeface="Gill Sans MT"/>
              </a:rPr>
              <a:t>s</a:t>
            </a:r>
            <a:r>
              <a:rPr lang="cs-CZ" sz="2400" dirty="0">
                <a:solidFill>
                  <a:schemeClr val="tx1"/>
                </a:solidFill>
                <a:latin typeface="Gill Sans MT"/>
                <a:cs typeface="Gill Sans MT"/>
              </a:rPr>
              <a:t>kého</a:t>
            </a:r>
            <a:r>
              <a:rPr lang="cs-CZ" sz="2400" spc="305" dirty="0">
                <a:solidFill>
                  <a:schemeClr val="tx1"/>
                </a:solidFill>
                <a:latin typeface="Gill Sans MT"/>
                <a:cs typeface="Gill Sans MT"/>
              </a:rPr>
              <a:t> </a:t>
            </a:r>
            <a:r>
              <a:rPr lang="cs-CZ" sz="2400" dirty="0">
                <a:solidFill>
                  <a:schemeClr val="tx1"/>
                </a:solidFill>
                <a:latin typeface="Gill Sans MT"/>
                <a:cs typeface="Gill Sans MT"/>
              </a:rPr>
              <a:t>p</a:t>
            </a:r>
            <a:r>
              <a:rPr lang="cs-CZ" sz="2400" spc="-10" dirty="0">
                <a:solidFill>
                  <a:schemeClr val="tx1"/>
                </a:solidFill>
                <a:latin typeface="Gill Sans MT"/>
                <a:cs typeface="Gill Sans MT"/>
              </a:rPr>
              <a:t>a</a:t>
            </a:r>
            <a:r>
              <a:rPr lang="cs-CZ" sz="2400" dirty="0">
                <a:solidFill>
                  <a:schemeClr val="tx1"/>
                </a:solidFill>
                <a:latin typeface="Gill Sans MT"/>
                <a:cs typeface="Gill Sans MT"/>
              </a:rPr>
              <a:t>rla</a:t>
            </a:r>
            <a:r>
              <a:rPr lang="cs-CZ" sz="2400" spc="-5" dirty="0">
                <a:solidFill>
                  <a:schemeClr val="tx1"/>
                </a:solidFill>
                <a:latin typeface="Gill Sans MT"/>
                <a:cs typeface="Gill Sans MT"/>
              </a:rPr>
              <a:t>m</a:t>
            </a:r>
            <a:r>
              <a:rPr lang="cs-CZ" sz="2400" dirty="0">
                <a:solidFill>
                  <a:schemeClr val="tx1"/>
                </a:solidFill>
                <a:latin typeface="Gill Sans MT"/>
                <a:cs typeface="Gill Sans MT"/>
              </a:rPr>
              <a:t>en</a:t>
            </a:r>
            <a:r>
              <a:rPr lang="cs-CZ" sz="2400" spc="-5" dirty="0">
                <a:solidFill>
                  <a:schemeClr val="tx1"/>
                </a:solidFill>
                <a:latin typeface="Gill Sans MT"/>
                <a:cs typeface="Gill Sans MT"/>
              </a:rPr>
              <a:t>t</a:t>
            </a:r>
            <a:r>
              <a:rPr lang="cs-CZ" sz="2400" dirty="0">
                <a:solidFill>
                  <a:schemeClr val="tx1"/>
                </a:solidFill>
                <a:latin typeface="Gill Sans MT"/>
                <a:cs typeface="Gill Sans MT"/>
              </a:rPr>
              <a:t>u</a:t>
            </a:r>
            <a:r>
              <a:rPr lang="cs-CZ" sz="2400" spc="310"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315" dirty="0">
                <a:solidFill>
                  <a:schemeClr val="tx1"/>
                </a:solidFill>
                <a:latin typeface="Gill Sans MT"/>
                <a:cs typeface="Gill Sans MT"/>
              </a:rPr>
              <a:t> </a:t>
            </a:r>
            <a:r>
              <a:rPr lang="cs-CZ" sz="2400" spc="-5" dirty="0">
                <a:solidFill>
                  <a:schemeClr val="tx1"/>
                </a:solidFill>
                <a:latin typeface="Gill Sans MT"/>
                <a:cs typeface="Gill Sans MT"/>
              </a:rPr>
              <a:t>R</a:t>
            </a:r>
            <a:r>
              <a:rPr lang="cs-CZ" sz="2400" dirty="0">
                <a:solidFill>
                  <a:schemeClr val="tx1"/>
                </a:solidFill>
                <a:latin typeface="Gill Sans MT"/>
                <a:cs typeface="Gill Sans MT"/>
              </a:rPr>
              <a:t>ady</a:t>
            </a:r>
            <a:r>
              <a:rPr lang="cs-CZ" sz="2400" spc="310" dirty="0">
                <a:solidFill>
                  <a:schemeClr val="tx1"/>
                </a:solidFill>
                <a:latin typeface="Gill Sans MT"/>
                <a:cs typeface="Gill Sans MT"/>
              </a:rPr>
              <a:t> </a:t>
            </a:r>
            <a:r>
              <a:rPr lang="cs-CZ" sz="2400" spc="-5" dirty="0">
                <a:solidFill>
                  <a:schemeClr val="tx1"/>
                </a:solidFill>
                <a:latin typeface="Gill Sans MT"/>
                <a:cs typeface="Gill Sans MT"/>
              </a:rPr>
              <a:t>(</a:t>
            </a:r>
            <a:r>
              <a:rPr lang="cs-CZ" sz="2400" dirty="0">
                <a:solidFill>
                  <a:schemeClr val="tx1"/>
                </a:solidFill>
                <a:latin typeface="Gill Sans MT"/>
                <a:cs typeface="Gill Sans MT"/>
              </a:rPr>
              <a:t>ES)</a:t>
            </a:r>
            <a:r>
              <a:rPr lang="cs-CZ" sz="2400" spc="305" dirty="0">
                <a:solidFill>
                  <a:schemeClr val="tx1"/>
                </a:solidFill>
                <a:latin typeface="Gill Sans MT"/>
                <a:cs typeface="Gill Sans MT"/>
              </a:rPr>
              <a:t> </a:t>
            </a:r>
            <a:r>
              <a:rPr lang="cs-CZ" sz="2400" dirty="0">
                <a:solidFill>
                  <a:schemeClr val="tx1"/>
                </a:solidFill>
                <a:latin typeface="Gill Sans MT"/>
                <a:cs typeface="Gill Sans MT"/>
              </a:rPr>
              <a:t>č.</a:t>
            </a:r>
            <a:r>
              <a:rPr lang="cs-CZ" sz="2400" spc="310" dirty="0">
                <a:solidFill>
                  <a:schemeClr val="tx1"/>
                </a:solidFill>
                <a:latin typeface="Gill Sans MT"/>
                <a:cs typeface="Gill Sans MT"/>
              </a:rPr>
              <a:t> </a:t>
            </a:r>
            <a:r>
              <a:rPr lang="cs-CZ" sz="2400" dirty="0">
                <a:solidFill>
                  <a:schemeClr val="tx1"/>
                </a:solidFill>
                <a:latin typeface="Gill Sans MT"/>
                <a:cs typeface="Gill Sans MT"/>
              </a:rPr>
              <a:t>1760</a:t>
            </a:r>
            <a:r>
              <a:rPr lang="cs-CZ" sz="2400" spc="-5" dirty="0">
                <a:solidFill>
                  <a:schemeClr val="tx1"/>
                </a:solidFill>
                <a:latin typeface="Gill Sans MT"/>
                <a:cs typeface="Gill Sans MT"/>
              </a:rPr>
              <a:t>/</a:t>
            </a:r>
            <a:r>
              <a:rPr lang="cs-CZ" sz="2400" dirty="0">
                <a:solidFill>
                  <a:schemeClr val="tx1"/>
                </a:solidFill>
                <a:latin typeface="Gill Sans MT"/>
                <a:cs typeface="Gill Sans MT"/>
              </a:rPr>
              <a:t>2000,</a:t>
            </a:r>
            <a:r>
              <a:rPr lang="cs-CZ" sz="2400" spc="310" dirty="0">
                <a:solidFill>
                  <a:schemeClr val="tx1"/>
                </a:solidFill>
                <a:latin typeface="Gill Sans MT"/>
                <a:cs typeface="Gill Sans MT"/>
              </a:rPr>
              <a:t> </a:t>
            </a:r>
            <a:r>
              <a:rPr lang="cs-CZ" sz="2400" b="1" dirty="0">
                <a:solidFill>
                  <a:schemeClr val="tx1"/>
                </a:solidFill>
                <a:latin typeface="Gill Sans MT"/>
                <a:cs typeface="Gill Sans MT"/>
              </a:rPr>
              <a:t>o</a:t>
            </a:r>
            <a:r>
              <a:rPr lang="cs-CZ" sz="2400" b="1" spc="305" dirty="0">
                <a:solidFill>
                  <a:schemeClr val="tx1"/>
                </a:solidFill>
                <a:latin typeface="Gill Sans MT"/>
                <a:cs typeface="Gill Sans MT"/>
              </a:rPr>
              <a:t> </a:t>
            </a:r>
            <a:r>
              <a:rPr lang="cs-CZ" sz="2400" b="1" dirty="0">
                <a:solidFill>
                  <a:schemeClr val="tx1"/>
                </a:solidFill>
                <a:latin typeface="Gill Sans MT"/>
                <a:cs typeface="Gill Sans MT"/>
              </a:rPr>
              <a:t>sys</a:t>
            </a:r>
            <a:r>
              <a:rPr lang="cs-CZ" sz="2400" b="1" spc="5" dirty="0">
                <a:solidFill>
                  <a:schemeClr val="tx1"/>
                </a:solidFill>
                <a:latin typeface="Gill Sans MT"/>
                <a:cs typeface="Gill Sans MT"/>
              </a:rPr>
              <a:t>t</a:t>
            </a:r>
            <a:r>
              <a:rPr lang="cs-CZ" sz="2400" b="1" spc="-5" dirty="0">
                <a:solidFill>
                  <a:schemeClr val="tx1"/>
                </a:solidFill>
                <a:latin typeface="Gill Sans MT"/>
                <a:cs typeface="Gill Sans MT"/>
              </a:rPr>
              <a:t>é</a:t>
            </a:r>
            <a:r>
              <a:rPr lang="cs-CZ" sz="2400" b="1" dirty="0">
                <a:solidFill>
                  <a:schemeClr val="tx1"/>
                </a:solidFill>
                <a:latin typeface="Gill Sans MT"/>
                <a:cs typeface="Gill Sans MT"/>
              </a:rPr>
              <a:t>mu</a:t>
            </a:r>
            <a:r>
              <a:rPr lang="cs-CZ" sz="2400" b="1" spc="305" dirty="0">
                <a:solidFill>
                  <a:schemeClr val="tx1"/>
                </a:solidFill>
                <a:latin typeface="Gill Sans MT"/>
                <a:cs typeface="Gill Sans MT"/>
              </a:rPr>
              <a:t> </a:t>
            </a:r>
            <a:r>
              <a:rPr lang="cs-CZ" sz="2400" b="1" spc="-5" dirty="0">
                <a:solidFill>
                  <a:schemeClr val="tx1"/>
                </a:solidFill>
                <a:latin typeface="Gill Sans MT"/>
                <a:cs typeface="Gill Sans MT"/>
              </a:rPr>
              <a:t>iden</a:t>
            </a:r>
            <a:r>
              <a:rPr lang="cs-CZ" sz="2400" b="1" spc="5" dirty="0">
                <a:solidFill>
                  <a:schemeClr val="tx1"/>
                </a:solidFill>
                <a:latin typeface="Gill Sans MT"/>
                <a:cs typeface="Gill Sans MT"/>
              </a:rPr>
              <a:t>t</a:t>
            </a:r>
            <a:r>
              <a:rPr lang="cs-CZ" sz="2400" b="1" spc="-5" dirty="0">
                <a:solidFill>
                  <a:schemeClr val="tx1"/>
                </a:solidFill>
                <a:latin typeface="Gill Sans MT"/>
                <a:cs typeface="Gill Sans MT"/>
              </a:rPr>
              <a:t>ifika</a:t>
            </a:r>
            <a:r>
              <a:rPr lang="cs-CZ" sz="2400" b="1" spc="10" dirty="0">
                <a:solidFill>
                  <a:schemeClr val="tx1"/>
                </a:solidFill>
                <a:latin typeface="Gill Sans MT"/>
                <a:cs typeface="Gill Sans MT"/>
              </a:rPr>
              <a:t>c</a:t>
            </a:r>
            <a:r>
              <a:rPr lang="cs-CZ" sz="2400" b="1" dirty="0">
                <a:solidFill>
                  <a:schemeClr val="tx1"/>
                </a:solidFill>
                <a:latin typeface="Gill Sans MT"/>
                <a:cs typeface="Gill Sans MT"/>
              </a:rPr>
              <a:t>e</a:t>
            </a:r>
            <a:r>
              <a:rPr lang="cs-CZ" sz="2400" b="1" spc="305" dirty="0">
                <a:solidFill>
                  <a:schemeClr val="tx1"/>
                </a:solidFill>
                <a:latin typeface="Gill Sans MT"/>
                <a:cs typeface="Gill Sans MT"/>
              </a:rPr>
              <a:t> </a:t>
            </a:r>
            <a:r>
              <a:rPr lang="cs-CZ" sz="2400" b="1" spc="-675" dirty="0">
                <a:solidFill>
                  <a:schemeClr val="tx1"/>
                </a:solidFill>
                <a:latin typeface="Gill Sans MT"/>
                <a:cs typeface="Gill Sans MT"/>
              </a:rPr>
              <a:t>a</a:t>
            </a:r>
            <a:r>
              <a:rPr lang="cs-CZ" sz="2400" b="1" dirty="0">
                <a:solidFill>
                  <a:schemeClr val="tx1"/>
                </a:solidFill>
                <a:latin typeface="Gill Sans MT"/>
                <a:cs typeface="Gill Sans MT"/>
              </a:rPr>
              <a:t> </a:t>
            </a:r>
            <a:r>
              <a:rPr lang="cs-CZ" sz="2400" b="1" spc="-5" dirty="0">
                <a:solidFill>
                  <a:schemeClr val="tx1"/>
                </a:solidFill>
                <a:latin typeface="Gill Sans MT"/>
                <a:cs typeface="Gill Sans MT"/>
              </a:rPr>
              <a:t>e</a:t>
            </a:r>
            <a:r>
              <a:rPr lang="cs-CZ" sz="2400" b="1" dirty="0">
                <a:solidFill>
                  <a:schemeClr val="tx1"/>
                </a:solidFill>
                <a:latin typeface="Gill Sans MT"/>
                <a:cs typeface="Gill Sans MT"/>
              </a:rPr>
              <a:t>v</a:t>
            </a:r>
            <a:r>
              <a:rPr lang="cs-CZ" sz="2400" b="1" spc="-5" dirty="0">
                <a:solidFill>
                  <a:schemeClr val="tx1"/>
                </a:solidFill>
                <a:latin typeface="Gill Sans MT"/>
                <a:cs typeface="Gill Sans MT"/>
              </a:rPr>
              <a:t>iden</a:t>
            </a:r>
            <a:r>
              <a:rPr lang="cs-CZ" sz="2400" b="1" dirty="0">
                <a:solidFill>
                  <a:schemeClr val="tx1"/>
                </a:solidFill>
                <a:latin typeface="Gill Sans MT"/>
                <a:cs typeface="Gill Sans MT"/>
              </a:rPr>
              <a:t>ce s</a:t>
            </a:r>
            <a:r>
              <a:rPr lang="cs-CZ" sz="2400" b="1" spc="-5" dirty="0">
                <a:solidFill>
                  <a:schemeClr val="tx1"/>
                </a:solidFill>
                <a:latin typeface="Gill Sans MT"/>
                <a:cs typeface="Gill Sans MT"/>
              </a:rPr>
              <a:t>k</a:t>
            </a:r>
            <a:r>
              <a:rPr lang="cs-CZ" sz="2400" b="1" spc="-10" dirty="0">
                <a:solidFill>
                  <a:schemeClr val="tx1"/>
                </a:solidFill>
                <a:latin typeface="Gill Sans MT"/>
                <a:cs typeface="Gill Sans MT"/>
              </a:rPr>
              <a:t>o</a:t>
            </a:r>
            <a:r>
              <a:rPr lang="cs-CZ" sz="2400" b="1" dirty="0">
                <a:solidFill>
                  <a:schemeClr val="tx1"/>
                </a:solidFill>
                <a:latin typeface="Gill Sans MT"/>
                <a:cs typeface="Gill Sans MT"/>
              </a:rPr>
              <a:t>t</a:t>
            </a:r>
            <a:r>
              <a:rPr lang="cs-CZ" sz="2400" b="1" spc="-5" dirty="0">
                <a:solidFill>
                  <a:schemeClr val="tx1"/>
                </a:solidFill>
                <a:latin typeface="Gill Sans MT"/>
                <a:cs typeface="Gill Sans MT"/>
              </a:rPr>
              <a:t>u</a:t>
            </a:r>
            <a:r>
              <a:rPr lang="cs-CZ" sz="2400" dirty="0">
                <a:solidFill>
                  <a:schemeClr val="tx1"/>
                </a:solidFill>
                <a:latin typeface="Gill Sans MT"/>
                <a:cs typeface="Gill Sans MT"/>
              </a:rPr>
              <a:t>, o </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zn</a:t>
            </a:r>
            <a:r>
              <a:rPr lang="cs-CZ" sz="2400" spc="-10" dirty="0">
                <a:solidFill>
                  <a:schemeClr val="tx1"/>
                </a:solidFill>
                <a:latin typeface="Gill Sans MT"/>
                <a:cs typeface="Gill Sans MT"/>
              </a:rPr>
              <a:t>a</a:t>
            </a:r>
            <a:r>
              <a:rPr lang="cs-CZ" sz="2400" dirty="0">
                <a:solidFill>
                  <a:schemeClr val="tx1"/>
                </a:solidFill>
                <a:latin typeface="Gill Sans MT"/>
                <a:cs typeface="Gill Sans MT"/>
              </a:rPr>
              <a:t>č</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vání h</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v</a:t>
            </a:r>
            <a:r>
              <a:rPr lang="cs-CZ" sz="2400" spc="-15" dirty="0">
                <a:solidFill>
                  <a:schemeClr val="tx1"/>
                </a:solidFill>
                <a:latin typeface="Gill Sans MT"/>
                <a:cs typeface="Gill Sans MT"/>
              </a:rPr>
              <a:t>ě</a:t>
            </a:r>
            <a:r>
              <a:rPr lang="cs-CZ" sz="2400" dirty="0">
                <a:solidFill>
                  <a:schemeClr val="tx1"/>
                </a:solidFill>
                <a:latin typeface="Gill Sans MT"/>
                <a:cs typeface="Gill Sans MT"/>
              </a:rPr>
              <a:t>zího </a:t>
            </a:r>
            <a:r>
              <a:rPr lang="cs-CZ" sz="2400" spc="-5" dirty="0">
                <a:solidFill>
                  <a:schemeClr val="tx1"/>
                </a:solidFill>
                <a:latin typeface="Gill Sans MT"/>
                <a:cs typeface="Gill Sans MT"/>
              </a:rPr>
              <a:t>m</a:t>
            </a:r>
            <a:r>
              <a:rPr lang="cs-CZ" sz="2400" spc="-10" dirty="0">
                <a:solidFill>
                  <a:schemeClr val="tx1"/>
                </a:solidFill>
                <a:latin typeface="Gill Sans MT"/>
                <a:cs typeface="Gill Sans MT"/>
              </a:rPr>
              <a:t>a</a:t>
            </a:r>
            <a:r>
              <a:rPr lang="cs-CZ" sz="2400" spc="5" dirty="0">
                <a:solidFill>
                  <a:schemeClr val="tx1"/>
                </a:solidFill>
                <a:latin typeface="Gill Sans MT"/>
                <a:cs typeface="Gill Sans MT"/>
              </a:rPr>
              <a:t>s</a:t>
            </a:r>
            <a:r>
              <a:rPr lang="cs-CZ" sz="2400" dirty="0">
                <a:solidFill>
                  <a:schemeClr val="tx1"/>
                </a:solidFill>
                <a:latin typeface="Gill Sans MT"/>
                <a:cs typeface="Gill Sans MT"/>
              </a:rPr>
              <a:t>a</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10" dirty="0">
                <a:solidFill>
                  <a:schemeClr val="tx1"/>
                </a:solidFill>
                <a:latin typeface="Gill Sans MT"/>
                <a:cs typeface="Gill Sans MT"/>
              </a:rPr>
              <a:t> v</a:t>
            </a:r>
            <a:r>
              <a:rPr lang="cs-CZ" sz="2400" dirty="0">
                <a:solidFill>
                  <a:schemeClr val="tx1"/>
                </a:solidFill>
                <a:latin typeface="Gill Sans MT"/>
                <a:cs typeface="Gill Sans MT"/>
              </a:rPr>
              <a:t>ýr</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bků z</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h</a:t>
            </a:r>
            <a:r>
              <a:rPr lang="cs-CZ" sz="2400" spc="-5" dirty="0">
                <a:solidFill>
                  <a:schemeClr val="tx1"/>
                </a:solidFill>
                <a:latin typeface="Gill Sans MT"/>
                <a:cs typeface="Gill Sans MT"/>
              </a:rPr>
              <a:t>o</a:t>
            </a:r>
            <a:r>
              <a:rPr lang="cs-CZ" sz="2400" dirty="0">
                <a:solidFill>
                  <a:schemeClr val="tx1"/>
                </a:solidFill>
                <a:latin typeface="Gill Sans MT"/>
                <a:cs typeface="Gill Sans MT"/>
              </a:rPr>
              <a:t>vě</a:t>
            </a:r>
            <a:r>
              <a:rPr lang="cs-CZ" sz="2400" spc="-10" dirty="0">
                <a:solidFill>
                  <a:schemeClr val="tx1"/>
                </a:solidFill>
                <a:latin typeface="Gill Sans MT"/>
                <a:cs typeface="Gill Sans MT"/>
              </a:rPr>
              <a:t>z</a:t>
            </a:r>
            <a:r>
              <a:rPr lang="cs-CZ" sz="2400" dirty="0">
                <a:solidFill>
                  <a:schemeClr val="tx1"/>
                </a:solidFill>
                <a:latin typeface="Gill Sans MT"/>
                <a:cs typeface="Gill Sans MT"/>
              </a:rPr>
              <a:t>í</a:t>
            </a:r>
            <a:r>
              <a:rPr lang="cs-CZ" sz="2400" spc="-5" dirty="0">
                <a:solidFill>
                  <a:schemeClr val="tx1"/>
                </a:solidFill>
                <a:latin typeface="Gill Sans MT"/>
                <a:cs typeface="Gill Sans MT"/>
              </a:rPr>
              <a:t>h</a:t>
            </a:r>
            <a:r>
              <a:rPr lang="cs-CZ" sz="2400" dirty="0">
                <a:solidFill>
                  <a:schemeClr val="tx1"/>
                </a:solidFill>
                <a:latin typeface="Gill Sans MT"/>
                <a:cs typeface="Gill Sans MT"/>
              </a:rPr>
              <a:t>o </a:t>
            </a:r>
            <a:r>
              <a:rPr lang="cs-CZ" sz="2400" spc="-5" dirty="0">
                <a:solidFill>
                  <a:schemeClr val="tx1"/>
                </a:solidFill>
                <a:latin typeface="Gill Sans MT"/>
                <a:cs typeface="Gill Sans MT"/>
              </a:rPr>
              <a:t>m</a:t>
            </a:r>
            <a:r>
              <a:rPr lang="cs-CZ" sz="2400" spc="-10" dirty="0">
                <a:solidFill>
                  <a:schemeClr val="tx1"/>
                </a:solidFill>
                <a:latin typeface="Gill Sans MT"/>
                <a:cs typeface="Gill Sans MT"/>
              </a:rPr>
              <a:t>a</a:t>
            </a:r>
            <a:r>
              <a:rPr lang="cs-CZ" sz="2400" spc="5" dirty="0">
                <a:solidFill>
                  <a:schemeClr val="tx1"/>
                </a:solidFill>
                <a:latin typeface="Gill Sans MT"/>
                <a:cs typeface="Gill Sans MT"/>
              </a:rPr>
              <a:t>s</a:t>
            </a:r>
            <a:r>
              <a:rPr lang="cs-CZ" sz="2400" dirty="0">
                <a:solidFill>
                  <a:schemeClr val="tx1"/>
                </a:solidFill>
                <a:latin typeface="Gill Sans MT"/>
                <a:cs typeface="Gill Sans MT"/>
              </a:rPr>
              <a:t>a</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o</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zr</a:t>
            </a:r>
            <a:r>
              <a:rPr lang="cs-CZ" sz="2400" spc="-15" dirty="0">
                <a:solidFill>
                  <a:schemeClr val="tx1"/>
                </a:solidFill>
                <a:latin typeface="Gill Sans MT"/>
                <a:cs typeface="Gill Sans MT"/>
              </a:rPr>
              <a:t>u</a:t>
            </a:r>
            <a:r>
              <a:rPr lang="cs-CZ" sz="2400" spc="5" dirty="0">
                <a:solidFill>
                  <a:schemeClr val="tx1"/>
                </a:solidFill>
                <a:latin typeface="Gill Sans MT"/>
                <a:cs typeface="Gill Sans MT"/>
              </a:rPr>
              <a:t>š</a:t>
            </a:r>
            <a:r>
              <a:rPr lang="cs-CZ" sz="2400" dirty="0">
                <a:solidFill>
                  <a:schemeClr val="tx1"/>
                </a:solidFill>
                <a:latin typeface="Gill Sans MT"/>
                <a:cs typeface="Gill Sans MT"/>
              </a:rPr>
              <a:t>ení </a:t>
            </a:r>
            <a:r>
              <a:rPr lang="cs-CZ" sz="2400" spc="-15" dirty="0">
                <a:solidFill>
                  <a:schemeClr val="tx1"/>
                </a:solidFill>
                <a:latin typeface="Gill Sans MT"/>
                <a:cs typeface="Gill Sans MT"/>
              </a:rPr>
              <a:t>n</a:t>
            </a:r>
            <a:r>
              <a:rPr lang="cs-CZ" sz="2400" dirty="0">
                <a:solidFill>
                  <a:schemeClr val="tx1"/>
                </a:solidFill>
                <a:latin typeface="Gill Sans MT"/>
                <a:cs typeface="Gill Sans MT"/>
              </a:rPr>
              <a:t>aří</a:t>
            </a:r>
            <a:r>
              <a:rPr lang="cs-CZ" sz="2400" spc="-10" dirty="0">
                <a:solidFill>
                  <a:schemeClr val="tx1"/>
                </a:solidFill>
                <a:latin typeface="Gill Sans MT"/>
                <a:cs typeface="Gill Sans MT"/>
              </a:rPr>
              <a:t>z</a:t>
            </a:r>
            <a:r>
              <a:rPr lang="cs-CZ" sz="2400" dirty="0">
                <a:solidFill>
                  <a:schemeClr val="tx1"/>
                </a:solidFill>
                <a:latin typeface="Gill Sans MT"/>
                <a:cs typeface="Gill Sans MT"/>
              </a:rPr>
              <a:t>ení </a:t>
            </a:r>
            <a:r>
              <a:rPr lang="cs-CZ" sz="2400" spc="-5" dirty="0">
                <a:solidFill>
                  <a:schemeClr val="tx1"/>
                </a:solidFill>
                <a:latin typeface="Gill Sans MT"/>
                <a:cs typeface="Gill Sans MT"/>
              </a:rPr>
              <a:t>R</a:t>
            </a:r>
            <a:r>
              <a:rPr lang="cs-CZ" sz="2400" dirty="0">
                <a:solidFill>
                  <a:schemeClr val="tx1"/>
                </a:solidFill>
                <a:latin typeface="Gill Sans MT"/>
                <a:cs typeface="Gill Sans MT"/>
              </a:rPr>
              <a:t>ady</a:t>
            </a:r>
            <a:r>
              <a:rPr lang="cs-CZ" sz="2400" spc="5" dirty="0">
                <a:solidFill>
                  <a:schemeClr val="tx1"/>
                </a:solidFill>
                <a:latin typeface="Gill Sans MT"/>
                <a:cs typeface="Gill Sans MT"/>
              </a:rPr>
              <a:t> </a:t>
            </a:r>
            <a:r>
              <a:rPr lang="cs-CZ" sz="2400" spc="-5" dirty="0">
                <a:solidFill>
                  <a:schemeClr val="tx1"/>
                </a:solidFill>
                <a:latin typeface="Gill Sans MT"/>
                <a:cs typeface="Gill Sans MT"/>
              </a:rPr>
              <a:t>(</a:t>
            </a:r>
            <a:r>
              <a:rPr lang="cs-CZ" sz="2400" dirty="0">
                <a:solidFill>
                  <a:schemeClr val="tx1"/>
                </a:solidFill>
                <a:latin typeface="Gill Sans MT"/>
                <a:cs typeface="Gill Sans MT"/>
              </a:rPr>
              <a:t>ES)</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č. 820</a:t>
            </a:r>
            <a:r>
              <a:rPr lang="cs-CZ" sz="2400" spc="-5" dirty="0">
                <a:solidFill>
                  <a:schemeClr val="tx1"/>
                </a:solidFill>
                <a:latin typeface="Gill Sans MT"/>
                <a:cs typeface="Gill Sans MT"/>
              </a:rPr>
              <a:t>/</a:t>
            </a:r>
            <a:r>
              <a:rPr lang="cs-CZ" sz="2400" dirty="0">
                <a:solidFill>
                  <a:schemeClr val="tx1"/>
                </a:solidFill>
                <a:latin typeface="Gill Sans MT"/>
                <a:cs typeface="Gill Sans MT"/>
              </a:rPr>
              <a:t>97,</a:t>
            </a:r>
          </a:p>
          <a:p>
            <a:pPr marL="372110" marR="8255" indent="-180340">
              <a:spcBef>
                <a:spcPts val="10"/>
              </a:spcBef>
              <a:buChar char="•"/>
              <a:tabLst>
                <a:tab pos="372745" algn="l"/>
              </a:tabLst>
            </a:pPr>
            <a:r>
              <a:rPr lang="cs-CZ" sz="2400" dirty="0">
                <a:solidFill>
                  <a:schemeClr val="tx1"/>
                </a:solidFill>
                <a:latin typeface="Gill Sans MT"/>
                <a:cs typeface="Gill Sans MT"/>
              </a:rPr>
              <a:t>Nařízení</a:t>
            </a:r>
            <a:r>
              <a:rPr lang="cs-CZ" sz="2400" spc="-85" dirty="0">
                <a:solidFill>
                  <a:schemeClr val="tx1"/>
                </a:solidFill>
                <a:latin typeface="Gill Sans MT"/>
                <a:cs typeface="Gill Sans MT"/>
              </a:rPr>
              <a:t> </a:t>
            </a:r>
            <a:r>
              <a:rPr lang="cs-CZ" sz="2400" dirty="0">
                <a:solidFill>
                  <a:schemeClr val="tx1"/>
                </a:solidFill>
                <a:latin typeface="Gill Sans MT"/>
                <a:cs typeface="Gill Sans MT"/>
              </a:rPr>
              <a:t>Rady</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(ES)</a:t>
            </a:r>
            <a:r>
              <a:rPr lang="cs-CZ" sz="2400" spc="90" dirty="0">
                <a:solidFill>
                  <a:schemeClr val="tx1"/>
                </a:solidFill>
                <a:latin typeface="Gill Sans MT"/>
                <a:cs typeface="Gill Sans MT"/>
              </a:rPr>
              <a:t> </a:t>
            </a:r>
            <a:r>
              <a:rPr lang="cs-CZ" sz="2400" dirty="0">
                <a:solidFill>
                  <a:schemeClr val="tx1"/>
                </a:solidFill>
                <a:latin typeface="Gill Sans MT"/>
                <a:cs typeface="Gill Sans MT"/>
              </a:rPr>
              <a:t>č.</a:t>
            </a:r>
            <a:r>
              <a:rPr lang="cs-CZ" sz="2400" spc="100" dirty="0">
                <a:solidFill>
                  <a:schemeClr val="tx1"/>
                </a:solidFill>
                <a:latin typeface="Gill Sans MT"/>
                <a:cs typeface="Gill Sans MT"/>
              </a:rPr>
              <a:t> </a:t>
            </a:r>
            <a:r>
              <a:rPr lang="cs-CZ" sz="2400" dirty="0">
                <a:solidFill>
                  <a:schemeClr val="tx1"/>
                </a:solidFill>
                <a:latin typeface="Gill Sans MT"/>
                <a:cs typeface="Gill Sans MT"/>
              </a:rPr>
              <a:t>21/2004,</a:t>
            </a:r>
            <a:r>
              <a:rPr lang="cs-CZ" sz="2400" spc="95" dirty="0">
                <a:solidFill>
                  <a:schemeClr val="tx1"/>
                </a:solidFill>
                <a:latin typeface="Gill Sans MT"/>
                <a:cs typeface="Gill Sans MT"/>
              </a:rPr>
              <a:t> </a:t>
            </a:r>
            <a:r>
              <a:rPr lang="cs-CZ" sz="2400" dirty="0">
                <a:solidFill>
                  <a:schemeClr val="tx1"/>
                </a:solidFill>
                <a:latin typeface="Gill Sans MT"/>
                <a:cs typeface="Gill Sans MT"/>
              </a:rPr>
              <a:t>o</a:t>
            </a:r>
            <a:r>
              <a:rPr lang="cs-CZ" sz="2400" spc="95" dirty="0">
                <a:solidFill>
                  <a:schemeClr val="tx1"/>
                </a:solidFill>
                <a:latin typeface="Gill Sans MT"/>
                <a:cs typeface="Gill Sans MT"/>
              </a:rPr>
              <a:t> </a:t>
            </a:r>
            <a:r>
              <a:rPr lang="cs-CZ" sz="2400" dirty="0">
                <a:solidFill>
                  <a:schemeClr val="tx1"/>
                </a:solidFill>
                <a:latin typeface="Gill Sans MT"/>
                <a:cs typeface="Gill Sans MT"/>
              </a:rPr>
              <a:t>stanovení</a:t>
            </a:r>
            <a:r>
              <a:rPr lang="cs-CZ" sz="2400" spc="95" dirty="0">
                <a:solidFill>
                  <a:schemeClr val="tx1"/>
                </a:solidFill>
                <a:latin typeface="Gill Sans MT"/>
                <a:cs typeface="Gill Sans MT"/>
              </a:rPr>
              <a:t> </a:t>
            </a:r>
            <a:r>
              <a:rPr lang="cs-CZ" sz="2400" dirty="0">
                <a:solidFill>
                  <a:schemeClr val="tx1"/>
                </a:solidFill>
                <a:latin typeface="Gill Sans MT"/>
                <a:cs typeface="Gill Sans MT"/>
              </a:rPr>
              <a:t>systému</a:t>
            </a:r>
            <a:r>
              <a:rPr lang="cs-CZ" sz="2400" spc="100" dirty="0">
                <a:solidFill>
                  <a:schemeClr val="tx1"/>
                </a:solidFill>
                <a:latin typeface="Gill Sans MT"/>
                <a:cs typeface="Gill Sans MT"/>
              </a:rPr>
              <a:t> </a:t>
            </a:r>
            <a:r>
              <a:rPr lang="cs-CZ" sz="2400" b="1" dirty="0">
                <a:solidFill>
                  <a:schemeClr val="tx1"/>
                </a:solidFill>
                <a:latin typeface="Gill Sans MT"/>
                <a:cs typeface="Gill Sans MT"/>
              </a:rPr>
              <a:t>identifikace</a:t>
            </a:r>
            <a:r>
              <a:rPr lang="cs-CZ" sz="2400" b="1" spc="90" dirty="0">
                <a:solidFill>
                  <a:schemeClr val="tx1"/>
                </a:solidFill>
                <a:latin typeface="Gill Sans MT"/>
                <a:cs typeface="Gill Sans MT"/>
              </a:rPr>
              <a:t> </a:t>
            </a:r>
            <a:r>
              <a:rPr lang="cs-CZ" sz="2400" b="1" dirty="0">
                <a:solidFill>
                  <a:schemeClr val="tx1"/>
                </a:solidFill>
                <a:latin typeface="Gill Sans MT"/>
                <a:cs typeface="Gill Sans MT"/>
              </a:rPr>
              <a:t>a</a:t>
            </a:r>
            <a:r>
              <a:rPr lang="cs-CZ" sz="2400" b="1" spc="100" dirty="0">
                <a:solidFill>
                  <a:schemeClr val="tx1"/>
                </a:solidFill>
                <a:latin typeface="Gill Sans MT"/>
                <a:cs typeface="Gill Sans MT"/>
              </a:rPr>
              <a:t> </a:t>
            </a:r>
            <a:r>
              <a:rPr lang="cs-CZ" sz="2400" b="1" dirty="0">
                <a:solidFill>
                  <a:schemeClr val="tx1"/>
                </a:solidFill>
                <a:latin typeface="Gill Sans MT"/>
                <a:cs typeface="Gill Sans MT"/>
              </a:rPr>
              <a:t>evidence</a:t>
            </a:r>
            <a:r>
              <a:rPr lang="cs-CZ" sz="2400" b="1" spc="90" dirty="0">
                <a:solidFill>
                  <a:schemeClr val="tx1"/>
                </a:solidFill>
                <a:latin typeface="Gill Sans MT"/>
                <a:cs typeface="Gill Sans MT"/>
              </a:rPr>
              <a:t> </a:t>
            </a:r>
            <a:r>
              <a:rPr lang="cs-CZ" sz="2400" b="1" dirty="0">
                <a:solidFill>
                  <a:schemeClr val="tx1"/>
                </a:solidFill>
                <a:latin typeface="Gill Sans MT"/>
                <a:cs typeface="Gill Sans MT"/>
              </a:rPr>
              <a:t>ovcí</a:t>
            </a:r>
            <a:r>
              <a:rPr lang="cs-CZ" sz="2400" b="1" spc="100" dirty="0">
                <a:solidFill>
                  <a:schemeClr val="tx1"/>
                </a:solidFill>
                <a:latin typeface="Gill Sans MT"/>
                <a:cs typeface="Gill Sans MT"/>
              </a:rPr>
              <a:t> </a:t>
            </a:r>
            <a:r>
              <a:rPr lang="cs-CZ" sz="2400" b="1" dirty="0">
                <a:solidFill>
                  <a:schemeClr val="tx1"/>
                </a:solidFill>
                <a:latin typeface="Gill Sans MT"/>
                <a:cs typeface="Gill Sans MT"/>
              </a:rPr>
              <a:t>a</a:t>
            </a:r>
            <a:r>
              <a:rPr lang="cs-CZ" sz="2400" b="1" spc="95" dirty="0">
                <a:solidFill>
                  <a:schemeClr val="tx1"/>
                </a:solidFill>
                <a:latin typeface="Gill Sans MT"/>
                <a:cs typeface="Gill Sans MT"/>
              </a:rPr>
              <a:t> </a:t>
            </a:r>
            <a:r>
              <a:rPr lang="cs-CZ" sz="2400" b="1" spc="-95" dirty="0">
                <a:solidFill>
                  <a:schemeClr val="tx1"/>
                </a:solidFill>
                <a:latin typeface="Gill Sans MT"/>
                <a:cs typeface="Gill Sans MT"/>
              </a:rPr>
              <a:t>koz</a:t>
            </a:r>
            <a:r>
              <a:rPr lang="cs-CZ" sz="2400" b="1" spc="15" dirty="0">
                <a:solidFill>
                  <a:schemeClr val="tx1"/>
                </a:solidFill>
                <a:latin typeface="Gill Sans MT"/>
                <a:cs typeface="Gill Sans MT"/>
              </a:rPr>
              <a:t> </a:t>
            </a:r>
            <a:r>
              <a:rPr lang="cs-CZ" sz="2400" spc="-380" dirty="0">
                <a:solidFill>
                  <a:schemeClr val="tx1"/>
                </a:solidFill>
                <a:latin typeface="Gill Sans MT"/>
                <a:cs typeface="Gill Sans MT"/>
              </a:rPr>
              <a:t>a</a:t>
            </a:r>
            <a:r>
              <a:rPr lang="cs-CZ" sz="2400" spc="500" dirty="0">
                <a:solidFill>
                  <a:schemeClr val="tx1"/>
                </a:solidFill>
                <a:latin typeface="Gill Sans MT"/>
                <a:cs typeface="Gill Sans MT"/>
              </a:rPr>
              <a:t> </a:t>
            </a:r>
            <a:r>
              <a:rPr lang="cs-CZ" sz="2400" dirty="0">
                <a:solidFill>
                  <a:schemeClr val="tx1"/>
                </a:solidFill>
                <a:latin typeface="Gill Sans MT"/>
                <a:cs typeface="Gill Sans MT"/>
              </a:rPr>
              <a:t>o</a:t>
            </a:r>
            <a:r>
              <a:rPr lang="cs-CZ" sz="2400" spc="-10" dirty="0">
                <a:solidFill>
                  <a:schemeClr val="tx1"/>
                </a:solidFill>
                <a:latin typeface="Gill Sans MT"/>
                <a:cs typeface="Gill Sans MT"/>
              </a:rPr>
              <a:t> </a:t>
            </a:r>
            <a:r>
              <a:rPr lang="cs-CZ" sz="2400" dirty="0">
                <a:solidFill>
                  <a:schemeClr val="tx1"/>
                </a:solidFill>
                <a:latin typeface="Gill Sans MT"/>
                <a:cs typeface="Gill Sans MT"/>
              </a:rPr>
              <a:t>změně</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nařízení</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(ES)</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č.</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1782/2003</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5" dirty="0">
                <a:solidFill>
                  <a:schemeClr val="tx1"/>
                </a:solidFill>
                <a:latin typeface="Gill Sans MT"/>
                <a:cs typeface="Gill Sans MT"/>
              </a:rPr>
              <a:t> </a:t>
            </a:r>
            <a:r>
              <a:rPr lang="cs-CZ" sz="2400" dirty="0">
                <a:solidFill>
                  <a:schemeClr val="tx1"/>
                </a:solidFill>
                <a:latin typeface="Gill Sans MT"/>
                <a:cs typeface="Gill Sans MT"/>
              </a:rPr>
              <a:t>směrnic 92/102/EHS a </a:t>
            </a:r>
            <a:r>
              <a:rPr lang="cs-CZ" sz="2400" spc="-10" dirty="0">
                <a:solidFill>
                  <a:schemeClr val="tx1"/>
                </a:solidFill>
                <a:latin typeface="Gill Sans MT"/>
                <a:cs typeface="Gill Sans MT"/>
              </a:rPr>
              <a:t>64/432/EHS,</a:t>
            </a:r>
            <a:endParaRPr lang="cs-CZ" sz="2400" dirty="0">
              <a:solidFill>
                <a:schemeClr val="tx1"/>
              </a:solidFill>
              <a:latin typeface="Gill Sans MT"/>
              <a:cs typeface="Gill Sans MT"/>
            </a:endParaRPr>
          </a:p>
          <a:p>
            <a:pPr marL="372110" marR="6350" indent="-180340">
              <a:spcBef>
                <a:spcPts val="70"/>
              </a:spcBef>
              <a:buChar char="•"/>
              <a:tabLst>
                <a:tab pos="372745" algn="l"/>
              </a:tabLst>
            </a:pPr>
            <a:r>
              <a:rPr lang="cs-CZ" sz="2400" dirty="0">
                <a:solidFill>
                  <a:schemeClr val="tx1"/>
                </a:solidFill>
                <a:latin typeface="Gill Sans MT"/>
                <a:cs typeface="Gill Sans MT"/>
              </a:rPr>
              <a:t>Nařízení</a:t>
            </a:r>
            <a:r>
              <a:rPr lang="cs-CZ" sz="2400" spc="60" dirty="0">
                <a:solidFill>
                  <a:schemeClr val="tx1"/>
                </a:solidFill>
                <a:latin typeface="Gill Sans MT"/>
                <a:cs typeface="Gill Sans MT"/>
              </a:rPr>
              <a:t> </a:t>
            </a:r>
            <a:r>
              <a:rPr lang="cs-CZ" sz="2400" dirty="0">
                <a:solidFill>
                  <a:schemeClr val="tx1"/>
                </a:solidFill>
                <a:latin typeface="Gill Sans MT"/>
                <a:cs typeface="Gill Sans MT"/>
              </a:rPr>
              <a:t>Evropského</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parlamentu</a:t>
            </a:r>
            <a:r>
              <a:rPr lang="cs-CZ" sz="2400" spc="75"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65" dirty="0">
                <a:solidFill>
                  <a:schemeClr val="tx1"/>
                </a:solidFill>
                <a:latin typeface="Gill Sans MT"/>
                <a:cs typeface="Gill Sans MT"/>
              </a:rPr>
              <a:t> </a:t>
            </a:r>
            <a:r>
              <a:rPr lang="cs-CZ" sz="2400" dirty="0">
                <a:solidFill>
                  <a:schemeClr val="tx1"/>
                </a:solidFill>
                <a:latin typeface="Gill Sans MT"/>
                <a:cs typeface="Gill Sans MT"/>
              </a:rPr>
              <a:t>Rady</a:t>
            </a:r>
            <a:r>
              <a:rPr lang="cs-CZ" sz="2400" spc="60" dirty="0">
                <a:solidFill>
                  <a:schemeClr val="tx1"/>
                </a:solidFill>
                <a:latin typeface="Gill Sans MT"/>
                <a:cs typeface="Gill Sans MT"/>
              </a:rPr>
              <a:t> </a:t>
            </a:r>
            <a:r>
              <a:rPr lang="cs-CZ" sz="2400" dirty="0">
                <a:solidFill>
                  <a:schemeClr val="tx1"/>
                </a:solidFill>
                <a:latin typeface="Gill Sans MT"/>
                <a:cs typeface="Gill Sans MT"/>
              </a:rPr>
              <a:t>(ES)</a:t>
            </a:r>
            <a:r>
              <a:rPr lang="cs-CZ" sz="2400" spc="70" dirty="0">
                <a:solidFill>
                  <a:schemeClr val="tx1"/>
                </a:solidFill>
                <a:latin typeface="Gill Sans MT"/>
                <a:cs typeface="Gill Sans MT"/>
              </a:rPr>
              <a:t> </a:t>
            </a:r>
            <a:r>
              <a:rPr lang="cs-CZ" sz="2400" dirty="0">
                <a:solidFill>
                  <a:schemeClr val="tx1"/>
                </a:solidFill>
                <a:latin typeface="Gill Sans MT"/>
                <a:cs typeface="Gill Sans MT"/>
              </a:rPr>
              <a:t>č.</a:t>
            </a:r>
            <a:r>
              <a:rPr lang="cs-CZ" sz="2400" spc="65" dirty="0">
                <a:solidFill>
                  <a:schemeClr val="tx1"/>
                </a:solidFill>
                <a:latin typeface="Gill Sans MT"/>
                <a:cs typeface="Gill Sans MT"/>
              </a:rPr>
              <a:t> </a:t>
            </a:r>
            <a:r>
              <a:rPr lang="cs-CZ" sz="2400" dirty="0">
                <a:solidFill>
                  <a:schemeClr val="tx1"/>
                </a:solidFill>
                <a:latin typeface="Gill Sans MT"/>
                <a:cs typeface="Gill Sans MT"/>
              </a:rPr>
              <a:t>999/2001,</a:t>
            </a:r>
            <a:r>
              <a:rPr lang="cs-CZ" sz="2400" spc="75" dirty="0">
                <a:solidFill>
                  <a:schemeClr val="tx1"/>
                </a:solidFill>
                <a:latin typeface="Gill Sans MT"/>
                <a:cs typeface="Gill Sans MT"/>
              </a:rPr>
              <a:t> </a:t>
            </a:r>
            <a:r>
              <a:rPr lang="cs-CZ" sz="2400" dirty="0">
                <a:solidFill>
                  <a:schemeClr val="tx1"/>
                </a:solidFill>
                <a:latin typeface="Gill Sans MT"/>
                <a:cs typeface="Gill Sans MT"/>
              </a:rPr>
              <a:t>o</a:t>
            </a:r>
            <a:r>
              <a:rPr lang="cs-CZ" sz="2400" spc="55" dirty="0">
                <a:solidFill>
                  <a:schemeClr val="tx1"/>
                </a:solidFill>
                <a:latin typeface="Gill Sans MT"/>
                <a:cs typeface="Gill Sans MT"/>
              </a:rPr>
              <a:t> </a:t>
            </a:r>
            <a:r>
              <a:rPr lang="cs-CZ" sz="2400" dirty="0">
                <a:solidFill>
                  <a:schemeClr val="tx1"/>
                </a:solidFill>
                <a:latin typeface="Gill Sans MT"/>
                <a:cs typeface="Gill Sans MT"/>
              </a:rPr>
              <a:t>stanovení</a:t>
            </a:r>
            <a:r>
              <a:rPr lang="cs-CZ" sz="2400" spc="75" dirty="0">
                <a:solidFill>
                  <a:schemeClr val="tx1"/>
                </a:solidFill>
                <a:latin typeface="Gill Sans MT"/>
                <a:cs typeface="Gill Sans MT"/>
              </a:rPr>
              <a:t> </a:t>
            </a:r>
            <a:r>
              <a:rPr lang="cs-CZ" sz="2400" dirty="0">
                <a:solidFill>
                  <a:schemeClr val="tx1"/>
                </a:solidFill>
                <a:latin typeface="Gill Sans MT"/>
                <a:cs typeface="Gill Sans MT"/>
              </a:rPr>
              <a:t>pravidel</a:t>
            </a:r>
            <a:r>
              <a:rPr lang="cs-CZ" sz="2400" spc="75" dirty="0">
                <a:solidFill>
                  <a:schemeClr val="tx1"/>
                </a:solidFill>
                <a:latin typeface="Gill Sans MT"/>
                <a:cs typeface="Gill Sans MT"/>
              </a:rPr>
              <a:t> </a:t>
            </a:r>
            <a:r>
              <a:rPr lang="cs-CZ" sz="2400" dirty="0">
                <a:solidFill>
                  <a:schemeClr val="tx1"/>
                </a:solidFill>
                <a:latin typeface="Gill Sans MT"/>
                <a:cs typeface="Gill Sans MT"/>
              </a:rPr>
              <a:t>pro</a:t>
            </a:r>
            <a:r>
              <a:rPr lang="cs-CZ" sz="2400" spc="70" dirty="0">
                <a:solidFill>
                  <a:schemeClr val="tx1"/>
                </a:solidFill>
                <a:latin typeface="Gill Sans MT"/>
                <a:cs typeface="Gill Sans MT"/>
              </a:rPr>
              <a:t> </a:t>
            </a:r>
            <a:r>
              <a:rPr lang="cs-CZ" sz="2400" spc="-10" dirty="0">
                <a:solidFill>
                  <a:schemeClr val="tx1"/>
                </a:solidFill>
                <a:latin typeface="Gill Sans MT"/>
                <a:cs typeface="Gill Sans MT"/>
              </a:rPr>
              <a:t>prevenci, </a:t>
            </a:r>
            <a:r>
              <a:rPr lang="cs-CZ" sz="2400" dirty="0">
                <a:solidFill>
                  <a:schemeClr val="tx1"/>
                </a:solidFill>
                <a:latin typeface="Gill Sans MT"/>
                <a:cs typeface="Gill Sans MT"/>
              </a:rPr>
              <a:t>tlumení</a:t>
            </a:r>
            <a:r>
              <a:rPr lang="cs-CZ" sz="2400" spc="-30" dirty="0">
                <a:solidFill>
                  <a:schemeClr val="tx1"/>
                </a:solidFill>
                <a:latin typeface="Gill Sans MT"/>
                <a:cs typeface="Gill Sans MT"/>
              </a:rPr>
              <a:t> </a:t>
            </a:r>
            <a:r>
              <a:rPr lang="cs-CZ" sz="2400" dirty="0">
                <a:solidFill>
                  <a:schemeClr val="tx1"/>
                </a:solidFill>
                <a:latin typeface="Gill Sans MT"/>
                <a:cs typeface="Gill Sans MT"/>
              </a:rPr>
              <a:t>a</a:t>
            </a:r>
            <a:r>
              <a:rPr lang="cs-CZ" sz="2400" spc="-15" dirty="0">
                <a:solidFill>
                  <a:schemeClr val="tx1"/>
                </a:solidFill>
                <a:latin typeface="Gill Sans MT"/>
                <a:cs typeface="Gill Sans MT"/>
              </a:rPr>
              <a:t> </a:t>
            </a:r>
            <a:r>
              <a:rPr lang="cs-CZ" sz="2400" dirty="0">
                <a:solidFill>
                  <a:schemeClr val="tx1"/>
                </a:solidFill>
                <a:latin typeface="Gill Sans MT"/>
                <a:cs typeface="Gill Sans MT"/>
              </a:rPr>
              <a:t>eradikaci</a:t>
            </a:r>
            <a:r>
              <a:rPr lang="cs-CZ" sz="2400" spc="-20" dirty="0">
                <a:solidFill>
                  <a:schemeClr val="tx1"/>
                </a:solidFill>
                <a:latin typeface="Gill Sans MT"/>
                <a:cs typeface="Gill Sans MT"/>
              </a:rPr>
              <a:t> </a:t>
            </a:r>
            <a:r>
              <a:rPr lang="cs-CZ" sz="2400" dirty="0">
                <a:solidFill>
                  <a:schemeClr val="tx1"/>
                </a:solidFill>
                <a:latin typeface="Gill Sans MT"/>
                <a:cs typeface="Gill Sans MT"/>
              </a:rPr>
              <a:t>některých</a:t>
            </a:r>
            <a:r>
              <a:rPr lang="cs-CZ" sz="2400" spc="-20" dirty="0">
                <a:solidFill>
                  <a:schemeClr val="tx1"/>
                </a:solidFill>
                <a:latin typeface="Gill Sans MT"/>
                <a:cs typeface="Gill Sans MT"/>
              </a:rPr>
              <a:t> </a:t>
            </a:r>
            <a:r>
              <a:rPr lang="cs-CZ" sz="2400" b="1" dirty="0">
                <a:solidFill>
                  <a:schemeClr val="tx1"/>
                </a:solidFill>
                <a:latin typeface="Gill Sans MT"/>
                <a:cs typeface="Gill Sans MT"/>
              </a:rPr>
              <a:t>přenosných</a:t>
            </a:r>
            <a:r>
              <a:rPr lang="cs-CZ" sz="2400" b="1" spc="-25" dirty="0">
                <a:solidFill>
                  <a:schemeClr val="tx1"/>
                </a:solidFill>
                <a:latin typeface="Gill Sans MT"/>
                <a:cs typeface="Gill Sans MT"/>
              </a:rPr>
              <a:t> </a:t>
            </a:r>
            <a:r>
              <a:rPr lang="cs-CZ" sz="2400" b="1" dirty="0">
                <a:solidFill>
                  <a:schemeClr val="tx1"/>
                </a:solidFill>
                <a:latin typeface="Gill Sans MT"/>
                <a:cs typeface="Gill Sans MT"/>
              </a:rPr>
              <a:t>spongiformních</a:t>
            </a:r>
            <a:r>
              <a:rPr lang="cs-CZ" sz="2400" b="1" spc="-20" dirty="0">
                <a:solidFill>
                  <a:schemeClr val="tx1"/>
                </a:solidFill>
                <a:latin typeface="Gill Sans MT"/>
                <a:cs typeface="Gill Sans MT"/>
              </a:rPr>
              <a:t> </a:t>
            </a:r>
            <a:r>
              <a:rPr lang="cs-CZ" sz="2400" b="1" spc="-10" dirty="0">
                <a:solidFill>
                  <a:schemeClr val="tx1"/>
                </a:solidFill>
                <a:latin typeface="Gill Sans MT"/>
                <a:cs typeface="Gill Sans MT"/>
              </a:rPr>
              <a:t>encefalopatií.</a:t>
            </a:r>
            <a:endParaRPr lang="cs-CZ" sz="2400" dirty="0">
              <a:solidFill>
                <a:schemeClr val="tx1"/>
              </a:solidFill>
              <a:latin typeface="Gill Sans MT"/>
              <a:cs typeface="Gill Sans MT"/>
            </a:endParaRPr>
          </a:p>
        </p:txBody>
      </p:sp>
    </p:spTree>
    <p:extLst>
      <p:ext uri="{BB962C8B-B14F-4D97-AF65-F5344CB8AC3E}">
        <p14:creationId xmlns:p14="http://schemas.microsoft.com/office/powerpoint/2010/main" val="18986603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C1625E0-D43A-71AF-B039-597FEF40A4C9}"/>
              </a:ext>
            </a:extLst>
          </p:cNvPr>
          <p:cNvSpPr>
            <a:spLocks noGrp="1"/>
          </p:cNvSpPr>
          <p:nvPr>
            <p:ph type="title"/>
          </p:nvPr>
        </p:nvSpPr>
        <p:spPr>
          <a:xfrm>
            <a:off x="1143000" y="609600"/>
            <a:ext cx="9875520" cy="1356360"/>
          </a:xfrm>
        </p:spPr>
        <p:txBody>
          <a:bodyPr>
            <a:normAutofit/>
          </a:bodyPr>
          <a:lstStyle/>
          <a:p>
            <a:br>
              <a:rPr lang="cs-CZ" sz="2800">
                <a:solidFill>
                  <a:srgbClr val="FFFFFF"/>
                </a:solidFill>
                <a:latin typeface="Gill Sans MT"/>
                <a:cs typeface="Gill Sans MT"/>
              </a:rPr>
            </a:br>
            <a:r>
              <a:rPr lang="cs-CZ" sz="2800">
                <a:solidFill>
                  <a:srgbClr val="FFFFFF"/>
                </a:solidFill>
                <a:latin typeface="Gill Sans MT"/>
                <a:cs typeface="Gill Sans MT"/>
              </a:rPr>
              <a:t>SYSTÉM</a:t>
            </a:r>
            <a:r>
              <a:rPr lang="cs-CZ" sz="2800" spc="-15">
                <a:solidFill>
                  <a:srgbClr val="FFFFFF"/>
                </a:solidFill>
                <a:latin typeface="Gill Sans MT"/>
                <a:cs typeface="Gill Sans MT"/>
              </a:rPr>
              <a:t> </a:t>
            </a:r>
            <a:r>
              <a:rPr lang="cs-CZ" sz="2800" spc="-10">
                <a:solidFill>
                  <a:srgbClr val="FFFFFF"/>
                </a:solidFill>
                <a:latin typeface="Gill Sans MT"/>
                <a:cs typeface="Gill Sans MT"/>
              </a:rPr>
              <a:t>PODMÍNĚNOSTI</a:t>
            </a:r>
            <a:br>
              <a:rPr lang="cs-CZ" sz="2800">
                <a:solidFill>
                  <a:srgbClr val="FFFFFF"/>
                </a:solidFill>
                <a:latin typeface="Gill Sans MT"/>
                <a:cs typeface="Gill Sans MT"/>
              </a:rPr>
            </a:br>
            <a:endParaRPr lang="cs-CZ" sz="2800">
              <a:solidFill>
                <a:srgbClr val="FFFFFF"/>
              </a:solidFill>
            </a:endParaRPr>
          </a:p>
        </p:txBody>
      </p:sp>
      <p:sp useBgFill="1">
        <p:nvSpPr>
          <p:cNvPr id="19" name="Rectangle 18">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55CAF52-180B-2E6E-E605-C062507DBF8A}"/>
              </a:ext>
            </a:extLst>
          </p:cNvPr>
          <p:cNvSpPr>
            <a:spLocks noGrp="1"/>
          </p:cNvSpPr>
          <p:nvPr>
            <p:ph idx="1"/>
          </p:nvPr>
        </p:nvSpPr>
        <p:spPr>
          <a:xfrm>
            <a:off x="390525" y="2287695"/>
            <a:ext cx="11479739" cy="4570305"/>
          </a:xfrm>
        </p:spPr>
        <p:txBody>
          <a:bodyPr>
            <a:normAutofit lnSpcReduction="10000"/>
          </a:bodyPr>
          <a:lstStyle/>
          <a:p>
            <a:pPr>
              <a:spcBef>
                <a:spcPts val="40"/>
              </a:spcBef>
            </a:pPr>
            <a:endParaRPr lang="cs-CZ" sz="1200" dirty="0">
              <a:solidFill>
                <a:schemeClr val="tx1"/>
              </a:solidFill>
              <a:latin typeface="Gill Sans MT"/>
              <a:cs typeface="Gill Sans MT"/>
            </a:endParaRPr>
          </a:p>
          <a:p>
            <a:pPr marL="58420" marR="6350" indent="0">
              <a:spcBef>
                <a:spcPts val="850"/>
              </a:spcBef>
              <a:buNone/>
            </a:pPr>
            <a:r>
              <a:rPr lang="cs-CZ" sz="2000" dirty="0">
                <a:solidFill>
                  <a:schemeClr val="tx1"/>
                </a:solidFill>
                <a:latin typeface="Gill Sans MT"/>
                <a:cs typeface="Gill Sans MT"/>
              </a:rPr>
              <a:t>  Systém</a:t>
            </a:r>
            <a:r>
              <a:rPr lang="cs-CZ" sz="2000" spc="45" dirty="0">
                <a:solidFill>
                  <a:schemeClr val="tx1"/>
                </a:solidFill>
                <a:latin typeface="Gill Sans MT"/>
                <a:cs typeface="Gill Sans MT"/>
              </a:rPr>
              <a:t> </a:t>
            </a:r>
            <a:r>
              <a:rPr lang="cs-CZ" sz="2000" dirty="0">
                <a:solidFill>
                  <a:schemeClr val="tx1"/>
                </a:solidFill>
                <a:latin typeface="Gill Sans MT"/>
                <a:cs typeface="Gill Sans MT"/>
              </a:rPr>
              <a:t>kontrol</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a</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případného</a:t>
            </a:r>
            <a:r>
              <a:rPr lang="cs-CZ" sz="2000" spc="45" dirty="0">
                <a:solidFill>
                  <a:schemeClr val="tx1"/>
                </a:solidFill>
                <a:latin typeface="Gill Sans MT"/>
                <a:cs typeface="Gill Sans MT"/>
              </a:rPr>
              <a:t> </a:t>
            </a:r>
            <a:r>
              <a:rPr lang="cs-CZ" sz="2000" dirty="0">
                <a:solidFill>
                  <a:schemeClr val="tx1"/>
                </a:solidFill>
                <a:latin typeface="Gill Sans MT"/>
                <a:cs typeface="Gill Sans MT"/>
              </a:rPr>
              <a:t>snížení</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plateb</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za</a:t>
            </a:r>
            <a:r>
              <a:rPr lang="cs-CZ" sz="2000" spc="55" dirty="0">
                <a:solidFill>
                  <a:schemeClr val="tx1"/>
                </a:solidFill>
                <a:latin typeface="Gill Sans MT"/>
                <a:cs typeface="Gill Sans MT"/>
              </a:rPr>
              <a:t> </a:t>
            </a:r>
            <a:r>
              <a:rPr lang="cs-CZ" sz="2000" dirty="0">
                <a:solidFill>
                  <a:schemeClr val="tx1"/>
                </a:solidFill>
                <a:latin typeface="Gill Sans MT"/>
                <a:cs typeface="Gill Sans MT"/>
              </a:rPr>
              <a:t>nedodržení</a:t>
            </a:r>
            <a:r>
              <a:rPr lang="cs-CZ" sz="2000" spc="45" dirty="0">
                <a:solidFill>
                  <a:schemeClr val="tx1"/>
                </a:solidFill>
                <a:latin typeface="Gill Sans MT"/>
                <a:cs typeface="Gill Sans MT"/>
              </a:rPr>
              <a:t> </a:t>
            </a:r>
            <a:r>
              <a:rPr lang="cs-CZ" sz="2000" dirty="0">
                <a:solidFill>
                  <a:schemeClr val="tx1"/>
                </a:solidFill>
                <a:latin typeface="Gill Sans MT"/>
                <a:cs typeface="Gill Sans MT"/>
              </a:rPr>
              <a:t>povinných</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požadavků</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na</a:t>
            </a:r>
            <a:r>
              <a:rPr lang="cs-CZ" sz="2000" spc="40" dirty="0">
                <a:solidFill>
                  <a:schemeClr val="tx1"/>
                </a:solidFill>
                <a:latin typeface="Gill Sans MT"/>
                <a:cs typeface="Gill Sans MT"/>
              </a:rPr>
              <a:t> </a:t>
            </a:r>
            <a:r>
              <a:rPr lang="cs-CZ" sz="2000" spc="-10" dirty="0">
                <a:solidFill>
                  <a:schemeClr val="tx1"/>
                </a:solidFill>
                <a:latin typeface="Gill Sans MT"/>
                <a:cs typeface="Gill Sans MT"/>
              </a:rPr>
              <a:t>hospodaření </a:t>
            </a:r>
            <a:r>
              <a:rPr lang="cs-CZ" sz="2000" dirty="0">
                <a:solidFill>
                  <a:schemeClr val="tx1"/>
                </a:solidFill>
                <a:latin typeface="Gill Sans MT"/>
                <a:cs typeface="Gill Sans MT"/>
              </a:rPr>
              <a:t>nebo</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podmínek</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standardů</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DZES</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zůstává</a:t>
            </a:r>
            <a:r>
              <a:rPr lang="cs-CZ" sz="2000" spc="-15" dirty="0">
                <a:solidFill>
                  <a:schemeClr val="tx1"/>
                </a:solidFill>
                <a:latin typeface="Gill Sans MT"/>
                <a:cs typeface="Gill Sans MT"/>
              </a:rPr>
              <a:t> </a:t>
            </a:r>
            <a:r>
              <a:rPr lang="cs-CZ" sz="2000" spc="-10" dirty="0">
                <a:solidFill>
                  <a:schemeClr val="tx1"/>
                </a:solidFill>
                <a:latin typeface="Gill Sans MT"/>
                <a:cs typeface="Gill Sans MT"/>
              </a:rPr>
              <a:t>nezměněn.</a:t>
            </a:r>
            <a:endParaRPr lang="cs-CZ" sz="2000" dirty="0">
              <a:solidFill>
                <a:schemeClr val="tx1"/>
              </a:solidFill>
              <a:latin typeface="Gill Sans MT"/>
              <a:cs typeface="Gill Sans MT"/>
            </a:endParaRPr>
          </a:p>
          <a:p>
            <a:pPr marL="240665" marR="6350">
              <a:spcBef>
                <a:spcPts val="790"/>
              </a:spcBef>
            </a:pPr>
            <a:r>
              <a:rPr lang="cs-CZ" sz="2000" dirty="0">
                <a:solidFill>
                  <a:schemeClr val="tx1"/>
                </a:solidFill>
                <a:latin typeface="Gill Sans MT"/>
                <a:cs typeface="Gill Sans MT"/>
              </a:rPr>
              <a:t>Snížení</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plateb</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je</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ukládáno</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v</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závislosti</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na</a:t>
            </a:r>
            <a:r>
              <a:rPr lang="cs-CZ" sz="2000" spc="45" dirty="0">
                <a:solidFill>
                  <a:schemeClr val="tx1"/>
                </a:solidFill>
                <a:latin typeface="Gill Sans MT"/>
                <a:cs typeface="Gill Sans MT"/>
              </a:rPr>
              <a:t> </a:t>
            </a:r>
            <a:r>
              <a:rPr lang="cs-CZ" sz="2000" dirty="0">
                <a:solidFill>
                  <a:schemeClr val="tx1"/>
                </a:solidFill>
                <a:latin typeface="Gill Sans MT"/>
                <a:cs typeface="Gill Sans MT"/>
              </a:rPr>
              <a:t>kritériích</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35" dirty="0">
                <a:solidFill>
                  <a:schemeClr val="tx1"/>
                </a:solidFill>
                <a:latin typeface="Gill Sans MT"/>
                <a:cs typeface="Gill Sans MT"/>
              </a:rPr>
              <a:t> </a:t>
            </a:r>
            <a:r>
              <a:rPr lang="cs-CZ" sz="2000" dirty="0">
                <a:solidFill>
                  <a:schemeClr val="tx1"/>
                </a:solidFill>
                <a:latin typeface="Gill Sans MT"/>
                <a:cs typeface="Gill Sans MT"/>
              </a:rPr>
              <a:t>hodnocení</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zjištěného</a:t>
            </a:r>
            <a:r>
              <a:rPr lang="cs-CZ" sz="2000" spc="50" dirty="0">
                <a:solidFill>
                  <a:schemeClr val="tx1"/>
                </a:solidFill>
                <a:latin typeface="Gill Sans MT"/>
                <a:cs typeface="Gill Sans MT"/>
              </a:rPr>
              <a:t> </a:t>
            </a:r>
            <a:r>
              <a:rPr lang="cs-CZ" sz="2000" dirty="0">
                <a:solidFill>
                  <a:schemeClr val="tx1"/>
                </a:solidFill>
                <a:latin typeface="Gill Sans MT"/>
                <a:cs typeface="Gill Sans MT"/>
              </a:rPr>
              <a:t>porušení</a:t>
            </a:r>
            <a:r>
              <a:rPr lang="cs-CZ" sz="2000" spc="40" dirty="0">
                <a:solidFill>
                  <a:schemeClr val="tx1"/>
                </a:solidFill>
                <a:latin typeface="Gill Sans MT"/>
                <a:cs typeface="Gill Sans MT"/>
              </a:rPr>
              <a:t> </a:t>
            </a:r>
            <a:r>
              <a:rPr lang="cs-CZ" sz="2000" dirty="0">
                <a:solidFill>
                  <a:schemeClr val="tx1"/>
                </a:solidFill>
                <a:latin typeface="Gill Sans MT"/>
                <a:cs typeface="Gill Sans MT"/>
              </a:rPr>
              <a:t>–</a:t>
            </a:r>
            <a:r>
              <a:rPr lang="cs-CZ" sz="2000" spc="45" dirty="0">
                <a:solidFill>
                  <a:schemeClr val="tx1"/>
                </a:solidFill>
                <a:latin typeface="Gill Sans MT"/>
                <a:cs typeface="Gill Sans MT"/>
              </a:rPr>
              <a:t> </a:t>
            </a:r>
            <a:r>
              <a:rPr lang="cs-CZ" sz="2000" spc="-75" dirty="0">
                <a:solidFill>
                  <a:schemeClr val="tx1"/>
                </a:solidFill>
                <a:latin typeface="Gill Sans MT"/>
                <a:cs typeface="Gill Sans MT"/>
              </a:rPr>
              <a:t>rozsah, </a:t>
            </a:r>
            <a:r>
              <a:rPr lang="cs-CZ" sz="2000" dirty="0">
                <a:solidFill>
                  <a:schemeClr val="tx1"/>
                </a:solidFill>
                <a:latin typeface="Gill Sans MT"/>
                <a:cs typeface="Gill Sans MT"/>
              </a:rPr>
              <a:t>závažnost,</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doba</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trvání,</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opakování</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a</a:t>
            </a:r>
            <a:r>
              <a:rPr lang="cs-CZ" sz="2000" spc="-20" dirty="0">
                <a:solidFill>
                  <a:schemeClr val="tx1"/>
                </a:solidFill>
                <a:latin typeface="Gill Sans MT"/>
                <a:cs typeface="Gill Sans MT"/>
              </a:rPr>
              <a:t> </a:t>
            </a:r>
            <a:r>
              <a:rPr lang="cs-CZ" sz="2000" spc="-10" dirty="0">
                <a:solidFill>
                  <a:schemeClr val="tx1"/>
                </a:solidFill>
                <a:latin typeface="Gill Sans MT"/>
                <a:cs typeface="Gill Sans MT"/>
              </a:rPr>
              <a:t>úmysl.</a:t>
            </a:r>
            <a:endParaRPr lang="cs-CZ" sz="2000" dirty="0">
              <a:solidFill>
                <a:schemeClr val="tx1"/>
              </a:solidFill>
              <a:latin typeface="Gill Sans MT"/>
              <a:cs typeface="Gill Sans MT"/>
            </a:endParaRPr>
          </a:p>
          <a:p>
            <a:pPr marL="241300" marR="5080">
              <a:spcBef>
                <a:spcPts val="805"/>
              </a:spcBef>
            </a:pPr>
            <a:r>
              <a:rPr lang="cs-CZ" sz="2000" dirty="0">
                <a:solidFill>
                  <a:schemeClr val="tx1"/>
                </a:solidFill>
                <a:latin typeface="Gill Sans MT"/>
                <a:cs typeface="Gill Sans MT"/>
              </a:rPr>
              <a:t>Na</a:t>
            </a:r>
            <a:r>
              <a:rPr lang="cs-CZ" sz="2000" spc="-30" dirty="0">
                <a:solidFill>
                  <a:schemeClr val="tx1"/>
                </a:solidFill>
                <a:latin typeface="Gill Sans MT"/>
                <a:cs typeface="Gill Sans MT"/>
              </a:rPr>
              <a:t> </a:t>
            </a:r>
            <a:r>
              <a:rPr lang="cs-CZ" sz="2000" spc="-10" dirty="0">
                <a:solidFill>
                  <a:schemeClr val="tx1"/>
                </a:solidFill>
                <a:latin typeface="Gill Sans MT"/>
                <a:cs typeface="Gill Sans MT"/>
              </a:rPr>
              <a:t>základě</a:t>
            </a:r>
            <a:r>
              <a:rPr lang="cs-CZ" sz="2000" spc="-45" dirty="0">
                <a:solidFill>
                  <a:schemeClr val="tx1"/>
                </a:solidFill>
                <a:latin typeface="Gill Sans MT"/>
                <a:cs typeface="Gill Sans MT"/>
              </a:rPr>
              <a:t> </a:t>
            </a:r>
            <a:r>
              <a:rPr lang="cs-CZ" sz="2000" spc="-10" dirty="0">
                <a:solidFill>
                  <a:schemeClr val="tx1"/>
                </a:solidFill>
                <a:latin typeface="Gill Sans MT"/>
                <a:cs typeface="Gill Sans MT"/>
              </a:rPr>
              <a:t>těchto</a:t>
            </a:r>
            <a:r>
              <a:rPr lang="cs-CZ" sz="2000" spc="-35" dirty="0">
                <a:solidFill>
                  <a:schemeClr val="tx1"/>
                </a:solidFill>
                <a:latin typeface="Gill Sans MT"/>
                <a:cs typeface="Gill Sans MT"/>
              </a:rPr>
              <a:t> </a:t>
            </a:r>
            <a:r>
              <a:rPr lang="cs-CZ" sz="2000" spc="-10" dirty="0">
                <a:solidFill>
                  <a:schemeClr val="tx1"/>
                </a:solidFill>
                <a:latin typeface="Gill Sans MT"/>
                <a:cs typeface="Gill Sans MT"/>
              </a:rPr>
              <a:t>kritérií</a:t>
            </a:r>
            <a:r>
              <a:rPr lang="cs-CZ" sz="2000" spc="-45"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35" dirty="0">
                <a:solidFill>
                  <a:schemeClr val="tx1"/>
                </a:solidFill>
                <a:latin typeface="Gill Sans MT"/>
                <a:cs typeface="Gill Sans MT"/>
              </a:rPr>
              <a:t> </a:t>
            </a:r>
            <a:r>
              <a:rPr lang="cs-CZ" sz="2000" spc="-10" dirty="0">
                <a:solidFill>
                  <a:schemeClr val="tx1"/>
                </a:solidFill>
                <a:latin typeface="Gill Sans MT"/>
                <a:cs typeface="Gill Sans MT"/>
              </a:rPr>
              <a:t>hodnocení</a:t>
            </a:r>
            <a:r>
              <a:rPr lang="cs-CZ" sz="2000" spc="-30" dirty="0">
                <a:solidFill>
                  <a:schemeClr val="tx1"/>
                </a:solidFill>
                <a:latin typeface="Gill Sans MT"/>
                <a:cs typeface="Gill Sans MT"/>
              </a:rPr>
              <a:t> </a:t>
            </a:r>
            <a:r>
              <a:rPr lang="cs-CZ" sz="2000" spc="-10" dirty="0">
                <a:solidFill>
                  <a:schemeClr val="tx1"/>
                </a:solidFill>
                <a:latin typeface="Gill Sans MT"/>
                <a:cs typeface="Gill Sans MT"/>
              </a:rPr>
              <a:t>zjištěných</a:t>
            </a:r>
            <a:r>
              <a:rPr lang="cs-CZ" sz="2000" spc="-25" dirty="0">
                <a:solidFill>
                  <a:schemeClr val="tx1"/>
                </a:solidFill>
                <a:latin typeface="Gill Sans MT"/>
                <a:cs typeface="Gill Sans MT"/>
              </a:rPr>
              <a:t> </a:t>
            </a:r>
            <a:r>
              <a:rPr lang="cs-CZ" sz="2000" spc="-10" dirty="0">
                <a:solidFill>
                  <a:schemeClr val="tx1"/>
                </a:solidFill>
                <a:latin typeface="Gill Sans MT"/>
                <a:cs typeface="Gill Sans MT"/>
              </a:rPr>
              <a:t>porušení</a:t>
            </a:r>
            <a:r>
              <a:rPr lang="cs-CZ" sz="2000" spc="-30" dirty="0">
                <a:solidFill>
                  <a:schemeClr val="tx1"/>
                </a:solidFill>
                <a:latin typeface="Gill Sans MT"/>
                <a:cs typeface="Gill Sans MT"/>
              </a:rPr>
              <a:t> </a:t>
            </a:r>
            <a:r>
              <a:rPr lang="cs-CZ" sz="2000" dirty="0">
                <a:solidFill>
                  <a:schemeClr val="tx1"/>
                </a:solidFill>
                <a:latin typeface="Gill Sans MT"/>
                <a:cs typeface="Gill Sans MT"/>
              </a:rPr>
              <a:t>je</a:t>
            </a:r>
            <a:r>
              <a:rPr lang="cs-CZ" sz="2000" spc="-40" dirty="0">
                <a:solidFill>
                  <a:schemeClr val="tx1"/>
                </a:solidFill>
                <a:latin typeface="Gill Sans MT"/>
                <a:cs typeface="Gill Sans MT"/>
              </a:rPr>
              <a:t> </a:t>
            </a:r>
            <a:r>
              <a:rPr lang="cs-CZ" sz="2000" spc="-10" dirty="0">
                <a:solidFill>
                  <a:schemeClr val="tx1"/>
                </a:solidFill>
                <a:latin typeface="Gill Sans MT"/>
                <a:cs typeface="Gill Sans MT"/>
              </a:rPr>
              <a:t>uplatňováno</a:t>
            </a:r>
            <a:r>
              <a:rPr lang="cs-CZ" sz="2000" spc="-35" dirty="0">
                <a:solidFill>
                  <a:schemeClr val="tx1"/>
                </a:solidFill>
                <a:latin typeface="Gill Sans MT"/>
                <a:cs typeface="Gill Sans MT"/>
              </a:rPr>
              <a:t> </a:t>
            </a:r>
            <a:r>
              <a:rPr lang="cs-CZ" sz="2000" dirty="0">
                <a:solidFill>
                  <a:schemeClr val="tx1"/>
                </a:solidFill>
                <a:latin typeface="Gill Sans MT"/>
                <a:cs typeface="Gill Sans MT"/>
              </a:rPr>
              <a:t>snížení</a:t>
            </a:r>
            <a:r>
              <a:rPr lang="cs-CZ" sz="2000" spc="-25" dirty="0">
                <a:solidFill>
                  <a:schemeClr val="tx1"/>
                </a:solidFill>
                <a:latin typeface="Gill Sans MT"/>
                <a:cs typeface="Gill Sans MT"/>
              </a:rPr>
              <a:t> </a:t>
            </a:r>
            <a:r>
              <a:rPr lang="cs-CZ" sz="2000" spc="-10" dirty="0">
                <a:solidFill>
                  <a:schemeClr val="tx1"/>
                </a:solidFill>
                <a:latin typeface="Gill Sans MT"/>
                <a:cs typeface="Gill Sans MT"/>
              </a:rPr>
              <a:t>požadovaných </a:t>
            </a:r>
            <a:r>
              <a:rPr lang="cs-CZ" sz="2000" dirty="0">
                <a:solidFill>
                  <a:schemeClr val="tx1"/>
                </a:solidFill>
                <a:latin typeface="Gill Sans MT"/>
                <a:cs typeface="Gill Sans MT"/>
              </a:rPr>
              <a:t>plateb</a:t>
            </a:r>
            <a:r>
              <a:rPr lang="cs-CZ" sz="2000" spc="-10" dirty="0">
                <a:solidFill>
                  <a:schemeClr val="tx1"/>
                </a:solidFill>
                <a:latin typeface="Gill Sans MT"/>
                <a:cs typeface="Gill Sans MT"/>
              </a:rPr>
              <a:t> </a:t>
            </a:r>
            <a:r>
              <a:rPr lang="cs-CZ" sz="2000" b="1" dirty="0">
                <a:solidFill>
                  <a:schemeClr val="tx1"/>
                </a:solidFill>
                <a:latin typeface="Gill Sans MT"/>
                <a:cs typeface="Gill Sans MT"/>
              </a:rPr>
              <a:t>zpravidla</a:t>
            </a:r>
            <a:r>
              <a:rPr lang="cs-CZ" sz="2000" b="1" spc="-5" dirty="0">
                <a:solidFill>
                  <a:schemeClr val="tx1"/>
                </a:solidFill>
                <a:latin typeface="Gill Sans MT"/>
                <a:cs typeface="Gill Sans MT"/>
              </a:rPr>
              <a:t> </a:t>
            </a:r>
            <a:r>
              <a:rPr lang="cs-CZ" sz="2000" b="1" dirty="0">
                <a:solidFill>
                  <a:schemeClr val="tx1"/>
                </a:solidFill>
                <a:latin typeface="Gill Sans MT"/>
                <a:cs typeface="Gill Sans MT"/>
              </a:rPr>
              <a:t>ve</a:t>
            </a:r>
            <a:r>
              <a:rPr lang="cs-CZ" sz="2000" b="1" spc="-10" dirty="0">
                <a:solidFill>
                  <a:schemeClr val="tx1"/>
                </a:solidFill>
                <a:latin typeface="Gill Sans MT"/>
                <a:cs typeface="Gill Sans MT"/>
              </a:rPr>
              <a:t> </a:t>
            </a:r>
            <a:r>
              <a:rPr lang="cs-CZ" sz="2000" b="1" dirty="0">
                <a:solidFill>
                  <a:schemeClr val="tx1"/>
                </a:solidFill>
                <a:latin typeface="Gill Sans MT"/>
                <a:cs typeface="Gill Sans MT"/>
              </a:rPr>
              <a:t>výši</a:t>
            </a:r>
            <a:r>
              <a:rPr lang="cs-CZ" sz="2000" b="1" spc="-5" dirty="0">
                <a:solidFill>
                  <a:schemeClr val="tx1"/>
                </a:solidFill>
                <a:latin typeface="Gill Sans MT"/>
                <a:cs typeface="Gill Sans MT"/>
              </a:rPr>
              <a:t> </a:t>
            </a:r>
            <a:r>
              <a:rPr lang="cs-CZ" sz="2000" b="1" dirty="0">
                <a:solidFill>
                  <a:schemeClr val="tx1"/>
                </a:solidFill>
                <a:latin typeface="Gill Sans MT"/>
                <a:cs typeface="Gill Sans MT"/>
              </a:rPr>
              <a:t>3</a:t>
            </a:r>
            <a:r>
              <a:rPr lang="cs-CZ" sz="2000" b="1" spc="-5" dirty="0">
                <a:solidFill>
                  <a:schemeClr val="tx1"/>
                </a:solidFill>
                <a:latin typeface="Gill Sans MT"/>
                <a:cs typeface="Gill Sans MT"/>
              </a:rPr>
              <a:t> </a:t>
            </a:r>
            <a:r>
              <a:rPr lang="cs-CZ" sz="2000" b="1" spc="-25" dirty="0">
                <a:solidFill>
                  <a:schemeClr val="tx1"/>
                </a:solidFill>
                <a:latin typeface="Gill Sans MT"/>
                <a:cs typeface="Gill Sans MT"/>
              </a:rPr>
              <a:t>%</a:t>
            </a:r>
            <a:r>
              <a:rPr lang="cs-CZ" sz="2000" spc="-25" dirty="0">
                <a:solidFill>
                  <a:schemeClr val="tx1"/>
                </a:solidFill>
                <a:latin typeface="Gill Sans MT"/>
                <a:cs typeface="Gill Sans MT"/>
              </a:rPr>
              <a:t>.</a:t>
            </a:r>
            <a:endParaRPr lang="cs-CZ" sz="2000" dirty="0">
              <a:solidFill>
                <a:schemeClr val="tx1"/>
              </a:solidFill>
              <a:latin typeface="Gill Sans MT"/>
              <a:cs typeface="Gill Sans MT"/>
            </a:endParaRPr>
          </a:p>
          <a:p>
            <a:pPr marL="241300" marR="8890">
              <a:spcBef>
                <a:spcPts val="795"/>
              </a:spcBef>
            </a:pPr>
            <a:r>
              <a:rPr lang="cs-CZ" sz="2000" dirty="0">
                <a:solidFill>
                  <a:schemeClr val="tx1"/>
                </a:solidFill>
                <a:latin typeface="Gill Sans MT"/>
                <a:cs typeface="Gill Sans MT"/>
              </a:rPr>
              <a:t>Pro</a:t>
            </a:r>
            <a:r>
              <a:rPr lang="cs-CZ" sz="2000" spc="145" dirty="0">
                <a:solidFill>
                  <a:schemeClr val="tx1"/>
                </a:solidFill>
                <a:latin typeface="Gill Sans MT"/>
                <a:cs typeface="Gill Sans MT"/>
              </a:rPr>
              <a:t> </a:t>
            </a:r>
            <a:r>
              <a:rPr lang="cs-CZ" sz="2000" b="1" dirty="0">
                <a:solidFill>
                  <a:schemeClr val="tx1"/>
                </a:solidFill>
                <a:latin typeface="Gill Sans MT"/>
                <a:cs typeface="Gill Sans MT"/>
              </a:rPr>
              <a:t>méně</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závažná</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porušení</a:t>
            </a:r>
            <a:r>
              <a:rPr lang="cs-CZ" sz="2000" b="1" spc="145" dirty="0">
                <a:solidFill>
                  <a:schemeClr val="tx1"/>
                </a:solidFill>
                <a:latin typeface="Gill Sans MT"/>
                <a:cs typeface="Gill Sans MT"/>
              </a:rPr>
              <a:t> </a:t>
            </a:r>
            <a:r>
              <a:rPr lang="cs-CZ" sz="2000" b="1" dirty="0">
                <a:solidFill>
                  <a:schemeClr val="tx1"/>
                </a:solidFill>
                <a:latin typeface="Gill Sans MT"/>
                <a:cs typeface="Gill Sans MT"/>
              </a:rPr>
              <a:t>ve</a:t>
            </a:r>
            <a:r>
              <a:rPr lang="cs-CZ" sz="2000" b="1" spc="160" dirty="0">
                <a:solidFill>
                  <a:schemeClr val="tx1"/>
                </a:solidFill>
                <a:latin typeface="Gill Sans MT"/>
                <a:cs typeface="Gill Sans MT"/>
              </a:rPr>
              <a:t> </a:t>
            </a:r>
            <a:r>
              <a:rPr lang="cs-CZ" sz="2000" b="1" dirty="0">
                <a:solidFill>
                  <a:schemeClr val="tx1"/>
                </a:solidFill>
                <a:latin typeface="Gill Sans MT"/>
                <a:cs typeface="Gill Sans MT"/>
              </a:rPr>
              <a:t>výši</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1</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a:t>
            </a:r>
            <a:r>
              <a:rPr lang="cs-CZ" sz="2000" b="1" spc="145" dirty="0">
                <a:solidFill>
                  <a:schemeClr val="tx1"/>
                </a:solidFill>
                <a:latin typeface="Gill Sans MT"/>
                <a:cs typeface="Gill Sans MT"/>
              </a:rPr>
              <a:t> </a:t>
            </a:r>
            <a:r>
              <a:rPr lang="cs-CZ" sz="2000" dirty="0">
                <a:solidFill>
                  <a:schemeClr val="tx1"/>
                </a:solidFill>
                <a:latin typeface="Gill Sans MT"/>
                <a:cs typeface="Gill Sans MT"/>
              </a:rPr>
              <a:t>a</a:t>
            </a:r>
            <a:r>
              <a:rPr lang="cs-CZ" sz="2000" spc="165"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150" dirty="0">
                <a:solidFill>
                  <a:schemeClr val="tx1"/>
                </a:solidFill>
                <a:latin typeface="Gill Sans MT"/>
                <a:cs typeface="Gill Sans MT"/>
              </a:rPr>
              <a:t> </a:t>
            </a:r>
            <a:r>
              <a:rPr lang="cs-CZ" sz="2000" dirty="0">
                <a:solidFill>
                  <a:schemeClr val="tx1"/>
                </a:solidFill>
                <a:latin typeface="Gill Sans MT"/>
                <a:cs typeface="Gill Sans MT"/>
              </a:rPr>
              <a:t>porušení</a:t>
            </a:r>
            <a:r>
              <a:rPr lang="cs-CZ" sz="2000" spc="150" dirty="0">
                <a:solidFill>
                  <a:schemeClr val="tx1"/>
                </a:solidFill>
                <a:latin typeface="Gill Sans MT"/>
                <a:cs typeface="Gill Sans MT"/>
              </a:rPr>
              <a:t> </a:t>
            </a:r>
            <a:r>
              <a:rPr lang="cs-CZ" sz="2000" b="1" dirty="0">
                <a:solidFill>
                  <a:schemeClr val="tx1"/>
                </a:solidFill>
                <a:latin typeface="Gill Sans MT"/>
                <a:cs typeface="Gill Sans MT"/>
              </a:rPr>
              <a:t>se</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závažnými</a:t>
            </a:r>
            <a:r>
              <a:rPr lang="cs-CZ" sz="2000" b="1" spc="150" dirty="0">
                <a:solidFill>
                  <a:schemeClr val="tx1"/>
                </a:solidFill>
                <a:latin typeface="Gill Sans MT"/>
                <a:cs typeface="Gill Sans MT"/>
              </a:rPr>
              <a:t> </a:t>
            </a:r>
            <a:r>
              <a:rPr lang="cs-CZ" sz="2000" b="1" dirty="0">
                <a:solidFill>
                  <a:schemeClr val="tx1"/>
                </a:solidFill>
                <a:latin typeface="Gill Sans MT"/>
                <a:cs typeface="Gill Sans MT"/>
              </a:rPr>
              <a:t>důsledky</a:t>
            </a:r>
            <a:r>
              <a:rPr lang="cs-CZ" sz="2000" b="1" spc="150" dirty="0">
                <a:solidFill>
                  <a:schemeClr val="tx1"/>
                </a:solidFill>
                <a:latin typeface="Gill Sans MT"/>
                <a:cs typeface="Gill Sans MT"/>
              </a:rPr>
              <a:t> </a:t>
            </a:r>
            <a:r>
              <a:rPr lang="cs-CZ" sz="2000" spc="-20" dirty="0">
                <a:solidFill>
                  <a:schemeClr val="tx1"/>
                </a:solidFill>
                <a:latin typeface="Gill Sans MT"/>
                <a:cs typeface="Gill Sans MT"/>
              </a:rPr>
              <a:t>nebo </a:t>
            </a:r>
            <a:r>
              <a:rPr lang="cs-CZ" sz="2000" dirty="0">
                <a:solidFill>
                  <a:schemeClr val="tx1"/>
                </a:solidFill>
                <a:latin typeface="Gill Sans MT"/>
                <a:cs typeface="Gill Sans MT"/>
              </a:rPr>
              <a:t>porušení,</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která</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představují</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přímé</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nebezpečí</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25" dirty="0">
                <a:solidFill>
                  <a:schemeClr val="tx1"/>
                </a:solidFill>
                <a:latin typeface="Gill Sans MT"/>
                <a:cs typeface="Gill Sans MT"/>
              </a:rPr>
              <a:t> </a:t>
            </a:r>
            <a:r>
              <a:rPr lang="cs-CZ" sz="2000" dirty="0">
                <a:solidFill>
                  <a:schemeClr val="tx1"/>
                </a:solidFill>
                <a:latin typeface="Gill Sans MT"/>
                <a:cs typeface="Gill Sans MT"/>
              </a:rPr>
              <a:t>lidské</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zdraví</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nebo</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zdraví</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zvířat,</a:t>
            </a:r>
            <a:r>
              <a:rPr lang="cs-CZ" sz="2000" spc="-5" dirty="0">
                <a:solidFill>
                  <a:schemeClr val="tx1"/>
                </a:solidFill>
                <a:latin typeface="Gill Sans MT"/>
                <a:cs typeface="Gill Sans MT"/>
              </a:rPr>
              <a:t> </a:t>
            </a:r>
            <a:r>
              <a:rPr lang="cs-CZ" sz="2000" b="1" dirty="0">
                <a:solidFill>
                  <a:schemeClr val="tx1"/>
                </a:solidFill>
                <a:latin typeface="Gill Sans MT"/>
                <a:cs typeface="Gill Sans MT"/>
              </a:rPr>
              <a:t>ve</a:t>
            </a:r>
            <a:r>
              <a:rPr lang="cs-CZ" sz="2000" b="1" spc="-10" dirty="0">
                <a:solidFill>
                  <a:schemeClr val="tx1"/>
                </a:solidFill>
                <a:latin typeface="Gill Sans MT"/>
                <a:cs typeface="Gill Sans MT"/>
              </a:rPr>
              <a:t> </a:t>
            </a:r>
            <a:r>
              <a:rPr lang="cs-CZ" sz="2000" b="1" dirty="0">
                <a:solidFill>
                  <a:schemeClr val="tx1"/>
                </a:solidFill>
                <a:latin typeface="Gill Sans MT"/>
                <a:cs typeface="Gill Sans MT"/>
              </a:rPr>
              <a:t>výši</a:t>
            </a:r>
            <a:r>
              <a:rPr lang="cs-CZ" sz="2000" b="1" spc="-10" dirty="0">
                <a:solidFill>
                  <a:schemeClr val="tx1"/>
                </a:solidFill>
                <a:latin typeface="Gill Sans MT"/>
                <a:cs typeface="Gill Sans MT"/>
              </a:rPr>
              <a:t> </a:t>
            </a:r>
            <a:r>
              <a:rPr lang="cs-CZ" sz="2000" b="1" dirty="0">
                <a:solidFill>
                  <a:schemeClr val="tx1"/>
                </a:solidFill>
                <a:latin typeface="Gill Sans MT"/>
                <a:cs typeface="Gill Sans MT"/>
              </a:rPr>
              <a:t>5</a:t>
            </a:r>
            <a:r>
              <a:rPr lang="cs-CZ" sz="2000" b="1" spc="-5" dirty="0">
                <a:solidFill>
                  <a:schemeClr val="tx1"/>
                </a:solidFill>
                <a:latin typeface="Gill Sans MT"/>
                <a:cs typeface="Gill Sans MT"/>
              </a:rPr>
              <a:t> </a:t>
            </a:r>
            <a:r>
              <a:rPr lang="cs-CZ" sz="2000" b="1" spc="-25" dirty="0">
                <a:solidFill>
                  <a:schemeClr val="tx1"/>
                </a:solidFill>
                <a:latin typeface="Gill Sans MT"/>
                <a:cs typeface="Gill Sans MT"/>
              </a:rPr>
              <a:t>%</a:t>
            </a:r>
            <a:r>
              <a:rPr lang="cs-CZ" sz="2000" spc="-25" dirty="0">
                <a:solidFill>
                  <a:schemeClr val="tx1"/>
                </a:solidFill>
                <a:latin typeface="Gill Sans MT"/>
                <a:cs typeface="Gill Sans MT"/>
              </a:rPr>
              <a:t>.</a:t>
            </a:r>
            <a:endParaRPr lang="cs-CZ" sz="2000" dirty="0">
              <a:solidFill>
                <a:schemeClr val="tx1"/>
              </a:solidFill>
              <a:latin typeface="Gill Sans MT"/>
              <a:cs typeface="Gill Sans MT"/>
            </a:endParaRPr>
          </a:p>
          <a:p>
            <a:pPr marL="240665" marR="6350">
              <a:spcBef>
                <a:spcPts val="805"/>
              </a:spcBef>
            </a:pPr>
            <a:r>
              <a:rPr lang="cs-CZ" sz="2000" dirty="0">
                <a:solidFill>
                  <a:schemeClr val="tx1"/>
                </a:solidFill>
                <a:latin typeface="Gill Sans MT"/>
                <a:cs typeface="Gill Sans MT"/>
              </a:rPr>
              <a:t>Vyšší</a:t>
            </a:r>
            <a:r>
              <a:rPr lang="cs-CZ" sz="2000" spc="200" dirty="0">
                <a:solidFill>
                  <a:schemeClr val="tx1"/>
                </a:solidFill>
                <a:latin typeface="Gill Sans MT"/>
                <a:cs typeface="Gill Sans MT"/>
              </a:rPr>
              <a:t> </a:t>
            </a:r>
            <a:r>
              <a:rPr lang="cs-CZ" sz="2000" dirty="0">
                <a:solidFill>
                  <a:schemeClr val="tx1"/>
                </a:solidFill>
                <a:latin typeface="Gill Sans MT"/>
                <a:cs typeface="Gill Sans MT"/>
              </a:rPr>
              <a:t>míra</a:t>
            </a:r>
            <a:r>
              <a:rPr lang="cs-CZ" sz="2000" spc="204" dirty="0">
                <a:solidFill>
                  <a:schemeClr val="tx1"/>
                </a:solidFill>
                <a:latin typeface="Gill Sans MT"/>
                <a:cs typeface="Gill Sans MT"/>
              </a:rPr>
              <a:t> </a:t>
            </a:r>
            <a:r>
              <a:rPr lang="cs-CZ" sz="2000" dirty="0">
                <a:solidFill>
                  <a:schemeClr val="tx1"/>
                </a:solidFill>
                <a:latin typeface="Gill Sans MT"/>
                <a:cs typeface="Gill Sans MT"/>
              </a:rPr>
              <a:t>snížení</a:t>
            </a:r>
            <a:r>
              <a:rPr lang="cs-CZ" sz="2000" spc="215" dirty="0">
                <a:solidFill>
                  <a:schemeClr val="tx1"/>
                </a:solidFill>
                <a:latin typeface="Gill Sans MT"/>
                <a:cs typeface="Gill Sans MT"/>
              </a:rPr>
              <a:t> </a:t>
            </a:r>
            <a:r>
              <a:rPr lang="cs-CZ" sz="2000" dirty="0">
                <a:solidFill>
                  <a:schemeClr val="tx1"/>
                </a:solidFill>
                <a:latin typeface="Gill Sans MT"/>
                <a:cs typeface="Gill Sans MT"/>
              </a:rPr>
              <a:t>může</a:t>
            </a:r>
            <a:r>
              <a:rPr lang="cs-CZ" sz="2000" spc="195" dirty="0">
                <a:solidFill>
                  <a:schemeClr val="tx1"/>
                </a:solidFill>
                <a:latin typeface="Gill Sans MT"/>
                <a:cs typeface="Gill Sans MT"/>
              </a:rPr>
              <a:t> </a:t>
            </a:r>
            <a:r>
              <a:rPr lang="cs-CZ" sz="2000" dirty="0">
                <a:solidFill>
                  <a:schemeClr val="tx1"/>
                </a:solidFill>
                <a:latin typeface="Gill Sans MT"/>
                <a:cs typeface="Gill Sans MT"/>
              </a:rPr>
              <a:t>být</a:t>
            </a:r>
            <a:r>
              <a:rPr lang="cs-CZ" sz="2000" spc="210" dirty="0">
                <a:solidFill>
                  <a:schemeClr val="tx1"/>
                </a:solidFill>
                <a:latin typeface="Gill Sans MT"/>
                <a:cs typeface="Gill Sans MT"/>
              </a:rPr>
              <a:t> </a:t>
            </a:r>
            <a:r>
              <a:rPr lang="cs-CZ" sz="2000" dirty="0">
                <a:solidFill>
                  <a:schemeClr val="tx1"/>
                </a:solidFill>
                <a:latin typeface="Gill Sans MT"/>
                <a:cs typeface="Gill Sans MT"/>
              </a:rPr>
              <a:t>použita</a:t>
            </a:r>
            <a:r>
              <a:rPr lang="cs-CZ" sz="2000" spc="215" dirty="0">
                <a:solidFill>
                  <a:schemeClr val="tx1"/>
                </a:solidFill>
                <a:latin typeface="Gill Sans MT"/>
                <a:cs typeface="Gill Sans MT"/>
              </a:rPr>
              <a:t> </a:t>
            </a:r>
            <a:r>
              <a:rPr lang="cs-CZ" sz="2000" dirty="0">
                <a:solidFill>
                  <a:schemeClr val="tx1"/>
                </a:solidFill>
                <a:latin typeface="Gill Sans MT"/>
                <a:cs typeface="Gill Sans MT"/>
              </a:rPr>
              <a:t>v</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případě</a:t>
            </a:r>
            <a:r>
              <a:rPr lang="cs-CZ" sz="2000" spc="200" dirty="0">
                <a:solidFill>
                  <a:schemeClr val="tx1"/>
                </a:solidFill>
                <a:latin typeface="Gill Sans MT"/>
                <a:cs typeface="Gill Sans MT"/>
              </a:rPr>
              <a:t> </a:t>
            </a:r>
            <a:r>
              <a:rPr lang="cs-CZ" sz="2000" dirty="0">
                <a:solidFill>
                  <a:schemeClr val="tx1"/>
                </a:solidFill>
                <a:latin typeface="Gill Sans MT"/>
                <a:cs typeface="Gill Sans MT"/>
              </a:rPr>
              <a:t>opakovaného</a:t>
            </a:r>
            <a:r>
              <a:rPr lang="cs-CZ" sz="2000" spc="210" dirty="0">
                <a:solidFill>
                  <a:schemeClr val="tx1"/>
                </a:solidFill>
                <a:latin typeface="Gill Sans MT"/>
                <a:cs typeface="Gill Sans MT"/>
              </a:rPr>
              <a:t> </a:t>
            </a:r>
            <a:r>
              <a:rPr lang="cs-CZ" sz="2000" dirty="0">
                <a:solidFill>
                  <a:schemeClr val="tx1"/>
                </a:solidFill>
                <a:latin typeface="Gill Sans MT"/>
                <a:cs typeface="Gill Sans MT"/>
              </a:rPr>
              <a:t>(15</a:t>
            </a:r>
            <a:r>
              <a:rPr lang="cs-CZ" sz="2000" spc="210" dirty="0">
                <a:solidFill>
                  <a:schemeClr val="tx1"/>
                </a:solidFill>
                <a:latin typeface="Gill Sans MT"/>
                <a:cs typeface="Gill Sans MT"/>
              </a:rPr>
              <a:t> </a:t>
            </a:r>
            <a:r>
              <a:rPr lang="cs-CZ" sz="2000" dirty="0">
                <a:solidFill>
                  <a:schemeClr val="tx1"/>
                </a:solidFill>
                <a:latin typeface="Gill Sans MT"/>
                <a:cs typeface="Gill Sans MT"/>
              </a:rPr>
              <a:t>%)</a:t>
            </a:r>
            <a:r>
              <a:rPr lang="cs-CZ" sz="2000" spc="210" dirty="0">
                <a:solidFill>
                  <a:schemeClr val="tx1"/>
                </a:solidFill>
                <a:latin typeface="Gill Sans MT"/>
                <a:cs typeface="Gill Sans MT"/>
              </a:rPr>
              <a:t> </a:t>
            </a:r>
            <a:r>
              <a:rPr lang="cs-CZ" sz="2000" dirty="0">
                <a:solidFill>
                  <a:schemeClr val="tx1"/>
                </a:solidFill>
                <a:latin typeface="Gill Sans MT"/>
                <a:cs typeface="Gill Sans MT"/>
              </a:rPr>
              <a:t>nebo</a:t>
            </a:r>
            <a:r>
              <a:rPr lang="cs-CZ" sz="2000" spc="210" dirty="0">
                <a:solidFill>
                  <a:schemeClr val="tx1"/>
                </a:solidFill>
                <a:latin typeface="Gill Sans MT"/>
                <a:cs typeface="Gill Sans MT"/>
              </a:rPr>
              <a:t> </a:t>
            </a:r>
            <a:r>
              <a:rPr lang="cs-CZ" sz="2000" dirty="0">
                <a:solidFill>
                  <a:schemeClr val="tx1"/>
                </a:solidFill>
                <a:latin typeface="Gill Sans MT"/>
                <a:cs typeface="Gill Sans MT"/>
              </a:rPr>
              <a:t>úmyslného</a:t>
            </a:r>
            <a:r>
              <a:rPr lang="cs-CZ" sz="2000" spc="210" dirty="0">
                <a:solidFill>
                  <a:schemeClr val="tx1"/>
                </a:solidFill>
                <a:latin typeface="Gill Sans MT"/>
                <a:cs typeface="Gill Sans MT"/>
              </a:rPr>
              <a:t> </a:t>
            </a:r>
            <a:r>
              <a:rPr lang="cs-CZ" sz="2000" spc="-10" dirty="0">
                <a:solidFill>
                  <a:schemeClr val="tx1"/>
                </a:solidFill>
                <a:latin typeface="Gill Sans MT"/>
                <a:cs typeface="Gill Sans MT"/>
              </a:rPr>
              <a:t>zjištění </a:t>
            </a:r>
            <a:r>
              <a:rPr lang="cs-CZ" sz="2000" dirty="0">
                <a:solidFill>
                  <a:schemeClr val="tx1"/>
                </a:solidFill>
                <a:latin typeface="Gill Sans MT"/>
                <a:cs typeface="Gill Sans MT"/>
              </a:rPr>
              <a:t>porušení</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pravidel</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podmíněnosti</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(20</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100</a:t>
            </a:r>
            <a:r>
              <a:rPr lang="cs-CZ" sz="2000" spc="-5" dirty="0">
                <a:solidFill>
                  <a:schemeClr val="tx1"/>
                </a:solidFill>
                <a:latin typeface="Gill Sans MT"/>
                <a:cs typeface="Gill Sans MT"/>
              </a:rPr>
              <a:t> </a:t>
            </a:r>
            <a:r>
              <a:rPr lang="cs-CZ" sz="2000" spc="-25" dirty="0">
                <a:solidFill>
                  <a:schemeClr val="tx1"/>
                </a:solidFill>
                <a:latin typeface="Gill Sans MT"/>
                <a:cs typeface="Gill Sans MT"/>
              </a:rPr>
              <a:t>%).</a:t>
            </a:r>
            <a:endParaRPr lang="cs-CZ" sz="2000" dirty="0">
              <a:solidFill>
                <a:schemeClr val="tx1"/>
              </a:solidFill>
              <a:latin typeface="Gill Sans MT"/>
              <a:cs typeface="Gill Sans MT"/>
            </a:endParaRPr>
          </a:p>
          <a:p>
            <a:pPr marL="283845">
              <a:spcBef>
                <a:spcPts val="960"/>
              </a:spcBef>
            </a:pPr>
            <a:r>
              <a:rPr lang="cs-CZ" sz="2000" b="1" dirty="0">
                <a:solidFill>
                  <a:schemeClr val="tx1"/>
                </a:solidFill>
                <a:latin typeface="Gill Sans MT"/>
                <a:cs typeface="Gill Sans MT"/>
              </a:rPr>
              <a:t>NOVÉ</a:t>
            </a:r>
            <a:r>
              <a:rPr lang="cs-CZ" sz="2000" b="1" spc="140" dirty="0">
                <a:solidFill>
                  <a:schemeClr val="tx1"/>
                </a:solidFill>
                <a:latin typeface="Gill Sans MT"/>
                <a:cs typeface="Gill Sans MT"/>
              </a:rPr>
              <a:t>  </a:t>
            </a:r>
            <a:r>
              <a:rPr lang="cs-CZ" sz="2000" dirty="0">
                <a:solidFill>
                  <a:schemeClr val="tx1"/>
                </a:solidFill>
                <a:latin typeface="Gill Sans MT"/>
                <a:cs typeface="Gill Sans MT"/>
              </a:rPr>
              <a:t>-</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Uplatněn</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může</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být</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ZJEDNODUŠENÝ</a:t>
            </a:r>
            <a:r>
              <a:rPr lang="cs-CZ" sz="2000" spc="135" dirty="0">
                <a:solidFill>
                  <a:schemeClr val="tx1"/>
                </a:solidFill>
                <a:latin typeface="Gill Sans MT"/>
                <a:cs typeface="Gill Sans MT"/>
              </a:rPr>
              <a:t>  </a:t>
            </a:r>
            <a:r>
              <a:rPr lang="cs-CZ" sz="2000" dirty="0">
                <a:solidFill>
                  <a:schemeClr val="tx1"/>
                </a:solidFill>
                <a:latin typeface="Gill Sans MT"/>
                <a:cs typeface="Gill Sans MT"/>
              </a:rPr>
              <a:t>KONTROLNÍ</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SYSTÉM</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135" dirty="0">
                <a:solidFill>
                  <a:schemeClr val="tx1"/>
                </a:solidFill>
                <a:latin typeface="Gill Sans MT"/>
                <a:cs typeface="Gill Sans MT"/>
              </a:rPr>
              <a:t>  </a:t>
            </a:r>
            <a:r>
              <a:rPr lang="cs-CZ" sz="2000" spc="-160" dirty="0">
                <a:solidFill>
                  <a:schemeClr val="tx1"/>
                </a:solidFill>
                <a:latin typeface="Gill Sans MT"/>
                <a:cs typeface="Gill Sans MT"/>
              </a:rPr>
              <a:t>MALÉ</a:t>
            </a:r>
            <a:endParaRPr lang="cs-CZ" sz="2000" dirty="0">
              <a:solidFill>
                <a:schemeClr val="tx1"/>
              </a:solidFill>
              <a:latin typeface="Gill Sans MT"/>
              <a:cs typeface="Gill Sans MT"/>
            </a:endParaRPr>
          </a:p>
          <a:p>
            <a:pPr marL="283845">
              <a:spcBef>
                <a:spcPts val="155"/>
              </a:spcBef>
            </a:pPr>
            <a:r>
              <a:rPr lang="cs-CZ" sz="2000" dirty="0">
                <a:solidFill>
                  <a:schemeClr val="tx1"/>
                </a:solidFill>
                <a:latin typeface="Gill Sans MT"/>
                <a:cs typeface="Gill Sans MT"/>
              </a:rPr>
              <a:t>ZEMĚDELCE,</a:t>
            </a:r>
            <a:r>
              <a:rPr lang="cs-CZ" sz="2000" spc="140" dirty="0">
                <a:solidFill>
                  <a:schemeClr val="tx1"/>
                </a:solidFill>
                <a:latin typeface="Gill Sans MT"/>
                <a:cs typeface="Gill Sans MT"/>
              </a:rPr>
              <a:t> </a:t>
            </a:r>
            <a:r>
              <a:rPr lang="cs-CZ" sz="2000" dirty="0">
                <a:solidFill>
                  <a:schemeClr val="tx1"/>
                </a:solidFill>
                <a:latin typeface="Gill Sans MT"/>
                <a:cs typeface="Gill Sans MT"/>
              </a:rPr>
              <a:t>v</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rámci</a:t>
            </a:r>
            <a:r>
              <a:rPr lang="cs-CZ" sz="2000" spc="130" dirty="0">
                <a:solidFill>
                  <a:schemeClr val="tx1"/>
                </a:solidFill>
                <a:latin typeface="Gill Sans MT"/>
                <a:cs typeface="Gill Sans MT"/>
              </a:rPr>
              <a:t> </a:t>
            </a:r>
            <a:r>
              <a:rPr lang="cs-CZ" sz="2000" dirty="0">
                <a:solidFill>
                  <a:schemeClr val="tx1"/>
                </a:solidFill>
                <a:latin typeface="Gill Sans MT"/>
                <a:cs typeface="Gill Sans MT"/>
              </a:rPr>
              <a:t>kterého</a:t>
            </a:r>
            <a:r>
              <a:rPr lang="cs-CZ" sz="2000" spc="145" dirty="0">
                <a:solidFill>
                  <a:schemeClr val="tx1"/>
                </a:solidFill>
                <a:latin typeface="Gill Sans MT"/>
                <a:cs typeface="Gill Sans MT"/>
              </a:rPr>
              <a:t> </a:t>
            </a:r>
            <a:r>
              <a:rPr lang="cs-CZ" sz="2000" dirty="0">
                <a:solidFill>
                  <a:schemeClr val="tx1"/>
                </a:solidFill>
                <a:latin typeface="Gill Sans MT"/>
                <a:cs typeface="Gill Sans MT"/>
              </a:rPr>
              <a:t>mohou</a:t>
            </a:r>
            <a:r>
              <a:rPr lang="cs-CZ" sz="2000" spc="145" dirty="0">
                <a:solidFill>
                  <a:schemeClr val="tx1"/>
                </a:solidFill>
                <a:latin typeface="Gill Sans MT"/>
                <a:cs typeface="Gill Sans MT"/>
              </a:rPr>
              <a:t> </a:t>
            </a:r>
            <a:r>
              <a:rPr lang="cs-CZ" sz="2000" dirty="0">
                <a:solidFill>
                  <a:schemeClr val="tx1"/>
                </a:solidFill>
                <a:latin typeface="Gill Sans MT"/>
                <a:cs typeface="Gill Sans MT"/>
              </a:rPr>
              <a:t>být</a:t>
            </a:r>
            <a:r>
              <a:rPr lang="cs-CZ" sz="2000" spc="130" dirty="0">
                <a:solidFill>
                  <a:schemeClr val="tx1"/>
                </a:solidFill>
                <a:latin typeface="Gill Sans MT"/>
                <a:cs typeface="Gill Sans MT"/>
              </a:rPr>
              <a:t> </a:t>
            </a:r>
            <a:r>
              <a:rPr lang="cs-CZ" sz="2000" dirty="0">
                <a:solidFill>
                  <a:schemeClr val="tx1"/>
                </a:solidFill>
                <a:latin typeface="Gill Sans MT"/>
                <a:cs typeface="Gill Sans MT"/>
              </a:rPr>
              <a:t>z</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kontrol</a:t>
            </a:r>
            <a:r>
              <a:rPr lang="cs-CZ" sz="2000" spc="145" dirty="0">
                <a:solidFill>
                  <a:schemeClr val="tx1"/>
                </a:solidFill>
                <a:latin typeface="Gill Sans MT"/>
                <a:cs typeface="Gill Sans MT"/>
              </a:rPr>
              <a:t> </a:t>
            </a:r>
            <a:r>
              <a:rPr lang="cs-CZ" sz="2000" dirty="0">
                <a:solidFill>
                  <a:schemeClr val="tx1"/>
                </a:solidFill>
                <a:latin typeface="Gill Sans MT"/>
                <a:cs typeface="Gill Sans MT"/>
              </a:rPr>
              <a:t>na</a:t>
            </a:r>
            <a:r>
              <a:rPr lang="cs-CZ" sz="2000" spc="150" dirty="0">
                <a:solidFill>
                  <a:schemeClr val="tx1"/>
                </a:solidFill>
                <a:latin typeface="Gill Sans MT"/>
                <a:cs typeface="Gill Sans MT"/>
              </a:rPr>
              <a:t> </a:t>
            </a:r>
            <a:r>
              <a:rPr lang="cs-CZ" sz="2000" dirty="0">
                <a:solidFill>
                  <a:schemeClr val="tx1"/>
                </a:solidFill>
                <a:latin typeface="Gill Sans MT"/>
                <a:cs typeface="Gill Sans MT"/>
              </a:rPr>
              <a:t>místě</a:t>
            </a:r>
            <a:r>
              <a:rPr lang="cs-CZ" sz="2000" spc="130" dirty="0">
                <a:solidFill>
                  <a:schemeClr val="tx1"/>
                </a:solidFill>
                <a:latin typeface="Gill Sans MT"/>
                <a:cs typeface="Gill Sans MT"/>
              </a:rPr>
              <a:t> </a:t>
            </a:r>
            <a:r>
              <a:rPr lang="cs-CZ" sz="2000" dirty="0">
                <a:solidFill>
                  <a:schemeClr val="tx1"/>
                </a:solidFill>
                <a:latin typeface="Gill Sans MT"/>
                <a:cs typeface="Gill Sans MT"/>
              </a:rPr>
              <a:t>vyjmuti</a:t>
            </a:r>
            <a:r>
              <a:rPr lang="cs-CZ" sz="2000" spc="145" dirty="0">
                <a:solidFill>
                  <a:schemeClr val="tx1"/>
                </a:solidFill>
                <a:latin typeface="Gill Sans MT"/>
                <a:cs typeface="Gill Sans MT"/>
              </a:rPr>
              <a:t> </a:t>
            </a:r>
            <a:r>
              <a:rPr lang="cs-CZ" sz="2000" dirty="0">
                <a:solidFill>
                  <a:schemeClr val="tx1"/>
                </a:solidFill>
                <a:latin typeface="Gill Sans MT"/>
                <a:cs typeface="Gill Sans MT"/>
              </a:rPr>
              <a:t>žadatelé</a:t>
            </a:r>
            <a:r>
              <a:rPr lang="cs-CZ" sz="2000" spc="145"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130" dirty="0">
                <a:solidFill>
                  <a:schemeClr val="tx1"/>
                </a:solidFill>
                <a:latin typeface="Gill Sans MT"/>
                <a:cs typeface="Gill Sans MT"/>
              </a:rPr>
              <a:t> </a:t>
            </a:r>
            <a:r>
              <a:rPr lang="cs-CZ" sz="2000" spc="-10" dirty="0">
                <a:solidFill>
                  <a:schemeClr val="tx1"/>
                </a:solidFill>
                <a:latin typeface="Gill Sans MT"/>
                <a:cs typeface="Gill Sans MT"/>
              </a:rPr>
              <a:t>podmínky</a:t>
            </a:r>
            <a:endParaRPr lang="cs-CZ" sz="2000" dirty="0">
              <a:solidFill>
                <a:schemeClr val="tx1"/>
              </a:solidFill>
              <a:latin typeface="Gill Sans MT"/>
              <a:cs typeface="Gill Sans MT"/>
            </a:endParaRPr>
          </a:p>
          <a:p>
            <a:pPr marL="283845" marR="6350">
              <a:spcBef>
                <a:spcPts val="10"/>
              </a:spcBef>
            </a:pPr>
            <a:r>
              <a:rPr lang="cs-CZ" sz="2000" dirty="0">
                <a:solidFill>
                  <a:schemeClr val="tx1"/>
                </a:solidFill>
                <a:latin typeface="Gill Sans MT"/>
                <a:cs typeface="Gill Sans MT"/>
              </a:rPr>
              <a:t>standardu</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DZES</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5</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(eroze)</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u</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ploch</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do</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2</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ha,</a:t>
            </a:r>
            <a:r>
              <a:rPr lang="cs-CZ" sz="2000" spc="25" dirty="0">
                <a:solidFill>
                  <a:schemeClr val="tx1"/>
                </a:solidFill>
                <a:latin typeface="Gill Sans MT"/>
                <a:cs typeface="Gill Sans MT"/>
              </a:rPr>
              <a:t> </a:t>
            </a:r>
            <a:r>
              <a:rPr lang="cs-CZ" sz="2000" dirty="0">
                <a:solidFill>
                  <a:schemeClr val="tx1"/>
                </a:solidFill>
                <a:latin typeface="Gill Sans MT"/>
                <a:cs typeface="Gill Sans MT"/>
              </a:rPr>
              <a:t>pro</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podmínky</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standardu</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DZES</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7</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(střídání</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plodin)</a:t>
            </a:r>
            <a:r>
              <a:rPr lang="cs-CZ" sz="2000" spc="10" dirty="0">
                <a:solidFill>
                  <a:schemeClr val="tx1"/>
                </a:solidFill>
                <a:latin typeface="Gill Sans MT"/>
                <a:cs typeface="Gill Sans MT"/>
              </a:rPr>
              <a:t> </a:t>
            </a:r>
            <a:r>
              <a:rPr lang="cs-CZ" sz="2000" spc="-50" dirty="0">
                <a:solidFill>
                  <a:schemeClr val="tx1"/>
                </a:solidFill>
                <a:latin typeface="Gill Sans MT"/>
                <a:cs typeface="Gill Sans MT"/>
              </a:rPr>
              <a:t>a </a:t>
            </a:r>
            <a:r>
              <a:rPr lang="cs-CZ" sz="2000" dirty="0">
                <a:solidFill>
                  <a:schemeClr val="tx1"/>
                </a:solidFill>
                <a:latin typeface="Gill Sans MT"/>
                <a:cs typeface="Gill Sans MT"/>
              </a:rPr>
              <a:t>pro</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podmínky standardu</a:t>
            </a:r>
            <a:r>
              <a:rPr lang="cs-CZ" sz="2000" spc="-20" dirty="0">
                <a:solidFill>
                  <a:schemeClr val="tx1"/>
                </a:solidFill>
                <a:latin typeface="Gill Sans MT"/>
                <a:cs typeface="Gill Sans MT"/>
              </a:rPr>
              <a:t> </a:t>
            </a:r>
            <a:r>
              <a:rPr lang="cs-CZ" sz="2000" dirty="0">
                <a:solidFill>
                  <a:schemeClr val="tx1"/>
                </a:solidFill>
                <a:latin typeface="Gill Sans MT"/>
                <a:cs typeface="Gill Sans MT"/>
              </a:rPr>
              <a:t>DZES 8</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(neprodukční</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plochy)</a:t>
            </a:r>
            <a:r>
              <a:rPr lang="cs-CZ" sz="2000" spc="-15" dirty="0">
                <a:solidFill>
                  <a:schemeClr val="tx1"/>
                </a:solidFill>
                <a:latin typeface="Gill Sans MT"/>
                <a:cs typeface="Gill Sans MT"/>
              </a:rPr>
              <a:t> </a:t>
            </a:r>
            <a:r>
              <a:rPr lang="cs-CZ" sz="2000" dirty="0">
                <a:solidFill>
                  <a:schemeClr val="tx1"/>
                </a:solidFill>
                <a:latin typeface="Gill Sans MT"/>
                <a:cs typeface="Gill Sans MT"/>
              </a:rPr>
              <a:t>u</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podniků</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do</a:t>
            </a:r>
            <a:r>
              <a:rPr lang="cs-CZ" sz="2000" spc="-5" dirty="0">
                <a:solidFill>
                  <a:schemeClr val="tx1"/>
                </a:solidFill>
                <a:latin typeface="Gill Sans MT"/>
                <a:cs typeface="Gill Sans MT"/>
              </a:rPr>
              <a:t> </a:t>
            </a:r>
            <a:r>
              <a:rPr lang="cs-CZ" sz="2000" dirty="0">
                <a:solidFill>
                  <a:schemeClr val="tx1"/>
                </a:solidFill>
                <a:latin typeface="Gill Sans MT"/>
                <a:cs typeface="Gill Sans MT"/>
              </a:rPr>
              <a:t>10</a:t>
            </a:r>
            <a:r>
              <a:rPr lang="cs-CZ" sz="2000" spc="-10" dirty="0">
                <a:solidFill>
                  <a:schemeClr val="tx1"/>
                </a:solidFill>
                <a:latin typeface="Gill Sans MT"/>
                <a:cs typeface="Gill Sans MT"/>
              </a:rPr>
              <a:t> </a:t>
            </a:r>
            <a:r>
              <a:rPr lang="cs-CZ" sz="2000" dirty="0">
                <a:solidFill>
                  <a:schemeClr val="tx1"/>
                </a:solidFill>
                <a:latin typeface="Gill Sans MT"/>
                <a:cs typeface="Gill Sans MT"/>
              </a:rPr>
              <a:t>ha orné</a:t>
            </a:r>
            <a:r>
              <a:rPr lang="cs-CZ" sz="2000" spc="-5" dirty="0">
                <a:solidFill>
                  <a:schemeClr val="tx1"/>
                </a:solidFill>
                <a:latin typeface="Gill Sans MT"/>
                <a:cs typeface="Gill Sans MT"/>
              </a:rPr>
              <a:t> </a:t>
            </a:r>
            <a:r>
              <a:rPr lang="cs-CZ" sz="2000" spc="-10" dirty="0">
                <a:solidFill>
                  <a:schemeClr val="tx1"/>
                </a:solidFill>
                <a:latin typeface="Gill Sans MT"/>
                <a:cs typeface="Gill Sans MT"/>
              </a:rPr>
              <a:t>půdy.</a:t>
            </a:r>
            <a:endParaRPr lang="cs-CZ" sz="2000" dirty="0">
              <a:solidFill>
                <a:schemeClr val="tx1"/>
              </a:solidFill>
              <a:latin typeface="Gill Sans MT"/>
              <a:cs typeface="Gill Sans MT"/>
            </a:endParaRPr>
          </a:p>
          <a:p>
            <a:pPr marL="45720" indent="0">
              <a:buNone/>
            </a:pPr>
            <a:endParaRPr lang="cs-CZ" sz="1200" dirty="0">
              <a:solidFill>
                <a:schemeClr val="tx1"/>
              </a:solidFill>
            </a:endParaRPr>
          </a:p>
        </p:txBody>
      </p:sp>
    </p:spTree>
    <p:extLst>
      <p:ext uri="{BB962C8B-B14F-4D97-AF65-F5344CB8AC3E}">
        <p14:creationId xmlns:p14="http://schemas.microsoft.com/office/powerpoint/2010/main" val="15548926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6A458-3B4D-278A-7AA8-EAFCC6597354}"/>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99990B49-10EA-ADD4-77D4-E5A96355ECA8}"/>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35272667-2DF2-2097-7B27-2373EF515564}"/>
              </a:ext>
            </a:extLst>
          </p:cNvPr>
          <p:cNvPicPr>
            <a:picLocks noChangeAspect="1"/>
          </p:cNvPicPr>
          <p:nvPr/>
        </p:nvPicPr>
        <p:blipFill>
          <a:blip r:embed="rId2"/>
          <a:stretch>
            <a:fillRect/>
          </a:stretch>
        </p:blipFill>
        <p:spPr>
          <a:xfrm>
            <a:off x="-1" y="0"/>
            <a:ext cx="11924907" cy="6858000"/>
          </a:xfrm>
          <a:prstGeom prst="rect">
            <a:avLst/>
          </a:prstGeom>
        </p:spPr>
      </p:pic>
      <p:sp>
        <p:nvSpPr>
          <p:cNvPr id="6" name="TextovéPole 5">
            <a:extLst>
              <a:ext uri="{FF2B5EF4-FFF2-40B4-BE49-F238E27FC236}">
                <a16:creationId xmlns:a16="http://schemas.microsoft.com/office/drawing/2014/main" id="{3E687321-32CA-F956-BE4D-F5C7FD6E0482}"/>
              </a:ext>
            </a:extLst>
          </p:cNvPr>
          <p:cNvSpPr txBox="1"/>
          <p:nvPr/>
        </p:nvSpPr>
        <p:spPr>
          <a:xfrm>
            <a:off x="1866507" y="2394408"/>
            <a:ext cx="5929461" cy="830997"/>
          </a:xfrm>
          <a:prstGeom prst="rect">
            <a:avLst/>
          </a:prstGeom>
          <a:noFill/>
        </p:spPr>
        <p:txBody>
          <a:bodyPr wrap="square" rtlCol="0">
            <a:spAutoFit/>
          </a:bodyPr>
          <a:lstStyle/>
          <a:p>
            <a:r>
              <a:rPr lang="cs-CZ" sz="4800" b="1" dirty="0">
                <a:solidFill>
                  <a:schemeClr val="accent2">
                    <a:lumMod val="75000"/>
                  </a:schemeClr>
                </a:solidFill>
                <a:highlight>
                  <a:srgbClr val="00FFFF"/>
                </a:highlight>
              </a:rPr>
              <a:t>Děkuji za pozornost</a:t>
            </a:r>
          </a:p>
        </p:txBody>
      </p:sp>
    </p:spTree>
    <p:extLst>
      <p:ext uri="{BB962C8B-B14F-4D97-AF65-F5344CB8AC3E}">
        <p14:creationId xmlns:p14="http://schemas.microsoft.com/office/powerpoint/2010/main" val="885779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7D767CD-DEFF-A540-C037-4D9E022F5CE6}"/>
              </a:ext>
            </a:extLst>
          </p:cNvPr>
          <p:cNvSpPr>
            <a:spLocks noGrp="1"/>
          </p:cNvSpPr>
          <p:nvPr>
            <p:ph type="title"/>
          </p:nvPr>
        </p:nvSpPr>
        <p:spPr>
          <a:xfrm>
            <a:off x="1143000" y="609600"/>
            <a:ext cx="9875520" cy="1356360"/>
          </a:xfrm>
        </p:spPr>
        <p:txBody>
          <a:bodyPr>
            <a:normAutofit/>
          </a:bodyPr>
          <a:lstStyle/>
          <a:p>
            <a:r>
              <a:rPr lang="cs-CZ">
                <a:solidFill>
                  <a:srgbClr val="FFFFFF"/>
                </a:solidFill>
              </a:rPr>
              <a:t>Aktivní zemědělec</a:t>
            </a:r>
          </a:p>
        </p:txBody>
      </p:sp>
      <p:sp useBgFill="1">
        <p:nvSpPr>
          <p:cNvPr id="21" name="Rectangle 20">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Zástupný obsah 2">
            <a:extLst>
              <a:ext uri="{FF2B5EF4-FFF2-40B4-BE49-F238E27FC236}">
                <a16:creationId xmlns:a16="http://schemas.microsoft.com/office/drawing/2014/main" id="{C2D0C970-6F86-3174-892F-1E63E1676D84}"/>
              </a:ext>
            </a:extLst>
          </p:cNvPr>
          <p:cNvSpPr>
            <a:spLocks noGrp="1"/>
          </p:cNvSpPr>
          <p:nvPr>
            <p:ph idx="1"/>
          </p:nvPr>
        </p:nvSpPr>
        <p:spPr>
          <a:xfrm>
            <a:off x="321732" y="2852530"/>
            <a:ext cx="11548533" cy="3243469"/>
          </a:xfrm>
        </p:spPr>
        <p:txBody>
          <a:bodyPr>
            <a:normAutofit/>
          </a:bodyPr>
          <a:lstStyle/>
          <a:p>
            <a:pPr marL="45720" indent="0">
              <a:buNone/>
            </a:pPr>
            <a:r>
              <a:rPr lang="cs-CZ" sz="2800" b="0" i="0" u="none" strike="noStrike" baseline="0" dirty="0">
                <a:solidFill>
                  <a:schemeClr val="tx1"/>
                </a:solidFill>
                <a:latin typeface="TimesNewRomanPSMT"/>
              </a:rPr>
              <a:t>Posuzování výkonu minimální úrovně zemědělské činnosti bude probíhat na základě několika kritérií. </a:t>
            </a:r>
          </a:p>
          <a:p>
            <a:pPr marL="45720" indent="0">
              <a:buNone/>
            </a:pPr>
            <a:r>
              <a:rPr lang="cs-CZ" sz="2800" dirty="0">
                <a:solidFill>
                  <a:schemeClr val="tx1"/>
                </a:solidFill>
                <a:latin typeface="TimesNewRomanPSMT"/>
              </a:rPr>
              <a:t>S</a:t>
            </a:r>
            <a:r>
              <a:rPr lang="cs-CZ" sz="2800" b="0" i="0" u="none" strike="noStrike" baseline="0" dirty="0">
                <a:solidFill>
                  <a:schemeClr val="tx1"/>
                </a:solidFill>
                <a:latin typeface="TimesNewRomanPSMT"/>
              </a:rPr>
              <a:t>plněním těchto kritérií budou žadatelé považování za aktivní zemědělce – tím bude rovněž zajištěno účelné snížení administrativní zátěže. Ti, kteří navrhovaným parametrům nevyhoví, se následně podrobí příjmovému testu.</a:t>
            </a:r>
          </a:p>
          <a:p>
            <a:pPr marL="45720" indent="0">
              <a:buNone/>
            </a:pPr>
            <a:r>
              <a:rPr lang="cs-CZ" sz="2800" b="0" i="0" u="none" strike="noStrike" baseline="0" dirty="0">
                <a:solidFill>
                  <a:schemeClr val="tx1"/>
                </a:solidFill>
                <a:latin typeface="TimesNewRomanPSMT"/>
              </a:rPr>
              <a:t>Zemědělci, kteří vyhoví následujícím kritériím, budou automaticky považování za aktivní zemědělce</a:t>
            </a:r>
            <a:endParaRPr lang="cs-CZ" sz="2800" dirty="0">
              <a:solidFill>
                <a:schemeClr val="tx1"/>
              </a:solidFill>
            </a:endParaRPr>
          </a:p>
        </p:txBody>
      </p:sp>
    </p:spTree>
    <p:extLst>
      <p:ext uri="{BB962C8B-B14F-4D97-AF65-F5344CB8AC3E}">
        <p14:creationId xmlns:p14="http://schemas.microsoft.com/office/powerpoint/2010/main" val="3753903542"/>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39664-BB66-A13F-B8DC-867BBB0DE53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C7B7DE2-BEA3-FAD8-0826-859984410B97}"/>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20572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16184208-1C0A-7C76-6224-33B12AB6E57E}"/>
              </a:ext>
            </a:extLst>
          </p:cNvPr>
          <p:cNvSpPr>
            <a:spLocks noGrp="1"/>
          </p:cNvSpPr>
          <p:nvPr>
            <p:ph type="title"/>
          </p:nvPr>
        </p:nvSpPr>
        <p:spPr>
          <a:xfrm>
            <a:off x="1143000" y="609600"/>
            <a:ext cx="9875520" cy="1356360"/>
          </a:xfrm>
        </p:spPr>
        <p:txBody>
          <a:bodyPr>
            <a:normAutofit/>
          </a:bodyPr>
          <a:lstStyle/>
          <a:p>
            <a:r>
              <a:rPr lang="cs-CZ" b="1">
                <a:solidFill>
                  <a:srgbClr val="FFFFFF"/>
                </a:solidFill>
              </a:rPr>
              <a:t>Aktivní zemědělec</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Zástupný obsah 2">
            <a:extLst>
              <a:ext uri="{FF2B5EF4-FFF2-40B4-BE49-F238E27FC236}">
                <a16:creationId xmlns:a16="http://schemas.microsoft.com/office/drawing/2014/main" id="{263BBB48-7216-6D22-FCDA-8D7498F43D91}"/>
              </a:ext>
            </a:extLst>
          </p:cNvPr>
          <p:cNvSpPr>
            <a:spLocks noGrp="1"/>
          </p:cNvSpPr>
          <p:nvPr>
            <p:ph idx="1"/>
          </p:nvPr>
        </p:nvSpPr>
        <p:spPr>
          <a:xfrm>
            <a:off x="428625" y="2495974"/>
            <a:ext cx="11441639" cy="4362026"/>
          </a:xfrm>
        </p:spPr>
        <p:txBody>
          <a:bodyPr>
            <a:normAutofit fontScale="85000" lnSpcReduction="20000"/>
          </a:bodyPr>
          <a:lstStyle/>
          <a:p>
            <a:pPr marL="45720" indent="0">
              <a:buNone/>
            </a:pPr>
            <a:endParaRPr lang="cs-CZ" sz="700" b="1" i="0" u="none" strike="noStrike" baseline="0" dirty="0">
              <a:solidFill>
                <a:schemeClr val="tx1"/>
              </a:solidFill>
              <a:latin typeface="TimesNewRomanPS-BoldMT"/>
            </a:endParaRPr>
          </a:p>
          <a:p>
            <a:pPr marL="45720" indent="0">
              <a:buNone/>
            </a:pPr>
            <a:r>
              <a:rPr lang="cs-CZ" sz="2000" b="1" i="0" u="none" strike="noStrike" baseline="0" dirty="0">
                <a:solidFill>
                  <a:schemeClr val="tx1"/>
                </a:solidFill>
                <a:latin typeface="TimesNewRomanPS-BoldMT"/>
              </a:rPr>
              <a:t>Aktivním zemědělcem </a:t>
            </a:r>
            <a:r>
              <a:rPr lang="cs-CZ" sz="2000" b="0" i="0" u="none" strike="noStrike" baseline="0" dirty="0">
                <a:solidFill>
                  <a:schemeClr val="tx1"/>
                </a:solidFill>
                <a:latin typeface="TimesNewRomanPSMT"/>
              </a:rPr>
              <a:t>se dle zvoleného přístupu rozumí fyzická nebo právnická osoba, která:</a:t>
            </a:r>
          </a:p>
          <a:p>
            <a:pPr marL="45720" indent="0">
              <a:buNone/>
            </a:pPr>
            <a:r>
              <a:rPr lang="cs-CZ" sz="2000" b="0" i="0" u="none" strike="noStrike" baseline="0" dirty="0">
                <a:solidFill>
                  <a:schemeClr val="tx1"/>
                </a:solidFill>
                <a:latin typeface="Times New Roman" panose="02020603050405020304" pitchFamily="18" charset="0"/>
              </a:rPr>
              <a:t>1. </a:t>
            </a:r>
            <a:r>
              <a:rPr lang="cs-CZ" sz="2000" b="0" i="0" u="none" strike="noStrike" baseline="0" dirty="0">
                <a:solidFill>
                  <a:schemeClr val="tx1"/>
                </a:solidFill>
                <a:latin typeface="TimesNewRomanPSMT"/>
              </a:rPr>
              <a:t>je začínajícím zemědělským podnikatelem (</a:t>
            </a:r>
            <a:r>
              <a:rPr lang="cs-CZ" sz="2000" b="0" i="1" u="none" strike="noStrike" baseline="0" dirty="0" err="1">
                <a:solidFill>
                  <a:schemeClr val="tx1"/>
                </a:solidFill>
                <a:latin typeface="TimesNewRomanPS-ItalicMT"/>
              </a:rPr>
              <a:t>prvožadatelé</a:t>
            </a:r>
            <a:r>
              <a:rPr lang="cs-CZ" sz="2000" b="0" i="0" u="none" strike="noStrike" baseline="0" dirty="0">
                <a:solidFill>
                  <a:schemeClr val="tx1"/>
                </a:solidFill>
                <a:latin typeface="Times New Roman" panose="02020603050405020304" pitchFamily="18" charset="0"/>
              </a:rPr>
              <a:t>), nebo</a:t>
            </a:r>
          </a:p>
          <a:p>
            <a:pPr marL="45720" indent="0">
              <a:buNone/>
            </a:pPr>
            <a:r>
              <a:rPr lang="cs-CZ" sz="2000" b="0" i="0" u="none" strike="noStrike" baseline="0" dirty="0">
                <a:solidFill>
                  <a:schemeClr val="tx1"/>
                </a:solidFill>
                <a:latin typeface="Times New Roman" panose="02020603050405020304" pitchFamily="18" charset="0"/>
              </a:rPr>
              <a:t>2. </a:t>
            </a:r>
            <a:r>
              <a:rPr lang="cs-CZ" sz="2000" b="0" i="0" u="none" strike="noStrike" baseline="0" dirty="0">
                <a:solidFill>
                  <a:schemeClr val="tx1"/>
                </a:solidFill>
                <a:latin typeface="TimesNewRomanPSMT"/>
              </a:rPr>
              <a:t>obdržela za předchozí rok platbu vázanou na produkci, pokrývala</a:t>
            </a:r>
            <a:r>
              <a:rPr lang="cs-CZ" sz="2000" b="0" i="0" u="none" strike="noStrike" baseline="0" dirty="0">
                <a:solidFill>
                  <a:schemeClr val="tx1"/>
                </a:solidFill>
                <a:latin typeface="Times New Roman" panose="02020603050405020304" pitchFamily="18" charset="0"/>
              </a:rPr>
              <a:t>-</a:t>
            </a:r>
            <a:r>
              <a:rPr lang="cs-CZ" sz="2000" b="0" i="0" u="none" strike="noStrike" baseline="0" dirty="0">
                <a:solidFill>
                  <a:schemeClr val="tx1"/>
                </a:solidFill>
                <a:latin typeface="TimesNewRomanPSMT"/>
              </a:rPr>
              <a:t>li dotčená výměra alespoň 10 %</a:t>
            </a:r>
          </a:p>
          <a:p>
            <a:pPr marL="45720" indent="0">
              <a:buNone/>
            </a:pPr>
            <a:r>
              <a:rPr lang="cs-CZ" sz="2000" b="0" i="0" u="none" strike="noStrike" baseline="0" dirty="0">
                <a:solidFill>
                  <a:schemeClr val="tx1"/>
                </a:solidFill>
                <a:latin typeface="TimesNewRomanPSMT"/>
              </a:rPr>
              <a:t>     celkové výměry půdy, nebo</a:t>
            </a:r>
          </a:p>
          <a:p>
            <a:pPr marL="45720" indent="0">
              <a:buNone/>
            </a:pPr>
            <a:r>
              <a:rPr lang="cs-CZ" sz="2000" b="0" i="0" u="none" strike="noStrike" baseline="0" dirty="0">
                <a:solidFill>
                  <a:schemeClr val="tx1"/>
                </a:solidFill>
                <a:latin typeface="Times New Roman" panose="02020603050405020304" pitchFamily="18" charset="0"/>
              </a:rPr>
              <a:t>3. </a:t>
            </a:r>
            <a:r>
              <a:rPr lang="cs-CZ" sz="2000" b="0" i="0" u="none" strike="noStrike" baseline="0" dirty="0">
                <a:solidFill>
                  <a:schemeClr val="tx1"/>
                </a:solidFill>
                <a:latin typeface="TimesNewRomanPSMT"/>
              </a:rPr>
              <a:t>Obdržela za přechozí rok platbu na výměru zařazenou do integrované produkce ovoce nebo révy</a:t>
            </a:r>
          </a:p>
          <a:p>
            <a:pPr marL="45720" indent="0">
              <a:buNone/>
            </a:pPr>
            <a:r>
              <a:rPr lang="cs-CZ" sz="2000" b="0" i="0" u="none" strike="noStrike" baseline="0" dirty="0">
                <a:solidFill>
                  <a:schemeClr val="tx1"/>
                </a:solidFill>
                <a:latin typeface="TimesNewRomanPSMT"/>
              </a:rPr>
              <a:t>     vinné nebo zeleniny a jahodníku v rámci AEKO nebo NAEKO, nebo platbu na výměru ekologické</a:t>
            </a:r>
          </a:p>
          <a:p>
            <a:pPr marL="45720" indent="0">
              <a:buNone/>
            </a:pPr>
            <a:r>
              <a:rPr lang="cs-CZ" sz="2000" b="0" i="0" u="none" strike="noStrike" baseline="0" dirty="0">
                <a:solidFill>
                  <a:schemeClr val="tx1"/>
                </a:solidFill>
                <a:latin typeface="TimesNewRomanPSMT"/>
              </a:rPr>
              <a:t>    produkce révy vinné v přechodném období, nebo údržby, pokrývala</a:t>
            </a:r>
            <a:r>
              <a:rPr lang="cs-CZ" sz="2000" b="0" i="0" u="none" strike="noStrike" baseline="0" dirty="0">
                <a:solidFill>
                  <a:schemeClr val="tx1"/>
                </a:solidFill>
                <a:latin typeface="Times New Roman" panose="02020603050405020304" pitchFamily="18" charset="0"/>
              </a:rPr>
              <a:t>-</a:t>
            </a:r>
            <a:r>
              <a:rPr lang="cs-CZ" sz="2000" b="0" i="0" u="none" strike="noStrike" baseline="0" dirty="0">
                <a:solidFill>
                  <a:schemeClr val="tx1"/>
                </a:solidFill>
                <a:latin typeface="TimesNewRomanPSMT"/>
              </a:rPr>
              <a:t>li dotčená výměra alespoň 10</a:t>
            </a:r>
          </a:p>
          <a:p>
            <a:pPr marL="45720" indent="0">
              <a:buNone/>
            </a:pPr>
            <a:r>
              <a:rPr lang="cs-CZ" sz="2000" b="0" i="0" u="none" strike="noStrike" baseline="0" dirty="0">
                <a:solidFill>
                  <a:schemeClr val="tx1"/>
                </a:solidFill>
                <a:latin typeface="TimesNewRomanPSMT"/>
              </a:rPr>
              <a:t>  % celkové výměry půdy, nebo</a:t>
            </a:r>
          </a:p>
          <a:p>
            <a:pPr marL="45720" indent="0">
              <a:buNone/>
            </a:pPr>
            <a:r>
              <a:rPr lang="cs-CZ" sz="2000" b="0" i="0" u="none" strike="noStrike" baseline="0" dirty="0">
                <a:solidFill>
                  <a:schemeClr val="tx1"/>
                </a:solidFill>
                <a:latin typeface="Times New Roman" panose="02020603050405020304" pitchFamily="18" charset="0"/>
              </a:rPr>
              <a:t>4. </a:t>
            </a:r>
            <a:r>
              <a:rPr lang="cs-CZ" sz="2000" b="0" i="0" u="none" strike="noStrike" baseline="0" dirty="0">
                <a:solidFill>
                  <a:schemeClr val="tx1"/>
                </a:solidFill>
                <a:latin typeface="TimesNewRomanPSMT"/>
              </a:rPr>
              <a:t>splňovala intenzitu chovu hospodářských zvířat v daném období předchozího kalendářního roku</a:t>
            </a:r>
          </a:p>
          <a:p>
            <a:pPr marL="45720" indent="0">
              <a:buNone/>
            </a:pPr>
            <a:r>
              <a:rPr lang="cs-CZ" sz="2000" b="0" i="0" u="none" strike="noStrike" baseline="0" dirty="0">
                <a:solidFill>
                  <a:schemeClr val="tx1"/>
                </a:solidFill>
                <a:latin typeface="TimesNewRomanPSMT"/>
              </a:rPr>
              <a:t>    nejméně 0,3 VDJ/ha půdy, případně žádá pouze na zvířata (dojnice a telata) a neužívají žádnou</a:t>
            </a:r>
          </a:p>
          <a:p>
            <a:pPr marL="45720" indent="0">
              <a:buNone/>
            </a:pPr>
            <a:r>
              <a:rPr lang="cs-CZ" sz="2000" b="0" i="0" u="none" strike="noStrike" baseline="0" dirty="0">
                <a:solidFill>
                  <a:schemeClr val="tx1"/>
                </a:solidFill>
                <a:latin typeface="TimesNewRomanPSMT"/>
              </a:rPr>
              <a:t>    půdu.</a:t>
            </a:r>
            <a:endParaRPr lang="cs-CZ" sz="2000" dirty="0">
              <a:solidFill>
                <a:schemeClr val="tx1"/>
              </a:solidFill>
            </a:endParaRPr>
          </a:p>
        </p:txBody>
      </p:sp>
    </p:spTree>
    <p:extLst>
      <p:ext uri="{BB962C8B-B14F-4D97-AF65-F5344CB8AC3E}">
        <p14:creationId xmlns:p14="http://schemas.microsoft.com/office/powerpoint/2010/main" val="419116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160A1775-3F67-F287-84D3-8D73308FB5B4}"/>
              </a:ext>
            </a:extLst>
          </p:cNvPr>
          <p:cNvSpPr>
            <a:spLocks noGrp="1"/>
          </p:cNvSpPr>
          <p:nvPr>
            <p:ph type="title"/>
          </p:nvPr>
        </p:nvSpPr>
        <p:spPr>
          <a:xfrm>
            <a:off x="1143000" y="609600"/>
            <a:ext cx="9875520" cy="1356360"/>
          </a:xfrm>
        </p:spPr>
        <p:txBody>
          <a:bodyPr>
            <a:normAutofit/>
          </a:bodyPr>
          <a:lstStyle/>
          <a:p>
            <a:r>
              <a:rPr lang="cs-CZ" b="1">
                <a:solidFill>
                  <a:srgbClr val="FFFFFF"/>
                </a:solidFill>
              </a:rPr>
              <a:t>Aktivní zemědělec</a:t>
            </a:r>
            <a:endParaRPr lang="cs-CZ">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Zástupný obsah 2">
            <a:extLst>
              <a:ext uri="{FF2B5EF4-FFF2-40B4-BE49-F238E27FC236}">
                <a16:creationId xmlns:a16="http://schemas.microsoft.com/office/drawing/2014/main" id="{92CBC701-56A6-0729-8B6D-CE855A80BB87}"/>
              </a:ext>
            </a:extLst>
          </p:cNvPr>
          <p:cNvSpPr>
            <a:spLocks noGrp="1"/>
          </p:cNvSpPr>
          <p:nvPr>
            <p:ph idx="1"/>
          </p:nvPr>
        </p:nvSpPr>
        <p:spPr>
          <a:xfrm>
            <a:off x="321732" y="2529840"/>
            <a:ext cx="11548533" cy="4328158"/>
          </a:xfrm>
        </p:spPr>
        <p:txBody>
          <a:bodyPr>
            <a:normAutofit/>
          </a:bodyPr>
          <a:lstStyle/>
          <a:p>
            <a:pPr marL="45720" indent="0">
              <a:buNone/>
            </a:pPr>
            <a:endParaRPr lang="cs-CZ" b="0" i="0" u="none" strike="noStrike" baseline="0" dirty="0">
              <a:solidFill>
                <a:schemeClr val="tx1"/>
              </a:solidFill>
              <a:latin typeface="TimesNewRomanPSMT"/>
            </a:endParaRPr>
          </a:p>
          <a:p>
            <a:pPr marL="45720" indent="0">
              <a:buNone/>
            </a:pPr>
            <a:r>
              <a:rPr lang="cs-CZ" sz="2400" b="0" i="0" u="none" strike="noStrike" baseline="0" dirty="0">
                <a:solidFill>
                  <a:schemeClr val="tx1"/>
                </a:solidFill>
                <a:latin typeface="TimesNewRomanPSMT"/>
              </a:rPr>
              <a:t>Subjekty, které nevyhovují výše uvedeným kritériím, se </a:t>
            </a:r>
            <a:r>
              <a:rPr lang="cs-CZ" sz="2400" b="1" i="0" u="none" strike="noStrike" baseline="0" dirty="0">
                <a:solidFill>
                  <a:schemeClr val="tx1"/>
                </a:solidFill>
                <a:latin typeface="TimesNewRomanPS-BoldMT"/>
              </a:rPr>
              <a:t>považují za aktivní zemědělce</a:t>
            </a:r>
            <a:r>
              <a:rPr lang="cs-CZ" sz="2400" b="0" i="0" u="none" strike="noStrike" baseline="0" dirty="0">
                <a:solidFill>
                  <a:schemeClr val="tx1"/>
                </a:solidFill>
                <a:latin typeface="Times New Roman" panose="02020603050405020304" pitchFamily="18" charset="0"/>
              </a:rPr>
              <a:t>, pokud:</a:t>
            </a:r>
          </a:p>
          <a:p>
            <a:pPr marL="45720" indent="0">
              <a:buNone/>
            </a:pPr>
            <a:r>
              <a:rPr lang="cs-CZ" sz="2400" b="0" i="0" u="none" strike="noStrike" baseline="0" dirty="0">
                <a:solidFill>
                  <a:schemeClr val="tx1"/>
                </a:solidFill>
                <a:latin typeface="Times New Roman" panose="02020603050405020304" pitchFamily="18" charset="0"/>
              </a:rPr>
              <a:t>1. </a:t>
            </a:r>
            <a:r>
              <a:rPr lang="cs-CZ" sz="2400" b="0" i="0" u="none" strike="noStrike" baseline="0" dirty="0">
                <a:solidFill>
                  <a:schemeClr val="tx1"/>
                </a:solidFill>
                <a:latin typeface="TimesNewRomanPSMT"/>
              </a:rPr>
              <a:t>splňovaly minimální poměr 30 % zemědělských příjmů na celkových příjmech, správnost informace je třeba doložit zprávou auditora, alternativně prokáže, že jeho zemědělská činnost není zanedbatelná, a</a:t>
            </a:r>
          </a:p>
          <a:p>
            <a:pPr marL="45720" indent="0">
              <a:buNone/>
            </a:pPr>
            <a:r>
              <a:rPr lang="cs-CZ" sz="2400" b="0" i="0" u="none" strike="noStrike" baseline="0" dirty="0">
                <a:solidFill>
                  <a:schemeClr val="tx1"/>
                </a:solidFill>
                <a:latin typeface="Times New Roman" panose="02020603050405020304" pitchFamily="18" charset="0"/>
              </a:rPr>
              <a:t>2. </a:t>
            </a:r>
            <a:r>
              <a:rPr lang="cs-CZ" sz="2400" b="0" i="0" u="none" strike="noStrike" baseline="0" dirty="0">
                <a:solidFill>
                  <a:schemeClr val="tx1"/>
                </a:solidFill>
                <a:latin typeface="TimesNewRomanPSMT"/>
              </a:rPr>
              <a:t>splňovaly maximální poměr 80 % částky přímých plateb na zemědělských příjmech.</a:t>
            </a:r>
            <a:endParaRPr lang="cs-CZ" sz="2400" dirty="0">
              <a:solidFill>
                <a:schemeClr val="tx1"/>
              </a:solidFill>
            </a:endParaRPr>
          </a:p>
        </p:txBody>
      </p:sp>
    </p:spTree>
    <p:extLst>
      <p:ext uri="{BB962C8B-B14F-4D97-AF65-F5344CB8AC3E}">
        <p14:creationId xmlns:p14="http://schemas.microsoft.com/office/powerpoint/2010/main" val="219280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FC378F2F-9C9F-176F-6875-EA6BD6D06627}"/>
              </a:ext>
            </a:extLst>
          </p:cNvPr>
          <p:cNvSpPr>
            <a:spLocks noGrp="1"/>
          </p:cNvSpPr>
          <p:nvPr>
            <p:ph type="title"/>
          </p:nvPr>
        </p:nvSpPr>
        <p:spPr>
          <a:xfrm>
            <a:off x="1143000" y="609600"/>
            <a:ext cx="9875520" cy="1356360"/>
          </a:xfrm>
        </p:spPr>
        <p:txBody>
          <a:bodyPr>
            <a:normAutofit/>
          </a:bodyPr>
          <a:lstStyle/>
          <a:p>
            <a:r>
              <a:rPr lang="cs-CZ" b="1">
                <a:solidFill>
                  <a:srgbClr val="FFFFFF"/>
                </a:solidFill>
              </a:rPr>
              <a:t>Aktivní zemědělec</a:t>
            </a:r>
            <a:endParaRPr lang="cs-CZ">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Zástupný obsah 2">
            <a:extLst>
              <a:ext uri="{FF2B5EF4-FFF2-40B4-BE49-F238E27FC236}">
                <a16:creationId xmlns:a16="http://schemas.microsoft.com/office/drawing/2014/main" id="{FAC7842F-170F-01C6-43F1-6082955A7ECD}"/>
              </a:ext>
            </a:extLst>
          </p:cNvPr>
          <p:cNvSpPr>
            <a:spLocks noGrp="1"/>
          </p:cNvSpPr>
          <p:nvPr>
            <p:ph idx="1"/>
          </p:nvPr>
        </p:nvSpPr>
        <p:spPr>
          <a:xfrm>
            <a:off x="306493" y="2691185"/>
            <a:ext cx="11548533" cy="4005470"/>
          </a:xfrm>
        </p:spPr>
        <p:txBody>
          <a:bodyPr>
            <a:normAutofit/>
          </a:bodyPr>
          <a:lstStyle/>
          <a:p>
            <a:pPr marL="45720" indent="0">
              <a:buNone/>
            </a:pPr>
            <a:r>
              <a:rPr lang="cs-CZ" sz="2000" b="0" i="0" u="none" strike="noStrike" baseline="0" dirty="0">
                <a:solidFill>
                  <a:schemeClr val="tx1"/>
                </a:solidFill>
                <a:latin typeface="TimesNewRomanPSMT"/>
              </a:rPr>
              <a:t>Citace ze SP SZP:</a:t>
            </a:r>
          </a:p>
          <a:p>
            <a:pPr marL="45720" indent="0">
              <a:buNone/>
            </a:pPr>
            <a:endParaRPr lang="cs-CZ" sz="2000" b="0" i="0" u="none" strike="noStrike" baseline="0" dirty="0">
              <a:solidFill>
                <a:schemeClr val="tx1"/>
              </a:solidFill>
              <a:latin typeface="TimesNewRomanPSMT"/>
            </a:endParaRPr>
          </a:p>
          <a:p>
            <a:pPr marL="45720" indent="0">
              <a:buNone/>
            </a:pPr>
            <a:r>
              <a:rPr lang="cs-CZ" sz="2400" b="0" i="0" u="none" strike="noStrike" baseline="0" dirty="0">
                <a:solidFill>
                  <a:schemeClr val="tx1"/>
                </a:solidFill>
                <a:latin typeface="TimesNewRomanPSMT"/>
              </a:rPr>
              <a:t>Za aktivního zemědělce je považována fyzická nebo právnická osoba, která dosahuje nárokové částky přímých plateb za předchozí kalendářní rok do výše 5000 EUR. </a:t>
            </a:r>
          </a:p>
          <a:p>
            <a:pPr marL="45720" indent="0">
              <a:buNone/>
            </a:pPr>
            <a:r>
              <a:rPr lang="cs-CZ" sz="2400" b="0" i="0" u="none" strike="noStrike" baseline="0" dirty="0">
                <a:solidFill>
                  <a:schemeClr val="tx1"/>
                </a:solidFill>
                <a:latin typeface="TimesNewRomanPSMT"/>
              </a:rPr>
              <a:t>Shora uvedené je v souladu se záměrem podporovat malé zemědělce v souvislosti s jejich významem pro zachování a zlepšování situace ve venkovských oblastech. </a:t>
            </a:r>
          </a:p>
          <a:p>
            <a:pPr marL="45720" indent="0">
              <a:buNone/>
            </a:pPr>
            <a:r>
              <a:rPr lang="cs-CZ" sz="2400" b="0" i="0" u="none" strike="noStrike" baseline="0" dirty="0">
                <a:solidFill>
                  <a:schemeClr val="tx1"/>
                </a:solidFill>
                <a:latin typeface="TimesNewRomanPSMT"/>
              </a:rPr>
              <a:t>Dle analýzy národní platební agentury se očekává, že kritériu hranice 5000 EUR vyhoví zhruba 56,70% žadatelů, což odpovídá počtu 17195 jednotných žádostí. Zvolený práh tak bude mít rovněž pozitivní vliv na snížení administrativní zátěže při rozhodování o statusu aktivního zemědělce.</a:t>
            </a:r>
            <a:endParaRPr lang="cs-CZ" sz="2400" dirty="0">
              <a:solidFill>
                <a:schemeClr val="tx1"/>
              </a:solidFill>
            </a:endParaRPr>
          </a:p>
        </p:txBody>
      </p:sp>
    </p:spTree>
    <p:extLst>
      <p:ext uri="{BB962C8B-B14F-4D97-AF65-F5344CB8AC3E}">
        <p14:creationId xmlns:p14="http://schemas.microsoft.com/office/powerpoint/2010/main" val="253193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BED7907-642B-2621-BD3D-B8A3A1666FA2}"/>
              </a:ext>
            </a:extLst>
          </p:cNvPr>
          <p:cNvSpPr>
            <a:spLocks noGrp="1"/>
          </p:cNvSpPr>
          <p:nvPr>
            <p:ph type="title"/>
          </p:nvPr>
        </p:nvSpPr>
        <p:spPr>
          <a:xfrm>
            <a:off x="7989455" y="609599"/>
            <a:ext cx="3574471" cy="5403273"/>
          </a:xfrm>
        </p:spPr>
        <p:txBody>
          <a:bodyPr>
            <a:normAutofit/>
          </a:bodyPr>
          <a:lstStyle/>
          <a:p>
            <a:r>
              <a:rPr lang="pl-PL" sz="6000" b="1">
                <a:solidFill>
                  <a:srgbClr val="FFFFFF"/>
                </a:solidFill>
              </a:rPr>
              <a:t>PŘÍMÉ PLATBY OD ROKU 2023</a:t>
            </a:r>
            <a:endParaRPr lang="cs-CZ" sz="6000" b="1">
              <a:solidFill>
                <a:srgbClr val="FFFFFF"/>
              </a:solidFill>
            </a:endParaRPr>
          </a:p>
        </p:txBody>
      </p:sp>
      <p:sp>
        <p:nvSpPr>
          <p:cNvPr id="15" name="Rectangle 14">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Zástupný obsah 2">
            <a:extLst>
              <a:ext uri="{FF2B5EF4-FFF2-40B4-BE49-F238E27FC236}">
                <a16:creationId xmlns:a16="http://schemas.microsoft.com/office/drawing/2014/main" id="{50B91926-7B77-5AFB-BE2E-7410A8FD23B3}"/>
              </a:ext>
            </a:extLst>
          </p:cNvPr>
          <p:cNvGraphicFramePr>
            <a:graphicFrameLocks noGrp="1"/>
          </p:cNvGraphicFramePr>
          <p:nvPr>
            <p:ph idx="1"/>
            <p:extLst>
              <p:ext uri="{D42A27DB-BD31-4B8C-83A1-F6EECF244321}">
                <p14:modId xmlns:p14="http://schemas.microsoft.com/office/powerpoint/2010/main" val="3971786251"/>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122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3289A4-3E96-E232-23C8-FEC25EAABBB9}"/>
              </a:ext>
            </a:extLst>
          </p:cNvPr>
          <p:cNvSpPr>
            <a:spLocks noGrp="1"/>
          </p:cNvSpPr>
          <p:nvPr>
            <p:ph type="title"/>
          </p:nvPr>
        </p:nvSpPr>
        <p:spPr>
          <a:xfrm>
            <a:off x="966744" y="238125"/>
            <a:ext cx="9076329" cy="942975"/>
          </a:xfrm>
        </p:spPr>
        <p:txBody>
          <a:bodyPr>
            <a:normAutofit/>
          </a:bodyPr>
          <a:lstStyle/>
          <a:p>
            <a:pPr algn="ctr"/>
            <a:br>
              <a:rPr lang="cs-CZ" sz="1800" b="0" i="0" u="none" strike="noStrike" baseline="0" dirty="0">
                <a:solidFill>
                  <a:srgbClr val="000000"/>
                </a:solidFill>
                <a:latin typeface="Arial" panose="020B0604020202020204" pitchFamily="34" charset="0"/>
              </a:rPr>
            </a:br>
            <a:r>
              <a:rPr lang="cs-CZ" sz="1800" b="0" i="0" u="none" strike="noStrike" baseline="0" dirty="0">
                <a:solidFill>
                  <a:srgbClr val="000000"/>
                </a:solidFill>
                <a:latin typeface="Arial" panose="020B0604020202020204" pitchFamily="34" charset="0"/>
              </a:rPr>
              <a:t> </a:t>
            </a:r>
            <a:r>
              <a:rPr lang="cs-CZ" b="0" i="0" u="none" strike="noStrike" baseline="0" dirty="0">
                <a:solidFill>
                  <a:srgbClr val="000000"/>
                </a:solidFill>
                <a:latin typeface="Arial" panose="020B0604020202020204" pitchFamily="34" charset="0"/>
              </a:rPr>
              <a:t>Cíle Společné zemědělské politiky</a:t>
            </a:r>
            <a:endParaRPr lang="cs-CZ" dirty="0"/>
          </a:p>
        </p:txBody>
      </p:sp>
      <p:pic>
        <p:nvPicPr>
          <p:cNvPr id="5" name="Zástupný obsah 4">
            <a:extLst>
              <a:ext uri="{FF2B5EF4-FFF2-40B4-BE49-F238E27FC236}">
                <a16:creationId xmlns:a16="http://schemas.microsoft.com/office/drawing/2014/main" id="{0B931827-7B90-242E-436F-DAA0A29F77C9}"/>
              </a:ext>
            </a:extLst>
          </p:cNvPr>
          <p:cNvPicPr>
            <a:picLocks noGrp="1" noChangeAspect="1"/>
          </p:cNvPicPr>
          <p:nvPr>
            <p:ph idx="1"/>
          </p:nvPr>
        </p:nvPicPr>
        <p:blipFill>
          <a:blip r:embed="rId2"/>
          <a:stretch>
            <a:fillRect/>
          </a:stretch>
        </p:blipFill>
        <p:spPr>
          <a:xfrm>
            <a:off x="3245979" y="2167407"/>
            <a:ext cx="5666704" cy="3818586"/>
          </a:xfrm>
        </p:spPr>
      </p:pic>
    </p:spTree>
    <p:extLst>
      <p:ext uri="{BB962C8B-B14F-4D97-AF65-F5344CB8AC3E}">
        <p14:creationId xmlns:p14="http://schemas.microsoft.com/office/powerpoint/2010/main" val="428360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0EB1C0F-6148-3955-39FD-C344E02E1E59}"/>
              </a:ext>
            </a:extLst>
          </p:cNvPr>
          <p:cNvSpPr>
            <a:spLocks noGrp="1"/>
          </p:cNvSpPr>
          <p:nvPr>
            <p:ph type="title"/>
          </p:nvPr>
        </p:nvSpPr>
        <p:spPr>
          <a:xfrm>
            <a:off x="1143000" y="609600"/>
            <a:ext cx="9875520" cy="1356360"/>
          </a:xfrm>
        </p:spPr>
        <p:txBody>
          <a:bodyPr>
            <a:normAutofit/>
          </a:bodyPr>
          <a:lstStyle/>
          <a:p>
            <a:r>
              <a:rPr lang="cs-CZ" b="1">
                <a:solidFill>
                  <a:srgbClr val="FFFFFF"/>
                </a:solidFill>
              </a:rPr>
              <a:t>PLATBA PRO MALÉ ZEMĚDĚLCE</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0C93BE4-6471-181F-71D9-669579C21613}"/>
              </a:ext>
            </a:extLst>
          </p:cNvPr>
          <p:cNvSpPr>
            <a:spLocks noGrp="1"/>
          </p:cNvSpPr>
          <p:nvPr>
            <p:ph idx="1"/>
          </p:nvPr>
        </p:nvSpPr>
        <p:spPr>
          <a:xfrm>
            <a:off x="321732" y="2628900"/>
            <a:ext cx="11403543" cy="4000500"/>
          </a:xfrm>
        </p:spPr>
        <p:txBody>
          <a:bodyPr>
            <a:normAutofit/>
          </a:bodyPr>
          <a:lstStyle/>
          <a:p>
            <a:pPr marL="45720" indent="0">
              <a:buNone/>
            </a:pPr>
            <a:r>
              <a:rPr lang="cs-CZ" sz="2400" b="1" dirty="0">
                <a:solidFill>
                  <a:schemeClr val="tx1"/>
                </a:solidFill>
              </a:rPr>
              <a:t>Nová platba pro drobné zemědělce</a:t>
            </a:r>
            <a:r>
              <a:rPr lang="cs-CZ" sz="2400" dirty="0">
                <a:solidFill>
                  <a:schemeClr val="tx1"/>
                </a:solidFill>
              </a:rPr>
              <a:t>, kteří si </a:t>
            </a:r>
            <a:r>
              <a:rPr lang="cs-CZ" sz="2400" b="1" dirty="0">
                <a:solidFill>
                  <a:schemeClr val="tx1"/>
                </a:solidFill>
              </a:rPr>
              <a:t>podají žádost maximálně na 4 hektary </a:t>
            </a:r>
            <a:r>
              <a:rPr lang="cs-CZ" sz="2400" dirty="0">
                <a:solidFill>
                  <a:schemeClr val="tx1"/>
                </a:solidFill>
              </a:rPr>
              <a:t>zemědělské půdy (bez ohledu na celkovou jimi obhospodařovanou výměru).</a:t>
            </a:r>
          </a:p>
          <a:p>
            <a:pPr marL="45720" indent="0">
              <a:buNone/>
            </a:pPr>
            <a:r>
              <a:rPr lang="cs-CZ" sz="2400" dirty="0">
                <a:solidFill>
                  <a:schemeClr val="tx1"/>
                </a:solidFill>
              </a:rPr>
              <a:t> Cílem je stabilizace příjmů nejmenších podniků. </a:t>
            </a:r>
            <a:r>
              <a:rPr lang="cs-CZ" sz="2400" b="1" dirty="0">
                <a:solidFill>
                  <a:schemeClr val="tx1"/>
                </a:solidFill>
              </a:rPr>
              <a:t>Nahrazuje všechny ostatní přímé platby – nelze žádat o tuto platbu a zároveň o jinou přímou platbu! </a:t>
            </a:r>
          </a:p>
          <a:p>
            <a:pPr marL="45720" indent="0">
              <a:buNone/>
            </a:pPr>
            <a:r>
              <a:rPr lang="cs-CZ" sz="2400" dirty="0">
                <a:solidFill>
                  <a:schemeClr val="tx1"/>
                </a:solidFill>
              </a:rPr>
              <a:t>Jedná se o zjednodušení administrace pro drobné žadatele – na základě jedné žádosti obdrží platbu odpovídající součtu plateb BISS, CRISS a </a:t>
            </a:r>
            <a:r>
              <a:rPr lang="cs-CZ" sz="2400" dirty="0" err="1">
                <a:solidFill>
                  <a:schemeClr val="tx1"/>
                </a:solidFill>
              </a:rPr>
              <a:t>celofaremní</a:t>
            </a:r>
            <a:r>
              <a:rPr lang="cs-CZ" sz="2400" dirty="0">
                <a:solidFill>
                  <a:schemeClr val="tx1"/>
                </a:solidFill>
              </a:rPr>
              <a:t> </a:t>
            </a:r>
            <a:r>
              <a:rPr lang="cs-CZ" sz="2400" dirty="0" err="1">
                <a:solidFill>
                  <a:schemeClr val="tx1"/>
                </a:solidFill>
              </a:rPr>
              <a:t>ekoplatba</a:t>
            </a:r>
            <a:r>
              <a:rPr lang="cs-CZ" sz="2400" dirty="0">
                <a:solidFill>
                  <a:schemeClr val="tx1"/>
                </a:solidFill>
              </a:rPr>
              <a:t>. </a:t>
            </a:r>
          </a:p>
          <a:p>
            <a:pPr marL="45720" indent="0">
              <a:buNone/>
            </a:pPr>
            <a:r>
              <a:rPr lang="cs-CZ" sz="2400" dirty="0">
                <a:solidFill>
                  <a:schemeClr val="tx1"/>
                </a:solidFill>
              </a:rPr>
              <a:t>Bude poskytována formou roční platby na hektar využívané zemědělské plochy.</a:t>
            </a:r>
          </a:p>
        </p:txBody>
      </p:sp>
    </p:spTree>
    <p:extLst>
      <p:ext uri="{BB962C8B-B14F-4D97-AF65-F5344CB8AC3E}">
        <p14:creationId xmlns:p14="http://schemas.microsoft.com/office/powerpoint/2010/main" val="235909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1AD5FF85-1CF1-2517-9262-9944BCCB4DAD}"/>
              </a:ext>
            </a:extLst>
          </p:cNvPr>
          <p:cNvSpPr>
            <a:spLocks noGrp="1"/>
          </p:cNvSpPr>
          <p:nvPr>
            <p:ph type="title"/>
          </p:nvPr>
        </p:nvSpPr>
        <p:spPr>
          <a:xfrm>
            <a:off x="1143000" y="609600"/>
            <a:ext cx="9875520" cy="1356360"/>
          </a:xfrm>
        </p:spPr>
        <p:txBody>
          <a:bodyPr>
            <a:normAutofit/>
          </a:bodyPr>
          <a:lstStyle/>
          <a:p>
            <a:r>
              <a:rPr lang="cs-CZ" b="1">
                <a:solidFill>
                  <a:srgbClr val="FFFFFF"/>
                </a:solidFill>
              </a:rPr>
              <a:t>PLATBA PRO MALÉ ZEMĚDĚLCE</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0BF74A4B-FCD4-E91D-0223-FA91F5E242BD}"/>
              </a:ext>
            </a:extLst>
          </p:cNvPr>
          <p:cNvSpPr>
            <a:spLocks noGrp="1"/>
          </p:cNvSpPr>
          <p:nvPr>
            <p:ph idx="1"/>
          </p:nvPr>
        </p:nvSpPr>
        <p:spPr>
          <a:xfrm>
            <a:off x="1143000" y="2852530"/>
            <a:ext cx="9872871" cy="3683737"/>
          </a:xfrm>
        </p:spPr>
        <p:txBody>
          <a:bodyPr>
            <a:normAutofit/>
          </a:bodyPr>
          <a:lstStyle/>
          <a:p>
            <a:pPr marL="45720" indent="0">
              <a:buNone/>
            </a:pPr>
            <a:r>
              <a:rPr lang="cs-CZ" sz="2400" b="1" dirty="0">
                <a:solidFill>
                  <a:schemeClr val="tx1"/>
                </a:solidFill>
              </a:rPr>
              <a:t>Žadatel</a:t>
            </a:r>
          </a:p>
          <a:p>
            <a:pPr marL="45720" indent="0">
              <a:buNone/>
            </a:pPr>
            <a:endParaRPr lang="cs-CZ" sz="2400" b="1" dirty="0">
              <a:solidFill>
                <a:schemeClr val="tx1"/>
              </a:solidFill>
            </a:endParaRPr>
          </a:p>
          <a:p>
            <a:pPr>
              <a:buFont typeface="Wingdings" panose="05000000000000000000" pitchFamily="2" charset="2"/>
              <a:buChar char="Ø"/>
            </a:pPr>
            <a:r>
              <a:rPr lang="cs-CZ" sz="2400" dirty="0">
                <a:solidFill>
                  <a:schemeClr val="tx1"/>
                </a:solidFill>
              </a:rPr>
              <a:t>musí být aktivním zemědělcem</a:t>
            </a:r>
          </a:p>
          <a:p>
            <a:pPr>
              <a:buFont typeface="Wingdings" panose="05000000000000000000" pitchFamily="2" charset="2"/>
              <a:buChar char="Ø"/>
            </a:pPr>
            <a:r>
              <a:rPr lang="cs-CZ" sz="2400" dirty="0">
                <a:solidFill>
                  <a:schemeClr val="tx1"/>
                </a:solidFill>
              </a:rPr>
              <a:t> obhospodařuje </a:t>
            </a:r>
            <a:r>
              <a:rPr lang="cs-CZ" sz="2400" b="1" dirty="0">
                <a:solidFill>
                  <a:schemeClr val="tx1"/>
                </a:solidFill>
              </a:rPr>
              <a:t>min. 1 ha </a:t>
            </a:r>
            <a:r>
              <a:rPr lang="cs-CZ" sz="2400" dirty="0">
                <a:solidFill>
                  <a:schemeClr val="tx1"/>
                </a:solidFill>
              </a:rPr>
              <a:t>a žádost podá </a:t>
            </a:r>
            <a:r>
              <a:rPr lang="cs-CZ" sz="2400" b="1" dirty="0">
                <a:solidFill>
                  <a:schemeClr val="tx1"/>
                </a:solidFill>
              </a:rPr>
              <a:t>maximálně na 4 ha </a:t>
            </a:r>
            <a:r>
              <a:rPr lang="cs-CZ" sz="2400" dirty="0">
                <a:solidFill>
                  <a:schemeClr val="tx1"/>
                </a:solidFill>
              </a:rPr>
              <a:t>zemědělské půdy evidované v LPIS </a:t>
            </a:r>
          </a:p>
          <a:p>
            <a:pPr>
              <a:buFont typeface="Wingdings" panose="05000000000000000000" pitchFamily="2" charset="2"/>
              <a:buChar char="Ø"/>
            </a:pPr>
            <a:r>
              <a:rPr lang="cs-CZ" sz="2400" dirty="0">
                <a:solidFill>
                  <a:schemeClr val="tx1"/>
                </a:solidFill>
              </a:rPr>
              <a:t>deklarovaná zemědělská plocha musí být řádně zemědělsky obhospodařovaná</a:t>
            </a:r>
          </a:p>
        </p:txBody>
      </p:sp>
    </p:spTree>
    <p:extLst>
      <p:ext uri="{BB962C8B-B14F-4D97-AF65-F5344CB8AC3E}">
        <p14:creationId xmlns:p14="http://schemas.microsoft.com/office/powerpoint/2010/main" val="24789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85E07CF9-7A0C-22D6-1E47-B0FF34F52183}"/>
              </a:ext>
            </a:extLst>
          </p:cNvPr>
          <p:cNvSpPr>
            <a:spLocks noGrp="1"/>
          </p:cNvSpPr>
          <p:nvPr>
            <p:ph type="title"/>
          </p:nvPr>
        </p:nvSpPr>
        <p:spPr>
          <a:xfrm>
            <a:off x="1143000" y="609600"/>
            <a:ext cx="9875520" cy="1356360"/>
          </a:xfrm>
        </p:spPr>
        <p:txBody>
          <a:bodyPr>
            <a:normAutofit/>
          </a:bodyPr>
          <a:lstStyle/>
          <a:p>
            <a:r>
              <a:rPr lang="cs-CZ" sz="3700" b="1">
                <a:solidFill>
                  <a:srgbClr val="FFFFFF"/>
                </a:solidFill>
              </a:rPr>
              <a:t>DOPLŇKOVÁ REDISTRIBUTIVNÍ PODPORA PŘÍJMU PRO UDRŽITELNOST (CRISS)</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B02C563-88C1-E1BA-33D6-414D10B0A3E7}"/>
              </a:ext>
            </a:extLst>
          </p:cNvPr>
          <p:cNvSpPr>
            <a:spLocks noGrp="1"/>
          </p:cNvSpPr>
          <p:nvPr>
            <p:ph idx="1"/>
          </p:nvPr>
        </p:nvSpPr>
        <p:spPr>
          <a:xfrm>
            <a:off x="321732" y="2529839"/>
            <a:ext cx="11548533" cy="4413885"/>
          </a:xfrm>
        </p:spPr>
        <p:txBody>
          <a:bodyPr>
            <a:normAutofit/>
          </a:bodyPr>
          <a:lstStyle/>
          <a:p>
            <a:pPr marL="45720" indent="0">
              <a:buNone/>
            </a:pPr>
            <a:r>
              <a:rPr lang="cs-CZ" sz="2400" b="1" dirty="0">
                <a:solidFill>
                  <a:srgbClr val="00B050"/>
                </a:solidFill>
              </a:rPr>
              <a:t>Nová platba pro všechny žadatele</a:t>
            </a:r>
            <a:r>
              <a:rPr lang="cs-CZ" sz="2400" dirty="0">
                <a:solidFill>
                  <a:srgbClr val="00B050"/>
                </a:solidFill>
              </a:rPr>
              <a:t>, poskytovaná všem žadatelům </a:t>
            </a:r>
            <a:r>
              <a:rPr lang="cs-CZ" sz="2400" b="1" dirty="0">
                <a:solidFill>
                  <a:srgbClr val="00B050"/>
                </a:solidFill>
              </a:rPr>
              <a:t>na prvních 150 hektarů. </a:t>
            </a:r>
          </a:p>
          <a:p>
            <a:pPr marL="45720" indent="0">
              <a:buNone/>
            </a:pPr>
            <a:r>
              <a:rPr lang="cs-CZ" sz="2400" dirty="0">
                <a:solidFill>
                  <a:srgbClr val="00B050"/>
                </a:solidFill>
              </a:rPr>
              <a:t>Bude poskytována formou roční platby na hektar využívané zemědělské plochy. Podmínkou je nárok na základní platbu BISS.</a:t>
            </a:r>
          </a:p>
          <a:p>
            <a:pPr marL="45720" indent="0">
              <a:buNone/>
            </a:pPr>
            <a:r>
              <a:rPr lang="cs-CZ" sz="2400" b="1" dirty="0">
                <a:solidFill>
                  <a:srgbClr val="00B050"/>
                </a:solidFill>
              </a:rPr>
              <a:t>Žadatel </a:t>
            </a:r>
          </a:p>
          <a:p>
            <a:pPr>
              <a:buFont typeface="Wingdings" panose="05000000000000000000" pitchFamily="2" charset="2"/>
              <a:buChar char="q"/>
            </a:pPr>
            <a:r>
              <a:rPr lang="cs-CZ" sz="2400" dirty="0">
                <a:solidFill>
                  <a:srgbClr val="00B050"/>
                </a:solidFill>
              </a:rPr>
              <a:t>  musí být aktivním zemědělcem </a:t>
            </a:r>
          </a:p>
          <a:p>
            <a:pPr>
              <a:buFont typeface="Wingdings" panose="05000000000000000000" pitchFamily="2" charset="2"/>
              <a:buChar char="q"/>
            </a:pPr>
            <a:r>
              <a:rPr lang="cs-CZ" sz="2400" dirty="0">
                <a:solidFill>
                  <a:srgbClr val="00B050"/>
                </a:solidFill>
              </a:rPr>
              <a:t>  obhospodařuje min. 1 ha zemědělské půdy evidované v LPIS </a:t>
            </a:r>
          </a:p>
          <a:p>
            <a:pPr>
              <a:buFont typeface="Wingdings" panose="05000000000000000000" pitchFamily="2" charset="2"/>
              <a:buChar char="q"/>
            </a:pPr>
            <a:r>
              <a:rPr lang="cs-CZ" sz="2400" dirty="0">
                <a:solidFill>
                  <a:srgbClr val="00B050"/>
                </a:solidFill>
              </a:rPr>
              <a:t>  deklarovaná zemědělská plocha musí být řádně zemědělsky     obhospodařovaná </a:t>
            </a:r>
          </a:p>
          <a:p>
            <a:pPr>
              <a:buFont typeface="Wingdings" panose="05000000000000000000" pitchFamily="2" charset="2"/>
              <a:buChar char="q"/>
            </a:pPr>
            <a:r>
              <a:rPr lang="cs-CZ" sz="2400" dirty="0">
                <a:solidFill>
                  <a:srgbClr val="00B050"/>
                </a:solidFill>
              </a:rPr>
              <a:t>  musí dodržovat požadavky podmíněnosti (DZES, PPH)</a:t>
            </a:r>
          </a:p>
        </p:txBody>
      </p:sp>
    </p:spTree>
    <p:extLst>
      <p:ext uri="{BB962C8B-B14F-4D97-AF65-F5344CB8AC3E}">
        <p14:creationId xmlns:p14="http://schemas.microsoft.com/office/powerpoint/2010/main" val="158786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5C6E4170-73EA-C696-A86B-E0BF77A7A4C3}"/>
              </a:ext>
            </a:extLst>
          </p:cNvPr>
          <p:cNvSpPr>
            <a:spLocks noGrp="1"/>
          </p:cNvSpPr>
          <p:nvPr>
            <p:ph type="title"/>
          </p:nvPr>
        </p:nvSpPr>
        <p:spPr>
          <a:xfrm>
            <a:off x="1143000" y="609600"/>
            <a:ext cx="9875520" cy="1356360"/>
          </a:xfrm>
        </p:spPr>
        <p:txBody>
          <a:bodyPr>
            <a:normAutofit/>
          </a:bodyPr>
          <a:lstStyle/>
          <a:p>
            <a:pPr algn="ctr"/>
            <a:r>
              <a:rPr lang="cs-CZ" b="1" dirty="0">
                <a:solidFill>
                  <a:srgbClr val="FFFFFF"/>
                </a:solidFill>
              </a:rPr>
              <a:t>DOPLŇKOVÁ PODPORA PŘÍJMU PRO MLADÉ ZEMĚDĚLCE</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BD8E03F-30BB-C436-4653-CB83E1B8212B}"/>
              </a:ext>
            </a:extLst>
          </p:cNvPr>
          <p:cNvSpPr>
            <a:spLocks noGrp="1"/>
          </p:cNvSpPr>
          <p:nvPr>
            <p:ph idx="1"/>
          </p:nvPr>
        </p:nvSpPr>
        <p:spPr>
          <a:xfrm>
            <a:off x="321732" y="2529839"/>
            <a:ext cx="11548533" cy="4182045"/>
          </a:xfrm>
        </p:spPr>
        <p:txBody>
          <a:bodyPr>
            <a:normAutofit/>
          </a:bodyPr>
          <a:lstStyle/>
          <a:p>
            <a:pPr marL="45720" indent="0">
              <a:buNone/>
            </a:pPr>
            <a:endParaRPr lang="cs-CZ" dirty="0">
              <a:solidFill>
                <a:schemeClr val="tx1"/>
              </a:solidFill>
            </a:endParaRPr>
          </a:p>
          <a:p>
            <a:pPr marL="45720" indent="0">
              <a:buNone/>
            </a:pPr>
            <a:r>
              <a:rPr lang="cs-CZ" sz="2400" b="1" dirty="0">
                <a:solidFill>
                  <a:srgbClr val="92D050"/>
                </a:solidFill>
              </a:rPr>
              <a:t>Platba navazuje na podpory pro mladé zemědělce v současném období. Je určena pro mladé začínající zemědělce, kteří ke dni podání žádosti nedosáhli věku 41 let</a:t>
            </a:r>
          </a:p>
          <a:p>
            <a:pPr marL="45720" indent="0">
              <a:buNone/>
            </a:pPr>
            <a:r>
              <a:rPr lang="cs-CZ" sz="2400" b="1" dirty="0">
                <a:solidFill>
                  <a:srgbClr val="92D050"/>
                </a:solidFill>
              </a:rPr>
              <a:t>Jedná se o doplňkový příjem po zahájení činnosti. Nárok na ni mají žadatelé, kteří poprvé založili nový zemědělský podnik nebo převzali hospodářství po starších zemědělcích. Podmínkou je nárok na základní platbu BISS. Platba bude poskytnuta formou roční platby na hektar maximálně </a:t>
            </a:r>
            <a:r>
              <a:rPr lang="cs-CZ" sz="2400" b="1" dirty="0">
                <a:solidFill>
                  <a:srgbClr val="C00000"/>
                </a:solidFill>
              </a:rPr>
              <a:t>na 90 ha zemědělské půdy</a:t>
            </a:r>
            <a:r>
              <a:rPr lang="cs-CZ" sz="2400" b="1" dirty="0">
                <a:solidFill>
                  <a:srgbClr val="92D050"/>
                </a:solidFill>
              </a:rPr>
              <a:t>. Žádost je možno podávat 5 po sobě jdoucích let</a:t>
            </a:r>
            <a:r>
              <a:rPr lang="cs-CZ" sz="2400" b="1" dirty="0">
                <a:solidFill>
                  <a:schemeClr val="tx1"/>
                </a:solidFill>
              </a:rPr>
              <a:t>.</a:t>
            </a:r>
          </a:p>
        </p:txBody>
      </p:sp>
    </p:spTree>
    <p:extLst>
      <p:ext uri="{BB962C8B-B14F-4D97-AF65-F5344CB8AC3E}">
        <p14:creationId xmlns:p14="http://schemas.microsoft.com/office/powerpoint/2010/main" val="3839546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A442F074-7951-1B93-EE28-71B59540CDE2}"/>
              </a:ext>
            </a:extLst>
          </p:cNvPr>
          <p:cNvSpPr>
            <a:spLocks noGrp="1"/>
          </p:cNvSpPr>
          <p:nvPr>
            <p:ph type="title"/>
          </p:nvPr>
        </p:nvSpPr>
        <p:spPr>
          <a:xfrm>
            <a:off x="1143000" y="609600"/>
            <a:ext cx="9875520" cy="1158241"/>
          </a:xfrm>
        </p:spPr>
        <p:txBody>
          <a:bodyPr>
            <a:normAutofit fontScale="90000"/>
          </a:bodyPr>
          <a:lstStyle/>
          <a:p>
            <a:r>
              <a:rPr lang="cs-CZ" b="1" dirty="0">
                <a:solidFill>
                  <a:srgbClr val="FFFFFF"/>
                </a:solidFill>
              </a:rPr>
              <a:t>DOPLŇKOVÁ PODPORA PŘÍJMU PRO MLADÉ ZEMĚDĚLCE</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9BF9EF3-D720-F5A8-869D-D1F13C235B22}"/>
              </a:ext>
            </a:extLst>
          </p:cNvPr>
          <p:cNvSpPr>
            <a:spLocks noGrp="1"/>
          </p:cNvSpPr>
          <p:nvPr>
            <p:ph idx="1"/>
          </p:nvPr>
        </p:nvSpPr>
        <p:spPr>
          <a:xfrm>
            <a:off x="321732" y="2529839"/>
            <a:ext cx="11548533" cy="4328159"/>
          </a:xfrm>
        </p:spPr>
        <p:txBody>
          <a:bodyPr>
            <a:noAutofit/>
          </a:bodyPr>
          <a:lstStyle/>
          <a:p>
            <a:pPr marL="45720" indent="0">
              <a:buNone/>
            </a:pPr>
            <a:r>
              <a:rPr lang="cs-CZ" sz="2000" b="1" dirty="0">
                <a:solidFill>
                  <a:srgbClr val="00B050"/>
                </a:solidFill>
              </a:rPr>
              <a:t>Žadatel</a:t>
            </a:r>
          </a:p>
          <a:p>
            <a:pPr>
              <a:buFont typeface="Wingdings" panose="05000000000000000000" pitchFamily="2" charset="2"/>
              <a:buChar char="§"/>
            </a:pPr>
            <a:r>
              <a:rPr lang="cs-CZ" sz="2000" dirty="0">
                <a:solidFill>
                  <a:srgbClr val="00B050"/>
                </a:solidFill>
              </a:rPr>
              <a:t>musí být aktivním zemědělcem</a:t>
            </a:r>
          </a:p>
          <a:p>
            <a:pPr>
              <a:buFont typeface="Wingdings" panose="05000000000000000000" pitchFamily="2" charset="2"/>
              <a:buChar char="§"/>
            </a:pPr>
            <a:r>
              <a:rPr lang="cs-CZ" sz="2000" dirty="0">
                <a:solidFill>
                  <a:srgbClr val="00B050"/>
                </a:solidFill>
              </a:rPr>
              <a:t> obhospodařuje min. 1 ha zemědělské půdy evidované v LPIS </a:t>
            </a:r>
          </a:p>
          <a:p>
            <a:pPr>
              <a:buFont typeface="Wingdings" panose="05000000000000000000" pitchFamily="2" charset="2"/>
              <a:buChar char="§"/>
            </a:pPr>
            <a:r>
              <a:rPr lang="cs-CZ" sz="2000" dirty="0">
                <a:solidFill>
                  <a:srgbClr val="00B050"/>
                </a:solidFill>
              </a:rPr>
              <a:t>deklarovaná zemědělská plocha musí být řádně zemědělsky obhospodařovaná </a:t>
            </a:r>
          </a:p>
          <a:p>
            <a:pPr>
              <a:buFont typeface="Wingdings" panose="05000000000000000000" pitchFamily="2" charset="2"/>
              <a:buChar char="§"/>
            </a:pPr>
            <a:r>
              <a:rPr lang="cs-CZ" sz="2000" dirty="0">
                <a:solidFill>
                  <a:srgbClr val="00B050"/>
                </a:solidFill>
              </a:rPr>
              <a:t>musí dodržovat požadavky podmíněnosti (DZES, PPH) </a:t>
            </a:r>
          </a:p>
          <a:p>
            <a:pPr>
              <a:buFont typeface="Wingdings" panose="05000000000000000000" pitchFamily="2" charset="2"/>
              <a:buChar char="§"/>
            </a:pPr>
            <a:r>
              <a:rPr lang="cs-CZ" sz="2000" dirty="0">
                <a:solidFill>
                  <a:srgbClr val="00B050"/>
                </a:solidFill>
              </a:rPr>
              <a:t>musí mít nárok na základní platbu BISS, tj. musí splnit všechny podmínky stanovené pro poskytnutí platby BISS </a:t>
            </a:r>
          </a:p>
          <a:p>
            <a:pPr>
              <a:buFont typeface="Wingdings" panose="05000000000000000000" pitchFamily="2" charset="2"/>
              <a:buChar char="§"/>
            </a:pPr>
            <a:r>
              <a:rPr lang="cs-CZ" sz="2000" dirty="0">
                <a:solidFill>
                  <a:srgbClr val="00B050"/>
                </a:solidFill>
              </a:rPr>
              <a:t>při podání žádosti o platbu musí doložit splnění alespoň minimální zemědělské kvalifikace </a:t>
            </a:r>
          </a:p>
          <a:p>
            <a:pPr>
              <a:buFont typeface="Wingdings" panose="05000000000000000000" pitchFamily="2" charset="2"/>
              <a:buChar char="§"/>
            </a:pPr>
            <a:r>
              <a:rPr lang="cs-CZ" sz="2000" dirty="0">
                <a:solidFill>
                  <a:srgbClr val="00B050"/>
                </a:solidFill>
              </a:rPr>
              <a:t>musí splnit podmínky „vedoucího podniku“ – podmínky se liší pro nové žadatele a pro žadatele pokračující ze stávajícího programového období po zbytek pětiletého období a budou podrobně uvedeny v nařízení vlády </a:t>
            </a:r>
          </a:p>
          <a:p>
            <a:pPr>
              <a:buFont typeface="Wingdings" panose="05000000000000000000" pitchFamily="2" charset="2"/>
              <a:buChar char="§"/>
            </a:pPr>
            <a:r>
              <a:rPr lang="cs-CZ" sz="2000" dirty="0">
                <a:solidFill>
                  <a:schemeClr val="tx1"/>
                </a:solidFill>
              </a:rPr>
              <a:t>ke dni podání žádosti nedosáhl věku 41 let</a:t>
            </a:r>
          </a:p>
        </p:txBody>
      </p:sp>
    </p:spTree>
    <p:extLst>
      <p:ext uri="{BB962C8B-B14F-4D97-AF65-F5344CB8AC3E}">
        <p14:creationId xmlns:p14="http://schemas.microsoft.com/office/powerpoint/2010/main" val="3817515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3C5B40A-512B-A1C5-3C09-4C29C915AE62}"/>
              </a:ext>
            </a:extLst>
          </p:cNvPr>
          <p:cNvSpPr>
            <a:spLocks noGrp="1"/>
          </p:cNvSpPr>
          <p:nvPr>
            <p:ph type="title"/>
          </p:nvPr>
        </p:nvSpPr>
        <p:spPr>
          <a:xfrm>
            <a:off x="1143000" y="609600"/>
            <a:ext cx="9875520" cy="1356360"/>
          </a:xfrm>
        </p:spPr>
        <p:txBody>
          <a:bodyPr>
            <a:normAutofit/>
          </a:bodyPr>
          <a:lstStyle/>
          <a:p>
            <a:r>
              <a:rPr lang="cs-CZ" b="1">
                <a:solidFill>
                  <a:srgbClr val="FFFFFF"/>
                </a:solidFill>
              </a:rPr>
              <a:t>DOPLŇKOVÁ PODPORA PŘÍJMU PRO MLADÉ ZEMĚDĚLCE</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6FCFAC3-3ACD-48FD-0846-F4B12161367E}"/>
              </a:ext>
            </a:extLst>
          </p:cNvPr>
          <p:cNvSpPr>
            <a:spLocks noGrp="1"/>
          </p:cNvSpPr>
          <p:nvPr>
            <p:ph idx="1"/>
          </p:nvPr>
        </p:nvSpPr>
        <p:spPr>
          <a:xfrm>
            <a:off x="438150" y="2529839"/>
            <a:ext cx="11432115" cy="4006427"/>
          </a:xfrm>
        </p:spPr>
        <p:txBody>
          <a:bodyPr>
            <a:normAutofit/>
          </a:bodyPr>
          <a:lstStyle/>
          <a:p>
            <a:pPr marL="45720" indent="0">
              <a:buNone/>
            </a:pPr>
            <a:endParaRPr lang="cs-CZ" dirty="0">
              <a:solidFill>
                <a:schemeClr val="tx1"/>
              </a:solidFill>
            </a:endParaRPr>
          </a:p>
          <a:p>
            <a:pPr>
              <a:buFont typeface="Wingdings" panose="05000000000000000000" pitchFamily="2" charset="2"/>
              <a:buChar char="§"/>
            </a:pPr>
            <a:r>
              <a:rPr lang="cs-CZ" sz="2400" dirty="0">
                <a:solidFill>
                  <a:srgbClr val="00B050"/>
                </a:solidFill>
              </a:rPr>
              <a:t>O platbu může požádat fyzická i právnická osoba.</a:t>
            </a:r>
          </a:p>
          <a:p>
            <a:pPr>
              <a:buFont typeface="Wingdings" panose="05000000000000000000" pitchFamily="2" charset="2"/>
              <a:buChar char="§"/>
            </a:pPr>
            <a:r>
              <a:rPr lang="cs-CZ" sz="2400" dirty="0">
                <a:solidFill>
                  <a:srgbClr val="00B050"/>
                </a:solidFill>
              </a:rPr>
              <a:t>O platbu může požádat i žadatel, který žádal v programovém období do r. 2022 a nevyčerpal 5 po sobě jdoucích let. </a:t>
            </a:r>
          </a:p>
          <a:p>
            <a:pPr>
              <a:buFont typeface="Wingdings" panose="05000000000000000000" pitchFamily="2" charset="2"/>
              <a:buChar char="§"/>
            </a:pPr>
            <a:r>
              <a:rPr lang="cs-CZ" sz="2400" dirty="0">
                <a:solidFill>
                  <a:srgbClr val="00B050"/>
                </a:solidFill>
              </a:rPr>
              <a:t>Tento žadatel nemusí dokládat splnění minimální zemědělské kvalifikace.</a:t>
            </a:r>
          </a:p>
        </p:txBody>
      </p:sp>
    </p:spTree>
    <p:extLst>
      <p:ext uri="{BB962C8B-B14F-4D97-AF65-F5344CB8AC3E}">
        <p14:creationId xmlns:p14="http://schemas.microsoft.com/office/powerpoint/2010/main" val="79308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001253DA-801F-42BE-AE5F-0F03D2D57213}"/>
              </a:ext>
            </a:extLst>
          </p:cNvPr>
          <p:cNvSpPr>
            <a:spLocks noGrp="1"/>
          </p:cNvSpPr>
          <p:nvPr>
            <p:ph type="title"/>
          </p:nvPr>
        </p:nvSpPr>
        <p:spPr>
          <a:xfrm>
            <a:off x="6106704" y="371476"/>
            <a:ext cx="5364444" cy="990599"/>
          </a:xfrm>
        </p:spPr>
        <p:txBody>
          <a:bodyPr>
            <a:normAutofit/>
          </a:bodyPr>
          <a:lstStyle/>
          <a:p>
            <a:r>
              <a:rPr lang="pl-PL" sz="3100" b="1" dirty="0"/>
              <a:t>PODPORA PŘÍJMU VÁZANÁ NA PRODUKCI (CIS)</a:t>
            </a:r>
            <a:endParaRPr lang="cs-CZ" sz="3100" b="1" dirty="0"/>
          </a:p>
        </p:txBody>
      </p:sp>
      <p:pic>
        <p:nvPicPr>
          <p:cNvPr id="7" name="Graphic 6" descr="Rostlina">
            <a:extLst>
              <a:ext uri="{FF2B5EF4-FFF2-40B4-BE49-F238E27FC236}">
                <a16:creationId xmlns:a16="http://schemas.microsoft.com/office/drawing/2014/main" id="{6C4C4926-7F9F-7FE2-FE33-8B3068C174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064" y="1131152"/>
            <a:ext cx="4593715" cy="4593715"/>
          </a:xfrm>
          <a:prstGeom prst="rect">
            <a:avLst/>
          </a:prstGeom>
        </p:spPr>
      </p:pic>
      <p:sp>
        <p:nvSpPr>
          <p:cNvPr id="3" name="Zástupný obsah 2">
            <a:extLst>
              <a:ext uri="{FF2B5EF4-FFF2-40B4-BE49-F238E27FC236}">
                <a16:creationId xmlns:a16="http://schemas.microsoft.com/office/drawing/2014/main" id="{90D7A542-0A82-26E9-3786-67E4EA1D00E1}"/>
              </a:ext>
            </a:extLst>
          </p:cNvPr>
          <p:cNvSpPr>
            <a:spLocks noGrp="1"/>
          </p:cNvSpPr>
          <p:nvPr>
            <p:ph idx="1"/>
          </p:nvPr>
        </p:nvSpPr>
        <p:spPr>
          <a:xfrm>
            <a:off x="5465779" y="1362075"/>
            <a:ext cx="6005368" cy="5362575"/>
          </a:xfrm>
        </p:spPr>
        <p:txBody>
          <a:bodyPr>
            <a:noAutofit/>
          </a:bodyPr>
          <a:lstStyle/>
          <a:p>
            <a:pPr marL="45720" indent="0">
              <a:buNone/>
            </a:pPr>
            <a:r>
              <a:rPr lang="cs-CZ" sz="2400" b="1" dirty="0"/>
              <a:t>Týká se</a:t>
            </a:r>
          </a:p>
          <a:p>
            <a:pPr marL="45720" indent="0">
              <a:buNone/>
            </a:pPr>
            <a:r>
              <a:rPr lang="cs-CZ" sz="2400" dirty="0"/>
              <a:t>• pěstování chmele,</a:t>
            </a:r>
          </a:p>
          <a:p>
            <a:pPr marL="45720" indent="0">
              <a:buNone/>
            </a:pPr>
            <a:r>
              <a:rPr lang="cs-CZ" sz="2400" dirty="0"/>
              <a:t>• zeleniny,</a:t>
            </a:r>
          </a:p>
          <a:p>
            <a:pPr marL="45720" indent="0">
              <a:buNone/>
            </a:pPr>
            <a:r>
              <a:rPr lang="cs-CZ" sz="2400" dirty="0"/>
              <a:t>• ovoce,</a:t>
            </a:r>
          </a:p>
          <a:p>
            <a:pPr marL="45720" indent="0">
              <a:buNone/>
            </a:pPr>
            <a:r>
              <a:rPr lang="cs-CZ" sz="2400" dirty="0"/>
              <a:t>• cukrové řepy,</a:t>
            </a:r>
          </a:p>
          <a:p>
            <a:pPr marL="45720" indent="0">
              <a:buNone/>
            </a:pPr>
            <a:r>
              <a:rPr lang="cs-CZ" sz="2400" dirty="0"/>
              <a:t>• bílkovinných plodin,</a:t>
            </a:r>
          </a:p>
          <a:p>
            <a:pPr marL="45720" indent="0">
              <a:buNone/>
            </a:pPr>
            <a:r>
              <a:rPr lang="cs-CZ" sz="2400" dirty="0"/>
              <a:t>• škrobových brambor, </a:t>
            </a:r>
          </a:p>
          <a:p>
            <a:pPr marL="45720" indent="0">
              <a:buNone/>
            </a:pPr>
            <a:r>
              <a:rPr lang="cs-CZ" sz="2400" dirty="0"/>
              <a:t>• chovu ovcí a koz,</a:t>
            </a:r>
          </a:p>
          <a:p>
            <a:pPr marL="45720" indent="0">
              <a:buNone/>
            </a:pPr>
            <a:r>
              <a:rPr lang="cs-CZ" sz="2400" dirty="0"/>
              <a:t>• produkci hovězího masa</a:t>
            </a:r>
          </a:p>
          <a:p>
            <a:pPr marL="45720" indent="0">
              <a:buNone/>
            </a:pPr>
            <a:r>
              <a:rPr lang="cs-CZ" sz="2400" dirty="0"/>
              <a:t>• produkci mléka.</a:t>
            </a:r>
          </a:p>
        </p:txBody>
      </p:sp>
    </p:spTree>
    <p:extLst>
      <p:ext uri="{BB962C8B-B14F-4D97-AF65-F5344CB8AC3E}">
        <p14:creationId xmlns:p14="http://schemas.microsoft.com/office/powerpoint/2010/main" val="235579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48C3E6-AD82-87B0-C0A9-27FDC4FF7C82}"/>
              </a:ext>
            </a:extLst>
          </p:cNvPr>
          <p:cNvSpPr>
            <a:spLocks noGrp="1"/>
          </p:cNvSpPr>
          <p:nvPr>
            <p:ph type="title"/>
          </p:nvPr>
        </p:nvSpPr>
        <p:spPr>
          <a:xfrm>
            <a:off x="1143000" y="609600"/>
            <a:ext cx="9875520" cy="512190"/>
          </a:xfrm>
        </p:spPr>
        <p:txBody>
          <a:bodyPr>
            <a:normAutofit fontScale="90000"/>
          </a:bodyPr>
          <a:lstStyle/>
          <a:p>
            <a:r>
              <a:rPr lang="cs-CZ" sz="4400" dirty="0"/>
              <a:t>Platba vázaná na produkci</a:t>
            </a:r>
            <a:endParaRPr lang="cs-CZ" dirty="0"/>
          </a:p>
        </p:txBody>
      </p:sp>
      <p:pic>
        <p:nvPicPr>
          <p:cNvPr id="5" name="Zástupný obsah 4">
            <a:extLst>
              <a:ext uri="{FF2B5EF4-FFF2-40B4-BE49-F238E27FC236}">
                <a16:creationId xmlns:a16="http://schemas.microsoft.com/office/drawing/2014/main" id="{F6120F42-22F1-9407-D3D1-CA900ABD37B2}"/>
              </a:ext>
            </a:extLst>
          </p:cNvPr>
          <p:cNvPicPr>
            <a:picLocks noGrp="1" noChangeAspect="1"/>
          </p:cNvPicPr>
          <p:nvPr>
            <p:ph idx="1"/>
          </p:nvPr>
        </p:nvPicPr>
        <p:blipFill>
          <a:blip r:embed="rId2"/>
          <a:stretch>
            <a:fillRect/>
          </a:stretch>
        </p:blipFill>
        <p:spPr>
          <a:xfrm>
            <a:off x="744538" y="1392327"/>
            <a:ext cx="10661650" cy="4546421"/>
          </a:xfrm>
        </p:spPr>
      </p:pic>
    </p:spTree>
    <p:extLst>
      <p:ext uri="{BB962C8B-B14F-4D97-AF65-F5344CB8AC3E}">
        <p14:creationId xmlns:p14="http://schemas.microsoft.com/office/powerpoint/2010/main" val="3028090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060462-DBD8-E9A6-206E-43560AF18D7B}"/>
              </a:ext>
            </a:extLst>
          </p:cNvPr>
          <p:cNvSpPr>
            <a:spLocks noGrp="1"/>
          </p:cNvSpPr>
          <p:nvPr>
            <p:ph type="title"/>
          </p:nvPr>
        </p:nvSpPr>
        <p:spPr>
          <a:xfrm>
            <a:off x="1143000" y="609600"/>
            <a:ext cx="9875520" cy="455629"/>
          </a:xfrm>
        </p:spPr>
        <p:txBody>
          <a:bodyPr>
            <a:normAutofit fontScale="90000"/>
          </a:bodyPr>
          <a:lstStyle/>
          <a:p>
            <a:r>
              <a:rPr lang="cs-CZ" dirty="0"/>
              <a:t>Plánované sazby přímých plateb </a:t>
            </a:r>
          </a:p>
        </p:txBody>
      </p:sp>
      <p:sp>
        <p:nvSpPr>
          <p:cNvPr id="3" name="Zástupný obsah 2">
            <a:extLst>
              <a:ext uri="{FF2B5EF4-FFF2-40B4-BE49-F238E27FC236}">
                <a16:creationId xmlns:a16="http://schemas.microsoft.com/office/drawing/2014/main" id="{4AC9157B-77A7-4366-F9AE-851A770E27B6}"/>
              </a:ext>
            </a:extLst>
          </p:cNvPr>
          <p:cNvSpPr>
            <a:spLocks noGrp="1"/>
          </p:cNvSpPr>
          <p:nvPr>
            <p:ph idx="1"/>
          </p:nvPr>
        </p:nvSpPr>
        <p:spPr>
          <a:xfrm>
            <a:off x="961534" y="1461155"/>
            <a:ext cx="10397765" cy="4967925"/>
          </a:xfrm>
        </p:spPr>
        <p:txBody>
          <a:bodyPr>
            <a:normAutofit/>
          </a:bodyPr>
          <a:lstStyle/>
          <a:p>
            <a:endParaRPr lang="cs-CZ" dirty="0"/>
          </a:p>
          <a:p>
            <a:r>
              <a:rPr lang="cs-CZ" b="1" dirty="0"/>
              <a:t>Sazba BISS – základní podpora				72,48 EUR/ha</a:t>
            </a:r>
          </a:p>
          <a:p>
            <a:r>
              <a:rPr lang="cs-CZ" b="1" dirty="0"/>
              <a:t>Sazba pro malé zemědělce (do 4 ha)		            		 312,50 EUR/ha</a:t>
            </a:r>
          </a:p>
          <a:p>
            <a:r>
              <a:rPr lang="cs-CZ" b="1" dirty="0" err="1"/>
              <a:t>Redistributivní</a:t>
            </a:r>
            <a:r>
              <a:rPr lang="cs-CZ" b="1" dirty="0"/>
              <a:t> platba (do 150 ha)		                	153,90 EUR/ha</a:t>
            </a:r>
          </a:p>
          <a:p>
            <a:r>
              <a:rPr lang="cs-CZ" b="1" dirty="0"/>
              <a:t>Doplňková platba – mladý zemědělec	             		109 – 140 EUR /ha</a:t>
            </a:r>
          </a:p>
          <a:p>
            <a:r>
              <a:rPr lang="cs-CZ" b="1" dirty="0"/>
              <a:t> </a:t>
            </a:r>
            <a:r>
              <a:rPr lang="pl-PL" b="1" dirty="0"/>
              <a:t>Podpora příjmu vázaná na produkci chmele	              		589,25 EUR/ha</a:t>
            </a:r>
          </a:p>
          <a:p>
            <a:pPr marL="45720" indent="0">
              <a:buNone/>
            </a:pPr>
            <a:r>
              <a:rPr lang="pl-PL" b="1" dirty="0"/>
              <a:t>Podpora příjmu vázaná na produkci zeleniny	</a:t>
            </a:r>
          </a:p>
          <a:p>
            <a:r>
              <a:rPr lang="pl-PL" b="1" dirty="0"/>
              <a:t>Zelenina s vysokou pracností				187,09 EUR/ha</a:t>
            </a:r>
          </a:p>
          <a:p>
            <a:r>
              <a:rPr lang="pl-PL" b="1" dirty="0"/>
              <a:t>Zelenina s velmi vysokou pracností				551,79 EUR/h</a:t>
            </a:r>
          </a:p>
          <a:p>
            <a:endParaRPr lang="pl-PL" dirty="0"/>
          </a:p>
        </p:txBody>
      </p:sp>
    </p:spTree>
    <p:extLst>
      <p:ext uri="{BB962C8B-B14F-4D97-AF65-F5344CB8AC3E}">
        <p14:creationId xmlns:p14="http://schemas.microsoft.com/office/powerpoint/2010/main" val="228586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060462-DBD8-E9A6-206E-43560AF18D7B}"/>
              </a:ext>
            </a:extLst>
          </p:cNvPr>
          <p:cNvSpPr>
            <a:spLocks noGrp="1"/>
          </p:cNvSpPr>
          <p:nvPr>
            <p:ph type="title"/>
          </p:nvPr>
        </p:nvSpPr>
        <p:spPr>
          <a:xfrm>
            <a:off x="1143000" y="609600"/>
            <a:ext cx="9875520" cy="455629"/>
          </a:xfrm>
        </p:spPr>
        <p:txBody>
          <a:bodyPr>
            <a:normAutofit fontScale="90000"/>
          </a:bodyPr>
          <a:lstStyle/>
          <a:p>
            <a:r>
              <a:rPr lang="cs-CZ" dirty="0"/>
              <a:t>Plánované sazby přímých plateb </a:t>
            </a:r>
          </a:p>
        </p:txBody>
      </p:sp>
      <p:sp>
        <p:nvSpPr>
          <p:cNvPr id="3" name="Zástupný obsah 2">
            <a:extLst>
              <a:ext uri="{FF2B5EF4-FFF2-40B4-BE49-F238E27FC236}">
                <a16:creationId xmlns:a16="http://schemas.microsoft.com/office/drawing/2014/main" id="{4AC9157B-77A7-4366-F9AE-851A770E27B6}"/>
              </a:ext>
            </a:extLst>
          </p:cNvPr>
          <p:cNvSpPr>
            <a:spLocks noGrp="1"/>
          </p:cNvSpPr>
          <p:nvPr>
            <p:ph idx="1"/>
          </p:nvPr>
        </p:nvSpPr>
        <p:spPr>
          <a:xfrm>
            <a:off x="961534" y="1517715"/>
            <a:ext cx="10397765" cy="4911365"/>
          </a:xfrm>
        </p:spPr>
        <p:txBody>
          <a:bodyPr>
            <a:normAutofit/>
          </a:bodyPr>
          <a:lstStyle/>
          <a:p>
            <a:pPr marL="45720" indent="0">
              <a:buNone/>
            </a:pPr>
            <a:r>
              <a:rPr lang="pl-PL" b="1" dirty="0"/>
              <a:t>Podpora příjmu vázaná na produkci ovoce</a:t>
            </a:r>
          </a:p>
          <a:p>
            <a:pPr>
              <a:buFont typeface="Arial" panose="020B0604020202020204" pitchFamily="34" charset="0"/>
              <a:buChar char="•"/>
            </a:pPr>
            <a:r>
              <a:rPr lang="cs-CZ" b="1" dirty="0"/>
              <a:t>Ovoce s vysokou pracností					403,98 EUR/ha</a:t>
            </a:r>
          </a:p>
          <a:p>
            <a:pPr>
              <a:buFont typeface="Arial" panose="020B0604020202020204" pitchFamily="34" charset="0"/>
              <a:buChar char="•"/>
            </a:pPr>
            <a:r>
              <a:rPr lang="cs-CZ" b="1" dirty="0"/>
              <a:t>Ovoce s velmi vysokou pracností				627,95 EUR/ha</a:t>
            </a:r>
          </a:p>
          <a:p>
            <a:pPr>
              <a:buFont typeface="Arial" panose="020B0604020202020204" pitchFamily="34" charset="0"/>
              <a:buChar char="•"/>
            </a:pPr>
            <a:r>
              <a:rPr lang="pl-PL" b="1" dirty="0"/>
              <a:t>Podpora příjmu vázaná na produkci mléka			136,65 EUR/ks</a:t>
            </a:r>
          </a:p>
          <a:p>
            <a:pPr>
              <a:buFont typeface="Arial" panose="020B0604020202020204" pitchFamily="34" charset="0"/>
              <a:buChar char="•"/>
            </a:pPr>
            <a:r>
              <a:rPr lang="cs-CZ" b="1" dirty="0"/>
              <a:t>Podpora příjmu vázaná na chov ovcí a koz			 20,83 EUR/ks</a:t>
            </a:r>
          </a:p>
          <a:p>
            <a:pPr>
              <a:buFont typeface="Arial" panose="020B0604020202020204" pitchFamily="34" charset="0"/>
              <a:buChar char="•"/>
            </a:pPr>
            <a:r>
              <a:rPr lang="pl-PL" b="1" dirty="0"/>
              <a:t>Podpora příjmu vázaná na produkci cukrové řepy		259,12 EUR/ha</a:t>
            </a:r>
          </a:p>
          <a:p>
            <a:pPr>
              <a:buFont typeface="Arial" panose="020B0604020202020204" pitchFamily="34" charset="0"/>
              <a:buChar char="•"/>
            </a:pPr>
            <a:r>
              <a:rPr lang="pl-PL" b="1" dirty="0"/>
              <a:t>Podpora příjmu vázaná na produkci hovězího masa		128,52 EUR/ks</a:t>
            </a:r>
          </a:p>
          <a:p>
            <a:pPr>
              <a:buFont typeface="Arial" panose="020B0604020202020204" pitchFamily="34" charset="0"/>
              <a:buChar char="•"/>
            </a:pPr>
            <a:r>
              <a:rPr lang="pl-PL" b="1" dirty="0"/>
              <a:t>Podpora příjmu vázaná na produkci bílkovinných plodin	 61,68 EUR/ha</a:t>
            </a:r>
          </a:p>
          <a:p>
            <a:pPr>
              <a:buFont typeface="Arial" panose="020B0604020202020204" pitchFamily="34" charset="0"/>
              <a:buChar char="•"/>
            </a:pPr>
            <a:r>
              <a:rPr lang="pl-PL" b="1" dirty="0"/>
              <a:t>Podpora příjmu vázaná na produkci škrobových brambor	538,33 EUR/ha</a:t>
            </a:r>
          </a:p>
          <a:p>
            <a:pPr>
              <a:buFont typeface="Arial" panose="020B0604020202020204" pitchFamily="34" charset="0"/>
              <a:buChar char="•"/>
            </a:pPr>
            <a:endParaRPr lang="cs-CZ" dirty="0"/>
          </a:p>
        </p:txBody>
      </p:sp>
    </p:spTree>
    <p:extLst>
      <p:ext uri="{BB962C8B-B14F-4D97-AF65-F5344CB8AC3E}">
        <p14:creationId xmlns:p14="http://schemas.microsoft.com/office/powerpoint/2010/main" val="159939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B93F1BC1-14C1-EB0E-54DA-E35875F68F46}"/>
              </a:ext>
            </a:extLst>
          </p:cNvPr>
          <p:cNvSpPr>
            <a:spLocks noGrp="1"/>
          </p:cNvSpPr>
          <p:nvPr>
            <p:ph type="title"/>
          </p:nvPr>
        </p:nvSpPr>
        <p:spPr>
          <a:xfrm>
            <a:off x="1143000" y="609600"/>
            <a:ext cx="9875520" cy="1356360"/>
          </a:xfrm>
        </p:spPr>
        <p:txBody>
          <a:bodyPr>
            <a:normAutofit/>
          </a:bodyPr>
          <a:lstStyle/>
          <a:p>
            <a:r>
              <a:rPr lang="cs-CZ" b="1">
                <a:solidFill>
                  <a:srgbClr val="FFFFFF"/>
                </a:solidFill>
              </a:rPr>
              <a:t>SP SZP  -  3 oblasti intervencí</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ástupný obsah 2">
            <a:extLst>
              <a:ext uri="{FF2B5EF4-FFF2-40B4-BE49-F238E27FC236}">
                <a16:creationId xmlns:a16="http://schemas.microsoft.com/office/drawing/2014/main" id="{AA1671A3-6CBF-7EEA-365E-E0C8F457EDA6}"/>
              </a:ext>
            </a:extLst>
          </p:cNvPr>
          <p:cNvSpPr>
            <a:spLocks noGrp="1"/>
          </p:cNvSpPr>
          <p:nvPr>
            <p:ph idx="1"/>
          </p:nvPr>
        </p:nvSpPr>
        <p:spPr>
          <a:xfrm>
            <a:off x="1143000" y="2852530"/>
            <a:ext cx="9872871" cy="3243469"/>
          </a:xfrm>
        </p:spPr>
        <p:txBody>
          <a:bodyPr>
            <a:normAutofit/>
          </a:bodyPr>
          <a:lstStyle/>
          <a:p>
            <a:pPr marL="0" indent="0">
              <a:buNone/>
            </a:pPr>
            <a:r>
              <a:rPr lang="cs-CZ" sz="1200" b="0" i="0" u="none" strike="noStrike" baseline="0">
                <a:solidFill>
                  <a:schemeClr val="tx1"/>
                </a:solidFill>
                <a:latin typeface="Arial" panose="020B0604020202020204" pitchFamily="34" charset="0"/>
              </a:rPr>
              <a:t>	A)      Přímé platby</a:t>
            </a:r>
          </a:p>
          <a:p>
            <a:pPr marL="0" indent="0">
              <a:buNone/>
            </a:pPr>
            <a:r>
              <a:rPr lang="cs-CZ" sz="1200" b="0" i="0" u="none" strike="noStrike" baseline="0">
                <a:solidFill>
                  <a:schemeClr val="tx1"/>
                </a:solidFill>
                <a:latin typeface="Arial" panose="020B0604020202020204" pitchFamily="34" charset="0"/>
              </a:rPr>
              <a:t>	B)      Sektorové intervence</a:t>
            </a:r>
          </a:p>
          <a:p>
            <a:pPr marL="0" indent="0">
              <a:buNone/>
            </a:pPr>
            <a:r>
              <a:rPr lang="cs-CZ" sz="1200" b="0" i="0" u="none" strike="noStrike" baseline="0">
                <a:solidFill>
                  <a:schemeClr val="tx1"/>
                </a:solidFill>
                <a:latin typeface="Arial" panose="020B0604020202020204" pitchFamily="34" charset="0"/>
              </a:rPr>
              <a:t>	C)      Rozvoj venkova</a:t>
            </a:r>
          </a:p>
          <a:p>
            <a:pPr marL="0" indent="0">
              <a:buNone/>
            </a:pPr>
            <a:endParaRPr lang="cs-CZ" sz="1200">
              <a:solidFill>
                <a:schemeClr val="tx1"/>
              </a:solidFill>
              <a:latin typeface="Arial" panose="020B0604020202020204" pitchFamily="34" charset="0"/>
            </a:endParaRPr>
          </a:p>
          <a:p>
            <a:pPr marL="0" indent="0">
              <a:buNone/>
            </a:pPr>
            <a:r>
              <a:rPr lang="cs-CZ" sz="1200" b="1" i="0" u="none" strike="noStrike" baseline="0">
                <a:solidFill>
                  <a:schemeClr val="tx1"/>
                </a:solidFill>
                <a:latin typeface="Arial" panose="020B0604020202020204" pitchFamily="34" charset="0"/>
              </a:rPr>
              <a:t>Finanční rámec: </a:t>
            </a:r>
            <a:endParaRPr lang="cs-CZ" sz="1200" b="0" i="0" u="none" strike="noStrike" baseline="0">
              <a:solidFill>
                <a:schemeClr val="tx1"/>
              </a:solidFill>
              <a:latin typeface="Arial" panose="020B0604020202020204" pitchFamily="34" charset="0"/>
            </a:endParaRPr>
          </a:p>
          <a:p>
            <a:r>
              <a:rPr lang="cs-CZ" sz="1200" b="0" i="0" u="none" strike="noStrike" baseline="0">
                <a:solidFill>
                  <a:schemeClr val="tx1"/>
                </a:solidFill>
                <a:latin typeface="Arial" panose="020B0604020202020204" pitchFamily="34" charset="0"/>
              </a:rPr>
              <a:t>Celkový rozpočet na SP SZP cca 8 mld. EUR </a:t>
            </a:r>
          </a:p>
          <a:p>
            <a:r>
              <a:rPr lang="cs-CZ" sz="1200" b="0" i="0" u="none" strike="noStrike" baseline="0">
                <a:solidFill>
                  <a:schemeClr val="tx1"/>
                </a:solidFill>
                <a:latin typeface="Arial" panose="020B0604020202020204" pitchFamily="34" charset="0"/>
              </a:rPr>
              <a:t>Rozpočet na oblast Přímé platby (jen z EZZF) 4,1 mld. EUR </a:t>
            </a:r>
          </a:p>
          <a:p>
            <a:r>
              <a:rPr lang="cs-CZ" sz="1200" b="0" i="0" u="none" strike="noStrike" baseline="0">
                <a:solidFill>
                  <a:schemeClr val="tx1"/>
                </a:solidFill>
                <a:latin typeface="Arial" panose="020B0604020202020204" pitchFamily="34" charset="0"/>
              </a:rPr>
              <a:t>Rozpočet na oblast Rozvoj venkova 3,7 mld. EUR (s kofinancováním) </a:t>
            </a:r>
          </a:p>
          <a:p>
            <a:r>
              <a:rPr lang="cs-CZ" sz="1200" b="0" i="0" u="none" strike="noStrike" baseline="0">
                <a:solidFill>
                  <a:schemeClr val="tx1"/>
                </a:solidFill>
                <a:latin typeface="Arial" panose="020B0604020202020204" pitchFamily="34" charset="0"/>
              </a:rPr>
              <a:t>Rozpočet na oblast Sektorové intervence je 50 mil. EUR + 20 mil. EUR pro víno + 20 mil. EUR pro včely (uváděno s kofinancováním). Pro organizace producentů je připraven rozpočet zvlášť , a to ve výši 50 mil. EUR. </a:t>
            </a:r>
            <a:endParaRPr lang="cs-CZ" sz="1200">
              <a:solidFill>
                <a:schemeClr val="tx1"/>
              </a:solidFill>
            </a:endParaRPr>
          </a:p>
        </p:txBody>
      </p:sp>
    </p:spTree>
    <p:extLst>
      <p:ext uri="{BB962C8B-B14F-4D97-AF65-F5344CB8AC3E}">
        <p14:creationId xmlns:p14="http://schemas.microsoft.com/office/powerpoint/2010/main" val="180934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E0CA2-4A69-A0DF-908E-974193EB3FF9}"/>
              </a:ext>
            </a:extLst>
          </p:cNvPr>
          <p:cNvSpPr>
            <a:spLocks noGrp="1"/>
          </p:cNvSpPr>
          <p:nvPr>
            <p:ph type="title"/>
          </p:nvPr>
        </p:nvSpPr>
        <p:spPr>
          <a:xfrm>
            <a:off x="1143000" y="609600"/>
            <a:ext cx="9875520" cy="791183"/>
          </a:xfrm>
        </p:spPr>
        <p:txBody>
          <a:bodyPr/>
          <a:lstStyle/>
          <a:p>
            <a:r>
              <a:rPr lang="cs-CZ" dirty="0"/>
              <a:t>Přímé platby - </a:t>
            </a:r>
            <a:r>
              <a:rPr lang="cs-CZ" dirty="0" err="1"/>
              <a:t>ekoschémata</a:t>
            </a:r>
            <a:endParaRPr lang="cs-CZ" dirty="0"/>
          </a:p>
        </p:txBody>
      </p:sp>
      <p:sp>
        <p:nvSpPr>
          <p:cNvPr id="3" name="Zástupný obsah 2">
            <a:extLst>
              <a:ext uri="{FF2B5EF4-FFF2-40B4-BE49-F238E27FC236}">
                <a16:creationId xmlns:a16="http://schemas.microsoft.com/office/drawing/2014/main" id="{88C61B0B-82BA-B0F9-BB99-96F4588C4052}"/>
              </a:ext>
            </a:extLst>
          </p:cNvPr>
          <p:cNvSpPr>
            <a:spLocks noGrp="1"/>
          </p:cNvSpPr>
          <p:nvPr>
            <p:ph idx="1"/>
          </p:nvPr>
        </p:nvSpPr>
        <p:spPr>
          <a:xfrm>
            <a:off x="1143000" y="1673157"/>
            <a:ext cx="9872871" cy="4422843"/>
          </a:xfrm>
        </p:spPr>
        <p:txBody>
          <a:bodyPr/>
          <a:lstStyle/>
          <a:p>
            <a:pPr marL="45720" indent="0">
              <a:buNone/>
            </a:pPr>
            <a:r>
              <a:rPr lang="cs-CZ" sz="2400" b="0" i="0" u="none" strike="noStrike" baseline="0" dirty="0">
                <a:solidFill>
                  <a:srgbClr val="00B050"/>
                </a:solidFill>
                <a:latin typeface="Gill Sans MT" panose="020B0502020104020203" pitchFamily="34" charset="-18"/>
              </a:rPr>
              <a:t>Jedná se o jednoletý nový motivační nástroj I. pilíře společné zemědělské politiky, který </a:t>
            </a:r>
            <a:r>
              <a:rPr lang="cs-CZ" sz="2400" b="1" i="0" u="none" strike="noStrike" baseline="0" dirty="0">
                <a:solidFill>
                  <a:srgbClr val="00B050"/>
                </a:solidFill>
                <a:latin typeface="Gill Sans MT" panose="020B0502020104020203" pitchFamily="34" charset="-18"/>
              </a:rPr>
              <a:t>je pro zemědělce dobrovolný. </a:t>
            </a:r>
            <a:endParaRPr lang="cs-CZ" sz="2400" b="0" i="0" u="none" strike="noStrike" baseline="0" dirty="0">
              <a:solidFill>
                <a:srgbClr val="00B050"/>
              </a:solidFill>
              <a:latin typeface="Gill Sans MT" panose="020B0502020104020203" pitchFamily="34" charset="-18"/>
            </a:endParaRPr>
          </a:p>
          <a:p>
            <a:pPr marL="45720" indent="0">
              <a:buNone/>
            </a:pPr>
            <a:r>
              <a:rPr lang="cs-CZ" sz="2400" b="0" i="0" u="none" strike="noStrike" baseline="0" dirty="0">
                <a:solidFill>
                  <a:srgbClr val="00B050"/>
                </a:solidFill>
                <a:latin typeface="Gill Sans MT" panose="020B0502020104020203" pitchFamily="34" charset="-18"/>
              </a:rPr>
              <a:t>Nahradí současné postupy příznivé pro klima a životní prostředí tzv. </a:t>
            </a:r>
            <a:r>
              <a:rPr lang="cs-CZ" sz="2400" b="0" i="0" u="none" strike="noStrike" baseline="0" dirty="0" err="1">
                <a:solidFill>
                  <a:srgbClr val="00B050"/>
                </a:solidFill>
                <a:latin typeface="Gill Sans MT" panose="020B0502020104020203" pitchFamily="34" charset="-18"/>
              </a:rPr>
              <a:t>greening</a:t>
            </a:r>
            <a:r>
              <a:rPr lang="cs-CZ" sz="2400" b="0" i="0" u="none" strike="noStrike" baseline="0" dirty="0">
                <a:solidFill>
                  <a:srgbClr val="00B050"/>
                </a:solidFill>
                <a:latin typeface="Gill Sans MT" panose="020B0502020104020203" pitchFamily="34" charset="-18"/>
              </a:rPr>
              <a:t> (diverzifikace plodin, zachování trvalých travních porostů a plochy využívané v ekologickém zájmu), jejichž podmínky přecházejí do systému podmíněnosti. </a:t>
            </a:r>
          </a:p>
          <a:p>
            <a:pPr algn="l"/>
            <a:endParaRPr lang="cs-CZ" sz="1800" b="0" i="0" u="none" strike="noStrike" baseline="0" dirty="0">
              <a:solidFill>
                <a:srgbClr val="000000"/>
              </a:solidFill>
              <a:latin typeface="Gill Sans MT" panose="020B0502020104020203" pitchFamily="34" charset="-18"/>
            </a:endParaRPr>
          </a:p>
          <a:p>
            <a:pPr marL="45720" indent="0">
              <a:buNone/>
            </a:pPr>
            <a:r>
              <a:rPr lang="cs-CZ" b="1" dirty="0" err="1">
                <a:solidFill>
                  <a:srgbClr val="00B050"/>
                </a:solidFill>
                <a:highlight>
                  <a:srgbClr val="FFFF00"/>
                </a:highlight>
              </a:rPr>
              <a:t>Ekoschémata</a:t>
            </a:r>
            <a:r>
              <a:rPr lang="cs-CZ" b="1" dirty="0">
                <a:solidFill>
                  <a:srgbClr val="00B050"/>
                </a:solidFill>
                <a:highlight>
                  <a:srgbClr val="FFFF00"/>
                </a:highlight>
              </a:rPr>
              <a:t> v České republice obsahují tyto intervence:</a:t>
            </a:r>
          </a:p>
          <a:p>
            <a:pPr marL="45720" indent="0">
              <a:buNone/>
            </a:pPr>
            <a:r>
              <a:rPr lang="cs-CZ" b="1" dirty="0">
                <a:solidFill>
                  <a:srgbClr val="00B050"/>
                </a:solidFill>
                <a:highlight>
                  <a:srgbClr val="FFFF00"/>
                </a:highlight>
              </a:rPr>
              <a:t>CELOFAREMNÍ EKOPLATBU (VE 2 ÚROVNÍCH)</a:t>
            </a:r>
          </a:p>
          <a:p>
            <a:pPr marL="45720" indent="0">
              <a:buNone/>
            </a:pPr>
            <a:r>
              <a:rPr lang="cs-CZ" b="1" dirty="0">
                <a:solidFill>
                  <a:srgbClr val="00B050"/>
                </a:solidFill>
                <a:highlight>
                  <a:srgbClr val="FFFF00"/>
                </a:highlight>
              </a:rPr>
              <a:t>PRECIZNÍ ZEMĚDĚLSTVÍ</a:t>
            </a:r>
          </a:p>
        </p:txBody>
      </p:sp>
    </p:spTree>
    <p:extLst>
      <p:ext uri="{BB962C8B-B14F-4D97-AF65-F5344CB8AC3E}">
        <p14:creationId xmlns:p14="http://schemas.microsoft.com/office/powerpoint/2010/main" val="3305181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5A5C2-1D27-4E95-EA08-7809825C4730}"/>
              </a:ext>
            </a:extLst>
          </p:cNvPr>
          <p:cNvSpPr>
            <a:spLocks noGrp="1"/>
          </p:cNvSpPr>
          <p:nvPr>
            <p:ph type="title"/>
          </p:nvPr>
        </p:nvSpPr>
        <p:spPr>
          <a:xfrm>
            <a:off x="1143000" y="609600"/>
            <a:ext cx="9875520" cy="771728"/>
          </a:xfrm>
        </p:spPr>
        <p:txBody>
          <a:bodyPr>
            <a:normAutofit/>
          </a:bodyPr>
          <a:lstStyle/>
          <a:p>
            <a:r>
              <a:rPr lang="cs-CZ" sz="4000" b="1" dirty="0" err="1"/>
              <a:t>Ekoschémata</a:t>
            </a:r>
            <a:r>
              <a:rPr lang="cs-CZ" sz="4000" b="1" dirty="0"/>
              <a:t> -  Podmínky způsobilosti</a:t>
            </a:r>
          </a:p>
        </p:txBody>
      </p:sp>
      <p:sp>
        <p:nvSpPr>
          <p:cNvPr id="3" name="Zástupný obsah 2">
            <a:extLst>
              <a:ext uri="{FF2B5EF4-FFF2-40B4-BE49-F238E27FC236}">
                <a16:creationId xmlns:a16="http://schemas.microsoft.com/office/drawing/2014/main" id="{3DACC1AC-80EF-7579-ED62-34A9BDB31687}"/>
              </a:ext>
            </a:extLst>
          </p:cNvPr>
          <p:cNvSpPr>
            <a:spLocks noGrp="1"/>
          </p:cNvSpPr>
          <p:nvPr>
            <p:ph idx="1"/>
          </p:nvPr>
        </p:nvSpPr>
        <p:spPr>
          <a:xfrm>
            <a:off x="1143000" y="1459149"/>
            <a:ext cx="9872871" cy="4636851"/>
          </a:xfrm>
        </p:spPr>
        <p:txBody>
          <a:bodyPr>
            <a:normAutofit lnSpcReduction="10000"/>
          </a:bodyPr>
          <a:lstStyle/>
          <a:p>
            <a:pPr marL="45720" indent="0">
              <a:buNone/>
            </a:pPr>
            <a:r>
              <a:rPr lang="cs-CZ" sz="2800" b="1" dirty="0">
                <a:solidFill>
                  <a:srgbClr val="C00000"/>
                </a:solidFill>
              </a:rPr>
              <a:t>Příjemci jsou uživatelé půdy - zemědělci:</a:t>
            </a:r>
          </a:p>
          <a:p>
            <a:pPr>
              <a:buFont typeface="Wingdings" panose="05000000000000000000" pitchFamily="2" charset="2"/>
              <a:buChar char="q"/>
            </a:pPr>
            <a:r>
              <a:rPr lang="cs-CZ" sz="2400" b="1" dirty="0"/>
              <a:t> </a:t>
            </a:r>
            <a:r>
              <a:rPr lang="cs-CZ" sz="2800" b="1" dirty="0"/>
              <a:t>evidovaní v registru zemědělské půdy (LPIS), kteří </a:t>
            </a:r>
            <a:r>
              <a:rPr lang="cs-CZ" sz="2800" b="1" dirty="0">
                <a:solidFill>
                  <a:srgbClr val="C00000"/>
                </a:solidFill>
              </a:rPr>
              <a:t>se dobrovolně zaváží       </a:t>
            </a:r>
            <a:r>
              <a:rPr lang="cs-CZ" sz="2800" b="1" dirty="0"/>
              <a:t>k provádění  podmínek v rámci této intervence,</a:t>
            </a:r>
          </a:p>
          <a:p>
            <a:pPr>
              <a:buFont typeface="Wingdings" panose="05000000000000000000" pitchFamily="2" charset="2"/>
              <a:buChar char="q"/>
            </a:pPr>
            <a:r>
              <a:rPr lang="cs-CZ" sz="2800" b="1" dirty="0"/>
              <a:t> s podmínkou aktivního zemědělce,</a:t>
            </a:r>
          </a:p>
          <a:p>
            <a:pPr>
              <a:buFont typeface="Wingdings" panose="05000000000000000000" pitchFamily="2" charset="2"/>
              <a:buChar char="q"/>
            </a:pPr>
            <a:r>
              <a:rPr lang="cs-CZ" sz="2800" b="1" dirty="0"/>
              <a:t> s minimální výměrou 1 ha zemědělské půdy,</a:t>
            </a:r>
          </a:p>
          <a:p>
            <a:pPr>
              <a:buFont typeface="Wingdings" panose="05000000000000000000" pitchFamily="2" charset="2"/>
              <a:buChar char="q"/>
            </a:pPr>
            <a:r>
              <a:rPr lang="cs-CZ" sz="2800" b="1" dirty="0"/>
              <a:t> deklarovanou výměru musí mít evidovanou v LPIS v příslušném kalendářním roce,</a:t>
            </a:r>
          </a:p>
          <a:p>
            <a:pPr>
              <a:buFont typeface="Wingdings" panose="05000000000000000000" pitchFamily="2" charset="2"/>
              <a:buChar char="q"/>
            </a:pPr>
            <a:r>
              <a:rPr lang="cs-CZ" sz="2800" b="1" dirty="0"/>
              <a:t> plní minimální požadavky pro použití hnojiv a přípravků na ochranu rostlin</a:t>
            </a:r>
          </a:p>
        </p:txBody>
      </p:sp>
    </p:spTree>
    <p:extLst>
      <p:ext uri="{BB962C8B-B14F-4D97-AF65-F5344CB8AC3E}">
        <p14:creationId xmlns:p14="http://schemas.microsoft.com/office/powerpoint/2010/main" val="142536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DF3A7D-4678-3E03-A75F-587619D32EDA}"/>
              </a:ext>
            </a:extLst>
          </p:cNvPr>
          <p:cNvSpPr>
            <a:spLocks noGrp="1"/>
          </p:cNvSpPr>
          <p:nvPr>
            <p:ph type="title"/>
          </p:nvPr>
        </p:nvSpPr>
        <p:spPr>
          <a:xfrm>
            <a:off x="1143000" y="609600"/>
            <a:ext cx="9875520" cy="693906"/>
          </a:xfrm>
        </p:spPr>
        <p:txBody>
          <a:bodyPr>
            <a:normAutofit/>
          </a:bodyPr>
          <a:lstStyle/>
          <a:p>
            <a:r>
              <a:rPr lang="cs-CZ" sz="3600" b="1" dirty="0"/>
              <a:t>CELOFAREMNÍ EKOPLATBA</a:t>
            </a:r>
          </a:p>
        </p:txBody>
      </p:sp>
      <p:sp>
        <p:nvSpPr>
          <p:cNvPr id="3" name="Zástupný obsah 2">
            <a:extLst>
              <a:ext uri="{FF2B5EF4-FFF2-40B4-BE49-F238E27FC236}">
                <a16:creationId xmlns:a16="http://schemas.microsoft.com/office/drawing/2014/main" id="{D3705A4F-B869-92E2-8103-10DAF80764ED}"/>
              </a:ext>
            </a:extLst>
          </p:cNvPr>
          <p:cNvSpPr>
            <a:spLocks noGrp="1"/>
          </p:cNvSpPr>
          <p:nvPr>
            <p:ph idx="1"/>
          </p:nvPr>
        </p:nvSpPr>
        <p:spPr>
          <a:xfrm>
            <a:off x="1143000" y="1303506"/>
            <a:ext cx="9872871" cy="4792494"/>
          </a:xfrm>
        </p:spPr>
        <p:txBody>
          <a:bodyPr/>
          <a:lstStyle/>
          <a:p>
            <a:pPr marL="45720" indent="0">
              <a:buNone/>
            </a:pPr>
            <a:endParaRPr lang="cs-CZ" dirty="0"/>
          </a:p>
          <a:p>
            <a:pPr marL="45720" indent="0">
              <a:buNone/>
            </a:pPr>
            <a:r>
              <a:rPr lang="cs-CZ" sz="2800" b="1" dirty="0" err="1"/>
              <a:t>Celofaremní</a:t>
            </a:r>
            <a:r>
              <a:rPr lang="cs-CZ" sz="2800" b="1" dirty="0"/>
              <a:t> </a:t>
            </a:r>
            <a:r>
              <a:rPr lang="cs-CZ" sz="2800" b="1" dirty="0" err="1"/>
              <a:t>ekoplatba</a:t>
            </a:r>
            <a:r>
              <a:rPr lang="cs-CZ" sz="2800" b="1" dirty="0"/>
              <a:t> </a:t>
            </a:r>
            <a:r>
              <a:rPr lang="cs-CZ" sz="2800" dirty="0"/>
              <a:t>obsahuje řadu požadavků (podmínek), které si </a:t>
            </a:r>
            <a:r>
              <a:rPr lang="cs-CZ" sz="2800" dirty="0">
                <a:solidFill>
                  <a:srgbClr val="C00000"/>
                </a:solidFill>
              </a:rPr>
              <a:t>nelze volit samostatně</a:t>
            </a:r>
            <a:r>
              <a:rPr lang="cs-CZ" sz="2800" dirty="0"/>
              <a:t>, a které zemědělec pro získání platby </a:t>
            </a:r>
            <a:r>
              <a:rPr lang="cs-CZ" sz="2800" dirty="0">
                <a:solidFill>
                  <a:srgbClr val="C00000"/>
                </a:solidFill>
              </a:rPr>
              <a:t>musí splnit na všech zemědělských kulturách, které ,obhospodařuje.</a:t>
            </a:r>
          </a:p>
          <a:p>
            <a:pPr marL="45720" indent="0">
              <a:buNone/>
            </a:pPr>
            <a:endParaRPr lang="cs-CZ" sz="2800" dirty="0"/>
          </a:p>
          <a:p>
            <a:pPr marL="45720" indent="0">
              <a:buNone/>
            </a:pPr>
            <a:r>
              <a:rPr lang="cs-CZ" sz="2800" dirty="0" err="1"/>
              <a:t>Celofaremní</a:t>
            </a:r>
            <a:r>
              <a:rPr lang="cs-CZ" sz="2800" dirty="0"/>
              <a:t> </a:t>
            </a:r>
            <a:r>
              <a:rPr lang="cs-CZ" sz="2800" dirty="0" err="1"/>
              <a:t>ekoplatba</a:t>
            </a:r>
            <a:r>
              <a:rPr lang="cs-CZ" sz="2800" dirty="0"/>
              <a:t> se skládá ze 2 úrovní</a:t>
            </a:r>
          </a:p>
          <a:p>
            <a:pPr>
              <a:buFont typeface="Wingdings" panose="05000000000000000000" pitchFamily="2" charset="2"/>
              <a:buChar char="v"/>
            </a:pPr>
            <a:r>
              <a:rPr lang="cs-CZ" sz="2800" dirty="0"/>
              <a:t>   ZÁKLADNÍ</a:t>
            </a:r>
          </a:p>
          <a:p>
            <a:pPr>
              <a:buFont typeface="Wingdings" panose="05000000000000000000" pitchFamily="2" charset="2"/>
              <a:buChar char="v"/>
            </a:pPr>
            <a:r>
              <a:rPr lang="cs-CZ" sz="2800" dirty="0"/>
              <a:t>   PRÉMIOVÁ</a:t>
            </a:r>
          </a:p>
        </p:txBody>
      </p:sp>
    </p:spTree>
    <p:extLst>
      <p:ext uri="{BB962C8B-B14F-4D97-AF65-F5344CB8AC3E}">
        <p14:creationId xmlns:p14="http://schemas.microsoft.com/office/powerpoint/2010/main" val="1019689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C60A05-0F0B-018B-6B4B-FC13BDB367CE}"/>
              </a:ext>
            </a:extLst>
          </p:cNvPr>
          <p:cNvSpPr>
            <a:spLocks noGrp="1"/>
          </p:cNvSpPr>
          <p:nvPr>
            <p:ph type="title"/>
          </p:nvPr>
        </p:nvSpPr>
        <p:spPr>
          <a:xfrm>
            <a:off x="1143000" y="609600"/>
            <a:ext cx="9875520" cy="742545"/>
          </a:xfrm>
        </p:spPr>
        <p:txBody>
          <a:bodyPr>
            <a:normAutofit/>
          </a:bodyPr>
          <a:lstStyle/>
          <a:p>
            <a:r>
              <a:rPr lang="cs-CZ" sz="3200" b="1" dirty="0"/>
              <a:t>CELOFAREMNÍ EKOPLATBA – ZÁKLADNÍ ÚROVEŇ</a:t>
            </a:r>
          </a:p>
        </p:txBody>
      </p:sp>
      <p:sp>
        <p:nvSpPr>
          <p:cNvPr id="3" name="Zástupný obsah 2">
            <a:extLst>
              <a:ext uri="{FF2B5EF4-FFF2-40B4-BE49-F238E27FC236}">
                <a16:creationId xmlns:a16="http://schemas.microsoft.com/office/drawing/2014/main" id="{E5B535FC-01CB-1105-05B9-6BE41C39D802}"/>
              </a:ext>
            </a:extLst>
          </p:cNvPr>
          <p:cNvSpPr>
            <a:spLocks noGrp="1"/>
          </p:cNvSpPr>
          <p:nvPr>
            <p:ph idx="1"/>
          </p:nvPr>
        </p:nvSpPr>
        <p:spPr>
          <a:xfrm>
            <a:off x="1143000" y="1468877"/>
            <a:ext cx="9872871" cy="4627123"/>
          </a:xfrm>
        </p:spPr>
        <p:txBody>
          <a:bodyPr>
            <a:normAutofit/>
          </a:bodyPr>
          <a:lstStyle/>
          <a:p>
            <a:pPr marL="45720" indent="0">
              <a:buNone/>
            </a:pPr>
            <a:r>
              <a:rPr lang="cs-CZ" sz="2800" dirty="0"/>
              <a:t>Základní princip </a:t>
            </a:r>
            <a:r>
              <a:rPr lang="cs-CZ" sz="2800" dirty="0" err="1"/>
              <a:t>celofaremní</a:t>
            </a:r>
            <a:r>
              <a:rPr lang="cs-CZ" sz="2800" dirty="0"/>
              <a:t> </a:t>
            </a:r>
            <a:r>
              <a:rPr lang="cs-CZ" sz="2800" dirty="0" err="1"/>
              <a:t>ekoplatby</a:t>
            </a:r>
            <a:endParaRPr lang="cs-CZ" sz="2800" dirty="0"/>
          </a:p>
          <a:p>
            <a:pPr marL="45720" indent="0">
              <a:buNone/>
            </a:pPr>
            <a:r>
              <a:rPr lang="cs-CZ" sz="2800" dirty="0"/>
              <a:t>Mezi základní principy </a:t>
            </a:r>
            <a:r>
              <a:rPr lang="cs-CZ" sz="2800" dirty="0" err="1"/>
              <a:t>celofaremního</a:t>
            </a:r>
            <a:r>
              <a:rPr lang="cs-CZ" sz="2800" dirty="0"/>
              <a:t> modelu patří </a:t>
            </a:r>
            <a:r>
              <a:rPr lang="cs-CZ" sz="2800" b="1" dirty="0">
                <a:solidFill>
                  <a:srgbClr val="C00000"/>
                </a:solidFill>
              </a:rPr>
              <a:t>dodržení </a:t>
            </a:r>
            <a:r>
              <a:rPr lang="cs-CZ" sz="2800" dirty="0"/>
              <a:t>požadavků a specifických podmínek </a:t>
            </a:r>
            <a:r>
              <a:rPr lang="cs-CZ" sz="2800" b="1" dirty="0">
                <a:solidFill>
                  <a:srgbClr val="C00000"/>
                </a:solidFill>
              </a:rPr>
              <a:t>na všech jednotlivých obhospodařovaných zemědělských kulturách.</a:t>
            </a:r>
          </a:p>
          <a:p>
            <a:r>
              <a:rPr lang="cs-CZ" sz="2800" dirty="0">
                <a:solidFill>
                  <a:srgbClr val="C00000"/>
                </a:solidFill>
              </a:rPr>
              <a:t>Pokud</a:t>
            </a:r>
            <a:r>
              <a:rPr lang="cs-CZ" sz="2800" dirty="0"/>
              <a:t> zemědělec </a:t>
            </a:r>
            <a:r>
              <a:rPr lang="cs-CZ" sz="2800" dirty="0">
                <a:solidFill>
                  <a:srgbClr val="C00000"/>
                </a:solidFill>
              </a:rPr>
              <a:t>splní</a:t>
            </a:r>
            <a:r>
              <a:rPr lang="cs-CZ" sz="2800" dirty="0"/>
              <a:t> stanovené postupy a podmínky </a:t>
            </a:r>
            <a:r>
              <a:rPr lang="cs-CZ" sz="2800" dirty="0" err="1"/>
              <a:t>Celofaremní</a:t>
            </a:r>
            <a:r>
              <a:rPr lang="cs-CZ" sz="2800" dirty="0"/>
              <a:t> </a:t>
            </a:r>
            <a:r>
              <a:rPr lang="cs-CZ" sz="2800" dirty="0" err="1"/>
              <a:t>ekoplatby</a:t>
            </a:r>
            <a:r>
              <a:rPr lang="cs-CZ" sz="2800" dirty="0"/>
              <a:t>, bude mít </a:t>
            </a:r>
            <a:r>
              <a:rPr lang="cs-CZ" sz="2800" dirty="0">
                <a:solidFill>
                  <a:srgbClr val="C00000"/>
                </a:solidFill>
              </a:rPr>
              <a:t>nárok na platbu na všechny hektary podniku.</a:t>
            </a:r>
          </a:p>
          <a:p>
            <a:r>
              <a:rPr lang="cs-CZ" sz="2800" dirty="0">
                <a:solidFill>
                  <a:srgbClr val="00B050"/>
                </a:solidFill>
              </a:rPr>
              <a:t>V </a:t>
            </a:r>
            <a:r>
              <a:rPr lang="cs-CZ" sz="2800" dirty="0" err="1">
                <a:solidFill>
                  <a:srgbClr val="00B050"/>
                </a:solidFill>
              </a:rPr>
              <a:t>celofaremním</a:t>
            </a:r>
            <a:r>
              <a:rPr lang="cs-CZ" sz="2800" dirty="0">
                <a:solidFill>
                  <a:srgbClr val="00B050"/>
                </a:solidFill>
              </a:rPr>
              <a:t> pojetí </a:t>
            </a:r>
            <a:r>
              <a:rPr lang="cs-CZ" sz="2800" dirty="0" err="1">
                <a:solidFill>
                  <a:srgbClr val="00B050"/>
                </a:solidFill>
              </a:rPr>
              <a:t>ekoplatby</a:t>
            </a:r>
            <a:r>
              <a:rPr lang="cs-CZ" sz="2800" dirty="0">
                <a:solidFill>
                  <a:srgbClr val="00B050"/>
                </a:solidFill>
              </a:rPr>
              <a:t> jsou </a:t>
            </a:r>
            <a:r>
              <a:rPr lang="cs-CZ" sz="2800" b="1" dirty="0">
                <a:solidFill>
                  <a:srgbClr val="C00000"/>
                </a:solidFill>
              </a:rPr>
              <a:t>stanoveny povinnosti vůči jednotlivým zemědělským kulturám</a:t>
            </a:r>
            <a:r>
              <a:rPr lang="cs-CZ" sz="2800" dirty="0">
                <a:solidFill>
                  <a:srgbClr val="C00000"/>
                </a:solidFill>
              </a:rPr>
              <a:t>, </a:t>
            </a:r>
            <a:r>
              <a:rPr lang="cs-CZ" sz="2800" dirty="0">
                <a:solidFill>
                  <a:srgbClr val="00B050"/>
                </a:solidFill>
              </a:rPr>
              <a:t>které jdou nad rámec podmíněnosti a v některých případech je doplňují</a:t>
            </a:r>
          </a:p>
        </p:txBody>
      </p:sp>
    </p:spTree>
    <p:extLst>
      <p:ext uri="{BB962C8B-B14F-4D97-AF65-F5344CB8AC3E}">
        <p14:creationId xmlns:p14="http://schemas.microsoft.com/office/powerpoint/2010/main" val="40649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61B5C3-50F5-E14B-70EE-5844A6C8D6B6}"/>
              </a:ext>
            </a:extLst>
          </p:cNvPr>
          <p:cNvSpPr>
            <a:spLocks noGrp="1"/>
          </p:cNvSpPr>
          <p:nvPr>
            <p:ph type="title"/>
          </p:nvPr>
        </p:nvSpPr>
        <p:spPr>
          <a:xfrm>
            <a:off x="1143000" y="609600"/>
            <a:ext cx="9875520" cy="596630"/>
          </a:xfrm>
        </p:spPr>
        <p:txBody>
          <a:bodyPr>
            <a:normAutofit fontScale="90000"/>
          </a:bodyPr>
          <a:lstStyle/>
          <a:p>
            <a:r>
              <a:rPr lang="cs-CZ" dirty="0"/>
              <a:t>Zemědělská kultura trvalé travní porosty (T)</a:t>
            </a:r>
          </a:p>
        </p:txBody>
      </p:sp>
      <p:sp>
        <p:nvSpPr>
          <p:cNvPr id="3" name="Zástupný obsah 2">
            <a:extLst>
              <a:ext uri="{FF2B5EF4-FFF2-40B4-BE49-F238E27FC236}">
                <a16:creationId xmlns:a16="http://schemas.microsoft.com/office/drawing/2014/main" id="{515BF4AD-6B2D-535F-14A4-C5E28A8A6600}"/>
              </a:ext>
            </a:extLst>
          </p:cNvPr>
          <p:cNvSpPr>
            <a:spLocks noGrp="1"/>
          </p:cNvSpPr>
          <p:nvPr>
            <p:ph idx="1"/>
          </p:nvPr>
        </p:nvSpPr>
        <p:spPr>
          <a:xfrm>
            <a:off x="1143000" y="1381327"/>
            <a:ext cx="9872871" cy="4941651"/>
          </a:xfrm>
        </p:spPr>
        <p:txBody>
          <a:bodyPr>
            <a:normAutofit/>
          </a:bodyPr>
          <a:lstStyle/>
          <a:p>
            <a:pPr marL="45720" indent="0">
              <a:buNone/>
            </a:pPr>
            <a:r>
              <a:rPr lang="cs-CZ" b="1" dirty="0"/>
              <a:t>Žadatel provádí agrotechnické zásahy ve vymezeném časovém úseku</a:t>
            </a:r>
          </a:p>
          <a:p>
            <a:pPr lvl="2">
              <a:buFont typeface="Wingdings" panose="05000000000000000000" pitchFamily="2" charset="2"/>
              <a:buChar char="ü"/>
            </a:pPr>
            <a:r>
              <a:rPr lang="cs-CZ" sz="2200" dirty="0"/>
              <a:t>	provádí seč nebo pastvu v termínu do 31. 7. (výjimky na základě stanoviska orgánu 	ochrany přírody (OOP) v rámci </a:t>
            </a:r>
            <a:r>
              <a:rPr lang="cs-CZ" sz="2200" dirty="0" err="1"/>
              <a:t>agroenvironmentálních</a:t>
            </a:r>
            <a:r>
              <a:rPr lang="cs-CZ" sz="2200" dirty="0"/>
              <a:t> intervencí II. pilíře),</a:t>
            </a:r>
          </a:p>
          <a:p>
            <a:pPr marL="45720" indent="0">
              <a:buNone/>
            </a:pPr>
            <a:r>
              <a:rPr lang="cs-CZ" b="1" dirty="0"/>
              <a:t>Žadatel ponechá neposečené plochy </a:t>
            </a:r>
          </a:p>
          <a:p>
            <a:pPr>
              <a:buFont typeface="Wingdings" panose="05000000000000000000" pitchFamily="2" charset="2"/>
              <a:buChar char="ü"/>
            </a:pPr>
            <a:r>
              <a:rPr lang="cs-CZ" dirty="0"/>
              <a:t>	na sečených dílech půdního bloku (DPB) s výměrou větší než 12 ha ponechá 	3-15 	% neposečené plochy,</a:t>
            </a:r>
          </a:p>
          <a:p>
            <a:pPr marL="45720" indent="0">
              <a:buNone/>
            </a:pPr>
            <a:r>
              <a:rPr lang="cs-CZ" b="1" dirty="0"/>
              <a:t>Při rozorání plochy dodrží žadatel povinnost zatravnění za náhradu</a:t>
            </a:r>
          </a:p>
          <a:p>
            <a:pPr>
              <a:buFont typeface="Wingdings" panose="05000000000000000000" pitchFamily="2" charset="2"/>
              <a:buChar char="ü"/>
            </a:pPr>
            <a:r>
              <a:rPr lang="cs-CZ" dirty="0"/>
              <a:t>	(díl půdního bloku (DPB), u kterého dojde k rozorání, se 	nenachází/nezasahuje do lokality Natura 2000 a environmentálně 	citlivých ploch (ECP) vymezených dle standardu dobrého 	zemědělského stavu půdy DZES 1 (dříve § 10 nařízení vlády č. 50/2015 Sb.)</a:t>
            </a:r>
          </a:p>
        </p:txBody>
      </p:sp>
    </p:spTree>
    <p:extLst>
      <p:ext uri="{BB962C8B-B14F-4D97-AF65-F5344CB8AC3E}">
        <p14:creationId xmlns:p14="http://schemas.microsoft.com/office/powerpoint/2010/main" val="889261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2179A-81A1-5BDA-1CD1-738177DBDD77}"/>
              </a:ext>
            </a:extLst>
          </p:cNvPr>
          <p:cNvSpPr>
            <a:spLocks noGrp="1"/>
          </p:cNvSpPr>
          <p:nvPr>
            <p:ph type="title"/>
          </p:nvPr>
        </p:nvSpPr>
        <p:spPr>
          <a:xfrm>
            <a:off x="1143000" y="609600"/>
            <a:ext cx="9875520" cy="654996"/>
          </a:xfrm>
        </p:spPr>
        <p:txBody>
          <a:bodyPr>
            <a:normAutofit fontScale="90000"/>
          </a:bodyPr>
          <a:lstStyle/>
          <a:p>
            <a:r>
              <a:rPr lang="cs-CZ" dirty="0"/>
              <a:t>Zemědělská kultura trvalé travní porosty (T)</a:t>
            </a:r>
          </a:p>
        </p:txBody>
      </p:sp>
      <p:sp>
        <p:nvSpPr>
          <p:cNvPr id="3" name="Zástupný obsah 2">
            <a:extLst>
              <a:ext uri="{FF2B5EF4-FFF2-40B4-BE49-F238E27FC236}">
                <a16:creationId xmlns:a16="http://schemas.microsoft.com/office/drawing/2014/main" id="{A05F91F1-E9DC-1E14-0ABE-9000EE107865}"/>
              </a:ext>
            </a:extLst>
          </p:cNvPr>
          <p:cNvSpPr>
            <a:spLocks noGrp="1"/>
          </p:cNvSpPr>
          <p:nvPr>
            <p:ph idx="1"/>
          </p:nvPr>
        </p:nvSpPr>
        <p:spPr>
          <a:xfrm>
            <a:off x="1143000" y="1605064"/>
            <a:ext cx="9872871" cy="4490936"/>
          </a:xfrm>
        </p:spPr>
        <p:txBody>
          <a:bodyPr>
            <a:normAutofit/>
          </a:bodyPr>
          <a:lstStyle/>
          <a:p>
            <a:pPr marL="45720" indent="0">
              <a:buNone/>
            </a:pPr>
            <a:r>
              <a:rPr lang="cs-CZ" sz="2800" b="1" dirty="0">
                <a:solidFill>
                  <a:srgbClr val="00B050"/>
                </a:solidFill>
              </a:rPr>
              <a:t>Povinností zatravnění za náhradu se rozumí</a:t>
            </a:r>
            <a:r>
              <a:rPr lang="cs-CZ" sz="2800" dirty="0"/>
              <a:t>:</a:t>
            </a:r>
          </a:p>
          <a:p>
            <a:pPr marL="45720" indent="0">
              <a:buNone/>
            </a:pPr>
            <a:endParaRPr lang="cs-CZ" sz="2800" dirty="0"/>
          </a:p>
          <a:p>
            <a:pPr lvl="1"/>
            <a:r>
              <a:rPr lang="cs-CZ" sz="2800" dirty="0"/>
              <a:t>náhrada ploch 1:1,</a:t>
            </a:r>
          </a:p>
          <a:p>
            <a:pPr lvl="1"/>
            <a:r>
              <a:rPr lang="cs-CZ" sz="2800" dirty="0"/>
              <a:t>sledování na úrovni zemědělského podniku,</a:t>
            </a:r>
          </a:p>
          <a:p>
            <a:pPr lvl="1"/>
            <a:r>
              <a:rPr lang="cs-CZ" sz="2800" dirty="0"/>
              <a:t>pro případ rozorání Natura 2000/ECP je stanovena povinnost zpětného zatravnění    rozorané plochy včetně nastavení sankčního mechanismu.</a:t>
            </a:r>
          </a:p>
        </p:txBody>
      </p:sp>
    </p:spTree>
    <p:extLst>
      <p:ext uri="{BB962C8B-B14F-4D97-AF65-F5344CB8AC3E}">
        <p14:creationId xmlns:p14="http://schemas.microsoft.com/office/powerpoint/2010/main" val="778113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BE7927-C03A-2D2F-5CAD-2315C18824D2}"/>
              </a:ext>
            </a:extLst>
          </p:cNvPr>
          <p:cNvSpPr>
            <a:spLocks noGrp="1"/>
          </p:cNvSpPr>
          <p:nvPr>
            <p:ph type="title"/>
          </p:nvPr>
        </p:nvSpPr>
        <p:spPr>
          <a:xfrm>
            <a:off x="1143000" y="609600"/>
            <a:ext cx="9875520" cy="810638"/>
          </a:xfrm>
        </p:spPr>
        <p:txBody>
          <a:bodyPr>
            <a:normAutofit fontScale="90000"/>
          </a:bodyPr>
          <a:lstStyle/>
          <a:p>
            <a:r>
              <a:rPr lang="cs-CZ" b="1" dirty="0"/>
              <a:t>Zemědělská kultura trvalé travní porosty (T)</a:t>
            </a:r>
          </a:p>
        </p:txBody>
      </p:sp>
      <p:sp>
        <p:nvSpPr>
          <p:cNvPr id="3" name="Zástupný obsah 2">
            <a:extLst>
              <a:ext uri="{FF2B5EF4-FFF2-40B4-BE49-F238E27FC236}">
                <a16:creationId xmlns:a16="http://schemas.microsoft.com/office/drawing/2014/main" id="{CA72EE2D-7537-8AA3-EFB9-461A6B970618}"/>
              </a:ext>
            </a:extLst>
          </p:cNvPr>
          <p:cNvSpPr>
            <a:spLocks noGrp="1"/>
          </p:cNvSpPr>
          <p:nvPr>
            <p:ph idx="1"/>
          </p:nvPr>
        </p:nvSpPr>
        <p:spPr>
          <a:xfrm>
            <a:off x="1143000" y="1585609"/>
            <a:ext cx="9872871" cy="4922195"/>
          </a:xfrm>
        </p:spPr>
        <p:txBody>
          <a:bodyPr>
            <a:normAutofit/>
          </a:bodyPr>
          <a:lstStyle/>
          <a:p>
            <a:pPr marL="45720" indent="0">
              <a:buNone/>
            </a:pPr>
            <a:r>
              <a:rPr lang="cs-CZ" b="1" dirty="0"/>
              <a:t>Zatravnění za náhradu nemusí být provedeno, pokud k rozorání dojde z těchto důvodů</a:t>
            </a:r>
            <a:r>
              <a:rPr lang="cs-CZ" dirty="0"/>
              <a:t>:</a:t>
            </a:r>
          </a:p>
          <a:p>
            <a:pPr>
              <a:buFont typeface="Wingdings" panose="05000000000000000000" pitchFamily="2" charset="2"/>
              <a:buChar char="v"/>
            </a:pPr>
            <a:r>
              <a:rPr lang="cs-CZ" dirty="0"/>
              <a:t>podle zákona o pozemkových úpravách a pozemkových úřadech č. 139/2002 Sb.,</a:t>
            </a:r>
          </a:p>
          <a:p>
            <a:pPr>
              <a:buFont typeface="Wingdings" panose="05000000000000000000" pitchFamily="2" charset="2"/>
              <a:buChar char="v"/>
            </a:pPr>
            <a:r>
              <a:rPr lang="cs-CZ" dirty="0"/>
              <a:t>   ve znění pozdějších předpisů,</a:t>
            </a:r>
          </a:p>
          <a:p>
            <a:pPr>
              <a:buFont typeface="Wingdings" panose="05000000000000000000" pitchFamily="2" charset="2"/>
              <a:buChar char="v"/>
            </a:pPr>
            <a:r>
              <a:rPr lang="cs-CZ" dirty="0"/>
              <a:t>orné půdy v režimu ekologického zemědělství,</a:t>
            </a:r>
          </a:p>
          <a:p>
            <a:pPr>
              <a:buFont typeface="Wingdings" panose="05000000000000000000" pitchFamily="2" charset="2"/>
              <a:buChar char="v"/>
            </a:pPr>
            <a:r>
              <a:rPr lang="cs-CZ" dirty="0"/>
              <a:t>změny na jinou trvalou kulturu než je vinice, chmelnice, ovocný sad, školka, rychle</a:t>
            </a:r>
          </a:p>
          <a:p>
            <a:pPr marL="45720" indent="0">
              <a:buNone/>
            </a:pPr>
            <a:r>
              <a:rPr lang="cs-CZ" dirty="0"/>
              <a:t>    rostoucí dřeviny pěstované ve výmladkových plantážích,</a:t>
            </a:r>
          </a:p>
          <a:p>
            <a:pPr>
              <a:buFont typeface="Wingdings" panose="05000000000000000000" pitchFamily="2" charset="2"/>
              <a:buChar char="v"/>
            </a:pPr>
            <a:r>
              <a:rPr lang="cs-CZ" dirty="0"/>
              <a:t>   národního prováděcího právního předpisu k zalesňování zemědělské půdy,</a:t>
            </a:r>
          </a:p>
          <a:p>
            <a:pPr>
              <a:buFont typeface="Wingdings" panose="05000000000000000000" pitchFamily="2" charset="2"/>
              <a:buChar char="v"/>
            </a:pPr>
            <a:r>
              <a:rPr lang="cs-CZ" dirty="0"/>
              <a:t>změny na krajinné prvky,</a:t>
            </a:r>
          </a:p>
          <a:p>
            <a:pPr>
              <a:buFont typeface="Wingdings" panose="05000000000000000000" pitchFamily="2" charset="2"/>
              <a:buChar char="v"/>
            </a:pPr>
            <a:r>
              <a:rPr lang="cs-CZ" dirty="0"/>
              <a:t>změny na plochy v režimu agrolesnictví (</a:t>
            </a:r>
            <a:r>
              <a:rPr lang="cs-CZ" dirty="0" err="1"/>
              <a:t>silvopastorální</a:t>
            </a:r>
            <a:r>
              <a:rPr lang="cs-CZ" dirty="0"/>
              <a:t> systémy).</a:t>
            </a:r>
          </a:p>
        </p:txBody>
      </p:sp>
    </p:spTree>
    <p:extLst>
      <p:ext uri="{BB962C8B-B14F-4D97-AF65-F5344CB8AC3E}">
        <p14:creationId xmlns:p14="http://schemas.microsoft.com/office/powerpoint/2010/main" val="3793178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E02C4-3F20-F908-32F8-57BAFE598793}"/>
              </a:ext>
            </a:extLst>
          </p:cNvPr>
          <p:cNvSpPr>
            <a:spLocks noGrp="1"/>
          </p:cNvSpPr>
          <p:nvPr>
            <p:ph type="title"/>
          </p:nvPr>
        </p:nvSpPr>
        <p:spPr>
          <a:xfrm>
            <a:off x="1143000" y="609600"/>
            <a:ext cx="9875520" cy="771728"/>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57E0C02E-FA12-3643-4C0A-527C89E44C8C}"/>
              </a:ext>
            </a:extLst>
          </p:cNvPr>
          <p:cNvSpPr>
            <a:spLocks noGrp="1"/>
          </p:cNvSpPr>
          <p:nvPr>
            <p:ph idx="1"/>
          </p:nvPr>
        </p:nvSpPr>
        <p:spPr>
          <a:xfrm>
            <a:off x="1143000" y="1293779"/>
            <a:ext cx="9872871" cy="5175115"/>
          </a:xfrm>
        </p:spPr>
        <p:txBody>
          <a:bodyPr>
            <a:normAutofit/>
          </a:bodyPr>
          <a:lstStyle/>
          <a:p>
            <a:pPr marL="45720" indent="0">
              <a:buNone/>
            </a:pPr>
            <a:endParaRPr lang="cs-CZ" dirty="0"/>
          </a:p>
          <a:p>
            <a:pPr marL="45720" indent="0">
              <a:buNone/>
            </a:pPr>
            <a:r>
              <a:rPr lang="cs-CZ" sz="2400" b="1" dirty="0">
                <a:solidFill>
                  <a:srgbClr val="C00000"/>
                </a:solidFill>
              </a:rPr>
              <a:t>Žadatel zajistí diverzifikaci plodin </a:t>
            </a:r>
            <a:r>
              <a:rPr lang="cs-CZ" sz="2400" dirty="0"/>
              <a:t>- podmínka je odvozena od velikosti výměry, na které zemědělec hospodaří: </a:t>
            </a:r>
          </a:p>
          <a:p>
            <a:pPr marL="45720" indent="0">
              <a:buNone/>
            </a:pPr>
            <a:r>
              <a:rPr lang="cs-CZ" sz="2400" b="1" dirty="0"/>
              <a:t>Subjekt hospodařící na výměře od 4 ha do 30 ha</a:t>
            </a:r>
          </a:p>
          <a:p>
            <a:pPr lvl="3">
              <a:buFont typeface="Wingdings" panose="05000000000000000000" pitchFamily="2" charset="2"/>
              <a:buChar char="v"/>
            </a:pPr>
            <a:r>
              <a:rPr lang="cs-CZ" sz="2400" dirty="0"/>
              <a:t> pěstuje alespoň 2 různé plodiny, hlavní plodina nezabere více než 75 % orné půdy </a:t>
            </a:r>
          </a:p>
          <a:p>
            <a:pPr marL="45720" indent="0">
              <a:buNone/>
            </a:pPr>
            <a:r>
              <a:rPr lang="cs-CZ" sz="2400" b="1" dirty="0"/>
              <a:t>Subjekt hospodařící na výměře nad 30 ha do 150 ha</a:t>
            </a:r>
          </a:p>
          <a:p>
            <a:pPr>
              <a:buFont typeface="Wingdings" panose="05000000000000000000" pitchFamily="2" charset="2"/>
              <a:buChar char="v"/>
            </a:pPr>
            <a:r>
              <a:rPr lang="cs-CZ" sz="2400" dirty="0"/>
              <a:t>	pěstuje alespoň 3 různé plodiny, hlavní plodina nezabere více než 75 % orné půdy a zároveň, dvě hlavní plodiny nezaberou více než 95 % orné půdy</a:t>
            </a:r>
          </a:p>
        </p:txBody>
      </p:sp>
    </p:spTree>
    <p:extLst>
      <p:ext uri="{BB962C8B-B14F-4D97-AF65-F5344CB8AC3E}">
        <p14:creationId xmlns:p14="http://schemas.microsoft.com/office/powerpoint/2010/main" val="823032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E02C4-3F20-F908-32F8-57BAFE598793}"/>
              </a:ext>
            </a:extLst>
          </p:cNvPr>
          <p:cNvSpPr>
            <a:spLocks noGrp="1"/>
          </p:cNvSpPr>
          <p:nvPr>
            <p:ph type="title"/>
          </p:nvPr>
        </p:nvSpPr>
        <p:spPr>
          <a:xfrm>
            <a:off x="1143000" y="609600"/>
            <a:ext cx="9875520" cy="771728"/>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57E0C02E-FA12-3643-4C0A-527C89E44C8C}"/>
              </a:ext>
            </a:extLst>
          </p:cNvPr>
          <p:cNvSpPr>
            <a:spLocks noGrp="1"/>
          </p:cNvSpPr>
          <p:nvPr>
            <p:ph idx="1"/>
          </p:nvPr>
        </p:nvSpPr>
        <p:spPr>
          <a:xfrm>
            <a:off x="1143000" y="1293779"/>
            <a:ext cx="9872871" cy="5175115"/>
          </a:xfrm>
        </p:spPr>
        <p:txBody>
          <a:bodyPr>
            <a:normAutofit/>
          </a:bodyPr>
          <a:lstStyle/>
          <a:p>
            <a:pPr marL="45720" indent="0">
              <a:buNone/>
            </a:pPr>
            <a:endParaRPr lang="cs-CZ" b="1" dirty="0"/>
          </a:p>
          <a:p>
            <a:pPr marL="45720" indent="0">
              <a:buNone/>
            </a:pPr>
            <a:r>
              <a:rPr lang="cs-CZ" sz="2400" b="1" dirty="0"/>
              <a:t>Subjekt hospodařící na výměře nad 150 ha</a:t>
            </a:r>
          </a:p>
          <a:p>
            <a:pPr>
              <a:buFont typeface="Wingdings" panose="05000000000000000000" pitchFamily="2" charset="2"/>
              <a:buChar char="v"/>
            </a:pPr>
            <a:r>
              <a:rPr lang="cs-CZ" sz="2400" dirty="0"/>
              <a:t>	pěstuje alespoň 4 různé plodiny, hlavní plodina nezabere více než 75 % orné   	půdy a zároveň, tři hlavní plodiny nezaberou více než 95 % orné půdy.</a:t>
            </a:r>
          </a:p>
          <a:p>
            <a:pPr marL="45720" indent="0">
              <a:buNone/>
            </a:pPr>
            <a:endParaRPr lang="cs-CZ" sz="2400" dirty="0"/>
          </a:p>
          <a:p>
            <a:pPr marL="45720" indent="0">
              <a:buNone/>
            </a:pPr>
            <a:r>
              <a:rPr lang="cs-CZ" sz="2400" b="1" dirty="0">
                <a:solidFill>
                  <a:srgbClr val="C00000"/>
                </a:solidFill>
              </a:rPr>
              <a:t>Žadatel udržitelně hospodaří s organickou hmotou (OH) </a:t>
            </a:r>
            <a:r>
              <a:rPr lang="cs-CZ" sz="2400" dirty="0">
                <a:solidFill>
                  <a:srgbClr val="C00000"/>
                </a:solidFill>
              </a:rPr>
              <a:t>v orné půdě </a:t>
            </a:r>
            <a:r>
              <a:rPr lang="cs-CZ" sz="2400" dirty="0"/>
              <a:t>–</a:t>
            </a:r>
          </a:p>
          <a:p>
            <a:pPr marL="45720" indent="0">
              <a:buNone/>
            </a:pPr>
            <a:r>
              <a:rPr lang="cs-CZ" sz="2400" dirty="0"/>
              <a:t>na ploše odpovídající alespoň výměře 35 % orné půdy v hospodářském</a:t>
            </a:r>
          </a:p>
          <a:p>
            <a:pPr marL="45720" indent="0">
              <a:buNone/>
            </a:pPr>
            <a:r>
              <a:rPr lang="cs-CZ" sz="2400" dirty="0"/>
              <a:t>roce1), prostřednictvím – „MODELU OH“:</a:t>
            </a:r>
          </a:p>
        </p:txBody>
      </p:sp>
    </p:spTree>
    <p:extLst>
      <p:ext uri="{BB962C8B-B14F-4D97-AF65-F5344CB8AC3E}">
        <p14:creationId xmlns:p14="http://schemas.microsoft.com/office/powerpoint/2010/main" val="115026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54CDA-983B-F1CF-197F-AC1162DCCA0E}"/>
              </a:ext>
            </a:extLst>
          </p:cNvPr>
          <p:cNvSpPr>
            <a:spLocks noGrp="1"/>
          </p:cNvSpPr>
          <p:nvPr>
            <p:ph type="title"/>
          </p:nvPr>
        </p:nvSpPr>
        <p:spPr>
          <a:xfrm>
            <a:off x="1143000" y="609600"/>
            <a:ext cx="9875520" cy="596630"/>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BFF72546-17FE-523C-48BF-D04614B29EC5}"/>
              </a:ext>
            </a:extLst>
          </p:cNvPr>
          <p:cNvSpPr>
            <a:spLocks noGrp="1"/>
          </p:cNvSpPr>
          <p:nvPr>
            <p:ph idx="1"/>
          </p:nvPr>
        </p:nvSpPr>
        <p:spPr>
          <a:xfrm>
            <a:off x="1143000" y="1322962"/>
            <a:ext cx="9872871" cy="4773038"/>
          </a:xfrm>
        </p:spPr>
        <p:txBody>
          <a:bodyPr>
            <a:normAutofit/>
          </a:bodyPr>
          <a:lstStyle/>
          <a:p>
            <a:pPr>
              <a:buFont typeface="Wingdings" panose="05000000000000000000" pitchFamily="2" charset="2"/>
              <a:buChar char="q"/>
            </a:pPr>
            <a:r>
              <a:rPr lang="cs-CZ" dirty="0"/>
              <a:t> </a:t>
            </a:r>
            <a:r>
              <a:rPr lang="cs-CZ" sz="2400" dirty="0"/>
              <a:t>Aplikace2) hnoje nebo separátu kejdy v dávce 25 t/ha (váhový koeficient3) 0,85),</a:t>
            </a:r>
          </a:p>
          <a:p>
            <a:pPr>
              <a:buFont typeface="Wingdings" panose="05000000000000000000" pitchFamily="2" charset="2"/>
              <a:buChar char="q"/>
            </a:pPr>
            <a:r>
              <a:rPr lang="cs-CZ" sz="2400" dirty="0"/>
              <a:t> Aplikace2) separátu digestátu nebo tuhého digestátu v dávce 25 t/ha (váhový koeficient3) 0,75),</a:t>
            </a:r>
          </a:p>
          <a:p>
            <a:pPr>
              <a:buFont typeface="Wingdings" panose="05000000000000000000" pitchFamily="2" charset="2"/>
              <a:buChar char="q"/>
            </a:pPr>
            <a:r>
              <a:rPr lang="cs-CZ" sz="2400" dirty="0"/>
              <a:t> Aplikace2) kompostu v dávce 15 t/ha (váhový koeficient3) 1,00), s výjimkou kompostů s poměrem uhlíku k dusíku nižším než 10 (váhový koeficient3) 0,65),</a:t>
            </a:r>
          </a:p>
          <a:p>
            <a:pPr>
              <a:buFont typeface="Wingdings" panose="05000000000000000000" pitchFamily="2" charset="2"/>
              <a:buChar char="q"/>
            </a:pPr>
            <a:r>
              <a:rPr lang="cs-CZ" sz="2400" dirty="0"/>
              <a:t> Aplikace2) upravených kalů4) v dávce 5 t/ha (váhový koeficient3) 0,40),</a:t>
            </a:r>
          </a:p>
          <a:p>
            <a:pPr>
              <a:buFont typeface="Wingdings" panose="05000000000000000000" pitchFamily="2" charset="2"/>
              <a:buChar char="q"/>
            </a:pPr>
            <a:r>
              <a:rPr lang="cs-CZ" sz="2400" dirty="0"/>
              <a:t> Aplikace2) kejdy nebo digestátu v dávce 20 t/ha (váhový koeficient3) 0,18 pro kejdu skotu, 0,15 pro </a:t>
            </a:r>
            <a:r>
              <a:rPr lang="cs-CZ" sz="2400" dirty="0" err="1"/>
              <a:t>fugát</a:t>
            </a:r>
            <a:r>
              <a:rPr lang="cs-CZ" sz="2400" dirty="0"/>
              <a:t> kejdy skotu a digestát, 0,10 pro </a:t>
            </a:r>
            <a:r>
              <a:rPr lang="cs-CZ" sz="2400" dirty="0" err="1"/>
              <a:t>fugát</a:t>
            </a:r>
            <a:r>
              <a:rPr lang="cs-CZ" sz="2400" dirty="0"/>
              <a:t> digestátu a kejdu prasat, 0,07 pro </a:t>
            </a:r>
            <a:r>
              <a:rPr lang="cs-CZ" sz="2400" dirty="0" err="1"/>
              <a:t>fugát</a:t>
            </a:r>
            <a:r>
              <a:rPr lang="cs-CZ" sz="2400" dirty="0"/>
              <a:t> kejdy prasat),</a:t>
            </a:r>
          </a:p>
        </p:txBody>
      </p:sp>
    </p:spTree>
    <p:extLst>
      <p:ext uri="{BB962C8B-B14F-4D97-AF65-F5344CB8AC3E}">
        <p14:creationId xmlns:p14="http://schemas.microsoft.com/office/powerpoint/2010/main" val="254592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656148-2A02-DFBA-AD1E-683B13CBF470}"/>
              </a:ext>
            </a:extLst>
          </p:cNvPr>
          <p:cNvSpPr>
            <a:spLocks noGrp="1"/>
          </p:cNvSpPr>
          <p:nvPr>
            <p:ph type="title"/>
          </p:nvPr>
        </p:nvSpPr>
        <p:spPr>
          <a:xfrm>
            <a:off x="1143000" y="609600"/>
            <a:ext cx="9875520" cy="789992"/>
          </a:xfrm>
        </p:spPr>
        <p:txBody>
          <a:bodyPr/>
          <a:lstStyle/>
          <a:p>
            <a:r>
              <a:rPr lang="cs-CZ" sz="4400" spc="80" dirty="0">
                <a:solidFill>
                  <a:srgbClr val="385622"/>
                </a:solidFill>
                <a:latin typeface="Arial"/>
                <a:cs typeface="Arial"/>
              </a:rPr>
              <a:t>Aktuální</a:t>
            </a:r>
            <a:r>
              <a:rPr lang="cs-CZ" sz="4400" spc="-45" dirty="0">
                <a:solidFill>
                  <a:srgbClr val="385622"/>
                </a:solidFill>
                <a:latin typeface="Arial"/>
                <a:cs typeface="Arial"/>
              </a:rPr>
              <a:t> </a:t>
            </a:r>
            <a:r>
              <a:rPr lang="cs-CZ" sz="4400" spc="-20" dirty="0">
                <a:solidFill>
                  <a:srgbClr val="385622"/>
                </a:solidFill>
                <a:latin typeface="Arial"/>
                <a:cs typeface="Arial"/>
              </a:rPr>
              <a:t>stav</a:t>
            </a:r>
            <a:endParaRPr lang="cs-CZ" dirty="0"/>
          </a:p>
        </p:txBody>
      </p:sp>
      <p:sp>
        <p:nvSpPr>
          <p:cNvPr id="3" name="Zástupný obsah 2">
            <a:extLst>
              <a:ext uri="{FF2B5EF4-FFF2-40B4-BE49-F238E27FC236}">
                <a16:creationId xmlns:a16="http://schemas.microsoft.com/office/drawing/2014/main" id="{01D8E368-091F-CD00-4FE0-0AD1F31C9AB1}"/>
              </a:ext>
            </a:extLst>
          </p:cNvPr>
          <p:cNvSpPr>
            <a:spLocks noGrp="1"/>
          </p:cNvSpPr>
          <p:nvPr>
            <p:ph idx="1"/>
          </p:nvPr>
        </p:nvSpPr>
        <p:spPr>
          <a:xfrm>
            <a:off x="1143000" y="1574276"/>
            <a:ext cx="9872871" cy="4521724"/>
          </a:xfrm>
        </p:spPr>
        <p:txBody>
          <a:bodyPr>
            <a:normAutofit/>
          </a:bodyPr>
          <a:lstStyle/>
          <a:p>
            <a:pPr marL="241300" marR="5080" indent="-229235">
              <a:lnSpc>
                <a:spcPct val="90100"/>
              </a:lnSpc>
              <a:spcBef>
                <a:spcPts val="340"/>
              </a:spcBef>
              <a:tabLst>
                <a:tab pos="241300" algn="l"/>
              </a:tabLst>
            </a:pPr>
            <a:r>
              <a:rPr lang="cs-CZ" sz="2800" spc="-10" dirty="0">
                <a:latin typeface="Calibri"/>
                <a:cs typeface="Calibri"/>
              </a:rPr>
              <a:t>Dokončeny</a:t>
            </a:r>
            <a:r>
              <a:rPr lang="cs-CZ" sz="2800" spc="-85" dirty="0">
                <a:latin typeface="Calibri"/>
                <a:cs typeface="Calibri"/>
              </a:rPr>
              <a:t> </a:t>
            </a:r>
            <a:r>
              <a:rPr lang="cs-CZ" sz="2800" dirty="0">
                <a:latin typeface="Calibri"/>
                <a:cs typeface="Calibri"/>
              </a:rPr>
              <a:t>technické</a:t>
            </a:r>
            <a:r>
              <a:rPr lang="cs-CZ" sz="2800" spc="-40" dirty="0">
                <a:latin typeface="Calibri"/>
                <a:cs typeface="Calibri"/>
              </a:rPr>
              <a:t> </a:t>
            </a:r>
            <a:r>
              <a:rPr lang="cs-CZ" sz="2800" spc="-10" dirty="0">
                <a:latin typeface="Calibri"/>
                <a:cs typeface="Calibri"/>
              </a:rPr>
              <a:t>konzultace</a:t>
            </a:r>
            <a:r>
              <a:rPr lang="cs-CZ" sz="2800" spc="-50" dirty="0">
                <a:latin typeface="Calibri"/>
                <a:cs typeface="Calibri"/>
              </a:rPr>
              <a:t> </a:t>
            </a:r>
            <a:r>
              <a:rPr lang="cs-CZ" sz="2800" dirty="0">
                <a:latin typeface="Calibri"/>
                <a:cs typeface="Calibri"/>
              </a:rPr>
              <a:t>s</a:t>
            </a:r>
            <a:r>
              <a:rPr lang="cs-CZ" sz="2800" spc="-35" dirty="0">
                <a:latin typeface="Calibri"/>
                <a:cs typeface="Calibri"/>
              </a:rPr>
              <a:t> </a:t>
            </a:r>
            <a:r>
              <a:rPr lang="cs-CZ" sz="2800" dirty="0">
                <a:latin typeface="Calibri"/>
                <a:cs typeface="Calibri"/>
              </a:rPr>
              <a:t>EK,</a:t>
            </a:r>
            <a:r>
              <a:rPr lang="cs-CZ" sz="2800" spc="-55" dirty="0">
                <a:latin typeface="Calibri"/>
                <a:cs typeface="Calibri"/>
              </a:rPr>
              <a:t> </a:t>
            </a:r>
            <a:r>
              <a:rPr lang="cs-CZ" sz="2800" spc="-10" dirty="0">
                <a:latin typeface="Calibri"/>
                <a:cs typeface="Calibri"/>
              </a:rPr>
              <a:t>zapracovány </a:t>
            </a:r>
            <a:r>
              <a:rPr lang="cs-CZ" sz="2800" dirty="0">
                <a:latin typeface="Calibri"/>
                <a:cs typeface="Calibri"/>
              </a:rPr>
              <a:t>připomínky</a:t>
            </a:r>
            <a:r>
              <a:rPr lang="cs-CZ" sz="2800" spc="-85" dirty="0">
                <a:latin typeface="Calibri"/>
                <a:cs typeface="Calibri"/>
              </a:rPr>
              <a:t> </a:t>
            </a:r>
            <a:r>
              <a:rPr lang="cs-CZ" sz="2800" dirty="0">
                <a:latin typeface="Calibri"/>
                <a:cs typeface="Calibri"/>
              </a:rPr>
              <a:t>(doplnění</a:t>
            </a:r>
            <a:r>
              <a:rPr lang="cs-CZ" sz="2800" spc="-75" dirty="0">
                <a:latin typeface="Calibri"/>
                <a:cs typeface="Calibri"/>
              </a:rPr>
              <a:t> </a:t>
            </a:r>
            <a:r>
              <a:rPr lang="cs-CZ" sz="2800" dirty="0">
                <a:latin typeface="Calibri"/>
                <a:cs typeface="Calibri"/>
              </a:rPr>
              <a:t>indikátorů,</a:t>
            </a:r>
            <a:r>
              <a:rPr lang="cs-CZ" sz="2800" spc="-65" dirty="0">
                <a:latin typeface="Calibri"/>
                <a:cs typeface="Calibri"/>
              </a:rPr>
              <a:t> </a:t>
            </a:r>
            <a:r>
              <a:rPr lang="cs-CZ" sz="2800" spc="-10" dirty="0">
                <a:latin typeface="Calibri"/>
                <a:cs typeface="Calibri"/>
              </a:rPr>
              <a:t>úprava</a:t>
            </a:r>
            <a:r>
              <a:rPr lang="cs-CZ" sz="2800" spc="-75" dirty="0">
                <a:latin typeface="Calibri"/>
                <a:cs typeface="Calibri"/>
              </a:rPr>
              <a:t> </a:t>
            </a:r>
            <a:r>
              <a:rPr lang="cs-CZ" sz="2800" spc="-10" dirty="0">
                <a:latin typeface="Calibri"/>
                <a:cs typeface="Calibri"/>
              </a:rPr>
              <a:t>navrhovaných intervencí)</a:t>
            </a:r>
            <a:endParaRPr lang="cs-CZ" sz="2800" dirty="0">
              <a:latin typeface="Calibri"/>
              <a:cs typeface="Calibri"/>
            </a:endParaRPr>
          </a:p>
          <a:p>
            <a:pPr marL="12700">
              <a:lnSpc>
                <a:spcPct val="100000"/>
              </a:lnSpc>
              <a:spcBef>
                <a:spcPts val="605"/>
              </a:spcBef>
              <a:tabLst>
                <a:tab pos="241300" algn="l"/>
              </a:tabLst>
            </a:pPr>
            <a:r>
              <a:rPr lang="cs-CZ" sz="2800" dirty="0">
                <a:latin typeface="Arial"/>
                <a:cs typeface="Arial"/>
              </a:rPr>
              <a:t>	</a:t>
            </a:r>
            <a:r>
              <a:rPr lang="cs-CZ" sz="2800" dirty="0">
                <a:latin typeface="Calibri"/>
                <a:cs typeface="Calibri"/>
              </a:rPr>
              <a:t>SP</a:t>
            </a:r>
            <a:r>
              <a:rPr lang="cs-CZ" sz="2800" spc="-40" dirty="0">
                <a:latin typeface="Calibri"/>
                <a:cs typeface="Calibri"/>
              </a:rPr>
              <a:t> </a:t>
            </a:r>
            <a:r>
              <a:rPr lang="cs-CZ" sz="2800" dirty="0">
                <a:latin typeface="Calibri"/>
                <a:cs typeface="Calibri"/>
              </a:rPr>
              <a:t>SZP</a:t>
            </a:r>
            <a:r>
              <a:rPr lang="cs-CZ" sz="2800" spc="-30" dirty="0">
                <a:latin typeface="Calibri"/>
                <a:cs typeface="Calibri"/>
              </a:rPr>
              <a:t> </a:t>
            </a:r>
            <a:r>
              <a:rPr lang="cs-CZ" sz="2800" dirty="0">
                <a:latin typeface="Calibri"/>
                <a:cs typeface="Calibri"/>
              </a:rPr>
              <a:t>schválen</a:t>
            </a:r>
            <a:r>
              <a:rPr lang="cs-CZ" sz="2800" spc="-25" dirty="0">
                <a:latin typeface="Calibri"/>
                <a:cs typeface="Calibri"/>
              </a:rPr>
              <a:t> </a:t>
            </a:r>
            <a:r>
              <a:rPr lang="cs-CZ" sz="2800" dirty="0">
                <a:latin typeface="Calibri"/>
                <a:cs typeface="Calibri"/>
              </a:rPr>
              <a:t>12.10.2022</a:t>
            </a:r>
            <a:r>
              <a:rPr lang="cs-CZ" sz="2800" spc="-70" dirty="0">
                <a:latin typeface="Calibri"/>
                <a:cs typeface="Calibri"/>
              </a:rPr>
              <a:t> </a:t>
            </a:r>
            <a:r>
              <a:rPr lang="cs-CZ" sz="2800" dirty="0">
                <a:latin typeface="Calibri"/>
                <a:cs typeface="Calibri"/>
              </a:rPr>
              <a:t>vládou</a:t>
            </a:r>
            <a:r>
              <a:rPr lang="cs-CZ" sz="2800" spc="-25" dirty="0">
                <a:latin typeface="Calibri"/>
                <a:cs typeface="Calibri"/>
              </a:rPr>
              <a:t> ČR</a:t>
            </a:r>
            <a:endParaRPr lang="cs-CZ" sz="2800" dirty="0">
              <a:latin typeface="Calibri"/>
              <a:cs typeface="Calibri"/>
            </a:endParaRPr>
          </a:p>
          <a:p>
            <a:pPr marL="12700">
              <a:lnSpc>
                <a:spcPct val="100000"/>
              </a:lnSpc>
              <a:spcBef>
                <a:spcPts val="600"/>
              </a:spcBef>
              <a:tabLst>
                <a:tab pos="241300" algn="l"/>
              </a:tabLst>
            </a:pPr>
            <a:r>
              <a:rPr lang="cs-CZ" sz="2800" dirty="0">
                <a:latin typeface="Arial"/>
                <a:cs typeface="Arial"/>
              </a:rPr>
              <a:t>	</a:t>
            </a:r>
            <a:r>
              <a:rPr lang="cs-CZ" sz="2800" dirty="0">
                <a:latin typeface="Calibri"/>
                <a:cs typeface="Calibri"/>
              </a:rPr>
              <a:t>finální</a:t>
            </a:r>
            <a:r>
              <a:rPr lang="cs-CZ" sz="2800" spc="-50" dirty="0">
                <a:latin typeface="Calibri"/>
                <a:cs typeface="Calibri"/>
              </a:rPr>
              <a:t> </a:t>
            </a:r>
            <a:r>
              <a:rPr lang="cs-CZ" sz="2800" dirty="0">
                <a:latin typeface="Calibri"/>
                <a:cs typeface="Calibri"/>
              </a:rPr>
              <a:t>verze</a:t>
            </a:r>
            <a:r>
              <a:rPr lang="cs-CZ" sz="2800" spc="-20" dirty="0">
                <a:latin typeface="Calibri"/>
                <a:cs typeface="Calibri"/>
              </a:rPr>
              <a:t> </a:t>
            </a:r>
            <a:r>
              <a:rPr lang="cs-CZ" sz="2800" dirty="0">
                <a:latin typeface="Calibri"/>
                <a:cs typeface="Calibri"/>
              </a:rPr>
              <a:t>SP</a:t>
            </a:r>
            <a:r>
              <a:rPr lang="cs-CZ" sz="2800" spc="-30" dirty="0">
                <a:latin typeface="Calibri"/>
                <a:cs typeface="Calibri"/>
              </a:rPr>
              <a:t> </a:t>
            </a:r>
            <a:r>
              <a:rPr lang="cs-CZ" sz="2800" dirty="0">
                <a:latin typeface="Calibri"/>
                <a:cs typeface="Calibri"/>
              </a:rPr>
              <a:t>SZP</a:t>
            </a:r>
            <a:r>
              <a:rPr lang="cs-CZ" sz="2800" spc="-35" dirty="0">
                <a:latin typeface="Calibri"/>
                <a:cs typeface="Calibri"/>
              </a:rPr>
              <a:t> </a:t>
            </a:r>
            <a:r>
              <a:rPr lang="cs-CZ" sz="2800" dirty="0">
                <a:latin typeface="Calibri"/>
                <a:cs typeface="Calibri"/>
              </a:rPr>
              <a:t>oficiálně</a:t>
            </a:r>
            <a:r>
              <a:rPr lang="cs-CZ" sz="2800" spc="-15" dirty="0">
                <a:latin typeface="Calibri"/>
                <a:cs typeface="Calibri"/>
              </a:rPr>
              <a:t> </a:t>
            </a:r>
            <a:r>
              <a:rPr lang="cs-CZ" sz="2800" dirty="0">
                <a:latin typeface="Calibri"/>
                <a:cs typeface="Calibri"/>
              </a:rPr>
              <a:t>zaslána</a:t>
            </a:r>
            <a:r>
              <a:rPr lang="cs-CZ" sz="2800" spc="-15" dirty="0">
                <a:latin typeface="Calibri"/>
                <a:cs typeface="Calibri"/>
              </a:rPr>
              <a:t> </a:t>
            </a:r>
            <a:r>
              <a:rPr lang="cs-CZ" sz="2800" dirty="0">
                <a:latin typeface="Calibri"/>
                <a:cs typeface="Calibri"/>
              </a:rPr>
              <a:t>na</a:t>
            </a:r>
            <a:r>
              <a:rPr lang="cs-CZ" sz="2800" spc="-30" dirty="0">
                <a:latin typeface="Calibri"/>
                <a:cs typeface="Calibri"/>
              </a:rPr>
              <a:t> </a:t>
            </a:r>
            <a:r>
              <a:rPr lang="cs-CZ" sz="2800" spc="-25" dirty="0">
                <a:latin typeface="Calibri"/>
                <a:cs typeface="Calibri"/>
              </a:rPr>
              <a:t>EK</a:t>
            </a:r>
            <a:endParaRPr lang="cs-CZ" sz="2800" dirty="0">
              <a:latin typeface="Calibri"/>
              <a:cs typeface="Calibri"/>
            </a:endParaRPr>
          </a:p>
          <a:p>
            <a:pPr marL="241300" marR="525780" indent="-229235">
              <a:lnSpc>
                <a:spcPct val="100000"/>
              </a:lnSpc>
              <a:spcBef>
                <a:spcPts val="600"/>
              </a:spcBef>
              <a:tabLst>
                <a:tab pos="241300" algn="l"/>
              </a:tabLst>
            </a:pPr>
            <a:r>
              <a:rPr lang="cs-CZ" sz="2800" dirty="0">
                <a:latin typeface="Calibri"/>
                <a:cs typeface="Calibri"/>
              </a:rPr>
              <a:t>probíhá</a:t>
            </a:r>
            <a:r>
              <a:rPr lang="cs-CZ" sz="2800" spc="-70" dirty="0">
                <a:latin typeface="Calibri"/>
                <a:cs typeface="Calibri"/>
              </a:rPr>
              <a:t> </a:t>
            </a:r>
            <a:r>
              <a:rPr lang="cs-CZ" sz="2800" spc="-10" dirty="0">
                <a:latin typeface="Calibri"/>
                <a:cs typeface="Calibri"/>
              </a:rPr>
              <a:t>příprava</a:t>
            </a:r>
            <a:r>
              <a:rPr lang="cs-CZ" sz="2800" spc="-55" dirty="0">
                <a:latin typeface="Calibri"/>
                <a:cs typeface="Calibri"/>
              </a:rPr>
              <a:t> </a:t>
            </a:r>
            <a:r>
              <a:rPr lang="cs-CZ" sz="2800" dirty="0">
                <a:latin typeface="Calibri"/>
                <a:cs typeface="Calibri"/>
              </a:rPr>
              <a:t>NV</a:t>
            </a:r>
            <a:r>
              <a:rPr lang="cs-CZ" sz="2800" spc="-50" dirty="0">
                <a:latin typeface="Calibri"/>
                <a:cs typeface="Calibri"/>
              </a:rPr>
              <a:t> </a:t>
            </a:r>
            <a:r>
              <a:rPr lang="cs-CZ" sz="2800" dirty="0">
                <a:latin typeface="Calibri"/>
                <a:cs typeface="Calibri"/>
              </a:rPr>
              <a:t>jednotlivých</a:t>
            </a:r>
            <a:r>
              <a:rPr lang="cs-CZ" sz="2800" spc="-65" dirty="0">
                <a:latin typeface="Calibri"/>
                <a:cs typeface="Calibri"/>
              </a:rPr>
              <a:t> </a:t>
            </a:r>
            <a:r>
              <a:rPr lang="cs-CZ" sz="2800" spc="-10" dirty="0">
                <a:latin typeface="Calibri"/>
                <a:cs typeface="Calibri"/>
              </a:rPr>
              <a:t>intervencí, </a:t>
            </a:r>
            <a:r>
              <a:rPr lang="cs-CZ" sz="2800" dirty="0">
                <a:latin typeface="Calibri"/>
                <a:cs typeface="Calibri"/>
              </a:rPr>
              <a:t>snaha</a:t>
            </a:r>
            <a:r>
              <a:rPr lang="cs-CZ" sz="2800" spc="-45" dirty="0">
                <a:latin typeface="Calibri"/>
                <a:cs typeface="Calibri"/>
              </a:rPr>
              <a:t> </a:t>
            </a:r>
            <a:r>
              <a:rPr lang="cs-CZ" sz="2800" dirty="0">
                <a:latin typeface="Calibri"/>
                <a:cs typeface="Calibri"/>
              </a:rPr>
              <a:t>o</a:t>
            </a:r>
            <a:r>
              <a:rPr lang="cs-CZ" sz="2800" spc="-50" dirty="0">
                <a:latin typeface="Calibri"/>
                <a:cs typeface="Calibri"/>
              </a:rPr>
              <a:t> </a:t>
            </a:r>
            <a:r>
              <a:rPr lang="cs-CZ" sz="2800" dirty="0">
                <a:latin typeface="Calibri"/>
                <a:cs typeface="Calibri"/>
              </a:rPr>
              <a:t>zohlednění</a:t>
            </a:r>
            <a:r>
              <a:rPr lang="cs-CZ" sz="2800" spc="-65" dirty="0">
                <a:latin typeface="Calibri"/>
                <a:cs typeface="Calibri"/>
              </a:rPr>
              <a:t> </a:t>
            </a:r>
            <a:r>
              <a:rPr lang="cs-CZ" sz="2800" dirty="0">
                <a:latin typeface="Calibri"/>
                <a:cs typeface="Calibri"/>
              </a:rPr>
              <a:t>nejnovějších</a:t>
            </a:r>
            <a:r>
              <a:rPr lang="cs-CZ" sz="2800" spc="-40" dirty="0">
                <a:latin typeface="Calibri"/>
                <a:cs typeface="Calibri"/>
              </a:rPr>
              <a:t> </a:t>
            </a:r>
            <a:r>
              <a:rPr lang="cs-CZ" sz="2800" dirty="0">
                <a:latin typeface="Calibri"/>
                <a:cs typeface="Calibri"/>
              </a:rPr>
              <a:t>poznatků</a:t>
            </a:r>
            <a:r>
              <a:rPr lang="cs-CZ" sz="2800" spc="-60" dirty="0">
                <a:latin typeface="Calibri"/>
                <a:cs typeface="Calibri"/>
              </a:rPr>
              <a:t> </a:t>
            </a:r>
            <a:r>
              <a:rPr lang="cs-CZ" sz="2800" dirty="0">
                <a:latin typeface="Calibri"/>
                <a:cs typeface="Calibri"/>
              </a:rPr>
              <a:t>z</a:t>
            </a:r>
            <a:r>
              <a:rPr lang="cs-CZ" sz="2800" spc="-45" dirty="0">
                <a:latin typeface="Calibri"/>
                <a:cs typeface="Calibri"/>
              </a:rPr>
              <a:t> </a:t>
            </a:r>
            <a:r>
              <a:rPr lang="cs-CZ" sz="2800" spc="-10" dirty="0">
                <a:latin typeface="Calibri"/>
                <a:cs typeface="Calibri"/>
              </a:rPr>
              <a:t>praxe</a:t>
            </a:r>
            <a:endParaRPr lang="cs-CZ" sz="2800" dirty="0">
              <a:latin typeface="Calibri"/>
              <a:cs typeface="Calibri"/>
            </a:endParaRPr>
          </a:p>
          <a:p>
            <a:pPr marL="12700">
              <a:lnSpc>
                <a:spcPct val="100000"/>
              </a:lnSpc>
              <a:spcBef>
                <a:spcPts val="600"/>
              </a:spcBef>
              <a:tabLst>
                <a:tab pos="241300" algn="l"/>
              </a:tabLst>
            </a:pPr>
            <a:r>
              <a:rPr lang="cs-CZ" sz="2800" dirty="0">
                <a:latin typeface="Arial"/>
                <a:cs typeface="Arial"/>
              </a:rPr>
              <a:t>	</a:t>
            </a:r>
            <a:r>
              <a:rPr lang="cs-CZ" sz="2800" dirty="0">
                <a:latin typeface="Calibri"/>
                <a:cs typeface="Calibri"/>
              </a:rPr>
              <a:t>účinnost</a:t>
            </a:r>
            <a:r>
              <a:rPr lang="cs-CZ" sz="2800" spc="-40" dirty="0">
                <a:latin typeface="Calibri"/>
                <a:cs typeface="Calibri"/>
              </a:rPr>
              <a:t> </a:t>
            </a:r>
            <a:r>
              <a:rPr lang="cs-CZ" sz="2800" dirty="0">
                <a:latin typeface="Calibri"/>
                <a:cs typeface="Calibri"/>
              </a:rPr>
              <a:t>NV</a:t>
            </a:r>
            <a:r>
              <a:rPr lang="cs-CZ" sz="2800" spc="-40" dirty="0">
                <a:latin typeface="Calibri"/>
                <a:cs typeface="Calibri"/>
              </a:rPr>
              <a:t> </a:t>
            </a:r>
            <a:r>
              <a:rPr lang="cs-CZ" sz="2800" dirty="0">
                <a:latin typeface="Calibri"/>
                <a:cs typeface="Calibri"/>
              </a:rPr>
              <a:t>ANC,</a:t>
            </a:r>
            <a:r>
              <a:rPr lang="cs-CZ" sz="2800" spc="-25" dirty="0">
                <a:latin typeface="Calibri"/>
                <a:cs typeface="Calibri"/>
              </a:rPr>
              <a:t> </a:t>
            </a:r>
            <a:r>
              <a:rPr lang="cs-CZ" sz="2800" spc="-20" dirty="0">
                <a:latin typeface="Calibri"/>
                <a:cs typeface="Calibri"/>
              </a:rPr>
              <a:t>NATURA</a:t>
            </a:r>
            <a:r>
              <a:rPr lang="cs-CZ" sz="2800" spc="-35" dirty="0">
                <a:latin typeface="Calibri"/>
                <a:cs typeface="Calibri"/>
              </a:rPr>
              <a:t> </a:t>
            </a:r>
            <a:r>
              <a:rPr lang="cs-CZ" sz="2800" dirty="0">
                <a:latin typeface="Calibri"/>
                <a:cs typeface="Calibri"/>
              </a:rPr>
              <a:t>2000,</a:t>
            </a:r>
            <a:r>
              <a:rPr lang="cs-CZ" sz="2800" spc="-50" dirty="0">
                <a:latin typeface="Calibri"/>
                <a:cs typeface="Calibri"/>
              </a:rPr>
              <a:t> </a:t>
            </a:r>
            <a:r>
              <a:rPr lang="cs-CZ" sz="2800" spc="-20" dirty="0">
                <a:latin typeface="Calibri"/>
                <a:cs typeface="Calibri"/>
              </a:rPr>
              <a:t>AEKO,</a:t>
            </a:r>
            <a:r>
              <a:rPr lang="cs-CZ" sz="2800" spc="-50" dirty="0">
                <a:latin typeface="Calibri"/>
                <a:cs typeface="Calibri"/>
              </a:rPr>
              <a:t> </a:t>
            </a:r>
            <a:r>
              <a:rPr lang="cs-CZ" sz="2800" dirty="0">
                <a:latin typeface="Calibri"/>
                <a:cs typeface="Calibri"/>
              </a:rPr>
              <a:t>EZ,</a:t>
            </a:r>
            <a:r>
              <a:rPr lang="cs-CZ" sz="2800" spc="-30" dirty="0">
                <a:latin typeface="Calibri"/>
                <a:cs typeface="Calibri"/>
              </a:rPr>
              <a:t> </a:t>
            </a:r>
            <a:r>
              <a:rPr lang="cs-CZ" sz="2800" dirty="0">
                <a:latin typeface="Calibri"/>
                <a:cs typeface="Calibri"/>
              </a:rPr>
              <a:t>ALS,</a:t>
            </a:r>
            <a:r>
              <a:rPr lang="cs-CZ" sz="2800" spc="-20" dirty="0">
                <a:latin typeface="Calibri"/>
                <a:cs typeface="Calibri"/>
              </a:rPr>
              <a:t> </a:t>
            </a:r>
            <a:r>
              <a:rPr lang="cs-CZ" sz="2800" dirty="0">
                <a:latin typeface="Calibri"/>
                <a:cs typeface="Calibri"/>
              </a:rPr>
              <a:t>AMR</a:t>
            </a:r>
            <a:r>
              <a:rPr lang="cs-CZ" sz="2800" spc="-25" dirty="0">
                <a:latin typeface="Calibri"/>
                <a:cs typeface="Calibri"/>
              </a:rPr>
              <a:t> </a:t>
            </a:r>
            <a:r>
              <a:rPr lang="cs-CZ" sz="2800" spc="-50" dirty="0">
                <a:latin typeface="Calibri"/>
                <a:cs typeface="Calibri"/>
              </a:rPr>
              <a:t>a </a:t>
            </a:r>
            <a:r>
              <a:rPr lang="cs-CZ" sz="2800" dirty="0">
                <a:latin typeface="Calibri"/>
                <a:cs typeface="Calibri"/>
              </a:rPr>
              <a:t>DŽPZ</a:t>
            </a:r>
            <a:r>
              <a:rPr lang="cs-CZ" sz="2800" spc="-30" dirty="0">
                <a:latin typeface="Calibri"/>
                <a:cs typeface="Calibri"/>
              </a:rPr>
              <a:t> </a:t>
            </a:r>
            <a:r>
              <a:rPr lang="cs-CZ" sz="2800" dirty="0">
                <a:latin typeface="Calibri"/>
                <a:cs typeface="Calibri"/>
              </a:rPr>
              <a:t>k</a:t>
            </a:r>
            <a:r>
              <a:rPr lang="cs-CZ" sz="2800" spc="-20" dirty="0">
                <a:latin typeface="Calibri"/>
                <a:cs typeface="Calibri"/>
              </a:rPr>
              <a:t> </a:t>
            </a:r>
            <a:r>
              <a:rPr lang="cs-CZ" sz="2800" dirty="0">
                <a:latin typeface="Calibri"/>
                <a:cs typeface="Calibri"/>
              </a:rPr>
              <a:t>1.</a:t>
            </a:r>
            <a:r>
              <a:rPr lang="cs-CZ" sz="2800" spc="-35" dirty="0">
                <a:latin typeface="Calibri"/>
                <a:cs typeface="Calibri"/>
              </a:rPr>
              <a:t> </a:t>
            </a:r>
            <a:r>
              <a:rPr lang="cs-CZ" sz="2800" dirty="0">
                <a:latin typeface="Calibri"/>
                <a:cs typeface="Calibri"/>
              </a:rPr>
              <a:t>4.</a:t>
            </a:r>
            <a:r>
              <a:rPr lang="cs-CZ" sz="2800" spc="-15" dirty="0">
                <a:latin typeface="Calibri"/>
                <a:cs typeface="Calibri"/>
              </a:rPr>
              <a:t> </a:t>
            </a:r>
            <a:r>
              <a:rPr lang="cs-CZ" sz="2800" spc="-20" dirty="0">
                <a:latin typeface="Calibri"/>
                <a:cs typeface="Calibri"/>
              </a:rPr>
              <a:t>2022</a:t>
            </a:r>
            <a:endParaRPr lang="cs-CZ" sz="2800" dirty="0"/>
          </a:p>
        </p:txBody>
      </p:sp>
    </p:spTree>
    <p:extLst>
      <p:ext uri="{BB962C8B-B14F-4D97-AF65-F5344CB8AC3E}">
        <p14:creationId xmlns:p14="http://schemas.microsoft.com/office/powerpoint/2010/main" val="430446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480D-C479-E066-F9C0-D93A00A4F7CC}"/>
              </a:ext>
            </a:extLst>
          </p:cNvPr>
          <p:cNvSpPr>
            <a:spLocks noGrp="1"/>
          </p:cNvSpPr>
          <p:nvPr>
            <p:ph type="title"/>
          </p:nvPr>
        </p:nvSpPr>
        <p:spPr>
          <a:xfrm>
            <a:off x="1143000" y="609600"/>
            <a:ext cx="9875520" cy="742545"/>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1F6BB315-4CB7-8B3E-1032-05B6326DAFC8}"/>
              </a:ext>
            </a:extLst>
          </p:cNvPr>
          <p:cNvSpPr>
            <a:spLocks noGrp="1"/>
          </p:cNvSpPr>
          <p:nvPr>
            <p:ph idx="1"/>
          </p:nvPr>
        </p:nvSpPr>
        <p:spPr>
          <a:xfrm>
            <a:off x="1143000" y="1517515"/>
            <a:ext cx="9872871" cy="4578485"/>
          </a:xfrm>
        </p:spPr>
        <p:txBody>
          <a:bodyPr>
            <a:normAutofit/>
          </a:bodyPr>
          <a:lstStyle/>
          <a:p>
            <a:pPr>
              <a:buFont typeface="Wingdings" panose="05000000000000000000" pitchFamily="2" charset="2"/>
              <a:buChar char="q"/>
            </a:pPr>
            <a:r>
              <a:rPr lang="cs-CZ" sz="2400" dirty="0"/>
              <a:t> Aplikace2) výpalků (váhový koeficient3) 0,15 pro melasové výpalky zahuštěné v dávce 5 t/ha, 0,10 pro lihovarnické výpalky v dávce 20 t/ha),</a:t>
            </a:r>
          </a:p>
          <a:p>
            <a:pPr>
              <a:buFont typeface="Wingdings" panose="05000000000000000000" pitchFamily="2" charset="2"/>
              <a:buChar char="q"/>
            </a:pPr>
            <a:r>
              <a:rPr lang="cs-CZ" sz="2400" dirty="0"/>
              <a:t> Aplikace2) drůbežího trusu v dávce 5 t/ha (váhový koeficient3) 0,30 pro drůbeží trus sušený, 0,17 pro drůbeží trus s podestýlkou, 0,13 pro drůbeží trus uleželý),</a:t>
            </a:r>
          </a:p>
          <a:p>
            <a:pPr>
              <a:buFont typeface="Wingdings" panose="05000000000000000000" pitchFamily="2" charset="2"/>
              <a:buChar char="q"/>
            </a:pPr>
            <a:r>
              <a:rPr lang="cs-CZ" sz="2400" dirty="0"/>
              <a:t> Zapravení2) do půdy, případně ponechání na povrchu2) slámy, včetně zbytků po sklizni jetelovin </a:t>
            </a:r>
            <a:r>
              <a:rPr lang="pt-BR" sz="2400" dirty="0"/>
              <a:t>a trav na semeno, luskovin apod. (váhový koeficient3) 0,50),</a:t>
            </a:r>
          </a:p>
          <a:p>
            <a:pPr marL="45720" indent="0">
              <a:buNone/>
            </a:pPr>
            <a:endParaRPr lang="cs-CZ" sz="2400" dirty="0"/>
          </a:p>
        </p:txBody>
      </p:sp>
    </p:spTree>
    <p:extLst>
      <p:ext uri="{BB962C8B-B14F-4D97-AF65-F5344CB8AC3E}">
        <p14:creationId xmlns:p14="http://schemas.microsoft.com/office/powerpoint/2010/main" val="1872795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480D-C479-E066-F9C0-D93A00A4F7CC}"/>
              </a:ext>
            </a:extLst>
          </p:cNvPr>
          <p:cNvSpPr>
            <a:spLocks noGrp="1"/>
          </p:cNvSpPr>
          <p:nvPr>
            <p:ph type="title"/>
          </p:nvPr>
        </p:nvSpPr>
        <p:spPr>
          <a:xfrm>
            <a:off x="1143000" y="609600"/>
            <a:ext cx="9875520" cy="742545"/>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1F6BB315-4CB7-8B3E-1032-05B6326DAFC8}"/>
              </a:ext>
            </a:extLst>
          </p:cNvPr>
          <p:cNvSpPr>
            <a:spLocks noGrp="1"/>
          </p:cNvSpPr>
          <p:nvPr>
            <p:ph idx="1"/>
          </p:nvPr>
        </p:nvSpPr>
        <p:spPr>
          <a:xfrm>
            <a:off x="1143000" y="1517515"/>
            <a:ext cx="9872871" cy="4578485"/>
          </a:xfrm>
        </p:spPr>
        <p:txBody>
          <a:bodyPr>
            <a:normAutofit/>
          </a:bodyPr>
          <a:lstStyle/>
          <a:p>
            <a:pPr>
              <a:buFont typeface="Wingdings" panose="05000000000000000000" pitchFamily="2" charset="2"/>
              <a:buChar char="q"/>
            </a:pPr>
            <a:r>
              <a:rPr lang="cs-CZ" dirty="0"/>
              <a:t> </a:t>
            </a:r>
            <a:r>
              <a:rPr lang="cs-CZ" sz="2400" dirty="0"/>
              <a:t>Zapravení2) slámy obilnin v kombinaci se souběžnou nebo následnou aplikací kejdy, digestátu nebo výpalků (navýšení váhového koeficientu pro výpočet plochy se zapravenou slámou o 0,10),</a:t>
            </a:r>
          </a:p>
          <a:p>
            <a:pPr>
              <a:buFont typeface="Wingdings" panose="05000000000000000000" pitchFamily="2" charset="2"/>
              <a:buChar char="q"/>
            </a:pPr>
            <a:r>
              <a:rPr lang="cs-CZ" sz="2400" dirty="0"/>
              <a:t> Zapravení2) řepného chrástu, případně nesklizených hlavních plodin (váhový koeficient3) 0,25),</a:t>
            </a:r>
          </a:p>
        </p:txBody>
      </p:sp>
    </p:spTree>
    <p:extLst>
      <p:ext uri="{BB962C8B-B14F-4D97-AF65-F5344CB8AC3E}">
        <p14:creationId xmlns:p14="http://schemas.microsoft.com/office/powerpoint/2010/main" val="942843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480D-C479-E066-F9C0-D93A00A4F7CC}"/>
              </a:ext>
            </a:extLst>
          </p:cNvPr>
          <p:cNvSpPr>
            <a:spLocks noGrp="1"/>
          </p:cNvSpPr>
          <p:nvPr>
            <p:ph type="title"/>
          </p:nvPr>
        </p:nvSpPr>
        <p:spPr>
          <a:xfrm>
            <a:off x="1143000" y="609600"/>
            <a:ext cx="9875520" cy="742545"/>
          </a:xfrm>
        </p:spPr>
        <p:txBody>
          <a:bodyPr>
            <a:normAutofit/>
          </a:bodyPr>
          <a:lstStyle/>
          <a:p>
            <a:r>
              <a:rPr lang="cs-CZ" sz="3600" b="1" dirty="0"/>
              <a:t>Zemědělská kultura standardní orná půda (R)</a:t>
            </a:r>
          </a:p>
        </p:txBody>
      </p:sp>
      <p:sp>
        <p:nvSpPr>
          <p:cNvPr id="3" name="Zástupný obsah 2">
            <a:extLst>
              <a:ext uri="{FF2B5EF4-FFF2-40B4-BE49-F238E27FC236}">
                <a16:creationId xmlns:a16="http://schemas.microsoft.com/office/drawing/2014/main" id="{1F6BB315-4CB7-8B3E-1032-05B6326DAFC8}"/>
              </a:ext>
            </a:extLst>
          </p:cNvPr>
          <p:cNvSpPr>
            <a:spLocks noGrp="1"/>
          </p:cNvSpPr>
          <p:nvPr>
            <p:ph idx="1"/>
          </p:nvPr>
        </p:nvSpPr>
        <p:spPr>
          <a:xfrm>
            <a:off x="1143000" y="1517515"/>
            <a:ext cx="9872871" cy="4578485"/>
          </a:xfrm>
        </p:spPr>
        <p:txBody>
          <a:bodyPr>
            <a:normAutofit/>
          </a:bodyPr>
          <a:lstStyle/>
          <a:p>
            <a:pPr>
              <a:buFont typeface="Wingdings" panose="05000000000000000000" pitchFamily="2" charset="2"/>
              <a:buChar char="q"/>
            </a:pPr>
            <a:r>
              <a:rPr lang="cs-CZ" dirty="0"/>
              <a:t> </a:t>
            </a:r>
            <a:r>
              <a:rPr lang="cs-CZ" sz="2400" dirty="0"/>
              <a:t>Pěstování2) meziplodin nebo plodin zasetých na úhoru, s minimálním trváním porostu po dobu 8 týdnů (váhový koeficient3) při zapravení do půdy, případně ponechání na povrchu2) nadzemní hmoty 0,20 pro meziplodiny, po kterých následuje ozimá plodina nebo pro doprovodné plodiny pěstované současně s hlavní plodinou, 0,35 pro meziplodiny po kterých následuje jarní plodina, 0,45 pro plodiny ponechané na úhoru; váhový koeficient při odvozu nadzemní hmoty 0,10),</a:t>
            </a:r>
          </a:p>
          <a:p>
            <a:pPr>
              <a:buFont typeface="Wingdings" panose="05000000000000000000" pitchFamily="2" charset="2"/>
              <a:buChar char="q"/>
            </a:pPr>
            <a:r>
              <a:rPr lang="cs-CZ" sz="2400" dirty="0"/>
              <a:t> Zapravení2) do půdy nesklizeného posledního obrostu víceletých pícnin (váhový koeficient3) 0,20), nebo používání </a:t>
            </a:r>
            <a:r>
              <a:rPr lang="cs-CZ" sz="2400" dirty="0" err="1"/>
              <a:t>půdoochranných</a:t>
            </a:r>
            <a:r>
              <a:rPr lang="cs-CZ" sz="2400" dirty="0"/>
              <a:t> technologií strip-till2), nebo přímé setí2) do nezpracované půdy, meziplodin či rostlinných zbytků (váhový koeficient 0,20)</a:t>
            </a:r>
          </a:p>
        </p:txBody>
      </p:sp>
    </p:spTree>
    <p:extLst>
      <p:ext uri="{BB962C8B-B14F-4D97-AF65-F5344CB8AC3E}">
        <p14:creationId xmlns:p14="http://schemas.microsoft.com/office/powerpoint/2010/main" val="470337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480D-C479-E066-F9C0-D93A00A4F7CC}"/>
              </a:ext>
            </a:extLst>
          </p:cNvPr>
          <p:cNvSpPr>
            <a:spLocks noGrp="1"/>
          </p:cNvSpPr>
          <p:nvPr>
            <p:ph type="title"/>
          </p:nvPr>
        </p:nvSpPr>
        <p:spPr>
          <a:xfrm>
            <a:off x="1215957" y="667966"/>
            <a:ext cx="10425133" cy="742545"/>
          </a:xfrm>
        </p:spPr>
        <p:txBody>
          <a:bodyPr>
            <a:normAutofit fontScale="90000"/>
          </a:bodyPr>
          <a:lstStyle/>
          <a:p>
            <a:r>
              <a:rPr lang="cs-CZ" b="1" dirty="0"/>
              <a:t>Zemědělská kultura standardní orná půda (R)</a:t>
            </a:r>
          </a:p>
        </p:txBody>
      </p:sp>
      <p:sp>
        <p:nvSpPr>
          <p:cNvPr id="3" name="Zástupný obsah 2">
            <a:extLst>
              <a:ext uri="{FF2B5EF4-FFF2-40B4-BE49-F238E27FC236}">
                <a16:creationId xmlns:a16="http://schemas.microsoft.com/office/drawing/2014/main" id="{1F6BB315-4CB7-8B3E-1032-05B6326DAFC8}"/>
              </a:ext>
            </a:extLst>
          </p:cNvPr>
          <p:cNvSpPr>
            <a:spLocks noGrp="1"/>
          </p:cNvSpPr>
          <p:nvPr>
            <p:ph idx="1"/>
          </p:nvPr>
        </p:nvSpPr>
        <p:spPr>
          <a:xfrm>
            <a:off x="1143000" y="1517515"/>
            <a:ext cx="9872871" cy="4578485"/>
          </a:xfrm>
        </p:spPr>
        <p:txBody>
          <a:bodyPr>
            <a:normAutofit lnSpcReduction="10000"/>
          </a:bodyPr>
          <a:lstStyle/>
          <a:p>
            <a:pPr marL="45720" indent="0">
              <a:buNone/>
            </a:pPr>
            <a:r>
              <a:rPr lang="cs-CZ" sz="2400" b="1" dirty="0"/>
              <a:t>Podíl 35 % </a:t>
            </a:r>
            <a:r>
              <a:rPr lang="cs-CZ" sz="2400" dirty="0"/>
              <a:t>(na lehkých nebo těžkých půdách 30 %, při rozdílném zastoupení se vypočítá vážený průměr) se vztahuje k výměře standardní orné půdy (kultura R), dočasných travních porostů na orné půdě (kultura G) a úhorů (kultura U).</a:t>
            </a:r>
          </a:p>
          <a:p>
            <a:pPr marL="45720" indent="0">
              <a:buNone/>
            </a:pPr>
            <a:r>
              <a:rPr lang="cs-CZ" sz="2400" b="1" dirty="0"/>
              <a:t>Uvedený podíl se navýší </a:t>
            </a:r>
            <a:r>
              <a:rPr lang="cs-CZ" sz="2400" dirty="0"/>
              <a:t>o 0,45 procentního bodu za každé procento zastoupení brambor, cukrovky, krmné řepy nebo polní zeleniny jako je brokolice, celer, pór, rajče, zelí a tykvovitá zelenina, nebo o 0,25 procentního bodu za každé procento zastoupení kukuřice nebo polní zeleniny jako je česnek, křen, květák, mrkev, paprika nebo pastinák. </a:t>
            </a:r>
          </a:p>
          <a:p>
            <a:pPr marL="45720" indent="0">
              <a:buNone/>
            </a:pPr>
            <a:r>
              <a:rPr lang="cs-CZ" sz="2400" b="1" dirty="0"/>
              <a:t>Uvedený podíl se sníží </a:t>
            </a:r>
            <a:r>
              <a:rPr lang="cs-CZ" sz="2400" dirty="0"/>
              <a:t>o 0,9 procentního bodu za každé procento zastoupení jetele a vojtěšky, včetně semenářských porostů nebo o 0,7 procentního bodu za každé procento zastoupení porostů ostatních víceletých pícnin na orné půdě a trav na semeno. Pokud</a:t>
            </a:r>
          </a:p>
        </p:txBody>
      </p:sp>
    </p:spTree>
    <p:extLst>
      <p:ext uri="{BB962C8B-B14F-4D97-AF65-F5344CB8AC3E}">
        <p14:creationId xmlns:p14="http://schemas.microsoft.com/office/powerpoint/2010/main" val="1794812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E78C9B-848F-304C-874A-0E54F62E9D85}"/>
              </a:ext>
            </a:extLst>
          </p:cNvPr>
          <p:cNvSpPr>
            <a:spLocks noGrp="1"/>
          </p:cNvSpPr>
          <p:nvPr>
            <p:ph type="title"/>
          </p:nvPr>
        </p:nvSpPr>
        <p:spPr>
          <a:xfrm>
            <a:off x="1143000" y="609600"/>
            <a:ext cx="9875520" cy="635540"/>
          </a:xfrm>
        </p:spPr>
        <p:txBody>
          <a:bodyPr>
            <a:normAutofit fontScale="90000"/>
          </a:bodyPr>
          <a:lstStyle/>
          <a:p>
            <a:r>
              <a:rPr lang="cs-CZ" dirty="0"/>
              <a:t>Zemědělská kultura standardní orná půda (R)</a:t>
            </a:r>
          </a:p>
        </p:txBody>
      </p:sp>
      <p:sp>
        <p:nvSpPr>
          <p:cNvPr id="3" name="Zástupný obsah 2">
            <a:extLst>
              <a:ext uri="{FF2B5EF4-FFF2-40B4-BE49-F238E27FC236}">
                <a16:creationId xmlns:a16="http://schemas.microsoft.com/office/drawing/2014/main" id="{F69B5337-E412-26AD-5C31-FEEAC1B9EFFB}"/>
              </a:ext>
            </a:extLst>
          </p:cNvPr>
          <p:cNvSpPr>
            <a:spLocks noGrp="1"/>
          </p:cNvSpPr>
          <p:nvPr>
            <p:ph idx="1"/>
          </p:nvPr>
        </p:nvSpPr>
        <p:spPr>
          <a:xfrm>
            <a:off x="1143000" y="1498060"/>
            <a:ext cx="9872871" cy="4597940"/>
          </a:xfrm>
        </p:spPr>
        <p:txBody>
          <a:bodyPr>
            <a:normAutofit lnSpcReduction="10000"/>
          </a:bodyPr>
          <a:lstStyle/>
          <a:p>
            <a:pPr marL="45720" indent="0">
              <a:buNone/>
            </a:pPr>
            <a:r>
              <a:rPr lang="cs-CZ" sz="2800" b="1" dirty="0">
                <a:solidFill>
                  <a:srgbClr val="C00000"/>
                </a:solidFill>
              </a:rPr>
              <a:t>Žadatel zajistí vyčlenění ochranného pásu podél vodního toku</a:t>
            </a:r>
          </a:p>
          <a:p>
            <a:pPr>
              <a:buFont typeface="Wingdings" panose="05000000000000000000" pitchFamily="2" charset="2"/>
              <a:buChar char="Ø"/>
            </a:pPr>
            <a:r>
              <a:rPr lang="cs-CZ" dirty="0"/>
              <a:t>vyčlení a udržuje ochranný pás na všech pozemcích v blízkosti útvarů povrchových</a:t>
            </a:r>
          </a:p>
          <a:p>
            <a:pPr marL="45720" indent="0">
              <a:buNone/>
            </a:pPr>
            <a:r>
              <a:rPr lang="cs-CZ" dirty="0"/>
              <a:t>vod,</a:t>
            </a:r>
          </a:p>
          <a:p>
            <a:pPr>
              <a:buFont typeface="Wingdings" panose="05000000000000000000" pitchFamily="2" charset="2"/>
              <a:buChar char="Ø"/>
            </a:pPr>
            <a:r>
              <a:rPr lang="cs-CZ" dirty="0"/>
              <a:t>pás je umístěn na ploše DPB s kulturou standardní orná půda (R),</a:t>
            </a:r>
          </a:p>
          <a:p>
            <a:pPr>
              <a:buFont typeface="Wingdings" panose="05000000000000000000" pitchFamily="2" charset="2"/>
              <a:buChar char="Ø"/>
            </a:pPr>
            <a:r>
              <a:rPr lang="cs-CZ" dirty="0"/>
              <a:t>hranice DPB se nachází ve vzdálenosti do 6 m od útvaru povrchových vod,</a:t>
            </a:r>
          </a:p>
          <a:p>
            <a:pPr>
              <a:buFont typeface="Wingdings" panose="05000000000000000000" pitchFamily="2" charset="2"/>
              <a:buChar char="Ø"/>
            </a:pPr>
            <a:r>
              <a:rPr lang="cs-CZ" dirty="0"/>
              <a:t>pás se vytváří od hranice DPB dovnitř v minimální šíři 6 m,</a:t>
            </a:r>
          </a:p>
          <a:p>
            <a:pPr>
              <a:buFont typeface="Wingdings" panose="05000000000000000000" pitchFamily="2" charset="2"/>
              <a:buChar char="Ø"/>
            </a:pPr>
            <a:r>
              <a:rPr lang="cs-CZ" dirty="0"/>
              <a:t>na ploše pásu je zapojený vegetační pokryv od 1. 6. roku podání žádosti min.</a:t>
            </a:r>
          </a:p>
          <a:p>
            <a:pPr marL="45720" indent="0">
              <a:buNone/>
            </a:pPr>
            <a:r>
              <a:rPr lang="cs-CZ" dirty="0"/>
              <a:t>do 30. 11. kalendářního roku podání žádosti; zároveň je umožněna víceletost pásů,</a:t>
            </a:r>
          </a:p>
          <a:p>
            <a:pPr marL="45720" indent="0">
              <a:buNone/>
            </a:pPr>
            <a:r>
              <a:rPr lang="cs-CZ" dirty="0"/>
              <a:t>která je dána charakterem vegetačního pokryvu (trávy) a možností zařadit ochranné</a:t>
            </a:r>
          </a:p>
          <a:p>
            <a:pPr marL="45720" indent="0">
              <a:buNone/>
            </a:pPr>
            <a:r>
              <a:rPr lang="cs-CZ" dirty="0"/>
              <a:t>pásy do neprodukční plochy standardu DZES 8 a </a:t>
            </a:r>
            <a:r>
              <a:rPr lang="cs-CZ" dirty="0" err="1"/>
              <a:t>Celofaremní</a:t>
            </a:r>
            <a:r>
              <a:rPr lang="cs-CZ" dirty="0"/>
              <a:t> </a:t>
            </a:r>
            <a:r>
              <a:rPr lang="cs-CZ" dirty="0" err="1"/>
              <a:t>ekoplatby</a:t>
            </a:r>
            <a:r>
              <a:rPr lang="cs-CZ" dirty="0"/>
              <a:t>,</a:t>
            </a:r>
          </a:p>
        </p:txBody>
      </p:sp>
    </p:spTree>
    <p:extLst>
      <p:ext uri="{BB962C8B-B14F-4D97-AF65-F5344CB8AC3E}">
        <p14:creationId xmlns:p14="http://schemas.microsoft.com/office/powerpoint/2010/main" val="62916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E78C9B-848F-304C-874A-0E54F62E9D85}"/>
              </a:ext>
            </a:extLst>
          </p:cNvPr>
          <p:cNvSpPr>
            <a:spLocks noGrp="1"/>
          </p:cNvSpPr>
          <p:nvPr>
            <p:ph type="title"/>
          </p:nvPr>
        </p:nvSpPr>
        <p:spPr>
          <a:xfrm>
            <a:off x="1143000" y="609600"/>
            <a:ext cx="9875520" cy="635540"/>
          </a:xfrm>
        </p:spPr>
        <p:txBody>
          <a:bodyPr>
            <a:normAutofit fontScale="90000"/>
          </a:bodyPr>
          <a:lstStyle/>
          <a:p>
            <a:r>
              <a:rPr lang="cs-CZ" dirty="0"/>
              <a:t>Zemědělská kultura standardní orná půda (R)</a:t>
            </a:r>
          </a:p>
        </p:txBody>
      </p:sp>
      <p:sp>
        <p:nvSpPr>
          <p:cNvPr id="3" name="Zástupný obsah 2">
            <a:extLst>
              <a:ext uri="{FF2B5EF4-FFF2-40B4-BE49-F238E27FC236}">
                <a16:creationId xmlns:a16="http://schemas.microsoft.com/office/drawing/2014/main" id="{F69B5337-E412-26AD-5C31-FEEAC1B9EFFB}"/>
              </a:ext>
            </a:extLst>
          </p:cNvPr>
          <p:cNvSpPr>
            <a:spLocks noGrp="1"/>
          </p:cNvSpPr>
          <p:nvPr>
            <p:ph idx="1"/>
          </p:nvPr>
        </p:nvSpPr>
        <p:spPr>
          <a:xfrm>
            <a:off x="1143000" y="1498060"/>
            <a:ext cx="9872871" cy="4597940"/>
          </a:xfrm>
        </p:spPr>
        <p:txBody>
          <a:bodyPr>
            <a:normAutofit/>
          </a:bodyPr>
          <a:lstStyle/>
          <a:p>
            <a:pPr marL="45720" indent="0">
              <a:buNone/>
            </a:pPr>
            <a:r>
              <a:rPr lang="cs-CZ" dirty="0"/>
              <a:t>   </a:t>
            </a:r>
            <a:r>
              <a:rPr lang="cs-CZ" sz="2400" dirty="0"/>
              <a:t>vegetační pokryv je tvořený směsí trav čeledi </a:t>
            </a:r>
            <a:r>
              <a:rPr lang="cs-CZ" sz="2400" dirty="0" err="1"/>
              <a:t>lipnicovité</a:t>
            </a:r>
            <a:r>
              <a:rPr lang="cs-CZ" sz="2400" dirty="0"/>
              <a:t> s výjimkou obilovin</a:t>
            </a:r>
          </a:p>
          <a:p>
            <a:pPr marL="45720" indent="0">
              <a:buNone/>
            </a:pPr>
            <a:r>
              <a:rPr lang="cs-CZ" sz="2400" dirty="0"/>
              <a:t>    s příměsí </a:t>
            </a:r>
            <a:r>
              <a:rPr lang="cs-CZ" sz="2400" dirty="0" err="1"/>
              <a:t>nízkovzrůstných</a:t>
            </a:r>
            <a:r>
              <a:rPr lang="cs-CZ" sz="2400" dirty="0"/>
              <a:t> dusík vázajících plodin do 10 %,</a:t>
            </a:r>
          </a:p>
          <a:p>
            <a:pPr>
              <a:buFont typeface="Wingdings" panose="05000000000000000000" pitchFamily="2" charset="2"/>
              <a:buChar char="Ø"/>
            </a:pPr>
            <a:r>
              <a:rPr lang="cs-CZ" sz="2400" dirty="0"/>
              <a:t> bez aplikace hnojiv a upravených kalů,</a:t>
            </a:r>
          </a:p>
          <a:p>
            <a:pPr>
              <a:buFont typeface="Wingdings" panose="05000000000000000000" pitchFamily="2" charset="2"/>
              <a:buChar char="Ø"/>
            </a:pPr>
            <a:r>
              <a:rPr lang="cs-CZ" sz="2400" dirty="0"/>
              <a:t> bez aplikace přípravků na ochranu rostlin (POR) (s výjimkou mimořádného</a:t>
            </a:r>
          </a:p>
          <a:p>
            <a:pPr marL="45720" indent="0">
              <a:buNone/>
            </a:pPr>
            <a:r>
              <a:rPr lang="cs-CZ" sz="2400" dirty="0"/>
              <a:t>    rostlinolékařského opatření v případě bodové aplikace),</a:t>
            </a:r>
          </a:p>
          <a:p>
            <a:pPr>
              <a:buFont typeface="Wingdings" panose="05000000000000000000" pitchFamily="2" charset="2"/>
              <a:buChar char="Ø"/>
            </a:pPr>
            <a:r>
              <a:rPr lang="cs-CZ" sz="2400" dirty="0"/>
              <a:t>pás nesmí být použitý jako manipulační plocha,</a:t>
            </a:r>
          </a:p>
          <a:p>
            <a:pPr>
              <a:buFont typeface="Wingdings" panose="05000000000000000000" pitchFamily="2" charset="2"/>
              <a:buChar char="Ø"/>
            </a:pPr>
            <a:r>
              <a:rPr lang="cs-CZ" sz="2400" dirty="0"/>
              <a:t>je zakázáno mulčování,</a:t>
            </a:r>
          </a:p>
          <a:p>
            <a:pPr>
              <a:buFont typeface="Wingdings" panose="05000000000000000000" pitchFamily="2" charset="2"/>
              <a:buChar char="Ø"/>
            </a:pPr>
            <a:r>
              <a:rPr lang="cs-CZ" sz="2400" dirty="0"/>
              <a:t>údržba formou seče v termínu do 31. 8. a povinnost odklizení biomasy z pásu.</a:t>
            </a:r>
          </a:p>
          <a:p>
            <a:endParaRPr lang="cs-CZ" sz="2400" dirty="0"/>
          </a:p>
          <a:p>
            <a:endParaRPr lang="cs-CZ" dirty="0"/>
          </a:p>
        </p:txBody>
      </p:sp>
    </p:spTree>
    <p:extLst>
      <p:ext uri="{BB962C8B-B14F-4D97-AF65-F5344CB8AC3E}">
        <p14:creationId xmlns:p14="http://schemas.microsoft.com/office/powerpoint/2010/main" val="574362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62F86-C161-C0CF-EC41-A4FA7292436A}"/>
              </a:ext>
            </a:extLst>
          </p:cNvPr>
          <p:cNvSpPr>
            <a:spLocks noGrp="1"/>
          </p:cNvSpPr>
          <p:nvPr>
            <p:ph type="title"/>
          </p:nvPr>
        </p:nvSpPr>
        <p:spPr>
          <a:xfrm>
            <a:off x="1143000" y="609600"/>
            <a:ext cx="9875520" cy="645268"/>
          </a:xfrm>
        </p:spPr>
        <p:txBody>
          <a:bodyPr>
            <a:normAutofit fontScale="90000"/>
          </a:bodyPr>
          <a:lstStyle/>
          <a:p>
            <a:r>
              <a:rPr lang="cs-CZ" b="1" dirty="0"/>
              <a:t>Zemědělská kultura úhor (U)</a:t>
            </a:r>
          </a:p>
        </p:txBody>
      </p:sp>
      <p:sp>
        <p:nvSpPr>
          <p:cNvPr id="3" name="Zástupný obsah 2">
            <a:extLst>
              <a:ext uri="{FF2B5EF4-FFF2-40B4-BE49-F238E27FC236}">
                <a16:creationId xmlns:a16="http://schemas.microsoft.com/office/drawing/2014/main" id="{1D7500E4-463C-65D5-BEC6-50D823AFD0F8}"/>
              </a:ext>
            </a:extLst>
          </p:cNvPr>
          <p:cNvSpPr>
            <a:spLocks noGrp="1"/>
          </p:cNvSpPr>
          <p:nvPr>
            <p:ph idx="1"/>
          </p:nvPr>
        </p:nvSpPr>
        <p:spPr>
          <a:xfrm>
            <a:off x="428018" y="1332689"/>
            <a:ext cx="11352178" cy="4915711"/>
          </a:xfrm>
        </p:spPr>
        <p:txBody>
          <a:bodyPr>
            <a:normAutofit/>
          </a:bodyPr>
          <a:lstStyle/>
          <a:p>
            <a:pPr marL="45720" indent="0">
              <a:buNone/>
            </a:pPr>
            <a:r>
              <a:rPr lang="cs-CZ" dirty="0"/>
              <a:t>     </a:t>
            </a:r>
            <a:r>
              <a:rPr lang="cs-CZ" sz="2400" dirty="0"/>
              <a:t>Cílem je podporovat vyčlenění a údržbu </a:t>
            </a:r>
            <a:r>
              <a:rPr lang="cs-CZ" sz="2400" dirty="0" err="1"/>
              <a:t>nektarodárného</a:t>
            </a:r>
            <a:r>
              <a:rPr lang="cs-CZ" sz="2400" dirty="0"/>
              <a:t> úhoru ze stanovených plodin. Alternativou k </a:t>
            </a:r>
            <a:r>
              <a:rPr lang="cs-CZ" sz="2400" dirty="0" err="1"/>
              <a:t>nektarodárnému</a:t>
            </a:r>
            <a:r>
              <a:rPr lang="cs-CZ" sz="2400" dirty="0"/>
              <a:t> úhoru bude možnost volby zeleného úhoru se závazkem udržování úhoru na dva roky trvání po sobě.</a:t>
            </a:r>
          </a:p>
          <a:p>
            <a:pPr marL="45720" indent="0">
              <a:buNone/>
            </a:pPr>
            <a:r>
              <a:rPr lang="cs-CZ" sz="2400" b="1" dirty="0"/>
              <a:t>Žadatel zajistí následující podmínky vyčlenění a údržby </a:t>
            </a:r>
            <a:r>
              <a:rPr lang="cs-CZ" sz="2400" b="1" dirty="0" err="1"/>
              <a:t>nektarodárného</a:t>
            </a:r>
            <a:r>
              <a:rPr lang="cs-CZ" sz="2400" b="1" dirty="0"/>
              <a:t> úhoru:</a:t>
            </a:r>
          </a:p>
          <a:p>
            <a:pPr>
              <a:buFont typeface="Wingdings" panose="05000000000000000000" pitchFamily="2" charset="2"/>
              <a:buChar char="§"/>
            </a:pPr>
            <a:r>
              <a:rPr lang="cs-CZ" sz="2400" dirty="0"/>
              <a:t>bez aplikace hnojiv,</a:t>
            </a:r>
          </a:p>
          <a:p>
            <a:pPr>
              <a:buFont typeface="Wingdings" panose="05000000000000000000" pitchFamily="2" charset="2"/>
              <a:buChar char="§"/>
            </a:pPr>
            <a:r>
              <a:rPr lang="cs-CZ" sz="2400" dirty="0"/>
              <a:t>bez aplikace upravených kalů a přípravků na ochranu rostlin (POR) (včetně aplikace</a:t>
            </a:r>
          </a:p>
          <a:p>
            <a:pPr marL="45720" indent="0">
              <a:buNone/>
            </a:pPr>
            <a:r>
              <a:rPr lang="cs-CZ" sz="2400" dirty="0"/>
              <a:t>   desikantů a mořidel),</a:t>
            </a:r>
          </a:p>
          <a:p>
            <a:pPr>
              <a:buFont typeface="Wingdings" panose="05000000000000000000" pitchFamily="2" charset="2"/>
              <a:buChar char="§"/>
            </a:pPr>
            <a:r>
              <a:rPr lang="cs-CZ" sz="2400" dirty="0"/>
              <a:t>nesmí být sklizen ani spasen,</a:t>
            </a:r>
          </a:p>
          <a:p>
            <a:pPr>
              <a:buFont typeface="Wingdings" panose="05000000000000000000" pitchFamily="2" charset="2"/>
              <a:buChar char="§"/>
            </a:pPr>
            <a:r>
              <a:rPr lang="cs-CZ" sz="2400" dirty="0"/>
              <a:t>minimální doba údržby od 1. 1. do 15. 8.,</a:t>
            </a:r>
          </a:p>
        </p:txBody>
      </p:sp>
    </p:spTree>
    <p:extLst>
      <p:ext uri="{BB962C8B-B14F-4D97-AF65-F5344CB8AC3E}">
        <p14:creationId xmlns:p14="http://schemas.microsoft.com/office/powerpoint/2010/main" val="3877836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62F86-C161-C0CF-EC41-A4FA7292436A}"/>
              </a:ext>
            </a:extLst>
          </p:cNvPr>
          <p:cNvSpPr>
            <a:spLocks noGrp="1"/>
          </p:cNvSpPr>
          <p:nvPr>
            <p:ph type="title"/>
          </p:nvPr>
        </p:nvSpPr>
        <p:spPr>
          <a:xfrm>
            <a:off x="1143000" y="609600"/>
            <a:ext cx="9875520" cy="645268"/>
          </a:xfrm>
        </p:spPr>
        <p:txBody>
          <a:bodyPr>
            <a:normAutofit fontScale="90000"/>
          </a:bodyPr>
          <a:lstStyle/>
          <a:p>
            <a:r>
              <a:rPr lang="cs-CZ" b="1" dirty="0"/>
              <a:t>Zemědělská kultura úhor (U)</a:t>
            </a:r>
          </a:p>
        </p:txBody>
      </p:sp>
      <p:sp>
        <p:nvSpPr>
          <p:cNvPr id="3" name="Zástupný obsah 2">
            <a:extLst>
              <a:ext uri="{FF2B5EF4-FFF2-40B4-BE49-F238E27FC236}">
                <a16:creationId xmlns:a16="http://schemas.microsoft.com/office/drawing/2014/main" id="{1D7500E4-463C-65D5-BEC6-50D823AFD0F8}"/>
              </a:ext>
            </a:extLst>
          </p:cNvPr>
          <p:cNvSpPr>
            <a:spLocks noGrp="1"/>
          </p:cNvSpPr>
          <p:nvPr>
            <p:ph idx="1"/>
          </p:nvPr>
        </p:nvSpPr>
        <p:spPr>
          <a:xfrm>
            <a:off x="428018" y="1332689"/>
            <a:ext cx="11352178" cy="4915711"/>
          </a:xfrm>
        </p:spPr>
        <p:txBody>
          <a:bodyPr>
            <a:normAutofit/>
          </a:bodyPr>
          <a:lstStyle/>
          <a:p>
            <a:pPr>
              <a:buFont typeface="Wingdings" panose="05000000000000000000" pitchFamily="2" charset="2"/>
              <a:buChar char="§"/>
            </a:pPr>
            <a:r>
              <a:rPr lang="cs-CZ" sz="2400" dirty="0"/>
              <a:t>do doby založení porostu musí být zabráněno šíření plevelů v souladu s požadavky</a:t>
            </a:r>
          </a:p>
          <a:p>
            <a:pPr marL="45720" indent="0">
              <a:buNone/>
            </a:pPr>
            <a:r>
              <a:rPr lang="cs-CZ" sz="2400" dirty="0"/>
              <a:t>    zákona o rostlinolékařské péči,</a:t>
            </a:r>
          </a:p>
          <a:p>
            <a:pPr>
              <a:buFont typeface="Wingdings" panose="05000000000000000000" pitchFamily="2" charset="2"/>
              <a:buChar char="§"/>
            </a:pPr>
            <a:r>
              <a:rPr lang="cs-CZ" sz="2400" dirty="0"/>
              <a:t>porost pouze ze stanovených plodin,</a:t>
            </a:r>
          </a:p>
          <a:p>
            <a:pPr>
              <a:buFont typeface="Wingdings" panose="05000000000000000000" pitchFamily="2" charset="2"/>
              <a:buChar char="§"/>
            </a:pPr>
            <a:r>
              <a:rPr lang="cs-CZ" sz="2400" dirty="0"/>
              <a:t>porost je zakládán ve směsi nejméně 3 druhů plodin (žádná z plodin nepřekročí</a:t>
            </a:r>
          </a:p>
          <a:p>
            <a:pPr marL="45720" indent="0">
              <a:buNone/>
            </a:pPr>
            <a:r>
              <a:rPr lang="cs-CZ" sz="2400" dirty="0"/>
              <a:t>   80 %, s výjimkou trav, které nepřekročí 30 %) – obdobně jako v </a:t>
            </a:r>
            <a:r>
              <a:rPr lang="cs-CZ" sz="2400" dirty="0" err="1"/>
              <a:t>greeningu</a:t>
            </a:r>
            <a:r>
              <a:rPr lang="cs-CZ" sz="2400" dirty="0"/>
              <a:t> pro</a:t>
            </a:r>
          </a:p>
          <a:p>
            <a:pPr marL="45720" indent="0">
              <a:buNone/>
            </a:pPr>
            <a:r>
              <a:rPr lang="cs-CZ" sz="2400" dirty="0"/>
              <a:t>    medonosný úhor,</a:t>
            </a:r>
          </a:p>
          <a:p>
            <a:pPr>
              <a:buFont typeface="Wingdings" panose="05000000000000000000" pitchFamily="2" charset="2"/>
              <a:buChar char="§"/>
            </a:pPr>
            <a:r>
              <a:rPr lang="cs-CZ" sz="2400" dirty="0"/>
              <a:t>minimální období pro zajištění souvislého porostu způsobilých plodin na DPB</a:t>
            </a:r>
          </a:p>
          <a:p>
            <a:pPr marL="45720" indent="0">
              <a:buNone/>
            </a:pPr>
            <a:r>
              <a:rPr lang="cs-CZ" sz="2400" dirty="0"/>
              <a:t>   od 1. 6. do 15. 8. kalendářního roku podání žádosti.</a:t>
            </a:r>
          </a:p>
          <a:p>
            <a:pPr marL="45720" indent="0">
              <a:buNone/>
            </a:pPr>
            <a:endParaRPr lang="cs-CZ" dirty="0"/>
          </a:p>
        </p:txBody>
      </p:sp>
    </p:spTree>
    <p:extLst>
      <p:ext uri="{BB962C8B-B14F-4D97-AF65-F5344CB8AC3E}">
        <p14:creationId xmlns:p14="http://schemas.microsoft.com/office/powerpoint/2010/main" val="3924431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10D8-9810-C413-00FC-A4D24F031650}"/>
              </a:ext>
            </a:extLst>
          </p:cNvPr>
          <p:cNvSpPr>
            <a:spLocks noGrp="1"/>
          </p:cNvSpPr>
          <p:nvPr>
            <p:ph type="title"/>
          </p:nvPr>
        </p:nvSpPr>
        <p:spPr>
          <a:xfrm>
            <a:off x="1143000" y="609600"/>
            <a:ext cx="9875520" cy="703634"/>
          </a:xfrm>
        </p:spPr>
        <p:txBody>
          <a:bodyPr/>
          <a:lstStyle/>
          <a:p>
            <a:r>
              <a:rPr lang="cs-CZ" dirty="0"/>
              <a:t>Zemědělská kultura úhor (U)</a:t>
            </a:r>
          </a:p>
        </p:txBody>
      </p:sp>
      <p:sp>
        <p:nvSpPr>
          <p:cNvPr id="3" name="Zástupný obsah 2">
            <a:extLst>
              <a:ext uri="{FF2B5EF4-FFF2-40B4-BE49-F238E27FC236}">
                <a16:creationId xmlns:a16="http://schemas.microsoft.com/office/drawing/2014/main" id="{D2944ECC-DE27-B63F-CC06-49E9476622D3}"/>
              </a:ext>
            </a:extLst>
          </p:cNvPr>
          <p:cNvSpPr>
            <a:spLocks noGrp="1"/>
          </p:cNvSpPr>
          <p:nvPr>
            <p:ph idx="1"/>
          </p:nvPr>
        </p:nvSpPr>
        <p:spPr>
          <a:xfrm>
            <a:off x="856034" y="1498059"/>
            <a:ext cx="10159837" cy="4883285"/>
          </a:xfrm>
        </p:spPr>
        <p:txBody>
          <a:bodyPr>
            <a:normAutofit/>
          </a:bodyPr>
          <a:lstStyle/>
          <a:p>
            <a:pPr marL="45720" indent="0">
              <a:buNone/>
            </a:pPr>
            <a:r>
              <a:rPr lang="cs-CZ" b="1" dirty="0">
                <a:solidFill>
                  <a:srgbClr val="C00000"/>
                </a:solidFill>
              </a:rPr>
              <a:t>ALTERNATIVA K NEKTARODÁRNÉMU ÚHORU – ZELENÝ ÚHOR</a:t>
            </a:r>
          </a:p>
          <a:p>
            <a:pPr marL="45720" indent="0">
              <a:buNone/>
            </a:pPr>
            <a:r>
              <a:rPr lang="cs-CZ" sz="2400" b="1" dirty="0">
                <a:solidFill>
                  <a:srgbClr val="00B050"/>
                </a:solidFill>
              </a:rPr>
              <a:t>Žadatel zajistí následující podmínky vyčlenění a údržby zeleného úhoru:</a:t>
            </a:r>
          </a:p>
          <a:p>
            <a:pPr>
              <a:buFont typeface="Wingdings" panose="05000000000000000000" pitchFamily="2" charset="2"/>
              <a:buChar char="v"/>
            </a:pPr>
            <a:r>
              <a:rPr lang="cs-CZ" sz="2400" dirty="0">
                <a:solidFill>
                  <a:srgbClr val="00B050"/>
                </a:solidFill>
              </a:rPr>
              <a:t>udržuje úhor alespoň 2 roky po sobě,</a:t>
            </a:r>
          </a:p>
          <a:p>
            <a:pPr>
              <a:buFont typeface="Wingdings" panose="05000000000000000000" pitchFamily="2" charset="2"/>
              <a:buChar char="v"/>
            </a:pPr>
            <a:r>
              <a:rPr lang="cs-CZ" sz="2400" dirty="0">
                <a:solidFill>
                  <a:srgbClr val="00B050"/>
                </a:solidFill>
              </a:rPr>
              <a:t>bez aplikace hnojiv,</a:t>
            </a:r>
          </a:p>
          <a:p>
            <a:pPr>
              <a:buFont typeface="Wingdings" panose="05000000000000000000" pitchFamily="2" charset="2"/>
              <a:buChar char="v"/>
            </a:pPr>
            <a:r>
              <a:rPr lang="cs-CZ" sz="2400" dirty="0">
                <a:solidFill>
                  <a:srgbClr val="00B050"/>
                </a:solidFill>
              </a:rPr>
              <a:t>bez aplikace upravených kalů a přípravků na ochranu rostlin (POR) (včetně aplikace desikantů a mořidel),</a:t>
            </a:r>
          </a:p>
          <a:p>
            <a:pPr>
              <a:buFont typeface="Wingdings" panose="05000000000000000000" pitchFamily="2" charset="2"/>
              <a:buChar char="v"/>
            </a:pPr>
            <a:r>
              <a:rPr lang="cs-CZ" sz="2400" dirty="0">
                <a:solidFill>
                  <a:srgbClr val="00B050"/>
                </a:solidFill>
              </a:rPr>
              <a:t>nesmí být sklizen ani spasen,</a:t>
            </a:r>
          </a:p>
          <a:p>
            <a:pPr>
              <a:buFont typeface="Wingdings" panose="05000000000000000000" pitchFamily="2" charset="2"/>
              <a:buChar char="v"/>
            </a:pPr>
            <a:r>
              <a:rPr lang="cs-CZ" sz="2400" dirty="0">
                <a:solidFill>
                  <a:srgbClr val="00B050"/>
                </a:solidFill>
              </a:rPr>
              <a:t>v průběhu jeho trvání lze porost mulčovat,</a:t>
            </a:r>
          </a:p>
        </p:txBody>
      </p:sp>
    </p:spTree>
    <p:extLst>
      <p:ext uri="{BB962C8B-B14F-4D97-AF65-F5344CB8AC3E}">
        <p14:creationId xmlns:p14="http://schemas.microsoft.com/office/powerpoint/2010/main" val="480730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10D8-9810-C413-00FC-A4D24F031650}"/>
              </a:ext>
            </a:extLst>
          </p:cNvPr>
          <p:cNvSpPr>
            <a:spLocks noGrp="1"/>
          </p:cNvSpPr>
          <p:nvPr>
            <p:ph type="title"/>
          </p:nvPr>
        </p:nvSpPr>
        <p:spPr>
          <a:xfrm>
            <a:off x="1143000" y="609600"/>
            <a:ext cx="9875520" cy="703634"/>
          </a:xfrm>
        </p:spPr>
        <p:txBody>
          <a:bodyPr/>
          <a:lstStyle/>
          <a:p>
            <a:r>
              <a:rPr lang="cs-CZ" dirty="0"/>
              <a:t>Zemědělská kultura úhor (U)</a:t>
            </a:r>
          </a:p>
        </p:txBody>
      </p:sp>
      <p:sp>
        <p:nvSpPr>
          <p:cNvPr id="3" name="Zástupný obsah 2">
            <a:extLst>
              <a:ext uri="{FF2B5EF4-FFF2-40B4-BE49-F238E27FC236}">
                <a16:creationId xmlns:a16="http://schemas.microsoft.com/office/drawing/2014/main" id="{D2944ECC-DE27-B63F-CC06-49E9476622D3}"/>
              </a:ext>
            </a:extLst>
          </p:cNvPr>
          <p:cNvSpPr>
            <a:spLocks noGrp="1"/>
          </p:cNvSpPr>
          <p:nvPr>
            <p:ph idx="1"/>
          </p:nvPr>
        </p:nvSpPr>
        <p:spPr>
          <a:xfrm>
            <a:off x="856034" y="1498059"/>
            <a:ext cx="10159837" cy="4883285"/>
          </a:xfrm>
        </p:spPr>
        <p:txBody>
          <a:bodyPr>
            <a:normAutofit/>
          </a:bodyPr>
          <a:lstStyle/>
          <a:p>
            <a:pPr>
              <a:buFont typeface="Wingdings" panose="05000000000000000000" pitchFamily="2" charset="2"/>
              <a:buChar char="v"/>
            </a:pPr>
            <a:r>
              <a:rPr lang="cs-CZ" sz="2800" dirty="0">
                <a:solidFill>
                  <a:srgbClr val="00B050"/>
                </a:solidFill>
              </a:rPr>
              <a:t>minimální období pro zajištění souvislého porostu způsobilých plodin na DPB     od 1. 6. do 15. 8. kalendářního roku podání žádosti,</a:t>
            </a:r>
          </a:p>
          <a:p>
            <a:pPr>
              <a:buFont typeface="Wingdings" panose="05000000000000000000" pitchFamily="2" charset="2"/>
              <a:buChar char="v"/>
            </a:pPr>
            <a:r>
              <a:rPr lang="cs-CZ" sz="2800" dirty="0">
                <a:solidFill>
                  <a:srgbClr val="00B050"/>
                </a:solidFill>
              </a:rPr>
              <a:t>do doby založení porostu musí být zabráněno šíření plevelů v souladu s požadavky zákona o rostlinolékařské péči,</a:t>
            </a:r>
          </a:p>
          <a:p>
            <a:pPr>
              <a:buFont typeface="Wingdings" panose="05000000000000000000" pitchFamily="2" charset="2"/>
              <a:buChar char="v"/>
            </a:pPr>
            <a:r>
              <a:rPr lang="cs-CZ" sz="2800" dirty="0">
                <a:solidFill>
                  <a:srgbClr val="00B050"/>
                </a:solidFill>
              </a:rPr>
              <a:t>v prvním roce udržování úhoru je možné po 15. 8. kalendářního roku porost zapravit a založit nový,</a:t>
            </a:r>
          </a:p>
          <a:p>
            <a:pPr>
              <a:buFont typeface="Wingdings" panose="05000000000000000000" pitchFamily="2" charset="2"/>
              <a:buChar char="v"/>
            </a:pPr>
            <a:r>
              <a:rPr lang="cs-CZ" sz="2800" dirty="0">
                <a:solidFill>
                  <a:srgbClr val="00B050"/>
                </a:solidFill>
              </a:rPr>
              <a:t>ve druhém roce udržování úhoru po 15. 8. kalendářního roku lze zapravit porost na zelené hnojení.</a:t>
            </a:r>
          </a:p>
        </p:txBody>
      </p:sp>
    </p:spTree>
    <p:extLst>
      <p:ext uri="{BB962C8B-B14F-4D97-AF65-F5344CB8AC3E}">
        <p14:creationId xmlns:p14="http://schemas.microsoft.com/office/powerpoint/2010/main" val="56415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67F24FAE-56A9-39CB-B994-3D18FBE9F47D}"/>
              </a:ext>
            </a:extLst>
          </p:cNvPr>
          <p:cNvSpPr>
            <a:spLocks noGrp="1"/>
          </p:cNvSpPr>
          <p:nvPr>
            <p:ph type="title"/>
          </p:nvPr>
        </p:nvSpPr>
        <p:spPr>
          <a:xfrm>
            <a:off x="1143000" y="609600"/>
            <a:ext cx="9875520" cy="1356360"/>
          </a:xfrm>
        </p:spPr>
        <p:txBody>
          <a:bodyPr>
            <a:normAutofit/>
          </a:bodyPr>
          <a:lstStyle/>
          <a:p>
            <a:r>
              <a:rPr lang="cs-CZ">
                <a:solidFill>
                  <a:srgbClr val="FFFFFF"/>
                </a:solidFill>
              </a:rPr>
              <a:t>A.  Přímé platby</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F1795DE9-E3E4-807F-1203-5F4844732391}"/>
              </a:ext>
            </a:extLst>
          </p:cNvPr>
          <p:cNvSpPr>
            <a:spLocks noGrp="1"/>
          </p:cNvSpPr>
          <p:nvPr>
            <p:ph idx="1"/>
          </p:nvPr>
        </p:nvSpPr>
        <p:spPr>
          <a:xfrm>
            <a:off x="1143000" y="2852530"/>
            <a:ext cx="9872871" cy="3243469"/>
          </a:xfrm>
        </p:spPr>
        <p:txBody>
          <a:bodyPr>
            <a:normAutofit/>
          </a:bodyPr>
          <a:lstStyle/>
          <a:p>
            <a:pPr marL="45720" indent="0">
              <a:buNone/>
            </a:pPr>
            <a:r>
              <a:rPr lang="cs-CZ" sz="1500" b="1">
                <a:solidFill>
                  <a:schemeClr val="tx1"/>
                </a:solidFill>
              </a:rPr>
              <a:t>Jednotná žádost – předpokládaný termín příjmu žádostí je do 15. 5. daného kalendářního roku počínaje rokem 2023.Žadatelé budou moci podat žádost na tyto intervence:</a:t>
            </a:r>
          </a:p>
          <a:p>
            <a:pPr marL="45720" indent="0">
              <a:buNone/>
            </a:pPr>
            <a:r>
              <a:rPr lang="cs-CZ" sz="1500" b="1">
                <a:solidFill>
                  <a:schemeClr val="tx1"/>
                </a:solidFill>
              </a:rPr>
              <a:t>➢Základní podpora příjmu pro udržitelnost</a:t>
            </a:r>
          </a:p>
          <a:p>
            <a:pPr marL="45720" indent="0">
              <a:buNone/>
            </a:pPr>
            <a:r>
              <a:rPr lang="cs-CZ" sz="1500" b="1">
                <a:solidFill>
                  <a:schemeClr val="tx1"/>
                </a:solidFill>
              </a:rPr>
              <a:t>➢Platba pro malé zemědělce</a:t>
            </a:r>
          </a:p>
          <a:p>
            <a:pPr marL="45720" indent="0">
              <a:buNone/>
            </a:pPr>
            <a:r>
              <a:rPr lang="cs-CZ" sz="1500" b="1">
                <a:solidFill>
                  <a:schemeClr val="tx1"/>
                </a:solidFill>
              </a:rPr>
              <a:t>➢Doplňková redistributivní  podpora příjmu pro udržitelnost</a:t>
            </a:r>
          </a:p>
          <a:p>
            <a:pPr marL="45720" indent="0">
              <a:buNone/>
            </a:pPr>
            <a:r>
              <a:rPr lang="cs-CZ" sz="1500" b="1">
                <a:solidFill>
                  <a:schemeClr val="tx1"/>
                </a:solidFill>
              </a:rPr>
              <a:t>➢Doplňková podpora příjmu pro mladé zemědělce</a:t>
            </a:r>
          </a:p>
          <a:p>
            <a:pPr marL="45720" indent="0">
              <a:buNone/>
            </a:pPr>
            <a:r>
              <a:rPr lang="cs-CZ" sz="1500" b="1">
                <a:solidFill>
                  <a:schemeClr val="tx1"/>
                </a:solidFill>
              </a:rPr>
              <a:t>➢Režimy pro klima a životní prostředí - Celofaremní ekoplatba – základní úroveň / prémiová úroveň, precizní zemědělství</a:t>
            </a:r>
          </a:p>
          <a:p>
            <a:pPr marL="45720" indent="0">
              <a:buNone/>
            </a:pPr>
            <a:r>
              <a:rPr lang="cs-CZ" sz="1500" b="1">
                <a:solidFill>
                  <a:schemeClr val="tx1"/>
                </a:solidFill>
              </a:rPr>
              <a:t>➢Podpora příjmu vázaná na produkci – chmele, zeleniny, ovoce, cukrovéřepy, bílkovinných plodin, škrobových brambor, mléka, hovězího masaa dále chov ovcí a koz</a:t>
            </a:r>
          </a:p>
        </p:txBody>
      </p:sp>
    </p:spTree>
    <p:extLst>
      <p:ext uri="{BB962C8B-B14F-4D97-AF65-F5344CB8AC3E}">
        <p14:creationId xmlns:p14="http://schemas.microsoft.com/office/powerpoint/2010/main" val="421825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1C0BC8-B68D-6600-A4F2-51B50D8A5C96}"/>
              </a:ext>
            </a:extLst>
          </p:cNvPr>
          <p:cNvSpPr>
            <a:spLocks noGrp="1"/>
          </p:cNvSpPr>
          <p:nvPr>
            <p:ph type="title"/>
          </p:nvPr>
        </p:nvSpPr>
        <p:spPr>
          <a:xfrm>
            <a:off x="632297" y="609600"/>
            <a:ext cx="10603149" cy="606357"/>
          </a:xfrm>
        </p:spPr>
        <p:txBody>
          <a:bodyPr>
            <a:normAutofit/>
          </a:bodyPr>
          <a:lstStyle/>
          <a:p>
            <a:r>
              <a:rPr lang="cs-CZ" sz="3600" b="1" dirty="0"/>
              <a:t>Zemědělská kultura travní porost na orné půdě (G)</a:t>
            </a:r>
          </a:p>
        </p:txBody>
      </p:sp>
      <p:sp>
        <p:nvSpPr>
          <p:cNvPr id="3" name="Zástupný obsah 2">
            <a:extLst>
              <a:ext uri="{FF2B5EF4-FFF2-40B4-BE49-F238E27FC236}">
                <a16:creationId xmlns:a16="http://schemas.microsoft.com/office/drawing/2014/main" id="{D297B5D1-6D6D-766F-8373-99E8FEF00C2A}"/>
              </a:ext>
            </a:extLst>
          </p:cNvPr>
          <p:cNvSpPr>
            <a:spLocks noGrp="1"/>
          </p:cNvSpPr>
          <p:nvPr>
            <p:ph idx="1"/>
          </p:nvPr>
        </p:nvSpPr>
        <p:spPr>
          <a:xfrm>
            <a:off x="632298" y="1517515"/>
            <a:ext cx="10807430" cy="4578485"/>
          </a:xfrm>
        </p:spPr>
        <p:txBody>
          <a:bodyPr>
            <a:normAutofit/>
          </a:bodyPr>
          <a:lstStyle/>
          <a:p>
            <a:pPr marL="45720" indent="0">
              <a:buNone/>
            </a:pPr>
            <a:r>
              <a:rPr lang="cs-CZ" sz="2400" b="1" dirty="0"/>
              <a:t>Žadatel zachová zemědělskou kulturu G, případně převede do zemědělské kultury T</a:t>
            </a:r>
          </a:p>
          <a:p>
            <a:r>
              <a:rPr lang="cs-CZ" sz="2400" dirty="0"/>
              <a:t>zachová zemědělskou kulturu G v období od podání žádosti do 31. 10. roku podání žádosti, s výjimkou přeměny na zemědělskou kulturu T.</a:t>
            </a:r>
          </a:p>
          <a:p>
            <a:pPr marL="45720" indent="0">
              <a:buNone/>
            </a:pPr>
            <a:r>
              <a:rPr lang="cs-CZ" sz="2400" b="1" dirty="0"/>
              <a:t>Žadatel provádí agrotechnické zásahy ve vymezeném časovém úseku</a:t>
            </a:r>
          </a:p>
          <a:p>
            <a:r>
              <a:rPr lang="cs-CZ" sz="2400" dirty="0"/>
              <a:t>seč nebo pastvu v termínu do 31. 7.,</a:t>
            </a:r>
          </a:p>
          <a:p>
            <a:r>
              <a:rPr lang="cs-CZ" sz="2400" dirty="0"/>
              <a:t>ponechá na kosených DPB s výměrou větší než 12 ha 3-15 % nepokosené plochy.</a:t>
            </a:r>
          </a:p>
        </p:txBody>
      </p:sp>
    </p:spTree>
    <p:extLst>
      <p:ext uri="{BB962C8B-B14F-4D97-AF65-F5344CB8AC3E}">
        <p14:creationId xmlns:p14="http://schemas.microsoft.com/office/powerpoint/2010/main" val="1083183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990959-3E83-7401-123A-615C13E24094}"/>
              </a:ext>
            </a:extLst>
          </p:cNvPr>
          <p:cNvSpPr>
            <a:spLocks noGrp="1"/>
          </p:cNvSpPr>
          <p:nvPr>
            <p:ph type="title"/>
          </p:nvPr>
        </p:nvSpPr>
        <p:spPr>
          <a:xfrm>
            <a:off x="1143000" y="609600"/>
            <a:ext cx="9875520" cy="752272"/>
          </a:xfrm>
        </p:spPr>
        <p:txBody>
          <a:bodyPr/>
          <a:lstStyle/>
          <a:p>
            <a:r>
              <a:rPr lang="cs-CZ" dirty="0"/>
              <a:t>Zemědělská kultura Trvalá kultura Sad (S)</a:t>
            </a:r>
          </a:p>
        </p:txBody>
      </p:sp>
      <p:sp>
        <p:nvSpPr>
          <p:cNvPr id="3" name="Zástupný obsah 2">
            <a:extLst>
              <a:ext uri="{FF2B5EF4-FFF2-40B4-BE49-F238E27FC236}">
                <a16:creationId xmlns:a16="http://schemas.microsoft.com/office/drawing/2014/main" id="{25F32009-D091-88DD-4553-88EF8FC13987}"/>
              </a:ext>
            </a:extLst>
          </p:cNvPr>
          <p:cNvSpPr>
            <a:spLocks noGrp="1"/>
          </p:cNvSpPr>
          <p:nvPr>
            <p:ph idx="1"/>
          </p:nvPr>
        </p:nvSpPr>
        <p:spPr>
          <a:xfrm>
            <a:off x="768486" y="1361872"/>
            <a:ext cx="10247386" cy="4734128"/>
          </a:xfrm>
        </p:spPr>
        <p:txBody>
          <a:bodyPr>
            <a:noAutofit/>
          </a:bodyPr>
          <a:lstStyle/>
          <a:p>
            <a:pPr marL="45720" indent="0">
              <a:buNone/>
            </a:pPr>
            <a:r>
              <a:rPr lang="cs-CZ" sz="2500" b="1" dirty="0"/>
              <a:t>Žadatel zajistí pokryvnost 100 % </a:t>
            </a:r>
            <a:r>
              <a:rPr lang="cs-CZ" sz="2500" b="1" dirty="0" err="1"/>
              <a:t>meziřadí</a:t>
            </a:r>
            <a:r>
              <a:rPr lang="cs-CZ" sz="2500" b="1" dirty="0"/>
              <a:t> a manipulačních prostor</a:t>
            </a:r>
          </a:p>
          <a:p>
            <a:pPr>
              <a:buFont typeface="Wingdings" panose="05000000000000000000" pitchFamily="2" charset="2"/>
              <a:buChar char="v"/>
            </a:pPr>
            <a:r>
              <a:rPr lang="cs-CZ" sz="2500" dirty="0"/>
              <a:t>pokryv: pěstované rostliny jsou přímo propojeny kořenovým systémem s půdou. (Podmínka není vyžadována u nově založeného sadu a dosadby),</a:t>
            </a:r>
          </a:p>
          <a:p>
            <a:pPr>
              <a:buFont typeface="Wingdings" panose="05000000000000000000" pitchFamily="2" charset="2"/>
              <a:buChar char="v"/>
            </a:pPr>
            <a:r>
              <a:rPr lang="cs-CZ" sz="2500" dirty="0"/>
              <a:t>provede nejpozději do 31. 8. mechanickou údržbu </a:t>
            </a:r>
            <a:r>
              <a:rPr lang="cs-CZ" sz="2500" dirty="0" err="1"/>
              <a:t>meziřadí</a:t>
            </a:r>
            <a:r>
              <a:rPr lang="cs-CZ" sz="2500" dirty="0"/>
              <a:t> a manipulačního prostoru,</a:t>
            </a:r>
          </a:p>
          <a:p>
            <a:pPr>
              <a:buFont typeface="Wingdings" panose="05000000000000000000" pitchFamily="2" charset="2"/>
              <a:buChar char="v"/>
            </a:pPr>
            <a:r>
              <a:rPr lang="cs-CZ" sz="2500" dirty="0"/>
              <a:t>provádí každoročně nejvýše čtyři aplikace herbicidů v </a:t>
            </a:r>
            <a:r>
              <a:rPr lang="cs-CZ" sz="2500" dirty="0" err="1"/>
              <a:t>příkmenném</a:t>
            </a:r>
            <a:r>
              <a:rPr lang="cs-CZ" sz="2500" dirty="0"/>
              <a:t> pásu,</a:t>
            </a:r>
          </a:p>
          <a:p>
            <a:pPr>
              <a:buFont typeface="Wingdings" panose="05000000000000000000" pitchFamily="2" charset="2"/>
              <a:buChar char="v"/>
            </a:pPr>
            <a:r>
              <a:rPr lang="cs-CZ" sz="2500" dirty="0"/>
              <a:t>neaplikuje herbicidy v </a:t>
            </a:r>
            <a:r>
              <a:rPr lang="cs-CZ" sz="2500" dirty="0" err="1"/>
              <a:t>meziřadí</a:t>
            </a:r>
            <a:r>
              <a:rPr lang="cs-CZ" sz="2500" dirty="0"/>
              <a:t> a manipulačních prostorách sadu (podmínka se nevztahuje na fytosanitární opatření na základě potvrzení ÚKZÚZ).</a:t>
            </a:r>
          </a:p>
        </p:txBody>
      </p:sp>
    </p:spTree>
    <p:extLst>
      <p:ext uri="{BB962C8B-B14F-4D97-AF65-F5344CB8AC3E}">
        <p14:creationId xmlns:p14="http://schemas.microsoft.com/office/powerpoint/2010/main" val="3038664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C55B9-7A61-D4CD-AEC6-1660F71168FD}"/>
              </a:ext>
            </a:extLst>
          </p:cNvPr>
          <p:cNvSpPr>
            <a:spLocks noGrp="1"/>
          </p:cNvSpPr>
          <p:nvPr>
            <p:ph type="title"/>
          </p:nvPr>
        </p:nvSpPr>
        <p:spPr>
          <a:xfrm>
            <a:off x="1143000" y="609600"/>
            <a:ext cx="9875520" cy="810638"/>
          </a:xfrm>
        </p:spPr>
        <p:txBody>
          <a:bodyPr>
            <a:normAutofit fontScale="90000"/>
          </a:bodyPr>
          <a:lstStyle/>
          <a:p>
            <a:r>
              <a:rPr lang="cs-CZ" b="1" dirty="0"/>
              <a:t>Zemědělská kultura Trvalá kultura Vinice (V)</a:t>
            </a:r>
          </a:p>
        </p:txBody>
      </p:sp>
      <p:sp>
        <p:nvSpPr>
          <p:cNvPr id="3" name="Zástupný obsah 2">
            <a:extLst>
              <a:ext uri="{FF2B5EF4-FFF2-40B4-BE49-F238E27FC236}">
                <a16:creationId xmlns:a16="http://schemas.microsoft.com/office/drawing/2014/main" id="{324A3E38-5FB4-A103-E196-1F201259D2D9}"/>
              </a:ext>
            </a:extLst>
          </p:cNvPr>
          <p:cNvSpPr>
            <a:spLocks noGrp="1"/>
          </p:cNvSpPr>
          <p:nvPr>
            <p:ph idx="1"/>
          </p:nvPr>
        </p:nvSpPr>
        <p:spPr>
          <a:xfrm>
            <a:off x="826851" y="1420238"/>
            <a:ext cx="10515599" cy="4675762"/>
          </a:xfrm>
        </p:spPr>
        <p:txBody>
          <a:bodyPr>
            <a:normAutofit/>
          </a:bodyPr>
          <a:lstStyle/>
          <a:p>
            <a:pPr marL="45720" indent="0">
              <a:buNone/>
            </a:pPr>
            <a:r>
              <a:rPr lang="cs-CZ" sz="2400" b="1" dirty="0"/>
              <a:t>Žadatel zajistí pokryvnost 50 % </a:t>
            </a:r>
            <a:r>
              <a:rPr lang="cs-CZ" sz="2400" b="1" dirty="0" err="1"/>
              <a:t>meziřadí</a:t>
            </a:r>
            <a:r>
              <a:rPr lang="cs-CZ" sz="2400" b="1" dirty="0"/>
              <a:t> a manipulačních prostor</a:t>
            </a:r>
          </a:p>
          <a:p>
            <a:pPr>
              <a:buFont typeface="Wingdings" panose="05000000000000000000" pitchFamily="2" charset="2"/>
              <a:buChar char="v"/>
            </a:pPr>
            <a:r>
              <a:rPr lang="cs-CZ" sz="2400" dirty="0"/>
              <a:t>pokryv: pěstované rostliny jsou přímo propojeny kořenovým systémem s půdou (podmínka není vyžadována pro vinice mladší tří let),</a:t>
            </a:r>
          </a:p>
          <a:p>
            <a:pPr>
              <a:buFont typeface="Wingdings" panose="05000000000000000000" pitchFamily="2" charset="2"/>
              <a:buChar char="v"/>
            </a:pPr>
            <a:r>
              <a:rPr lang="cs-CZ" sz="2400" dirty="0"/>
              <a:t>provede nejpozději do 31. 8. mechanickou údržbu </a:t>
            </a:r>
            <a:r>
              <a:rPr lang="cs-CZ" sz="2400" dirty="0" err="1"/>
              <a:t>meziřadí</a:t>
            </a:r>
            <a:r>
              <a:rPr lang="cs-CZ" sz="2400" dirty="0"/>
              <a:t> a manipulačního prostoru vinice (bez použití herbicidu, např. mulčování nebo jiná mechanická údržba),</a:t>
            </a:r>
          </a:p>
          <a:p>
            <a:pPr>
              <a:buFont typeface="Wingdings" panose="05000000000000000000" pitchFamily="2" charset="2"/>
              <a:buChar char="v"/>
            </a:pPr>
            <a:r>
              <a:rPr lang="cs-CZ" sz="2400" dirty="0"/>
              <a:t>neaplikuje herbicidy v </a:t>
            </a:r>
            <a:r>
              <a:rPr lang="cs-CZ" sz="2400" dirty="0" err="1"/>
              <a:t>meziřadí</a:t>
            </a:r>
            <a:r>
              <a:rPr lang="cs-CZ" sz="2400" dirty="0"/>
              <a:t> a manipulačních prostorách vinice (podmínka se nevztahuje na bodové ošetření duálních hostitelů </a:t>
            </a:r>
            <a:r>
              <a:rPr lang="cs-CZ" sz="2400" dirty="0" err="1"/>
              <a:t>Stolburu</a:t>
            </a:r>
            <a:r>
              <a:rPr lang="cs-CZ" sz="2400" dirty="0"/>
              <a:t> a podmínka se nevztahuje na fytosanitární opatření na základě potvrzení ÚKZÚZ),</a:t>
            </a:r>
          </a:p>
          <a:p>
            <a:pPr>
              <a:buFont typeface="Wingdings" panose="05000000000000000000" pitchFamily="2" charset="2"/>
              <a:buChar char="v"/>
            </a:pPr>
            <a:r>
              <a:rPr lang="cs-CZ" sz="2400" dirty="0"/>
              <a:t>provede každoročně maximálně čtyři aplikace herbicidů v </a:t>
            </a:r>
            <a:r>
              <a:rPr lang="cs-CZ" sz="2400" dirty="0" err="1"/>
              <a:t>příkmenném</a:t>
            </a:r>
            <a:r>
              <a:rPr lang="cs-CZ" sz="2400" dirty="0"/>
              <a:t> pásu</a:t>
            </a:r>
          </a:p>
          <a:p>
            <a:pPr>
              <a:buFont typeface="Wingdings" panose="05000000000000000000" pitchFamily="2" charset="2"/>
              <a:buChar char="v"/>
            </a:pPr>
            <a:r>
              <a:rPr lang="cs-CZ" sz="2400" dirty="0"/>
              <a:t>vinice.</a:t>
            </a:r>
          </a:p>
        </p:txBody>
      </p:sp>
    </p:spTree>
    <p:extLst>
      <p:ext uri="{BB962C8B-B14F-4D97-AF65-F5344CB8AC3E}">
        <p14:creationId xmlns:p14="http://schemas.microsoft.com/office/powerpoint/2010/main" val="502785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3B304-2802-5904-8191-A0EF50B59FC3}"/>
              </a:ext>
            </a:extLst>
          </p:cNvPr>
          <p:cNvSpPr>
            <a:spLocks noGrp="1"/>
          </p:cNvSpPr>
          <p:nvPr>
            <p:ph type="title"/>
          </p:nvPr>
        </p:nvSpPr>
        <p:spPr>
          <a:xfrm>
            <a:off x="953311" y="609600"/>
            <a:ext cx="10065209" cy="771728"/>
          </a:xfrm>
        </p:spPr>
        <p:txBody>
          <a:bodyPr/>
          <a:lstStyle/>
          <a:p>
            <a:r>
              <a:rPr lang="cs-CZ" b="1" dirty="0"/>
              <a:t>Zemědělská kultura Chmelnice (C)</a:t>
            </a:r>
          </a:p>
        </p:txBody>
      </p:sp>
      <p:sp>
        <p:nvSpPr>
          <p:cNvPr id="3" name="Zástupný obsah 2">
            <a:extLst>
              <a:ext uri="{FF2B5EF4-FFF2-40B4-BE49-F238E27FC236}">
                <a16:creationId xmlns:a16="http://schemas.microsoft.com/office/drawing/2014/main" id="{76B6A93D-42A8-84A5-C75F-BA0E6F57A416}"/>
              </a:ext>
            </a:extLst>
          </p:cNvPr>
          <p:cNvSpPr>
            <a:spLocks noGrp="1"/>
          </p:cNvSpPr>
          <p:nvPr>
            <p:ph idx="1"/>
          </p:nvPr>
        </p:nvSpPr>
        <p:spPr>
          <a:xfrm>
            <a:off x="719848" y="1760706"/>
            <a:ext cx="10296024" cy="4335294"/>
          </a:xfrm>
        </p:spPr>
        <p:txBody>
          <a:bodyPr>
            <a:normAutofit/>
          </a:bodyPr>
          <a:lstStyle/>
          <a:p>
            <a:pPr marL="45720" indent="0">
              <a:buNone/>
            </a:pPr>
            <a:r>
              <a:rPr lang="cs-CZ" sz="2800" b="1" dirty="0"/>
              <a:t>Žadatel udržuje chmelové </a:t>
            </a:r>
            <a:r>
              <a:rPr lang="cs-CZ" sz="2800" b="1" dirty="0" err="1"/>
              <a:t>meziřadí</a:t>
            </a:r>
            <a:r>
              <a:rPr lang="cs-CZ" sz="2800" b="1" dirty="0"/>
              <a:t> a manipulační prostory chmelnic s omezenými vstupy</a:t>
            </a:r>
          </a:p>
          <a:p>
            <a:pPr>
              <a:buFont typeface="Wingdings" panose="05000000000000000000" pitchFamily="2" charset="2"/>
              <a:buChar char="v"/>
            </a:pPr>
            <a:r>
              <a:rPr lang="cs-CZ" sz="2800" dirty="0"/>
              <a:t>mechanicky bez použití herbicidů (např. mechanická kultivace, mulčování nebo jiná mechanická údržba),</a:t>
            </a:r>
          </a:p>
          <a:p>
            <a:pPr>
              <a:buFont typeface="Wingdings" panose="05000000000000000000" pitchFamily="2" charset="2"/>
              <a:buChar char="v"/>
            </a:pPr>
            <a:r>
              <a:rPr lang="cs-CZ" sz="2800" dirty="0"/>
              <a:t>udržitelné hospodaření s organickou hmotou – na ploše odpovídající alespoň výměře 30 % chmelnice v hospodářském roce.</a:t>
            </a:r>
          </a:p>
        </p:txBody>
      </p:sp>
    </p:spTree>
    <p:extLst>
      <p:ext uri="{BB962C8B-B14F-4D97-AF65-F5344CB8AC3E}">
        <p14:creationId xmlns:p14="http://schemas.microsoft.com/office/powerpoint/2010/main" val="108754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D758AA-61F9-7A62-57C9-A34810DF080C}"/>
              </a:ext>
            </a:extLst>
          </p:cNvPr>
          <p:cNvSpPr>
            <a:spLocks noGrp="1"/>
          </p:cNvSpPr>
          <p:nvPr>
            <p:ph type="title"/>
          </p:nvPr>
        </p:nvSpPr>
        <p:spPr>
          <a:xfrm>
            <a:off x="797667" y="609600"/>
            <a:ext cx="10729609" cy="800911"/>
          </a:xfrm>
        </p:spPr>
        <p:txBody>
          <a:bodyPr>
            <a:normAutofit fontScale="90000"/>
          </a:bodyPr>
          <a:lstStyle/>
          <a:p>
            <a:r>
              <a:rPr lang="cs-CZ" sz="3200" b="1" dirty="0"/>
              <a:t>Zemědělská Trvalá kultura Jiná kultura (J) – krajinotvorný sad</a:t>
            </a:r>
          </a:p>
        </p:txBody>
      </p:sp>
      <p:sp>
        <p:nvSpPr>
          <p:cNvPr id="3" name="Zástupný obsah 2">
            <a:extLst>
              <a:ext uri="{FF2B5EF4-FFF2-40B4-BE49-F238E27FC236}">
                <a16:creationId xmlns:a16="http://schemas.microsoft.com/office/drawing/2014/main" id="{40A33CD7-3677-17C0-CE2A-E43787FC0121}"/>
              </a:ext>
            </a:extLst>
          </p:cNvPr>
          <p:cNvSpPr>
            <a:spLocks noGrp="1"/>
          </p:cNvSpPr>
          <p:nvPr>
            <p:ph idx="1"/>
          </p:nvPr>
        </p:nvSpPr>
        <p:spPr>
          <a:xfrm>
            <a:off x="797668" y="1750979"/>
            <a:ext cx="10729608" cy="4345021"/>
          </a:xfrm>
        </p:spPr>
        <p:txBody>
          <a:bodyPr>
            <a:normAutofit/>
          </a:bodyPr>
          <a:lstStyle/>
          <a:p>
            <a:pPr marL="45720" indent="0">
              <a:buNone/>
            </a:pPr>
            <a:r>
              <a:rPr lang="cs-CZ" sz="2800" b="1" dirty="0"/>
              <a:t>Žadatel zajistí pokryvnost 100 % </a:t>
            </a:r>
            <a:r>
              <a:rPr lang="cs-CZ" sz="2800" b="1" dirty="0" err="1"/>
              <a:t>meziřadí</a:t>
            </a:r>
            <a:r>
              <a:rPr lang="cs-CZ" sz="2800" b="1" dirty="0"/>
              <a:t>, manipulačního prostoru a </a:t>
            </a:r>
            <a:r>
              <a:rPr lang="cs-CZ" sz="2800" b="1" dirty="0" err="1"/>
              <a:t>příkmenného</a:t>
            </a:r>
            <a:r>
              <a:rPr lang="cs-CZ" sz="2800" b="1" dirty="0"/>
              <a:t> pásu</a:t>
            </a:r>
          </a:p>
          <a:p>
            <a:r>
              <a:rPr lang="cs-CZ" sz="2800" dirty="0"/>
              <a:t>pokryv: pěstované rostliny jsou přímo propojeny kořenovým systémem s půdou. (Podmínka není vyžadována u nové dosadby),</a:t>
            </a:r>
          </a:p>
          <a:p>
            <a:r>
              <a:rPr lang="cs-CZ" sz="2800" dirty="0"/>
              <a:t>provádí mechanickou údržbu </a:t>
            </a:r>
            <a:r>
              <a:rPr lang="cs-CZ" sz="2800" dirty="0" err="1"/>
              <a:t>meziřadí</a:t>
            </a:r>
            <a:r>
              <a:rPr lang="cs-CZ" sz="2800" dirty="0"/>
              <a:t>, manipulačního prostoru a </a:t>
            </a:r>
            <a:r>
              <a:rPr lang="cs-CZ" sz="2800" dirty="0" err="1"/>
              <a:t>příkmenného</a:t>
            </a:r>
            <a:r>
              <a:rPr lang="cs-CZ" sz="2800" dirty="0"/>
              <a:t> pásu sečí nebo pastvou alespoň jednou ročně do 31. 8.,</a:t>
            </a:r>
          </a:p>
          <a:p>
            <a:r>
              <a:rPr lang="cs-CZ" sz="2800" dirty="0"/>
              <a:t>neaplikuje herbicidy v </a:t>
            </a:r>
            <a:r>
              <a:rPr lang="cs-CZ" sz="2800" dirty="0" err="1"/>
              <a:t>meziřadí</a:t>
            </a:r>
            <a:r>
              <a:rPr lang="cs-CZ" sz="2800" dirty="0"/>
              <a:t> a manipulačních prostorách (podmínka se nevztahuje na fytosanitární opatření na základě potvrzení ÚKZÚZ).</a:t>
            </a:r>
          </a:p>
        </p:txBody>
      </p:sp>
    </p:spTree>
    <p:extLst>
      <p:ext uri="{BB962C8B-B14F-4D97-AF65-F5344CB8AC3E}">
        <p14:creationId xmlns:p14="http://schemas.microsoft.com/office/powerpoint/2010/main" val="2673994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AFE2C-28D2-4C86-1A26-2C61BDDC13C8}"/>
              </a:ext>
            </a:extLst>
          </p:cNvPr>
          <p:cNvSpPr>
            <a:spLocks noGrp="1"/>
          </p:cNvSpPr>
          <p:nvPr>
            <p:ph type="title"/>
          </p:nvPr>
        </p:nvSpPr>
        <p:spPr>
          <a:xfrm>
            <a:off x="846306" y="609600"/>
            <a:ext cx="10172214" cy="878732"/>
          </a:xfrm>
        </p:spPr>
        <p:txBody>
          <a:bodyPr>
            <a:noAutofit/>
          </a:bodyPr>
          <a:lstStyle/>
          <a:p>
            <a:r>
              <a:rPr lang="cs-CZ" sz="3200" b="1" dirty="0"/>
              <a:t>Zemědělská kultura Plocha s víceletými produkčními plodinami</a:t>
            </a:r>
          </a:p>
        </p:txBody>
      </p:sp>
      <p:sp>
        <p:nvSpPr>
          <p:cNvPr id="3" name="Zástupný obsah 2">
            <a:extLst>
              <a:ext uri="{FF2B5EF4-FFF2-40B4-BE49-F238E27FC236}">
                <a16:creationId xmlns:a16="http://schemas.microsoft.com/office/drawing/2014/main" id="{3DE88453-93E2-B2BE-D71E-489A8BC5972B}"/>
              </a:ext>
            </a:extLst>
          </p:cNvPr>
          <p:cNvSpPr>
            <a:spLocks noGrp="1"/>
          </p:cNvSpPr>
          <p:nvPr>
            <p:ph idx="1"/>
          </p:nvPr>
        </p:nvSpPr>
        <p:spPr>
          <a:xfrm>
            <a:off x="622570" y="1838528"/>
            <a:ext cx="10393301" cy="4338536"/>
          </a:xfrm>
        </p:spPr>
        <p:txBody>
          <a:bodyPr>
            <a:normAutofit/>
          </a:bodyPr>
          <a:lstStyle/>
          <a:p>
            <a:pPr marL="45720" indent="0">
              <a:buNone/>
            </a:pPr>
            <a:endParaRPr lang="cs-CZ" sz="2800" b="1" dirty="0"/>
          </a:p>
          <a:p>
            <a:pPr marL="45720" indent="0">
              <a:buNone/>
            </a:pPr>
            <a:r>
              <a:rPr lang="cs-CZ" sz="2800" b="1" dirty="0"/>
              <a:t>Žadatel udržitelně hospodaří s organickou hmotou</a:t>
            </a:r>
          </a:p>
          <a:p>
            <a:r>
              <a:rPr lang="cs-CZ" sz="2800" dirty="0"/>
              <a:t>na ploše odpovídající alespoň výměře 30 % výměry plochy s víceletými produkčními plodinami zemědělského podniku udržitelně hospodaří v hospodářském roce, prostřednictvím „MODELU OH“.</a:t>
            </a:r>
          </a:p>
        </p:txBody>
      </p:sp>
    </p:spTree>
    <p:extLst>
      <p:ext uri="{BB962C8B-B14F-4D97-AF65-F5344CB8AC3E}">
        <p14:creationId xmlns:p14="http://schemas.microsoft.com/office/powerpoint/2010/main" val="4238069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52F7CE-4F1C-87D4-9CC0-EA2779472CDF}"/>
              </a:ext>
            </a:extLst>
          </p:cNvPr>
          <p:cNvSpPr>
            <a:spLocks noGrp="1"/>
          </p:cNvSpPr>
          <p:nvPr>
            <p:ph type="title"/>
          </p:nvPr>
        </p:nvSpPr>
        <p:spPr>
          <a:xfrm>
            <a:off x="680936" y="609600"/>
            <a:ext cx="10337584" cy="859277"/>
          </a:xfrm>
        </p:spPr>
        <p:txBody>
          <a:bodyPr>
            <a:normAutofit fontScale="90000"/>
          </a:bodyPr>
          <a:lstStyle/>
          <a:p>
            <a:r>
              <a:rPr lang="cs-CZ" sz="3600" b="1" dirty="0"/>
              <a:t>Zemědělská Trvalá kultura Rychle rostoucí dřeviny (D)</a:t>
            </a:r>
          </a:p>
        </p:txBody>
      </p:sp>
      <p:sp>
        <p:nvSpPr>
          <p:cNvPr id="3" name="Zástupný obsah 2">
            <a:extLst>
              <a:ext uri="{FF2B5EF4-FFF2-40B4-BE49-F238E27FC236}">
                <a16:creationId xmlns:a16="http://schemas.microsoft.com/office/drawing/2014/main" id="{9B3ECE0E-C381-392D-0D01-08F7A6941634}"/>
              </a:ext>
            </a:extLst>
          </p:cNvPr>
          <p:cNvSpPr>
            <a:spLocks noGrp="1"/>
          </p:cNvSpPr>
          <p:nvPr>
            <p:ph idx="1"/>
          </p:nvPr>
        </p:nvSpPr>
        <p:spPr/>
        <p:txBody>
          <a:bodyPr>
            <a:normAutofit/>
          </a:bodyPr>
          <a:lstStyle/>
          <a:p>
            <a:pPr marL="45720" indent="0">
              <a:buNone/>
            </a:pPr>
            <a:r>
              <a:rPr lang="cs-CZ" sz="2400" b="1" dirty="0"/>
              <a:t>Žadatel zajistí, aby manipulační prostory okolo plantáže byly pokryty travním porostem, případně </a:t>
            </a:r>
            <a:r>
              <a:rPr lang="cs-CZ" sz="2400" b="1" dirty="0" err="1"/>
              <a:t>opláštěním</a:t>
            </a:r>
            <a:r>
              <a:rPr lang="cs-CZ" sz="2400" b="1" dirty="0"/>
              <a:t> výhradně z domácích druhů dřevin</a:t>
            </a:r>
          </a:p>
          <a:p>
            <a:r>
              <a:rPr lang="cs-CZ" sz="2400" dirty="0"/>
              <a:t>plní podmínku omezených vstupů na plantáži </a:t>
            </a:r>
            <a:r>
              <a:rPr lang="cs-CZ" sz="2400" dirty="0" err="1"/>
              <a:t>rychlerostoucích</a:t>
            </a:r>
            <a:r>
              <a:rPr lang="cs-CZ" sz="2400" dirty="0"/>
              <a:t> dřevin; </a:t>
            </a:r>
          </a:p>
          <a:p>
            <a:r>
              <a:rPr lang="cs-CZ" sz="2400" dirty="0"/>
              <a:t>na celé výměře plantáže je vyloučena aplikace průmyslových hnojiv, upravených kalů a přípravků na ochranu rostlin (POR) (včetně desikantů a mořidel),</a:t>
            </a:r>
          </a:p>
          <a:p>
            <a:r>
              <a:rPr lang="cs-CZ" sz="2400" dirty="0"/>
              <a:t>za účelem zvýšení sekvestrace uhlíku provede sklizeň v obmýtí nejdříve za 3 roky a více.</a:t>
            </a:r>
          </a:p>
        </p:txBody>
      </p:sp>
    </p:spTree>
    <p:extLst>
      <p:ext uri="{BB962C8B-B14F-4D97-AF65-F5344CB8AC3E}">
        <p14:creationId xmlns:p14="http://schemas.microsoft.com/office/powerpoint/2010/main" val="3991716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05CB9-C4A4-949C-91CE-4E6C83C04B07}"/>
              </a:ext>
            </a:extLst>
          </p:cNvPr>
          <p:cNvSpPr>
            <a:spLocks noGrp="1"/>
          </p:cNvSpPr>
          <p:nvPr>
            <p:ph type="title"/>
          </p:nvPr>
        </p:nvSpPr>
        <p:spPr>
          <a:xfrm>
            <a:off x="1143000" y="609600"/>
            <a:ext cx="9875520" cy="684179"/>
          </a:xfrm>
        </p:spPr>
        <p:txBody>
          <a:bodyPr>
            <a:normAutofit fontScale="90000"/>
          </a:bodyPr>
          <a:lstStyle/>
          <a:p>
            <a:r>
              <a:rPr lang="cs-CZ" b="1" dirty="0"/>
              <a:t>Zemědělská kultura Školky (K)</a:t>
            </a:r>
          </a:p>
        </p:txBody>
      </p:sp>
      <p:sp>
        <p:nvSpPr>
          <p:cNvPr id="3" name="Zástupný obsah 2">
            <a:extLst>
              <a:ext uri="{FF2B5EF4-FFF2-40B4-BE49-F238E27FC236}">
                <a16:creationId xmlns:a16="http://schemas.microsoft.com/office/drawing/2014/main" id="{E07ABF88-7523-BBDE-948B-1517AE45BD7F}"/>
              </a:ext>
            </a:extLst>
          </p:cNvPr>
          <p:cNvSpPr>
            <a:spLocks noGrp="1"/>
          </p:cNvSpPr>
          <p:nvPr>
            <p:ph idx="1"/>
          </p:nvPr>
        </p:nvSpPr>
        <p:spPr>
          <a:xfrm>
            <a:off x="700392" y="1566153"/>
            <a:ext cx="10315480" cy="4529847"/>
          </a:xfrm>
        </p:spPr>
        <p:txBody>
          <a:bodyPr>
            <a:normAutofit/>
          </a:bodyPr>
          <a:lstStyle/>
          <a:p>
            <a:pPr marL="45720" indent="0">
              <a:buNone/>
            </a:pPr>
            <a:r>
              <a:rPr lang="cs-CZ" sz="2800" b="1" dirty="0"/>
              <a:t>Žadatel udržuje </a:t>
            </a:r>
            <a:r>
              <a:rPr lang="cs-CZ" sz="2800" b="1" dirty="0" err="1"/>
              <a:t>meziřadí</a:t>
            </a:r>
            <a:r>
              <a:rPr lang="cs-CZ" sz="2800" b="1" dirty="0"/>
              <a:t> s omezenými vstupy</a:t>
            </a:r>
          </a:p>
          <a:p>
            <a:pPr>
              <a:buFont typeface="Wingdings" panose="05000000000000000000" pitchFamily="2" charset="2"/>
              <a:buChar char="v"/>
            </a:pPr>
            <a:r>
              <a:rPr lang="cs-CZ" sz="2800" dirty="0"/>
              <a:t>provádí mechanickou kultivaci </a:t>
            </a:r>
            <a:r>
              <a:rPr lang="cs-CZ" sz="2800" dirty="0" err="1"/>
              <a:t>meziřadí</a:t>
            </a:r>
            <a:r>
              <a:rPr lang="cs-CZ" sz="2800" dirty="0"/>
              <a:t>,</a:t>
            </a:r>
          </a:p>
          <a:p>
            <a:pPr>
              <a:buFont typeface="Wingdings" panose="05000000000000000000" pitchFamily="2" charset="2"/>
              <a:buChar char="v"/>
            </a:pPr>
            <a:r>
              <a:rPr lang="cs-CZ" sz="2800" dirty="0"/>
              <a:t>za kalendářní rok je doplňkově možné použití nejvýše čtyř aplikací herbicidů v </a:t>
            </a:r>
            <a:r>
              <a:rPr lang="cs-CZ" sz="2800" dirty="0" err="1"/>
              <a:t>meziřadí</a:t>
            </a:r>
            <a:r>
              <a:rPr lang="cs-CZ" sz="2800" dirty="0"/>
              <a:t>.</a:t>
            </a:r>
          </a:p>
        </p:txBody>
      </p:sp>
    </p:spTree>
    <p:extLst>
      <p:ext uri="{BB962C8B-B14F-4D97-AF65-F5344CB8AC3E}">
        <p14:creationId xmlns:p14="http://schemas.microsoft.com/office/powerpoint/2010/main" val="3064557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92A61-A0F8-FBA4-C09F-0B38132B5044}"/>
              </a:ext>
            </a:extLst>
          </p:cNvPr>
          <p:cNvSpPr>
            <a:spLocks noGrp="1"/>
          </p:cNvSpPr>
          <p:nvPr>
            <p:ph type="title"/>
          </p:nvPr>
        </p:nvSpPr>
        <p:spPr>
          <a:xfrm>
            <a:off x="1143000" y="609600"/>
            <a:ext cx="9875520" cy="1024647"/>
          </a:xfrm>
        </p:spPr>
        <p:txBody>
          <a:bodyPr>
            <a:normAutofit/>
          </a:bodyPr>
          <a:lstStyle/>
          <a:p>
            <a:r>
              <a:rPr lang="cs-CZ" sz="2800" b="1" dirty="0"/>
              <a:t>Neprodukční plochy - vyčlenění ze zemědělských kultur standardní orná půda (R), úhor (U) a trávy na orné půdě (G)</a:t>
            </a:r>
          </a:p>
        </p:txBody>
      </p:sp>
      <p:sp>
        <p:nvSpPr>
          <p:cNvPr id="3" name="Zástupný obsah 2">
            <a:extLst>
              <a:ext uri="{FF2B5EF4-FFF2-40B4-BE49-F238E27FC236}">
                <a16:creationId xmlns:a16="http://schemas.microsoft.com/office/drawing/2014/main" id="{F17A55FF-0523-F79C-B7E9-4982A480097F}"/>
              </a:ext>
            </a:extLst>
          </p:cNvPr>
          <p:cNvSpPr>
            <a:spLocks noGrp="1"/>
          </p:cNvSpPr>
          <p:nvPr>
            <p:ph idx="1"/>
          </p:nvPr>
        </p:nvSpPr>
        <p:spPr>
          <a:xfrm>
            <a:off x="787940" y="1634247"/>
            <a:ext cx="10564239" cy="4614153"/>
          </a:xfrm>
        </p:spPr>
        <p:txBody>
          <a:bodyPr>
            <a:normAutofit/>
          </a:bodyPr>
          <a:lstStyle/>
          <a:p>
            <a:pPr marL="45720" indent="0" algn="just">
              <a:buNone/>
            </a:pPr>
            <a:r>
              <a:rPr lang="cs-CZ" sz="2400" b="1" dirty="0">
                <a:highlight>
                  <a:srgbClr val="FFFF00"/>
                </a:highlight>
              </a:rPr>
              <a:t>Podmínky </a:t>
            </a:r>
            <a:r>
              <a:rPr lang="cs-CZ" sz="2400" b="1" dirty="0" err="1">
                <a:highlight>
                  <a:srgbClr val="FFFF00"/>
                </a:highlight>
              </a:rPr>
              <a:t>Celofaremní</a:t>
            </a:r>
            <a:r>
              <a:rPr lang="cs-CZ" sz="2400" b="1" dirty="0">
                <a:highlight>
                  <a:srgbClr val="FFFF00"/>
                </a:highlight>
              </a:rPr>
              <a:t> </a:t>
            </a:r>
            <a:r>
              <a:rPr lang="cs-CZ" sz="2400" b="1" dirty="0" err="1">
                <a:highlight>
                  <a:srgbClr val="FFFF00"/>
                </a:highlight>
              </a:rPr>
              <a:t>ekoplatby</a:t>
            </a:r>
            <a:r>
              <a:rPr lang="cs-CZ" sz="2400" b="1" dirty="0">
                <a:highlight>
                  <a:srgbClr val="FFFF00"/>
                </a:highlight>
              </a:rPr>
              <a:t> navazují na základní podmínky standardu DZES 8 a je požadováno vyčlenění vyššího procenta neprodukčních ploch ve srovnání s podmíněností</a:t>
            </a:r>
            <a:r>
              <a:rPr lang="cs-CZ" sz="2400" dirty="0"/>
              <a:t>.</a:t>
            </a:r>
          </a:p>
          <a:p>
            <a:pPr marL="45720" indent="0" algn="just">
              <a:buNone/>
            </a:pPr>
            <a:r>
              <a:rPr lang="cs-CZ" sz="2400" b="1" dirty="0"/>
              <a:t>Žadatel vyčlení neprodukční plochy a dodrží požadavky na těchto plochách:</a:t>
            </a:r>
          </a:p>
          <a:p>
            <a:pPr algn="just">
              <a:buFont typeface="Wingdings" panose="05000000000000000000" pitchFamily="2" charset="2"/>
              <a:buChar char="q"/>
            </a:pPr>
            <a:r>
              <a:rPr lang="cs-CZ" sz="2400" dirty="0"/>
              <a:t> neprodukční plochy v minimální výši z celkové výměry orné půdy (standardní orná půda, úhor a tráva na orné půdě) zemědělského podniku (postupný náběh podílu vyčleněné plochy),</a:t>
            </a:r>
          </a:p>
          <a:p>
            <a:pPr algn="just">
              <a:buFont typeface="Wingdings" panose="05000000000000000000" pitchFamily="2" charset="2"/>
              <a:buChar char="q"/>
            </a:pPr>
            <a:r>
              <a:rPr lang="cs-CZ" sz="2400" dirty="0"/>
              <a:t> zákaz aplikace hnojiv, upravených kalů a přípravků na ochranu rostlin,</a:t>
            </a:r>
          </a:p>
          <a:p>
            <a:pPr algn="just">
              <a:buFont typeface="Wingdings" panose="05000000000000000000" pitchFamily="2" charset="2"/>
              <a:buChar char="q"/>
            </a:pPr>
            <a:r>
              <a:rPr lang="cs-CZ" sz="2400" dirty="0"/>
              <a:t> není povolena produkce (povolena není seč ani pastva).</a:t>
            </a:r>
          </a:p>
        </p:txBody>
      </p:sp>
    </p:spTree>
    <p:extLst>
      <p:ext uri="{BB962C8B-B14F-4D97-AF65-F5344CB8AC3E}">
        <p14:creationId xmlns:p14="http://schemas.microsoft.com/office/powerpoint/2010/main" val="3502226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75C4-8FD9-4CC9-71B5-4E2FAE2C183F}"/>
              </a:ext>
            </a:extLst>
          </p:cNvPr>
          <p:cNvSpPr>
            <a:spLocks noGrp="1"/>
          </p:cNvSpPr>
          <p:nvPr>
            <p:ph type="title"/>
          </p:nvPr>
        </p:nvSpPr>
        <p:spPr>
          <a:xfrm>
            <a:off x="1143000" y="609600"/>
            <a:ext cx="9875520" cy="878732"/>
          </a:xfrm>
        </p:spPr>
        <p:txBody>
          <a:bodyPr>
            <a:normAutofit/>
          </a:bodyPr>
          <a:lstStyle/>
          <a:p>
            <a:r>
              <a:rPr lang="cs-CZ" sz="2800" b="1" dirty="0"/>
              <a:t>Neprodukční plochy - vyčlenění ze zemědělských kultur standardní orná půda (R), úhor (U) a trávy na orné půdě (G)</a:t>
            </a:r>
          </a:p>
        </p:txBody>
      </p:sp>
      <p:sp>
        <p:nvSpPr>
          <p:cNvPr id="3" name="Zástupný obsah 2">
            <a:extLst>
              <a:ext uri="{FF2B5EF4-FFF2-40B4-BE49-F238E27FC236}">
                <a16:creationId xmlns:a16="http://schemas.microsoft.com/office/drawing/2014/main" id="{FF4538EE-FCA9-D699-5062-A5ACDBA7C696}"/>
              </a:ext>
            </a:extLst>
          </p:cNvPr>
          <p:cNvSpPr>
            <a:spLocks noGrp="1"/>
          </p:cNvSpPr>
          <p:nvPr>
            <p:ph idx="1"/>
          </p:nvPr>
        </p:nvSpPr>
        <p:spPr>
          <a:xfrm>
            <a:off x="1143000" y="1692613"/>
            <a:ext cx="9872871" cy="4403387"/>
          </a:xfrm>
        </p:spPr>
        <p:txBody>
          <a:bodyPr>
            <a:normAutofit/>
          </a:bodyPr>
          <a:lstStyle/>
          <a:p>
            <a:pPr marL="45720" indent="0">
              <a:buNone/>
            </a:pPr>
            <a:r>
              <a:rPr lang="cs-CZ" sz="2400" dirty="0"/>
              <a:t>V závislosti na vybrané variantě standardu DZES 8 si žadatel zvolí následovně:</a:t>
            </a:r>
          </a:p>
          <a:p>
            <a:pPr marL="45720" indent="0">
              <a:buNone/>
            </a:pPr>
            <a:r>
              <a:rPr lang="cs-CZ" sz="2400" b="1" dirty="0"/>
              <a:t>I. Varianta</a:t>
            </a:r>
          </a:p>
          <a:p>
            <a:r>
              <a:rPr lang="cs-CZ" sz="2400" dirty="0"/>
              <a:t>DZES 8: 4 % (minimální podíl nejméně 4 % orné půdy na úrovni zemědělského podniku vyhrazené na neprodukční plochy, včetně půdy ležící ladem).</a:t>
            </a:r>
          </a:p>
          <a:p>
            <a:r>
              <a:rPr lang="cs-CZ" sz="2400" dirty="0" err="1"/>
              <a:t>Celofaremní</a:t>
            </a:r>
            <a:r>
              <a:rPr lang="cs-CZ" sz="2400" dirty="0"/>
              <a:t> </a:t>
            </a:r>
            <a:r>
              <a:rPr lang="cs-CZ" sz="2400" dirty="0" err="1"/>
              <a:t>ekoplatba</a:t>
            </a:r>
            <a:r>
              <a:rPr lang="cs-CZ" sz="2400" dirty="0"/>
              <a:t> navazuje na základní podmínky standardu DZES 8 a je požadováno vyčlenění vyššího procenta neprodukčních ploch ve srovnání s podmíněností o 1 %.</a:t>
            </a:r>
          </a:p>
        </p:txBody>
      </p:sp>
    </p:spTree>
    <p:extLst>
      <p:ext uri="{BB962C8B-B14F-4D97-AF65-F5344CB8AC3E}">
        <p14:creationId xmlns:p14="http://schemas.microsoft.com/office/powerpoint/2010/main" val="756924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099FB-517C-9524-F4A5-656C3FD0792E}"/>
              </a:ext>
            </a:extLst>
          </p:cNvPr>
          <p:cNvSpPr>
            <a:spLocks noGrp="1"/>
          </p:cNvSpPr>
          <p:nvPr>
            <p:ph type="title"/>
          </p:nvPr>
        </p:nvSpPr>
        <p:spPr>
          <a:xfrm>
            <a:off x="1143000" y="609600"/>
            <a:ext cx="9875520" cy="668594"/>
          </a:xfrm>
        </p:spPr>
        <p:txBody>
          <a:bodyPr>
            <a:normAutofit fontScale="90000"/>
          </a:bodyPr>
          <a:lstStyle/>
          <a:p>
            <a:r>
              <a:rPr lang="cs-CZ" sz="4400" b="1" i="0" u="none" strike="noStrike" baseline="0" dirty="0">
                <a:solidFill>
                  <a:srgbClr val="000000"/>
                </a:solidFill>
                <a:latin typeface="Arial" panose="020B0604020202020204" pitchFamily="34" charset="0"/>
              </a:rPr>
              <a:t>B) Sektorové intervence </a:t>
            </a:r>
            <a:endParaRPr lang="cs-CZ" dirty="0"/>
          </a:p>
        </p:txBody>
      </p:sp>
      <p:sp>
        <p:nvSpPr>
          <p:cNvPr id="3" name="Zástupný obsah 2">
            <a:extLst>
              <a:ext uri="{FF2B5EF4-FFF2-40B4-BE49-F238E27FC236}">
                <a16:creationId xmlns:a16="http://schemas.microsoft.com/office/drawing/2014/main" id="{9FD2E702-FD5C-E0A2-28FC-4CF9D9C10BE2}"/>
              </a:ext>
            </a:extLst>
          </p:cNvPr>
          <p:cNvSpPr>
            <a:spLocks noGrp="1"/>
          </p:cNvSpPr>
          <p:nvPr>
            <p:ph idx="1"/>
          </p:nvPr>
        </p:nvSpPr>
        <p:spPr>
          <a:xfrm>
            <a:off x="704850" y="1400175"/>
            <a:ext cx="10896600" cy="5076825"/>
          </a:xfrm>
        </p:spPr>
        <p:txBody>
          <a:bodyPr>
            <a:normAutofit/>
          </a:bodyPr>
          <a:lstStyle/>
          <a:p>
            <a:pPr marL="45720" indent="0">
              <a:buNone/>
            </a:pPr>
            <a:r>
              <a:rPr lang="pl-PL" sz="2800" b="1" u="sng" dirty="0">
                <a:solidFill>
                  <a:srgbClr val="C00000"/>
                </a:solidFill>
              </a:rPr>
              <a:t>Typy podpor od roku 2023 – sektorové intervence - organizace producentů</a:t>
            </a:r>
          </a:p>
          <a:p>
            <a:pPr>
              <a:buFont typeface="Wingdings" panose="05000000000000000000" pitchFamily="2" charset="2"/>
              <a:buChar char="§"/>
            </a:pPr>
            <a:r>
              <a:rPr lang="cs-CZ" sz="2400" b="1" dirty="0"/>
              <a:t>ORGANIZACE PRODUCE NTŮ V ODVĚTVÍ OVOCE A ZELENINY</a:t>
            </a:r>
          </a:p>
          <a:p>
            <a:pPr>
              <a:buFont typeface="Wingdings" panose="05000000000000000000" pitchFamily="2" charset="2"/>
              <a:buChar char="§"/>
            </a:pPr>
            <a:r>
              <a:rPr lang="cs-CZ" sz="2400" b="1" dirty="0"/>
              <a:t>ORGANIZACE PRODUCENTŮ V ODVĚTVÍ MLÉKA</a:t>
            </a:r>
          </a:p>
          <a:p>
            <a:pPr>
              <a:buFont typeface="Wingdings" panose="05000000000000000000" pitchFamily="2" charset="2"/>
              <a:buChar char="§"/>
            </a:pPr>
            <a:r>
              <a:rPr lang="it-IT" sz="2400" b="1" dirty="0"/>
              <a:t>ORGANIZACE PRODUCENTŮ PRO DALŠÍ ODVĚTVÍ</a:t>
            </a:r>
            <a:endParaRPr lang="cs-CZ" sz="2400" b="1" dirty="0"/>
          </a:p>
          <a:p>
            <a:pPr marL="45720" indent="0">
              <a:buNone/>
            </a:pPr>
            <a:r>
              <a:rPr lang="cs-CZ" sz="2400" b="1" dirty="0"/>
              <a:t>Z výše uvedených důvodů jsou v rámci přípravy Strategického plánu SZP zapracovány pro podporu prostřednictvím organizací producentů vedle ovoce a zeleniny i sektory produkce vajec, brambor a okrasných rostlin.</a:t>
            </a:r>
          </a:p>
          <a:p>
            <a:pPr marL="45720" indent="0">
              <a:buNone/>
            </a:pPr>
            <a:r>
              <a:rPr lang="cs-CZ" sz="2400" b="1" dirty="0"/>
              <a:t>Pro tyto účely se v návrhu Strategického plánu SZP předpokládá alokace finančních prostředků ve výši 50,2 mil. € na následující pětileté období.</a:t>
            </a:r>
          </a:p>
        </p:txBody>
      </p:sp>
    </p:spTree>
    <p:extLst>
      <p:ext uri="{BB962C8B-B14F-4D97-AF65-F5344CB8AC3E}">
        <p14:creationId xmlns:p14="http://schemas.microsoft.com/office/powerpoint/2010/main" val="739863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75C4-8FD9-4CC9-71B5-4E2FAE2C183F}"/>
              </a:ext>
            </a:extLst>
          </p:cNvPr>
          <p:cNvSpPr>
            <a:spLocks noGrp="1"/>
          </p:cNvSpPr>
          <p:nvPr>
            <p:ph type="title"/>
          </p:nvPr>
        </p:nvSpPr>
        <p:spPr>
          <a:xfrm>
            <a:off x="1143000" y="609600"/>
            <a:ext cx="9875520" cy="878732"/>
          </a:xfrm>
        </p:spPr>
        <p:txBody>
          <a:bodyPr>
            <a:normAutofit/>
          </a:bodyPr>
          <a:lstStyle/>
          <a:p>
            <a:r>
              <a:rPr lang="cs-CZ" sz="2800" b="1" dirty="0"/>
              <a:t>Neprodukční plochy - vyčlenění ze zemědělských kultur standardní orná půda (R), úhor (U) a trávy na orné půdě (G)</a:t>
            </a:r>
          </a:p>
        </p:txBody>
      </p:sp>
      <p:sp>
        <p:nvSpPr>
          <p:cNvPr id="3" name="Zástupný obsah 2">
            <a:extLst>
              <a:ext uri="{FF2B5EF4-FFF2-40B4-BE49-F238E27FC236}">
                <a16:creationId xmlns:a16="http://schemas.microsoft.com/office/drawing/2014/main" id="{FF4538EE-FCA9-D699-5062-A5ACDBA7C696}"/>
              </a:ext>
            </a:extLst>
          </p:cNvPr>
          <p:cNvSpPr>
            <a:spLocks noGrp="1"/>
          </p:cNvSpPr>
          <p:nvPr>
            <p:ph idx="1"/>
          </p:nvPr>
        </p:nvSpPr>
        <p:spPr>
          <a:xfrm>
            <a:off x="1143000" y="1692613"/>
            <a:ext cx="9872871" cy="4403387"/>
          </a:xfrm>
        </p:spPr>
        <p:txBody>
          <a:bodyPr>
            <a:normAutofit/>
          </a:bodyPr>
          <a:lstStyle/>
          <a:p>
            <a:pPr marL="45720" indent="0">
              <a:buNone/>
            </a:pPr>
            <a:r>
              <a:rPr lang="cs-CZ" sz="2800" b="1" dirty="0"/>
              <a:t>Žadatel vyčlení 5 % výměry orné půdy </a:t>
            </a:r>
            <a:r>
              <a:rPr lang="cs-CZ" sz="2800" dirty="0"/>
              <a:t>zemědělského podniku ve prospěch neprodukčních ploch, které tvoří plochy:</a:t>
            </a:r>
          </a:p>
          <a:p>
            <a:r>
              <a:rPr lang="cs-CZ" sz="2800" dirty="0"/>
              <a:t>ochranných pásů včetně pásů podle standardu DZES 8 nebo</a:t>
            </a:r>
          </a:p>
          <a:p>
            <a:r>
              <a:rPr lang="cs-CZ" sz="2800" dirty="0"/>
              <a:t>úhorů nebo</a:t>
            </a:r>
          </a:p>
          <a:p>
            <a:r>
              <a:rPr lang="cs-CZ" sz="2800" dirty="0"/>
              <a:t>krajinných prvků nebo</a:t>
            </a:r>
          </a:p>
          <a:p>
            <a:r>
              <a:rPr lang="cs-CZ" sz="2800" dirty="0"/>
              <a:t>kombinace těchto prvků.</a:t>
            </a:r>
          </a:p>
        </p:txBody>
      </p:sp>
    </p:spTree>
    <p:extLst>
      <p:ext uri="{BB962C8B-B14F-4D97-AF65-F5344CB8AC3E}">
        <p14:creationId xmlns:p14="http://schemas.microsoft.com/office/powerpoint/2010/main" val="380872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35D562-1154-B9F0-48E4-A8569835309A}"/>
              </a:ext>
            </a:extLst>
          </p:cNvPr>
          <p:cNvSpPr>
            <a:spLocks noGrp="1"/>
          </p:cNvSpPr>
          <p:nvPr>
            <p:ph type="title"/>
          </p:nvPr>
        </p:nvSpPr>
        <p:spPr>
          <a:xfrm>
            <a:off x="1143000" y="609600"/>
            <a:ext cx="9875520" cy="752272"/>
          </a:xfrm>
        </p:spPr>
        <p:txBody>
          <a:bodyPr>
            <a:noAutofit/>
          </a:bodyPr>
          <a:lstStyle/>
          <a:p>
            <a:r>
              <a:rPr lang="cs-CZ" sz="2800" b="1" dirty="0"/>
              <a:t>Neprodukční plochy - vyčlenění ze zemědělských kultur standardní orná půda (R), úhor (U) a trávy na orné půdě (G)</a:t>
            </a:r>
          </a:p>
        </p:txBody>
      </p:sp>
      <p:sp>
        <p:nvSpPr>
          <p:cNvPr id="3" name="Zástupný obsah 2">
            <a:extLst>
              <a:ext uri="{FF2B5EF4-FFF2-40B4-BE49-F238E27FC236}">
                <a16:creationId xmlns:a16="http://schemas.microsoft.com/office/drawing/2014/main" id="{764D3D79-7C67-5F6D-2EBE-6FB0E76C573B}"/>
              </a:ext>
            </a:extLst>
          </p:cNvPr>
          <p:cNvSpPr>
            <a:spLocks noGrp="1"/>
          </p:cNvSpPr>
          <p:nvPr>
            <p:ph idx="1"/>
          </p:nvPr>
        </p:nvSpPr>
        <p:spPr>
          <a:xfrm>
            <a:off x="846306" y="1459149"/>
            <a:ext cx="10169565" cy="4789251"/>
          </a:xfrm>
        </p:spPr>
        <p:txBody>
          <a:bodyPr>
            <a:noAutofit/>
          </a:bodyPr>
          <a:lstStyle/>
          <a:p>
            <a:pPr marL="45720" indent="0">
              <a:buNone/>
            </a:pPr>
            <a:r>
              <a:rPr lang="cs-CZ" sz="2400" b="1" dirty="0"/>
              <a:t>II. Varianta</a:t>
            </a:r>
          </a:p>
          <a:p>
            <a:pPr marL="45720" indent="0">
              <a:buNone/>
            </a:pPr>
            <a:r>
              <a:rPr lang="cs-CZ" sz="2400" dirty="0"/>
              <a:t>DZES 8: 7 % (minimální podíl nejméně 7 % orné půdy na úrovni zemědělského podniku, pokud zahrnuje také meziplodiny nebo plodiny vážící dusík, pěstované bez použití přípravků na ochranu rostlin, přičemž 3 % z toho tvoří půda ponechaná ladem, krajinné prvky a ochranné pásy. Pro meziplodiny by měly členské státy používat faktor 0,3).</a:t>
            </a:r>
          </a:p>
          <a:p>
            <a:pPr marL="45720" indent="0">
              <a:buNone/>
            </a:pPr>
            <a:r>
              <a:rPr lang="cs-CZ" sz="2400" b="1" dirty="0"/>
              <a:t>Žadatel vyčlení 8 % a od roku 2026 pak 9 % výměry orné půdy </a:t>
            </a:r>
            <a:r>
              <a:rPr lang="cs-CZ" sz="2400" dirty="0"/>
              <a:t>zemědělského podniku ve prospěch neprodukčních ploch, z toho minimálně:</a:t>
            </a:r>
          </a:p>
          <a:p>
            <a:pPr>
              <a:buFont typeface="Wingdings" panose="05000000000000000000" pitchFamily="2" charset="2"/>
              <a:buChar char="§"/>
            </a:pPr>
            <a:r>
              <a:rPr lang="cs-CZ" sz="2400" dirty="0"/>
              <a:t>3 % musí tvořit plochy ochranných pásů podle standardu DZES 8 nebo úhorů nebo krajinných prvků nebo kombinace těchto prvků, ostatní plnění neprodukčních ploch je dle volby zemědělce.</a:t>
            </a:r>
          </a:p>
          <a:p>
            <a:pPr>
              <a:buFont typeface="Wingdings" panose="05000000000000000000" pitchFamily="2" charset="2"/>
              <a:buChar char="§"/>
            </a:pPr>
            <a:r>
              <a:rPr lang="cs-CZ" sz="2400" dirty="0"/>
              <a:t>5 %, resp. 6 % plnění neprodukčních ploch je dle volby zemědělce.</a:t>
            </a:r>
          </a:p>
        </p:txBody>
      </p:sp>
    </p:spTree>
    <p:extLst>
      <p:ext uri="{BB962C8B-B14F-4D97-AF65-F5344CB8AC3E}">
        <p14:creationId xmlns:p14="http://schemas.microsoft.com/office/powerpoint/2010/main" val="269148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E4FB-6EDF-AAEE-112C-5BE587EF234E}"/>
              </a:ext>
            </a:extLst>
          </p:cNvPr>
          <p:cNvSpPr>
            <a:spLocks noGrp="1"/>
          </p:cNvSpPr>
          <p:nvPr>
            <p:ph type="title"/>
          </p:nvPr>
        </p:nvSpPr>
        <p:spPr>
          <a:xfrm>
            <a:off x="1143000" y="609600"/>
            <a:ext cx="9875520" cy="752272"/>
          </a:xfrm>
        </p:spPr>
        <p:txBody>
          <a:bodyPr>
            <a:noAutofit/>
          </a:bodyPr>
          <a:lstStyle/>
          <a:p>
            <a:r>
              <a:rPr lang="cs-CZ" sz="2800" b="1" dirty="0"/>
              <a:t>Neprodukční plochy - vyčlenění ze zemědělských kultur standardní orná půda (R), úhor (U) a trávy na orné půdě (G)</a:t>
            </a:r>
          </a:p>
        </p:txBody>
      </p:sp>
      <p:sp>
        <p:nvSpPr>
          <p:cNvPr id="3" name="Zástupný obsah 2">
            <a:extLst>
              <a:ext uri="{FF2B5EF4-FFF2-40B4-BE49-F238E27FC236}">
                <a16:creationId xmlns:a16="http://schemas.microsoft.com/office/drawing/2014/main" id="{92B468B7-7E74-427B-1E24-F4A97FBD9496}"/>
              </a:ext>
            </a:extLst>
          </p:cNvPr>
          <p:cNvSpPr>
            <a:spLocks noGrp="1"/>
          </p:cNvSpPr>
          <p:nvPr>
            <p:ph idx="1"/>
          </p:nvPr>
        </p:nvSpPr>
        <p:spPr>
          <a:xfrm>
            <a:off x="680936" y="1488332"/>
            <a:ext cx="10797702" cy="4607668"/>
          </a:xfrm>
        </p:spPr>
        <p:txBody>
          <a:bodyPr>
            <a:normAutofit/>
          </a:bodyPr>
          <a:lstStyle/>
          <a:p>
            <a:pPr marL="45720" indent="0">
              <a:buNone/>
            </a:pPr>
            <a:endParaRPr lang="cs-CZ" sz="2800" dirty="0"/>
          </a:p>
          <a:p>
            <a:pPr marL="45720" indent="0">
              <a:buNone/>
            </a:pPr>
            <a:r>
              <a:rPr lang="cs-CZ" sz="2800" dirty="0"/>
              <a:t>Výše dotace v přímých platbách - výpočet probíhá každoročně na podzim</a:t>
            </a:r>
          </a:p>
          <a:p>
            <a:pPr marL="45720" indent="0">
              <a:buNone/>
            </a:pPr>
            <a:r>
              <a:rPr lang="cs-CZ" sz="2800" dirty="0"/>
              <a:t>• odvíjí se od deklarovaných hektarů</a:t>
            </a:r>
          </a:p>
          <a:p>
            <a:pPr marL="45720" indent="0">
              <a:buNone/>
            </a:pPr>
            <a:r>
              <a:rPr lang="cs-CZ" sz="2800" dirty="0"/>
              <a:t>• přepočet aktuálním kurzem</a:t>
            </a:r>
          </a:p>
          <a:p>
            <a:pPr marL="45720" indent="0">
              <a:buNone/>
            </a:pPr>
            <a:r>
              <a:rPr lang="cs-CZ" sz="2800" dirty="0"/>
              <a:t>Strategický plán stanovuje odchylky od plánované sazby</a:t>
            </a:r>
          </a:p>
          <a:p>
            <a:pPr marL="45720" indent="0">
              <a:buNone/>
            </a:pPr>
            <a:r>
              <a:rPr lang="cs-CZ" sz="2800" dirty="0">
                <a:solidFill>
                  <a:srgbClr val="C00000"/>
                </a:solidFill>
              </a:rPr>
              <a:t>Výše dotace </a:t>
            </a:r>
            <a:r>
              <a:rPr lang="cs-CZ" sz="2800" dirty="0" err="1">
                <a:solidFill>
                  <a:srgbClr val="C00000"/>
                </a:solidFill>
              </a:rPr>
              <a:t>Celofaremní</a:t>
            </a:r>
            <a:r>
              <a:rPr lang="cs-CZ" sz="2800" dirty="0">
                <a:solidFill>
                  <a:srgbClr val="C00000"/>
                </a:solidFill>
              </a:rPr>
              <a:t> </a:t>
            </a:r>
            <a:r>
              <a:rPr lang="cs-CZ" sz="2800" dirty="0" err="1">
                <a:solidFill>
                  <a:srgbClr val="C00000"/>
                </a:solidFill>
              </a:rPr>
              <a:t>ekoplatby</a:t>
            </a:r>
            <a:r>
              <a:rPr lang="cs-CZ" sz="2800" dirty="0">
                <a:solidFill>
                  <a:srgbClr val="C00000"/>
                </a:solidFill>
              </a:rPr>
              <a:t> – základní úroveň: </a:t>
            </a:r>
            <a:r>
              <a:rPr lang="cs-CZ" sz="2800" b="1" dirty="0">
                <a:solidFill>
                  <a:srgbClr val="C00000"/>
                </a:solidFill>
              </a:rPr>
              <a:t>65,47 EUR / ha</a:t>
            </a:r>
          </a:p>
        </p:txBody>
      </p:sp>
    </p:spTree>
    <p:extLst>
      <p:ext uri="{BB962C8B-B14F-4D97-AF65-F5344CB8AC3E}">
        <p14:creationId xmlns:p14="http://schemas.microsoft.com/office/powerpoint/2010/main" val="4266687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6DBD40-E1C0-9325-AD1B-08BDC559BA56}"/>
              </a:ext>
            </a:extLst>
          </p:cNvPr>
          <p:cNvSpPr>
            <a:spLocks noGrp="1"/>
          </p:cNvSpPr>
          <p:nvPr>
            <p:ph type="title"/>
          </p:nvPr>
        </p:nvSpPr>
        <p:spPr>
          <a:xfrm>
            <a:off x="1143000" y="609600"/>
            <a:ext cx="9875520" cy="732817"/>
          </a:xfrm>
        </p:spPr>
        <p:txBody>
          <a:bodyPr>
            <a:normAutofit/>
          </a:bodyPr>
          <a:lstStyle/>
          <a:p>
            <a:r>
              <a:rPr lang="cs-CZ" sz="3200" b="1" dirty="0"/>
              <a:t>CELOFAREMNÍ EKOPLATBA – PRÉMIOVÁ ÚROVEŇ</a:t>
            </a:r>
          </a:p>
        </p:txBody>
      </p:sp>
      <p:sp>
        <p:nvSpPr>
          <p:cNvPr id="3" name="Zástupný obsah 2">
            <a:extLst>
              <a:ext uri="{FF2B5EF4-FFF2-40B4-BE49-F238E27FC236}">
                <a16:creationId xmlns:a16="http://schemas.microsoft.com/office/drawing/2014/main" id="{33377446-56C8-19F5-B9A5-491ADCBF750C}"/>
              </a:ext>
            </a:extLst>
          </p:cNvPr>
          <p:cNvSpPr>
            <a:spLocks noGrp="1"/>
          </p:cNvSpPr>
          <p:nvPr>
            <p:ph idx="1"/>
          </p:nvPr>
        </p:nvSpPr>
        <p:spPr>
          <a:xfrm>
            <a:off x="778213" y="1634247"/>
            <a:ext cx="10389139" cy="4685489"/>
          </a:xfrm>
        </p:spPr>
        <p:txBody>
          <a:bodyPr>
            <a:normAutofit/>
          </a:bodyPr>
          <a:lstStyle/>
          <a:p>
            <a:pPr marL="45720" indent="0">
              <a:buNone/>
            </a:pPr>
            <a:r>
              <a:rPr lang="cs-CZ" sz="2400" dirty="0"/>
              <a:t>Cílem prémiové úrovně </a:t>
            </a:r>
            <a:r>
              <a:rPr lang="cs-CZ" sz="2400" dirty="0" err="1"/>
              <a:t>Celofaremní</a:t>
            </a:r>
            <a:r>
              <a:rPr lang="cs-CZ" sz="2400" dirty="0"/>
              <a:t> </a:t>
            </a:r>
            <a:r>
              <a:rPr lang="cs-CZ" sz="2400" dirty="0" err="1"/>
              <a:t>ekoplatby</a:t>
            </a:r>
            <a:r>
              <a:rPr lang="cs-CZ" sz="2400" dirty="0"/>
              <a:t> je navýšení zastoupení neprodukčních ploch v zemědělské krajině a přispění k ochraně vodních toků.</a:t>
            </a:r>
          </a:p>
          <a:p>
            <a:pPr marL="45720" indent="0">
              <a:buNone/>
            </a:pPr>
            <a:r>
              <a:rPr lang="cs-CZ" sz="2400" dirty="0">
                <a:highlight>
                  <a:srgbClr val="FFFF00"/>
                </a:highlight>
              </a:rPr>
              <a:t>Obecné podmínky plnění prémiového stupně</a:t>
            </a:r>
          </a:p>
          <a:p>
            <a:pPr>
              <a:buFont typeface="Wingdings" panose="05000000000000000000" pitchFamily="2" charset="2"/>
              <a:buChar char="q"/>
            </a:pPr>
            <a:r>
              <a:rPr lang="cs-CZ" sz="2400" dirty="0"/>
              <a:t>	jedná se o nadstavbu </a:t>
            </a:r>
            <a:r>
              <a:rPr lang="cs-CZ" sz="2400" dirty="0" err="1"/>
              <a:t>Celofaremní</a:t>
            </a:r>
            <a:r>
              <a:rPr lang="cs-CZ" sz="2400" dirty="0"/>
              <a:t> </a:t>
            </a:r>
            <a:r>
              <a:rPr lang="cs-CZ" sz="2400" dirty="0" err="1"/>
              <a:t>ekoplatby</a:t>
            </a:r>
            <a:r>
              <a:rPr lang="cs-CZ" sz="2400" dirty="0"/>
              <a:t>,</a:t>
            </a:r>
          </a:p>
          <a:p>
            <a:pPr>
              <a:buFont typeface="Wingdings" panose="05000000000000000000" pitchFamily="2" charset="2"/>
              <a:buChar char="q"/>
            </a:pPr>
            <a:r>
              <a:rPr lang="cs-CZ" sz="2400" dirty="0"/>
              <a:t>	žadatel současně plní podmínky základního stupně </a:t>
            </a:r>
            <a:r>
              <a:rPr lang="cs-CZ" sz="2400" dirty="0" err="1"/>
              <a:t>Celofaremní</a:t>
            </a:r>
            <a:r>
              <a:rPr lang="cs-CZ" sz="2400" dirty="0"/>
              <a:t> </a:t>
            </a:r>
            <a:r>
              <a:rPr lang="cs-CZ" sz="2400" dirty="0" err="1"/>
              <a:t>ekoplatby</a:t>
            </a:r>
            <a:endParaRPr lang="cs-CZ" sz="2400" dirty="0"/>
          </a:p>
          <a:p>
            <a:pPr algn="just">
              <a:buFont typeface="Wingdings" panose="05000000000000000000" pitchFamily="2" charset="2"/>
              <a:buChar char="q"/>
            </a:pPr>
            <a:r>
              <a:rPr lang="cs-CZ" sz="2400" dirty="0"/>
              <a:t>	nastavení předpokládá výplatu pouze na dotčené hektary, tzn. plochy 	vyčleněné 	jako neprodukční nebo plochy založené jako ochranné pásy 	podél vod. V případě 	započtení ochranných pásů do neprodukčních ploch 	bude výměra proplacená 	pouze jedenkrát, tzn., duplicitní hektary 	budou odečteny.</a:t>
            </a:r>
          </a:p>
        </p:txBody>
      </p:sp>
    </p:spTree>
    <p:extLst>
      <p:ext uri="{BB962C8B-B14F-4D97-AF65-F5344CB8AC3E}">
        <p14:creationId xmlns:p14="http://schemas.microsoft.com/office/powerpoint/2010/main" val="2010955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40449-D7F1-95A0-806D-0132A05399FC}"/>
              </a:ext>
            </a:extLst>
          </p:cNvPr>
          <p:cNvSpPr>
            <a:spLocks noGrp="1"/>
          </p:cNvSpPr>
          <p:nvPr>
            <p:ph type="title"/>
          </p:nvPr>
        </p:nvSpPr>
        <p:spPr>
          <a:xfrm>
            <a:off x="1143000" y="609600"/>
            <a:ext cx="9875520" cy="645268"/>
          </a:xfrm>
        </p:spPr>
        <p:txBody>
          <a:bodyPr>
            <a:noAutofit/>
          </a:bodyPr>
          <a:lstStyle/>
          <a:p>
            <a:r>
              <a:rPr lang="cs-CZ" sz="3200" b="1" dirty="0"/>
              <a:t>CELOFAREMNÍ EKOPLATBA – PRÉMIOVÁ ÚROVEŇ</a:t>
            </a:r>
          </a:p>
        </p:txBody>
      </p:sp>
      <p:sp>
        <p:nvSpPr>
          <p:cNvPr id="3" name="Zástupný obsah 2">
            <a:extLst>
              <a:ext uri="{FF2B5EF4-FFF2-40B4-BE49-F238E27FC236}">
                <a16:creationId xmlns:a16="http://schemas.microsoft.com/office/drawing/2014/main" id="{74F3B40A-CC7C-CD80-5E32-94B5BCDCF1BF}"/>
              </a:ext>
            </a:extLst>
          </p:cNvPr>
          <p:cNvSpPr>
            <a:spLocks noGrp="1"/>
          </p:cNvSpPr>
          <p:nvPr>
            <p:ph idx="1"/>
          </p:nvPr>
        </p:nvSpPr>
        <p:spPr>
          <a:xfrm>
            <a:off x="836580" y="1254868"/>
            <a:ext cx="10179292" cy="5087565"/>
          </a:xfrm>
        </p:spPr>
        <p:txBody>
          <a:bodyPr>
            <a:normAutofit lnSpcReduction="10000"/>
          </a:bodyPr>
          <a:lstStyle/>
          <a:p>
            <a:pPr marL="45720" indent="0">
              <a:buNone/>
            </a:pPr>
            <a:r>
              <a:rPr lang="cs-CZ" dirty="0"/>
              <a:t>V prémiové </a:t>
            </a:r>
            <a:r>
              <a:rPr lang="cs-CZ" dirty="0" err="1"/>
              <a:t>ekoplatbě</a:t>
            </a:r>
            <a:r>
              <a:rPr lang="cs-CZ" dirty="0"/>
              <a:t> nerozlišujeme, jaká by byla varianta v základním stupni,</a:t>
            </a:r>
          </a:p>
          <a:p>
            <a:pPr marL="45720" indent="0">
              <a:buNone/>
            </a:pPr>
            <a:r>
              <a:rPr lang="cs-CZ" dirty="0"/>
              <a:t>požadujeme plnění celých 7 % výhradně vyčleněním krajinných prvků, ochranných</a:t>
            </a:r>
          </a:p>
          <a:p>
            <a:pPr marL="45720" indent="0">
              <a:buNone/>
            </a:pPr>
            <a:r>
              <a:rPr lang="cs-CZ" dirty="0"/>
              <a:t>pásů či liniových úhorů. Vycházíme z principu, že vyšším stupněm závazku je ten</a:t>
            </a:r>
          </a:p>
          <a:p>
            <a:pPr marL="45720" indent="0">
              <a:buNone/>
            </a:pPr>
            <a:r>
              <a:rPr lang="cs-CZ" dirty="0"/>
              <a:t>nižší (tzn. základní </a:t>
            </a:r>
            <a:r>
              <a:rPr lang="cs-CZ" dirty="0" err="1"/>
              <a:t>ekoplatba</a:t>
            </a:r>
            <a:r>
              <a:rPr lang="cs-CZ" dirty="0"/>
              <a:t> či podmíněnost) naplněn automaticky, a nemusíme</a:t>
            </a:r>
          </a:p>
          <a:p>
            <a:pPr marL="45720" indent="0">
              <a:buNone/>
            </a:pPr>
            <a:r>
              <a:rPr lang="cs-CZ" dirty="0"/>
              <a:t>řešit varianty.</a:t>
            </a:r>
          </a:p>
          <a:p>
            <a:pPr marL="45720" indent="0">
              <a:buNone/>
            </a:pPr>
            <a:r>
              <a:rPr lang="cs-CZ" dirty="0"/>
              <a:t>Platba bude vyplacena na vyčleněnou neprodukční plochu odpovídající 7 % orné</a:t>
            </a:r>
          </a:p>
          <a:p>
            <a:pPr marL="45720" indent="0">
              <a:buNone/>
            </a:pPr>
            <a:r>
              <a:rPr lang="cs-CZ" dirty="0"/>
              <a:t>půdy. V zájmu motivace vstoupit do prémiového stupně nebudeme výměry odečítat</a:t>
            </a:r>
          </a:p>
          <a:p>
            <a:pPr marL="45720" indent="0">
              <a:buNone/>
            </a:pPr>
            <a:r>
              <a:rPr lang="cs-CZ" dirty="0"/>
              <a:t>od základního stupně. Nicméně jistý odpočet nastane, pokud žadatel nakombinuje</a:t>
            </a:r>
          </a:p>
          <a:p>
            <a:pPr marL="45720" indent="0">
              <a:buNone/>
            </a:pPr>
            <a:r>
              <a:rPr lang="cs-CZ" dirty="0"/>
              <a:t>obě podmínky prémiové </a:t>
            </a:r>
            <a:r>
              <a:rPr lang="cs-CZ" dirty="0" err="1"/>
              <a:t>ekoplatby</a:t>
            </a:r>
            <a:r>
              <a:rPr lang="cs-CZ" dirty="0"/>
              <a:t> mezi sebou, tzn., založí ochranné pásy podél</a:t>
            </a:r>
          </a:p>
          <a:p>
            <a:pPr marL="45720" indent="0">
              <a:buNone/>
            </a:pPr>
            <a:r>
              <a:rPr lang="cs-CZ" dirty="0"/>
              <a:t>vody, které zároveň uplatní v rámci 7 % neprodukčních ploch. Dotčené hektary pak</a:t>
            </a:r>
          </a:p>
          <a:p>
            <a:pPr marL="45720" indent="0">
              <a:buNone/>
            </a:pPr>
            <a:r>
              <a:rPr lang="cs-CZ" dirty="0"/>
              <a:t>budou proplaceny pouze jednou, tzn., duplicitní hektary budou odečteny.</a:t>
            </a:r>
          </a:p>
        </p:txBody>
      </p:sp>
    </p:spTree>
    <p:extLst>
      <p:ext uri="{BB962C8B-B14F-4D97-AF65-F5344CB8AC3E}">
        <p14:creationId xmlns:p14="http://schemas.microsoft.com/office/powerpoint/2010/main" val="3105375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77F2A-4B74-0774-3FEE-655AF060D9FB}"/>
              </a:ext>
            </a:extLst>
          </p:cNvPr>
          <p:cNvSpPr>
            <a:spLocks noGrp="1"/>
          </p:cNvSpPr>
          <p:nvPr>
            <p:ph type="title"/>
          </p:nvPr>
        </p:nvSpPr>
        <p:spPr>
          <a:xfrm>
            <a:off x="564204" y="609600"/>
            <a:ext cx="10454316" cy="654996"/>
          </a:xfrm>
        </p:spPr>
        <p:txBody>
          <a:bodyPr>
            <a:normAutofit/>
          </a:bodyPr>
          <a:lstStyle/>
          <a:p>
            <a:r>
              <a:rPr lang="cs-CZ" sz="3600" b="1" dirty="0"/>
              <a:t>CELOFAREMNÍ EKOPLATBA – PRÉMIOVÁ ÚROVEŇ</a:t>
            </a:r>
          </a:p>
        </p:txBody>
      </p:sp>
      <p:sp>
        <p:nvSpPr>
          <p:cNvPr id="3" name="Zástupný obsah 2">
            <a:extLst>
              <a:ext uri="{FF2B5EF4-FFF2-40B4-BE49-F238E27FC236}">
                <a16:creationId xmlns:a16="http://schemas.microsoft.com/office/drawing/2014/main" id="{896794B5-9AE1-B240-9809-E307EB4BCDD5}"/>
              </a:ext>
            </a:extLst>
          </p:cNvPr>
          <p:cNvSpPr>
            <a:spLocks noGrp="1"/>
          </p:cNvSpPr>
          <p:nvPr>
            <p:ph idx="1"/>
          </p:nvPr>
        </p:nvSpPr>
        <p:spPr>
          <a:xfrm>
            <a:off x="690664" y="1624519"/>
            <a:ext cx="10710153" cy="4471481"/>
          </a:xfrm>
        </p:spPr>
        <p:txBody>
          <a:bodyPr>
            <a:normAutofit/>
          </a:bodyPr>
          <a:lstStyle/>
          <a:p>
            <a:pPr marL="45720" indent="0">
              <a:buNone/>
            </a:pPr>
            <a:r>
              <a:rPr lang="cs-CZ" sz="2800" b="1" dirty="0"/>
              <a:t>Možnosti plnění </a:t>
            </a:r>
            <a:r>
              <a:rPr lang="cs-CZ" sz="2800" b="1" dirty="0" err="1"/>
              <a:t>Premiového</a:t>
            </a:r>
            <a:r>
              <a:rPr lang="cs-CZ" sz="2800" b="1" dirty="0"/>
              <a:t> stupně </a:t>
            </a:r>
            <a:r>
              <a:rPr lang="cs-CZ" sz="2800" b="1" dirty="0" err="1"/>
              <a:t>Celofaremní</a:t>
            </a:r>
            <a:r>
              <a:rPr lang="cs-CZ" sz="2800" b="1" dirty="0"/>
              <a:t> </a:t>
            </a:r>
            <a:r>
              <a:rPr lang="cs-CZ" sz="2800" b="1" dirty="0" err="1"/>
              <a:t>ekoplatby</a:t>
            </a:r>
            <a:endParaRPr lang="cs-CZ" sz="2800" b="1" dirty="0"/>
          </a:p>
          <a:p>
            <a:pPr marL="502920" indent="-457200">
              <a:buFont typeface="+mj-lt"/>
              <a:buAutoNum type="arabicPeriod"/>
            </a:pPr>
            <a:r>
              <a:rPr lang="cs-CZ" sz="2400" b="1" dirty="0"/>
              <a:t>PLOCHY PÁSŮ PODÉL VODNÍCH TOKŮ,</a:t>
            </a:r>
          </a:p>
          <a:p>
            <a:pPr marL="502920" indent="-457200">
              <a:buFont typeface="+mj-lt"/>
              <a:buAutoNum type="arabicPeriod"/>
            </a:pPr>
            <a:r>
              <a:rPr lang="cs-CZ" sz="2400" b="1" dirty="0"/>
              <a:t>VYČLENĚNÍ NEPRODUKČNÍ PLOCHY VE VÝŠI 7 % Z ORNÉ PŮDY PODNIKU,</a:t>
            </a:r>
          </a:p>
          <a:p>
            <a:pPr marL="502920" indent="-457200">
              <a:buFont typeface="+mj-lt"/>
              <a:buAutoNum type="arabicPeriod"/>
            </a:pPr>
            <a:r>
              <a:rPr lang="cs-CZ" sz="2400" b="1" dirty="0"/>
              <a:t>KOMBINACÍ OBOU OPATŘENÍ</a:t>
            </a:r>
          </a:p>
          <a:p>
            <a:pPr marL="502920" indent="-457200">
              <a:buFont typeface="+mj-lt"/>
              <a:buAutoNum type="arabicPeriod"/>
            </a:pPr>
            <a:endParaRPr lang="cs-CZ" sz="2400" b="1" dirty="0"/>
          </a:p>
          <a:p>
            <a:pPr marL="502920" indent="-457200">
              <a:buFont typeface="+mj-lt"/>
              <a:buAutoNum type="arabicPeriod"/>
            </a:pPr>
            <a:endParaRPr lang="cs-CZ" sz="2400" b="1" dirty="0"/>
          </a:p>
        </p:txBody>
      </p:sp>
    </p:spTree>
    <p:extLst>
      <p:ext uri="{BB962C8B-B14F-4D97-AF65-F5344CB8AC3E}">
        <p14:creationId xmlns:p14="http://schemas.microsoft.com/office/powerpoint/2010/main" val="4184412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77F2A-4B74-0774-3FEE-655AF060D9FB}"/>
              </a:ext>
            </a:extLst>
          </p:cNvPr>
          <p:cNvSpPr>
            <a:spLocks noGrp="1"/>
          </p:cNvSpPr>
          <p:nvPr>
            <p:ph type="title"/>
          </p:nvPr>
        </p:nvSpPr>
        <p:spPr>
          <a:xfrm>
            <a:off x="564204" y="609600"/>
            <a:ext cx="10454316" cy="654996"/>
          </a:xfrm>
        </p:spPr>
        <p:txBody>
          <a:bodyPr>
            <a:normAutofit/>
          </a:bodyPr>
          <a:lstStyle/>
          <a:p>
            <a:r>
              <a:rPr lang="cs-CZ" sz="3600" b="1" dirty="0"/>
              <a:t>CELOFAREMNÍ EKOPLATBA – PRÉMIOVÁ ÚROVEŇ</a:t>
            </a:r>
          </a:p>
        </p:txBody>
      </p:sp>
      <p:sp>
        <p:nvSpPr>
          <p:cNvPr id="3" name="Zástupný obsah 2">
            <a:extLst>
              <a:ext uri="{FF2B5EF4-FFF2-40B4-BE49-F238E27FC236}">
                <a16:creationId xmlns:a16="http://schemas.microsoft.com/office/drawing/2014/main" id="{896794B5-9AE1-B240-9809-E307EB4BCDD5}"/>
              </a:ext>
            </a:extLst>
          </p:cNvPr>
          <p:cNvSpPr>
            <a:spLocks noGrp="1"/>
          </p:cNvSpPr>
          <p:nvPr>
            <p:ph idx="1"/>
          </p:nvPr>
        </p:nvSpPr>
        <p:spPr>
          <a:xfrm>
            <a:off x="690664" y="1624519"/>
            <a:ext cx="10710153" cy="4471481"/>
          </a:xfrm>
        </p:spPr>
        <p:txBody>
          <a:bodyPr>
            <a:normAutofit/>
          </a:bodyPr>
          <a:lstStyle/>
          <a:p>
            <a:pPr marL="45720" indent="0">
              <a:buNone/>
            </a:pPr>
            <a:r>
              <a:rPr lang="cs-CZ" sz="2400" b="1" dirty="0"/>
              <a:t>1.  </a:t>
            </a:r>
            <a:r>
              <a:rPr lang="cs-CZ" sz="2800" b="1" dirty="0">
                <a:solidFill>
                  <a:srgbClr val="C00000"/>
                </a:solidFill>
              </a:rPr>
              <a:t>Žadatel zajistí vyčlenění ochranného pásu podél vodního toku</a:t>
            </a:r>
          </a:p>
          <a:p>
            <a:pPr>
              <a:buFont typeface="Wingdings" panose="05000000000000000000" pitchFamily="2" charset="2"/>
              <a:buChar char="Ø"/>
            </a:pPr>
            <a:r>
              <a:rPr lang="cs-CZ" sz="2800" b="1" dirty="0"/>
              <a:t>vyčlení a provádí údržbu ochranného pásu na všech pozemcích v blízkosti útvarů povrchových vod,</a:t>
            </a:r>
          </a:p>
          <a:p>
            <a:pPr>
              <a:buFont typeface="Wingdings" panose="05000000000000000000" pitchFamily="2" charset="2"/>
              <a:buChar char="Ø"/>
            </a:pPr>
            <a:r>
              <a:rPr lang="cs-CZ" sz="2800" b="1" dirty="0"/>
              <a:t>pás je umístěn na ploše DPB s kulturou standardní orná půda,</a:t>
            </a:r>
          </a:p>
          <a:p>
            <a:pPr>
              <a:buFont typeface="Wingdings" panose="05000000000000000000" pitchFamily="2" charset="2"/>
              <a:buChar char="Ø"/>
            </a:pPr>
            <a:r>
              <a:rPr lang="cs-CZ" sz="2800" b="1" dirty="0"/>
              <a:t>hranice DPB se nachází ve vzdálenosti do 10 m od útvaru povrchových vod,</a:t>
            </a:r>
          </a:p>
          <a:p>
            <a:pPr>
              <a:buFont typeface="Wingdings" panose="05000000000000000000" pitchFamily="2" charset="2"/>
              <a:buChar char="Ø"/>
            </a:pPr>
            <a:r>
              <a:rPr lang="cs-CZ" sz="2800" b="1" dirty="0"/>
              <a:t>pás se vytváří od hranice DPB dovnitř v minimální šíři 12 m,</a:t>
            </a:r>
          </a:p>
        </p:txBody>
      </p:sp>
    </p:spTree>
    <p:extLst>
      <p:ext uri="{BB962C8B-B14F-4D97-AF65-F5344CB8AC3E}">
        <p14:creationId xmlns:p14="http://schemas.microsoft.com/office/powerpoint/2010/main" val="460264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77F2A-4B74-0774-3FEE-655AF060D9FB}"/>
              </a:ext>
            </a:extLst>
          </p:cNvPr>
          <p:cNvSpPr>
            <a:spLocks noGrp="1"/>
          </p:cNvSpPr>
          <p:nvPr>
            <p:ph type="title"/>
          </p:nvPr>
        </p:nvSpPr>
        <p:spPr>
          <a:xfrm>
            <a:off x="564204" y="609600"/>
            <a:ext cx="10454316" cy="654996"/>
          </a:xfrm>
        </p:spPr>
        <p:txBody>
          <a:bodyPr>
            <a:normAutofit/>
          </a:bodyPr>
          <a:lstStyle/>
          <a:p>
            <a:r>
              <a:rPr lang="cs-CZ" sz="3600" b="1" dirty="0"/>
              <a:t>CELOFAREMNÍ EKOPLATBA – PRÉMIOVÁ ÚROVEŇ</a:t>
            </a:r>
          </a:p>
        </p:txBody>
      </p:sp>
      <p:sp>
        <p:nvSpPr>
          <p:cNvPr id="3" name="Zástupný obsah 2">
            <a:extLst>
              <a:ext uri="{FF2B5EF4-FFF2-40B4-BE49-F238E27FC236}">
                <a16:creationId xmlns:a16="http://schemas.microsoft.com/office/drawing/2014/main" id="{896794B5-9AE1-B240-9809-E307EB4BCDD5}"/>
              </a:ext>
            </a:extLst>
          </p:cNvPr>
          <p:cNvSpPr>
            <a:spLocks noGrp="1"/>
          </p:cNvSpPr>
          <p:nvPr>
            <p:ph idx="1"/>
          </p:nvPr>
        </p:nvSpPr>
        <p:spPr>
          <a:xfrm>
            <a:off x="690664" y="1624519"/>
            <a:ext cx="10710153" cy="4471481"/>
          </a:xfrm>
        </p:spPr>
        <p:txBody>
          <a:bodyPr>
            <a:normAutofit/>
          </a:bodyPr>
          <a:lstStyle/>
          <a:p>
            <a:pPr>
              <a:buFont typeface="Wingdings" panose="05000000000000000000" pitchFamily="2" charset="2"/>
              <a:buChar char="Ø"/>
            </a:pPr>
            <a:r>
              <a:rPr lang="cs-CZ" sz="2800" dirty="0"/>
              <a:t>na ploše pásu je zapojený vegetační pokryv od 1. 6. roku podání žádosti min.do 30. 11. kalendářního roku podání žádosti; zároveň je umožněna víceletost pásů, která je dána charakterem vegetačního pokryvu (trávy) a možností zařadit ochranné pásy do neprodukční plochy </a:t>
            </a:r>
            <a:r>
              <a:rPr lang="cs-CZ" sz="2800" dirty="0" err="1"/>
              <a:t>Celofaremní</a:t>
            </a:r>
            <a:r>
              <a:rPr lang="cs-CZ" sz="2800" dirty="0"/>
              <a:t> </a:t>
            </a:r>
            <a:r>
              <a:rPr lang="cs-CZ" sz="2800" dirty="0" err="1"/>
              <a:t>ekoplatby</a:t>
            </a:r>
            <a:r>
              <a:rPr lang="cs-CZ" sz="2800" dirty="0"/>
              <a:t>,</a:t>
            </a:r>
          </a:p>
          <a:p>
            <a:pPr>
              <a:buFont typeface="Wingdings" panose="05000000000000000000" pitchFamily="2" charset="2"/>
              <a:buChar char="Ø"/>
            </a:pPr>
            <a:r>
              <a:rPr lang="cs-CZ" sz="2800" dirty="0"/>
              <a:t>vegetační pokryv je tvořený směsí trav čeledi </a:t>
            </a:r>
            <a:r>
              <a:rPr lang="cs-CZ" sz="2800" dirty="0" err="1"/>
              <a:t>lipnicovité</a:t>
            </a:r>
            <a:r>
              <a:rPr lang="cs-CZ" sz="2800" dirty="0"/>
              <a:t> s výjimkou obilovin s příměsí </a:t>
            </a:r>
            <a:r>
              <a:rPr lang="cs-CZ" sz="2800" dirty="0" err="1"/>
              <a:t>nízkovzrůstných</a:t>
            </a:r>
            <a:r>
              <a:rPr lang="cs-CZ" sz="2800" dirty="0"/>
              <a:t> dusík vázajících plodin do 10 %,</a:t>
            </a:r>
          </a:p>
          <a:p>
            <a:pPr>
              <a:buFont typeface="Wingdings" panose="05000000000000000000" pitchFamily="2" charset="2"/>
              <a:buChar char="Ø"/>
            </a:pPr>
            <a:r>
              <a:rPr lang="cs-CZ" sz="2800" dirty="0"/>
              <a:t>bez aplikace hnojiv a upravených kalů,</a:t>
            </a:r>
          </a:p>
          <a:p>
            <a:pPr>
              <a:buFont typeface="Wingdings" panose="05000000000000000000" pitchFamily="2" charset="2"/>
              <a:buChar char="Ø"/>
            </a:pPr>
            <a:endParaRPr lang="cs-CZ" sz="2800" b="1" dirty="0"/>
          </a:p>
        </p:txBody>
      </p:sp>
    </p:spTree>
    <p:extLst>
      <p:ext uri="{BB962C8B-B14F-4D97-AF65-F5344CB8AC3E}">
        <p14:creationId xmlns:p14="http://schemas.microsoft.com/office/powerpoint/2010/main" val="1101017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77F2A-4B74-0774-3FEE-655AF060D9FB}"/>
              </a:ext>
            </a:extLst>
          </p:cNvPr>
          <p:cNvSpPr>
            <a:spLocks noGrp="1"/>
          </p:cNvSpPr>
          <p:nvPr>
            <p:ph type="title"/>
          </p:nvPr>
        </p:nvSpPr>
        <p:spPr>
          <a:xfrm>
            <a:off x="564204" y="609600"/>
            <a:ext cx="10454316" cy="654996"/>
          </a:xfrm>
        </p:spPr>
        <p:txBody>
          <a:bodyPr>
            <a:normAutofit/>
          </a:bodyPr>
          <a:lstStyle/>
          <a:p>
            <a:r>
              <a:rPr lang="cs-CZ" sz="3600" b="1" dirty="0"/>
              <a:t>CELOFAREMNÍ EKOPLATBA – PRÉMIOVÁ ÚROVEŇ</a:t>
            </a:r>
          </a:p>
        </p:txBody>
      </p:sp>
      <p:sp>
        <p:nvSpPr>
          <p:cNvPr id="3" name="Zástupný obsah 2">
            <a:extLst>
              <a:ext uri="{FF2B5EF4-FFF2-40B4-BE49-F238E27FC236}">
                <a16:creationId xmlns:a16="http://schemas.microsoft.com/office/drawing/2014/main" id="{896794B5-9AE1-B240-9809-E307EB4BCDD5}"/>
              </a:ext>
            </a:extLst>
          </p:cNvPr>
          <p:cNvSpPr>
            <a:spLocks noGrp="1"/>
          </p:cNvSpPr>
          <p:nvPr>
            <p:ph idx="1"/>
          </p:nvPr>
        </p:nvSpPr>
        <p:spPr>
          <a:xfrm>
            <a:off x="690664" y="1624519"/>
            <a:ext cx="10710153" cy="4471481"/>
          </a:xfrm>
        </p:spPr>
        <p:txBody>
          <a:bodyPr>
            <a:normAutofit/>
          </a:bodyPr>
          <a:lstStyle/>
          <a:p>
            <a:pPr>
              <a:buFont typeface="Wingdings" panose="05000000000000000000" pitchFamily="2" charset="2"/>
              <a:buChar char="Ø"/>
            </a:pPr>
            <a:r>
              <a:rPr lang="cs-CZ" sz="2800" dirty="0"/>
              <a:t>bez aplikace přípravků na ochranu rostlin (POR) (s výjimkou mimořádného rostlinolékařského opatření v případě bodové aplikace),</a:t>
            </a:r>
          </a:p>
          <a:p>
            <a:pPr>
              <a:buFont typeface="Wingdings" panose="05000000000000000000" pitchFamily="2" charset="2"/>
              <a:buChar char="Ø"/>
            </a:pPr>
            <a:r>
              <a:rPr lang="cs-CZ" sz="2800" dirty="0"/>
              <a:t>pás nesmí být použitý jako manipulační plocha,</a:t>
            </a:r>
          </a:p>
          <a:p>
            <a:pPr>
              <a:buFont typeface="Wingdings" panose="05000000000000000000" pitchFamily="2" charset="2"/>
              <a:buChar char="Ø"/>
            </a:pPr>
            <a:r>
              <a:rPr lang="cs-CZ" sz="2800" dirty="0"/>
              <a:t>je zakázáno mulčování,</a:t>
            </a:r>
          </a:p>
          <a:p>
            <a:pPr>
              <a:buFont typeface="Wingdings" panose="05000000000000000000" pitchFamily="2" charset="2"/>
              <a:buChar char="Ø"/>
            </a:pPr>
            <a:r>
              <a:rPr lang="cs-CZ" sz="2800" dirty="0"/>
              <a:t>údržba formou seče v termínu do 31. 8. a povinnost odklizení biomasy z pásu</a:t>
            </a:r>
            <a:r>
              <a:rPr lang="cs-CZ" sz="2400" dirty="0"/>
              <a:t>.</a:t>
            </a:r>
          </a:p>
        </p:txBody>
      </p:sp>
    </p:spTree>
    <p:extLst>
      <p:ext uri="{BB962C8B-B14F-4D97-AF65-F5344CB8AC3E}">
        <p14:creationId xmlns:p14="http://schemas.microsoft.com/office/powerpoint/2010/main" val="460947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B7C06-A3C6-EA4B-BA1E-87E83E59F288}"/>
              </a:ext>
            </a:extLst>
          </p:cNvPr>
          <p:cNvSpPr>
            <a:spLocks noGrp="1"/>
          </p:cNvSpPr>
          <p:nvPr>
            <p:ph type="title"/>
          </p:nvPr>
        </p:nvSpPr>
        <p:spPr>
          <a:xfrm>
            <a:off x="833930" y="762000"/>
            <a:ext cx="10181941" cy="736060"/>
          </a:xfrm>
        </p:spPr>
        <p:txBody>
          <a:bodyPr>
            <a:normAutofit fontScale="90000"/>
          </a:bodyPr>
          <a:lstStyle/>
          <a:p>
            <a:r>
              <a:rPr lang="cs-CZ" sz="3600" b="1" dirty="0"/>
              <a:t>CELOFAREMNÍ EKOPLATBA – PRÉMIOVÁ ÚROVEŇ</a:t>
            </a:r>
          </a:p>
        </p:txBody>
      </p:sp>
      <p:sp>
        <p:nvSpPr>
          <p:cNvPr id="3" name="Zástupný obsah 2">
            <a:extLst>
              <a:ext uri="{FF2B5EF4-FFF2-40B4-BE49-F238E27FC236}">
                <a16:creationId xmlns:a16="http://schemas.microsoft.com/office/drawing/2014/main" id="{B1323C9F-D679-4223-EB46-B3C9C8F04D7F}"/>
              </a:ext>
            </a:extLst>
          </p:cNvPr>
          <p:cNvSpPr>
            <a:spLocks noGrp="1"/>
          </p:cNvSpPr>
          <p:nvPr>
            <p:ph idx="1"/>
          </p:nvPr>
        </p:nvSpPr>
        <p:spPr>
          <a:xfrm>
            <a:off x="833930" y="1498060"/>
            <a:ext cx="10625253" cy="4727642"/>
          </a:xfrm>
        </p:spPr>
        <p:txBody>
          <a:bodyPr>
            <a:normAutofit/>
          </a:bodyPr>
          <a:lstStyle/>
          <a:p>
            <a:pPr marL="45720" indent="0">
              <a:buNone/>
            </a:pPr>
            <a:r>
              <a:rPr lang="cs-CZ" sz="2400" b="1" dirty="0">
                <a:solidFill>
                  <a:srgbClr val="C00000"/>
                </a:solidFill>
              </a:rPr>
              <a:t>2. Žadatel vyčlení neprodukční plochy - vyčlenění ze zemědělských kultur         standardní orná půda (R), úhor (U) a trávy na orné půdě (G)</a:t>
            </a:r>
          </a:p>
          <a:p>
            <a:pPr>
              <a:buFont typeface="Wingdings" panose="05000000000000000000" pitchFamily="2" charset="2"/>
              <a:buChar char="Ø"/>
            </a:pPr>
            <a:r>
              <a:rPr lang="cs-CZ" sz="2400" dirty="0">
                <a:solidFill>
                  <a:srgbClr val="00B050"/>
                </a:solidFill>
              </a:rPr>
              <a:t>vyčlenění </a:t>
            </a:r>
            <a:r>
              <a:rPr lang="cs-CZ" sz="2400" b="1" dirty="0">
                <a:solidFill>
                  <a:srgbClr val="C00000"/>
                </a:solidFill>
              </a:rPr>
              <a:t>7 % výměry </a:t>
            </a:r>
            <a:r>
              <a:rPr lang="cs-CZ" sz="2400" dirty="0">
                <a:solidFill>
                  <a:srgbClr val="00B050"/>
                </a:solidFill>
              </a:rPr>
              <a:t>orné půdy zemědělského podniku ve prospěch neprodukčních ploch, které jsou tvořeny plochami:</a:t>
            </a:r>
          </a:p>
          <a:p>
            <a:pPr>
              <a:buFont typeface="Wingdings" panose="05000000000000000000" pitchFamily="2" charset="2"/>
              <a:buChar char="Ø"/>
            </a:pPr>
            <a:r>
              <a:rPr lang="cs-CZ" sz="2400" dirty="0">
                <a:solidFill>
                  <a:srgbClr val="00B050"/>
                </a:solidFill>
              </a:rPr>
              <a:t>ochranných pásů DZES 8, nebo</a:t>
            </a:r>
          </a:p>
          <a:p>
            <a:pPr>
              <a:buFont typeface="Wingdings" panose="05000000000000000000" pitchFamily="2" charset="2"/>
              <a:buChar char="Ø"/>
            </a:pPr>
            <a:r>
              <a:rPr lang="cs-CZ" sz="2400" dirty="0">
                <a:solidFill>
                  <a:srgbClr val="00B050"/>
                </a:solidFill>
              </a:rPr>
              <a:t>úhorů (lineární úhory: délka minimálně 20m, šíře minimálně 6m – maximálně 30m), nebo</a:t>
            </a:r>
          </a:p>
          <a:p>
            <a:pPr>
              <a:buFont typeface="Wingdings" panose="05000000000000000000" pitchFamily="2" charset="2"/>
              <a:buChar char="Ø"/>
            </a:pPr>
            <a:r>
              <a:rPr lang="cs-CZ" sz="2400" dirty="0">
                <a:solidFill>
                  <a:srgbClr val="00B050"/>
                </a:solidFill>
              </a:rPr>
              <a:t>krajinných prvků, nebo</a:t>
            </a:r>
          </a:p>
          <a:p>
            <a:pPr>
              <a:buFont typeface="Wingdings" panose="05000000000000000000" pitchFamily="2" charset="2"/>
              <a:buChar char="Ø"/>
            </a:pPr>
            <a:r>
              <a:rPr lang="cs-CZ" sz="2400" dirty="0">
                <a:solidFill>
                  <a:srgbClr val="00B050"/>
                </a:solidFill>
              </a:rPr>
              <a:t>kombinací těchto prvků.</a:t>
            </a:r>
          </a:p>
        </p:txBody>
      </p:sp>
    </p:spTree>
    <p:extLst>
      <p:ext uri="{BB962C8B-B14F-4D97-AF65-F5344CB8AC3E}">
        <p14:creationId xmlns:p14="http://schemas.microsoft.com/office/powerpoint/2010/main" val="90368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FE270-E1BA-7238-24FC-10FC123A7B98}"/>
              </a:ext>
            </a:extLst>
          </p:cNvPr>
          <p:cNvSpPr>
            <a:spLocks noGrp="1"/>
          </p:cNvSpPr>
          <p:nvPr>
            <p:ph type="title"/>
          </p:nvPr>
        </p:nvSpPr>
        <p:spPr>
          <a:xfrm>
            <a:off x="1143000" y="609600"/>
            <a:ext cx="9875520" cy="737419"/>
          </a:xfrm>
        </p:spPr>
        <p:txBody>
          <a:bodyPr/>
          <a:lstStyle/>
          <a:p>
            <a:r>
              <a:rPr lang="cs-CZ" sz="4400" b="1" i="0" u="none" strike="noStrike" baseline="0" dirty="0">
                <a:solidFill>
                  <a:srgbClr val="000000"/>
                </a:solidFill>
                <a:latin typeface="Arial" panose="020B0604020202020204" pitchFamily="34" charset="0"/>
              </a:rPr>
              <a:t>C) Rozvoj venkova </a:t>
            </a:r>
            <a:endParaRPr lang="cs-CZ" dirty="0"/>
          </a:p>
        </p:txBody>
      </p:sp>
      <p:sp>
        <p:nvSpPr>
          <p:cNvPr id="3" name="Zástupný obsah 2">
            <a:extLst>
              <a:ext uri="{FF2B5EF4-FFF2-40B4-BE49-F238E27FC236}">
                <a16:creationId xmlns:a16="http://schemas.microsoft.com/office/drawing/2014/main" id="{8CADE851-FDE4-3DC6-CD44-8AAADEF5E7C6}"/>
              </a:ext>
            </a:extLst>
          </p:cNvPr>
          <p:cNvSpPr>
            <a:spLocks noGrp="1"/>
          </p:cNvSpPr>
          <p:nvPr>
            <p:ph idx="1"/>
          </p:nvPr>
        </p:nvSpPr>
        <p:spPr>
          <a:xfrm>
            <a:off x="1143000" y="1941922"/>
            <a:ext cx="9872871" cy="4154078"/>
          </a:xfrm>
        </p:spPr>
        <p:txBody>
          <a:bodyPr/>
          <a:lstStyle/>
          <a:p>
            <a:pPr marL="45720" indent="0">
              <a:buNone/>
            </a:pPr>
            <a:r>
              <a:rPr lang="cs-CZ" sz="2800" b="1" dirty="0"/>
              <a:t>Intervence jsou rozděleny na</a:t>
            </a:r>
            <a:r>
              <a:rPr lang="cs-CZ" b="1" dirty="0"/>
              <a:t>:</a:t>
            </a:r>
          </a:p>
          <a:p>
            <a:pPr marL="45720" indent="0">
              <a:buNone/>
            </a:pPr>
            <a:r>
              <a:rPr lang="cs-CZ" b="1" dirty="0"/>
              <a:t>. plošné intervence a intervence cílené na chov hospodářských zvířat</a:t>
            </a:r>
          </a:p>
          <a:p>
            <a:pPr marL="45720" indent="0">
              <a:buNone/>
            </a:pPr>
            <a:r>
              <a:rPr lang="cs-CZ" b="1" dirty="0"/>
              <a:t>. projektové intervence</a:t>
            </a:r>
          </a:p>
          <a:p>
            <a:pPr marL="45720" indent="0">
              <a:buNone/>
            </a:pPr>
            <a:r>
              <a:rPr lang="cs-CZ" sz="2000" b="1" dirty="0"/>
              <a:t>Plošné intervence a intervence cílené na chov hospodářských zvířat</a:t>
            </a:r>
          </a:p>
          <a:p>
            <a:pPr marL="45720" indent="0">
              <a:buNone/>
            </a:pPr>
            <a:r>
              <a:rPr lang="cs-CZ" b="1" dirty="0"/>
              <a:t>Předpokládaný příjem žádostí je do 15. 5. daného kalendářního roku počínaje rokem 2023</a:t>
            </a:r>
          </a:p>
        </p:txBody>
      </p:sp>
    </p:spTree>
    <p:extLst>
      <p:ext uri="{BB962C8B-B14F-4D97-AF65-F5344CB8AC3E}">
        <p14:creationId xmlns:p14="http://schemas.microsoft.com/office/powerpoint/2010/main" val="4214426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76D0C0-5482-9CA0-08D9-9F7EFAD82497}"/>
              </a:ext>
            </a:extLst>
          </p:cNvPr>
          <p:cNvSpPr>
            <a:spLocks noGrp="1"/>
          </p:cNvSpPr>
          <p:nvPr>
            <p:ph type="title"/>
          </p:nvPr>
        </p:nvSpPr>
        <p:spPr>
          <a:xfrm>
            <a:off x="653145" y="609599"/>
            <a:ext cx="3364378" cy="5606143"/>
          </a:xfrm>
        </p:spPr>
        <p:txBody>
          <a:bodyPr>
            <a:normAutofit/>
          </a:bodyPr>
          <a:lstStyle/>
          <a:p>
            <a:r>
              <a:rPr lang="cs-CZ" sz="3700" b="1"/>
              <a:t>CELOFAREMNÍ EKOPLATBA – PRÉMIOVÁ ÚROVEŇ</a:t>
            </a:r>
          </a:p>
        </p:txBody>
      </p:sp>
      <p:graphicFrame>
        <p:nvGraphicFramePr>
          <p:cNvPr id="5" name="Zástupný obsah 2">
            <a:extLst>
              <a:ext uri="{FF2B5EF4-FFF2-40B4-BE49-F238E27FC236}">
                <a16:creationId xmlns:a16="http://schemas.microsoft.com/office/drawing/2014/main" id="{CEAB9386-6F13-5BA2-6268-BDB712A510D1}"/>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73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1B872A-05B7-F53B-77FE-3DCB46C552C6}"/>
              </a:ext>
            </a:extLst>
          </p:cNvPr>
          <p:cNvSpPr>
            <a:spLocks noGrp="1"/>
          </p:cNvSpPr>
          <p:nvPr>
            <p:ph type="title"/>
          </p:nvPr>
        </p:nvSpPr>
        <p:spPr>
          <a:xfrm>
            <a:off x="1143000" y="609600"/>
            <a:ext cx="9875520" cy="830094"/>
          </a:xfrm>
        </p:spPr>
        <p:txBody>
          <a:bodyPr>
            <a:normAutofit/>
          </a:bodyPr>
          <a:lstStyle/>
          <a:p>
            <a:r>
              <a:rPr lang="cs-CZ" sz="3200" b="1" dirty="0"/>
              <a:t>CELOFAREMNÍ EKOPLATBA – PRÉMIOVÁ ÚROVEŇ</a:t>
            </a:r>
          </a:p>
        </p:txBody>
      </p:sp>
      <p:sp>
        <p:nvSpPr>
          <p:cNvPr id="3" name="Zástupný obsah 2">
            <a:extLst>
              <a:ext uri="{FF2B5EF4-FFF2-40B4-BE49-F238E27FC236}">
                <a16:creationId xmlns:a16="http://schemas.microsoft.com/office/drawing/2014/main" id="{6ACD9DCC-E76B-FA96-B345-5B66F28639C7}"/>
              </a:ext>
            </a:extLst>
          </p:cNvPr>
          <p:cNvSpPr>
            <a:spLocks noGrp="1"/>
          </p:cNvSpPr>
          <p:nvPr>
            <p:ph idx="1"/>
          </p:nvPr>
        </p:nvSpPr>
        <p:spPr>
          <a:xfrm>
            <a:off x="1143000" y="1643974"/>
            <a:ext cx="9872871" cy="4604426"/>
          </a:xfrm>
        </p:spPr>
        <p:txBody>
          <a:bodyPr>
            <a:normAutofit/>
          </a:bodyPr>
          <a:lstStyle/>
          <a:p>
            <a:pPr marL="45720" indent="0">
              <a:buNone/>
            </a:pPr>
            <a:r>
              <a:rPr lang="cs-CZ" sz="2400" b="1" dirty="0"/>
              <a:t>Výše dotace</a:t>
            </a:r>
          </a:p>
          <a:p>
            <a:pPr>
              <a:buFont typeface="Wingdings" panose="05000000000000000000" pitchFamily="2" charset="2"/>
              <a:buChar char="§"/>
            </a:pPr>
            <a:r>
              <a:rPr lang="cs-CZ" sz="2400" dirty="0"/>
              <a:t>v přímých platbách</a:t>
            </a:r>
          </a:p>
          <a:p>
            <a:r>
              <a:rPr lang="cs-CZ" sz="2400" dirty="0"/>
              <a:t>výpočet probíhá každoročně na podzim</a:t>
            </a:r>
          </a:p>
          <a:p>
            <a:r>
              <a:rPr lang="cs-CZ" sz="2400" dirty="0"/>
              <a:t>odvíjí se od deklarovaných hektarů</a:t>
            </a:r>
          </a:p>
          <a:p>
            <a:r>
              <a:rPr lang="cs-CZ" sz="2400" dirty="0"/>
              <a:t>přepočet aktuálním kurzem</a:t>
            </a:r>
          </a:p>
          <a:p>
            <a:r>
              <a:rPr lang="cs-CZ" sz="2400" dirty="0"/>
              <a:t>Strategický plán stanovuje odchylky od plánované sazby</a:t>
            </a:r>
          </a:p>
          <a:p>
            <a:pPr marL="45720" indent="0">
              <a:buNone/>
            </a:pPr>
            <a:r>
              <a:rPr lang="cs-CZ" sz="2400" b="1" dirty="0">
                <a:solidFill>
                  <a:srgbClr val="C00000"/>
                </a:solidFill>
              </a:rPr>
              <a:t>Výše dotace </a:t>
            </a:r>
            <a:r>
              <a:rPr lang="cs-CZ" sz="2400" b="1" dirty="0" err="1">
                <a:solidFill>
                  <a:srgbClr val="C00000"/>
                </a:solidFill>
              </a:rPr>
              <a:t>Celofaremní</a:t>
            </a:r>
            <a:r>
              <a:rPr lang="cs-CZ" sz="2400" b="1" dirty="0">
                <a:solidFill>
                  <a:srgbClr val="C00000"/>
                </a:solidFill>
              </a:rPr>
              <a:t> </a:t>
            </a:r>
            <a:r>
              <a:rPr lang="cs-CZ" sz="2400" b="1" dirty="0" err="1">
                <a:solidFill>
                  <a:srgbClr val="C00000"/>
                </a:solidFill>
              </a:rPr>
              <a:t>ekoplatby</a:t>
            </a:r>
            <a:r>
              <a:rPr lang="cs-CZ" sz="2400" b="1" dirty="0">
                <a:solidFill>
                  <a:srgbClr val="C00000"/>
                </a:solidFill>
              </a:rPr>
              <a:t> – prémiová úroveň: 360 EUR / ha.</a:t>
            </a:r>
          </a:p>
        </p:txBody>
      </p:sp>
    </p:spTree>
    <p:extLst>
      <p:ext uri="{BB962C8B-B14F-4D97-AF65-F5344CB8AC3E}">
        <p14:creationId xmlns:p14="http://schemas.microsoft.com/office/powerpoint/2010/main" val="3701577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067673-1C28-13B5-9379-D191ACCA7E87}"/>
              </a:ext>
            </a:extLst>
          </p:cNvPr>
          <p:cNvSpPr>
            <a:spLocks noGrp="1"/>
          </p:cNvSpPr>
          <p:nvPr>
            <p:ph type="title"/>
          </p:nvPr>
        </p:nvSpPr>
        <p:spPr>
          <a:xfrm>
            <a:off x="1143000" y="609600"/>
            <a:ext cx="9875520" cy="732817"/>
          </a:xfrm>
        </p:spPr>
        <p:txBody>
          <a:bodyPr/>
          <a:lstStyle/>
          <a:p>
            <a:r>
              <a:rPr lang="cs-CZ" b="1" dirty="0"/>
              <a:t>PRECIZNÍ ZEMĚDĚLSTVÍ</a:t>
            </a:r>
          </a:p>
        </p:txBody>
      </p:sp>
      <p:sp>
        <p:nvSpPr>
          <p:cNvPr id="3" name="Zástupný obsah 2">
            <a:extLst>
              <a:ext uri="{FF2B5EF4-FFF2-40B4-BE49-F238E27FC236}">
                <a16:creationId xmlns:a16="http://schemas.microsoft.com/office/drawing/2014/main" id="{A6FBA694-0A2E-1AB3-FA9A-10B5A97EC853}"/>
              </a:ext>
            </a:extLst>
          </p:cNvPr>
          <p:cNvSpPr>
            <a:spLocks noGrp="1"/>
          </p:cNvSpPr>
          <p:nvPr>
            <p:ph idx="1"/>
          </p:nvPr>
        </p:nvSpPr>
        <p:spPr>
          <a:xfrm>
            <a:off x="778214" y="1342417"/>
            <a:ext cx="10476688" cy="4753583"/>
          </a:xfrm>
        </p:spPr>
        <p:txBody>
          <a:bodyPr>
            <a:normAutofit/>
          </a:bodyPr>
          <a:lstStyle/>
          <a:p>
            <a:pPr marL="45720" indent="0">
              <a:buNone/>
            </a:pPr>
            <a:r>
              <a:rPr lang="cs-CZ" sz="2800" b="1" dirty="0"/>
              <a:t>Cíl opatření</a:t>
            </a:r>
          </a:p>
          <a:p>
            <a:pPr marL="45720" indent="0">
              <a:buNone/>
            </a:pPr>
            <a:r>
              <a:rPr lang="cs-CZ" sz="2800" dirty="0"/>
              <a:t>     Cílem opatření je </a:t>
            </a:r>
            <a:r>
              <a:rPr lang="cs-CZ" sz="2800" b="1" dirty="0"/>
              <a:t>zefektivnění materiálových vstupů </a:t>
            </a:r>
            <a:r>
              <a:rPr lang="cs-CZ" sz="2800" dirty="0"/>
              <a:t>a </a:t>
            </a:r>
            <a:r>
              <a:rPr lang="cs-CZ" sz="2800" b="1" dirty="0"/>
              <a:t>zachování produkční schopnosti půdy při dodržování </a:t>
            </a:r>
            <a:r>
              <a:rPr lang="cs-CZ" sz="2800" b="1" dirty="0" err="1"/>
              <a:t>agroenvironmentálních</a:t>
            </a:r>
            <a:r>
              <a:rPr lang="cs-CZ" sz="2800" b="1" dirty="0"/>
              <a:t> omezení daného stanoviště.</a:t>
            </a:r>
            <a:r>
              <a:rPr lang="cs-CZ" sz="2800" dirty="0"/>
              <a:t> </a:t>
            </a:r>
          </a:p>
          <a:p>
            <a:pPr marL="45720" indent="0">
              <a:buNone/>
            </a:pPr>
            <a:r>
              <a:rPr lang="cs-CZ" sz="2800" dirty="0"/>
              <a:t>Intervence si klade za cíl podpořit využití precizních technologií u zemědělců různých velikostí, a proto v rámci opatření je </a:t>
            </a:r>
            <a:r>
              <a:rPr lang="cs-CZ" sz="2800" b="1" dirty="0"/>
              <a:t>způsobilá jak aplikace s vlastními aplikátory, tak realizace aplikace formou služby. </a:t>
            </a:r>
            <a:r>
              <a:rPr lang="cs-CZ" sz="2800" dirty="0"/>
              <a:t>Intervence bude cílena na podporu racionalizace a optimalizace vynakládaných vstupů. Díky tomu je možné i při udržení stávající intenzity produkce zajistit její vyšší efektivitu.</a:t>
            </a:r>
          </a:p>
        </p:txBody>
      </p:sp>
    </p:spTree>
    <p:extLst>
      <p:ext uri="{BB962C8B-B14F-4D97-AF65-F5344CB8AC3E}">
        <p14:creationId xmlns:p14="http://schemas.microsoft.com/office/powerpoint/2010/main" val="1015158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A0F36B-A851-0BD1-DAC0-A72C066096D8}"/>
              </a:ext>
            </a:extLst>
          </p:cNvPr>
          <p:cNvSpPr>
            <a:spLocks noGrp="1"/>
          </p:cNvSpPr>
          <p:nvPr>
            <p:ph type="title"/>
          </p:nvPr>
        </p:nvSpPr>
        <p:spPr>
          <a:xfrm>
            <a:off x="1143000" y="609600"/>
            <a:ext cx="9875520" cy="791183"/>
          </a:xfrm>
        </p:spPr>
        <p:txBody>
          <a:bodyPr/>
          <a:lstStyle/>
          <a:p>
            <a:r>
              <a:rPr lang="cs-CZ" b="1" dirty="0"/>
              <a:t>PRECIZNÍ ZEMĚDĚLSTVÍ</a:t>
            </a:r>
          </a:p>
        </p:txBody>
      </p:sp>
      <p:sp>
        <p:nvSpPr>
          <p:cNvPr id="3" name="Zástupný obsah 2">
            <a:extLst>
              <a:ext uri="{FF2B5EF4-FFF2-40B4-BE49-F238E27FC236}">
                <a16:creationId xmlns:a16="http://schemas.microsoft.com/office/drawing/2014/main" id="{F98DDB39-F1DF-794D-926B-1B79B5766C2E}"/>
              </a:ext>
            </a:extLst>
          </p:cNvPr>
          <p:cNvSpPr>
            <a:spLocks noGrp="1"/>
          </p:cNvSpPr>
          <p:nvPr>
            <p:ph idx="1"/>
          </p:nvPr>
        </p:nvSpPr>
        <p:spPr>
          <a:xfrm>
            <a:off x="924128" y="1400783"/>
            <a:ext cx="10091743" cy="4847617"/>
          </a:xfrm>
        </p:spPr>
        <p:txBody>
          <a:bodyPr>
            <a:normAutofit/>
          </a:bodyPr>
          <a:lstStyle/>
          <a:p>
            <a:pPr marL="45720" indent="0">
              <a:buNone/>
            </a:pPr>
            <a:r>
              <a:rPr lang="cs-CZ" b="1" cap="all" dirty="0">
                <a:solidFill>
                  <a:srgbClr val="C00000"/>
                </a:solidFill>
              </a:rPr>
              <a:t>Podmínky opatření</a:t>
            </a:r>
          </a:p>
          <a:p>
            <a:pPr marL="45720" indent="0">
              <a:buNone/>
            </a:pPr>
            <a:r>
              <a:rPr lang="cs-CZ" sz="2400" b="1" dirty="0"/>
              <a:t>1.  Žadatel na dotčených DPB dodržuje podmínku plošně diferencované (variabilní) aplikace N hnojiv za hospodářský rok</a:t>
            </a:r>
            <a:r>
              <a:rPr lang="cs-CZ" sz="2400" dirty="0"/>
              <a:t>:</a:t>
            </a:r>
          </a:p>
          <a:p>
            <a:pPr>
              <a:buFont typeface="Wingdings" panose="05000000000000000000" pitchFamily="2" charset="2"/>
              <a:buChar char="v"/>
            </a:pPr>
            <a:r>
              <a:rPr lang="cs-CZ" sz="2400" dirty="0"/>
              <a:t>variabilní dávkování dusíkatých hnojiv je provedeno na základě (1) průběžné celoplošné diagnostiky stavu porostů s využitím senzorových měření nebo na základě (2) připravených aplikačních map (z dálkového průzkumu Země (DPZ) či výnosových map). </a:t>
            </a:r>
          </a:p>
          <a:p>
            <a:pPr>
              <a:buFont typeface="Wingdings" panose="05000000000000000000" pitchFamily="2" charset="2"/>
              <a:buChar char="v"/>
            </a:pPr>
            <a:r>
              <a:rPr lang="cs-CZ" sz="2400" dirty="0"/>
              <a:t>variabilní aplikace optimalizovanou dávkou racionalizuje využití hnojiv a zajišťuje omezení rizika přehnojení míst s nízkou výnosností dle bilance živin či přirozeného potenciálu stanoviště, změna dávky musí probíhat automaticky na základě dávky určené řídícím terminálem dle předpisové mapy či on-</a:t>
            </a:r>
            <a:r>
              <a:rPr lang="cs-CZ" sz="2400" dirty="0" err="1"/>
              <a:t>the</a:t>
            </a:r>
            <a:r>
              <a:rPr lang="cs-CZ" sz="2400" dirty="0"/>
              <a:t>-go senzoru</a:t>
            </a:r>
            <a:r>
              <a:rPr lang="cs-CZ" sz="2400" cap="all" dirty="0"/>
              <a:t>. </a:t>
            </a:r>
          </a:p>
        </p:txBody>
      </p:sp>
    </p:spTree>
    <p:extLst>
      <p:ext uri="{BB962C8B-B14F-4D97-AF65-F5344CB8AC3E}">
        <p14:creationId xmlns:p14="http://schemas.microsoft.com/office/powerpoint/2010/main" val="899099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B53228-0E16-1788-7CF7-2747FE6FD86F}"/>
              </a:ext>
            </a:extLst>
          </p:cNvPr>
          <p:cNvSpPr>
            <a:spLocks noGrp="1"/>
          </p:cNvSpPr>
          <p:nvPr>
            <p:ph type="title"/>
          </p:nvPr>
        </p:nvSpPr>
        <p:spPr>
          <a:xfrm>
            <a:off x="1143000" y="609600"/>
            <a:ext cx="9875520" cy="674451"/>
          </a:xfrm>
        </p:spPr>
        <p:txBody>
          <a:bodyPr>
            <a:normAutofit fontScale="90000"/>
          </a:bodyPr>
          <a:lstStyle/>
          <a:p>
            <a:r>
              <a:rPr lang="cs-CZ" b="1" dirty="0"/>
              <a:t>PRECIZNÍ ZEMĚDĚLSTVÍ</a:t>
            </a:r>
          </a:p>
        </p:txBody>
      </p:sp>
      <p:sp>
        <p:nvSpPr>
          <p:cNvPr id="3" name="Zástupný obsah 2">
            <a:extLst>
              <a:ext uri="{FF2B5EF4-FFF2-40B4-BE49-F238E27FC236}">
                <a16:creationId xmlns:a16="http://schemas.microsoft.com/office/drawing/2014/main" id="{6A275647-3655-558F-0B68-CF93411F4358}"/>
              </a:ext>
            </a:extLst>
          </p:cNvPr>
          <p:cNvSpPr>
            <a:spLocks noGrp="1"/>
          </p:cNvSpPr>
          <p:nvPr>
            <p:ph idx="1"/>
          </p:nvPr>
        </p:nvSpPr>
        <p:spPr>
          <a:xfrm>
            <a:off x="661482" y="1575881"/>
            <a:ext cx="10768518" cy="4520119"/>
          </a:xfrm>
        </p:spPr>
        <p:txBody>
          <a:bodyPr/>
          <a:lstStyle/>
          <a:p>
            <a:pPr marL="45720" indent="0">
              <a:buNone/>
            </a:pPr>
            <a:r>
              <a:rPr lang="cs-CZ" dirty="0"/>
              <a:t>2.  </a:t>
            </a:r>
            <a:r>
              <a:rPr lang="cs-CZ" sz="2400" b="1" dirty="0"/>
              <a:t>Žadatel na dotčených DPB dodržuje podmínku plošně diferencované (variabilní) aplikace zásobního hnojení (P, K, Mg, Ca) prostřednictvím aplikační mapy za hospodářský rok</a:t>
            </a:r>
          </a:p>
          <a:p>
            <a:pPr>
              <a:buFont typeface="Wingdings" panose="05000000000000000000" pitchFamily="2" charset="2"/>
              <a:buChar char="v"/>
            </a:pPr>
            <a:r>
              <a:rPr lang="cs-CZ" sz="2400" dirty="0"/>
              <a:t> aplikační mapa (předpisová mapa) je založena na (1) mapách </a:t>
            </a:r>
            <a:r>
              <a:rPr lang="cs-CZ" sz="2400" dirty="0" err="1"/>
              <a:t>zásobenosti</a:t>
            </a:r>
            <a:r>
              <a:rPr lang="cs-CZ" sz="2400" dirty="0"/>
              <a:t> jednotlivých živin, které jsou tvořeny na základě periodických odběrů a rozborů půdních vzorků nebo na (2) základě zpřesněné bilance živin z plošných rozdílů výnosových úrovní stanovených z výnosových map či DPZ,</a:t>
            </a:r>
          </a:p>
          <a:p>
            <a:pPr>
              <a:buFont typeface="Wingdings" panose="05000000000000000000" pitchFamily="2" charset="2"/>
              <a:buChar char="v"/>
            </a:pPr>
            <a:r>
              <a:rPr lang="cs-CZ" sz="2400" dirty="0"/>
              <a:t> změna dávky musí probíhat automaticky na základě dávky určené řídícím terminálem dle předpisové mapy či on-</a:t>
            </a:r>
            <a:r>
              <a:rPr lang="cs-CZ" sz="2400" dirty="0" err="1"/>
              <a:t>the</a:t>
            </a:r>
            <a:r>
              <a:rPr lang="cs-CZ" sz="2400" dirty="0"/>
              <a:t>-go senzoru.</a:t>
            </a:r>
          </a:p>
        </p:txBody>
      </p:sp>
    </p:spTree>
    <p:extLst>
      <p:ext uri="{BB962C8B-B14F-4D97-AF65-F5344CB8AC3E}">
        <p14:creationId xmlns:p14="http://schemas.microsoft.com/office/powerpoint/2010/main" val="2752430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B816A7-E176-BFE2-F1DA-5A99BCCFF55F}"/>
              </a:ext>
            </a:extLst>
          </p:cNvPr>
          <p:cNvSpPr>
            <a:spLocks noGrp="1"/>
          </p:cNvSpPr>
          <p:nvPr>
            <p:ph type="title"/>
          </p:nvPr>
        </p:nvSpPr>
        <p:spPr>
          <a:xfrm>
            <a:off x="1143000" y="609600"/>
            <a:ext cx="9875520" cy="810638"/>
          </a:xfrm>
        </p:spPr>
        <p:txBody>
          <a:bodyPr/>
          <a:lstStyle/>
          <a:p>
            <a:r>
              <a:rPr lang="cs-CZ" b="1" dirty="0"/>
              <a:t>PRECIZNÍ ZEMĚDĚLSTVÍ</a:t>
            </a:r>
          </a:p>
        </p:txBody>
      </p:sp>
      <p:sp>
        <p:nvSpPr>
          <p:cNvPr id="3" name="Zástupný obsah 2">
            <a:extLst>
              <a:ext uri="{FF2B5EF4-FFF2-40B4-BE49-F238E27FC236}">
                <a16:creationId xmlns:a16="http://schemas.microsoft.com/office/drawing/2014/main" id="{45517CCD-0A96-D660-9E01-6D1A1776E6AC}"/>
              </a:ext>
            </a:extLst>
          </p:cNvPr>
          <p:cNvSpPr>
            <a:spLocks noGrp="1"/>
          </p:cNvSpPr>
          <p:nvPr>
            <p:ph idx="1"/>
          </p:nvPr>
        </p:nvSpPr>
        <p:spPr>
          <a:xfrm>
            <a:off x="768486" y="1721795"/>
            <a:ext cx="10651786" cy="4698459"/>
          </a:xfrm>
        </p:spPr>
        <p:txBody>
          <a:bodyPr>
            <a:normAutofit lnSpcReduction="10000"/>
          </a:bodyPr>
          <a:lstStyle/>
          <a:p>
            <a:pPr marL="45720" indent="0">
              <a:buNone/>
            </a:pPr>
            <a:r>
              <a:rPr lang="cs-CZ" dirty="0"/>
              <a:t>3</a:t>
            </a:r>
            <a:r>
              <a:rPr lang="cs-CZ" sz="2400" b="1" dirty="0"/>
              <a:t>. Žadatel zpracuje bilanci dusíku - posuzováno bude </a:t>
            </a:r>
            <a:r>
              <a:rPr lang="cs-CZ" sz="2400" b="1" dirty="0" err="1"/>
              <a:t>celofaremní</a:t>
            </a:r>
            <a:r>
              <a:rPr lang="cs-CZ" sz="2400" b="1" dirty="0"/>
              <a:t> hospodaření s dusíkem</a:t>
            </a:r>
          </a:p>
          <a:p>
            <a:r>
              <a:rPr lang="cs-CZ" sz="2400" dirty="0"/>
              <a:t>zemědělský podnik zpracuje do 30.11. bilanci dusíku, a to z hlediska vstupů dusíku za období od 1. 7. předchozího roku do 30. 6. (hospodářský rok);</a:t>
            </a:r>
          </a:p>
          <a:p>
            <a:r>
              <a:rPr lang="cs-CZ" sz="2400" dirty="0"/>
              <a:t>způsob výpočtu bilance je uveden v příloze č. 5 nařízení vlády č. 262/2012 Sb., o stanovení zranitelných oblastí a akčním programu, ve znění pozdějších předpisů; u plodin, kde nebylo z technologických důvodů možno do 30. 11. ukončit sklizeň (např. cukrová řepa či zrnová kukuřice) bude použit kvalifikovaný odhad,</a:t>
            </a:r>
          </a:p>
          <a:p>
            <a:r>
              <a:rPr lang="cs-CZ" sz="2400" dirty="0"/>
              <a:t>kontrola bude prováděna na základě tabulky Bilance dusíku (Protokol o výpočtu a výsledku bilance dusíku podle § 7a nařízení vlády č. 262/2012 Sb.)</a:t>
            </a:r>
          </a:p>
          <a:p>
            <a:r>
              <a:rPr lang="cs-CZ" sz="2400" dirty="0"/>
              <a:t>výsledek průměrné bilance dusíku v daném hospodářském roce nesmí překročit 60 kg N/ha zemědělské půdy.</a:t>
            </a:r>
          </a:p>
        </p:txBody>
      </p:sp>
    </p:spTree>
    <p:extLst>
      <p:ext uri="{BB962C8B-B14F-4D97-AF65-F5344CB8AC3E}">
        <p14:creationId xmlns:p14="http://schemas.microsoft.com/office/powerpoint/2010/main" val="4244509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5BBCAA-7CBC-2995-8837-CA268C019D24}"/>
              </a:ext>
            </a:extLst>
          </p:cNvPr>
          <p:cNvSpPr>
            <a:spLocks noGrp="1"/>
          </p:cNvSpPr>
          <p:nvPr>
            <p:ph type="title"/>
          </p:nvPr>
        </p:nvSpPr>
        <p:spPr>
          <a:xfrm>
            <a:off x="1143000" y="609600"/>
            <a:ext cx="9875520" cy="791183"/>
          </a:xfrm>
        </p:spPr>
        <p:txBody>
          <a:bodyPr/>
          <a:lstStyle/>
          <a:p>
            <a:r>
              <a:rPr lang="cs-CZ" dirty="0"/>
              <a:t>PRECIZNÍ ZEMĚDĚLSTVÍ</a:t>
            </a:r>
          </a:p>
        </p:txBody>
      </p:sp>
      <p:sp>
        <p:nvSpPr>
          <p:cNvPr id="3" name="Zástupný obsah 2">
            <a:extLst>
              <a:ext uri="{FF2B5EF4-FFF2-40B4-BE49-F238E27FC236}">
                <a16:creationId xmlns:a16="http://schemas.microsoft.com/office/drawing/2014/main" id="{76716ADF-F2C7-3F96-F93A-22A6AB7E7093}"/>
              </a:ext>
            </a:extLst>
          </p:cNvPr>
          <p:cNvSpPr>
            <a:spLocks noGrp="1"/>
          </p:cNvSpPr>
          <p:nvPr>
            <p:ph idx="1"/>
          </p:nvPr>
        </p:nvSpPr>
        <p:spPr>
          <a:xfrm>
            <a:off x="985143" y="1828800"/>
            <a:ext cx="10033377" cy="4296383"/>
          </a:xfrm>
        </p:spPr>
        <p:txBody>
          <a:bodyPr>
            <a:normAutofit/>
          </a:bodyPr>
          <a:lstStyle/>
          <a:p>
            <a:pPr marL="45720" indent="0">
              <a:buNone/>
            </a:pPr>
            <a:r>
              <a:rPr lang="cs-CZ" sz="2800" b="1" dirty="0">
                <a:solidFill>
                  <a:srgbClr val="C00000"/>
                </a:solidFill>
              </a:rPr>
              <a:t>Výše dotace - </a:t>
            </a:r>
            <a:r>
              <a:rPr lang="cs-CZ" sz="2800" dirty="0"/>
              <a:t>v přímých platbách</a:t>
            </a:r>
          </a:p>
          <a:p>
            <a:r>
              <a:rPr lang="cs-CZ" sz="2800" dirty="0"/>
              <a:t>výpočet probíhá každoročně na podzim</a:t>
            </a:r>
          </a:p>
          <a:p>
            <a:r>
              <a:rPr lang="cs-CZ" sz="2800" dirty="0"/>
              <a:t>odvíjí se od deklarovaných hektarů</a:t>
            </a:r>
          </a:p>
          <a:p>
            <a:r>
              <a:rPr lang="cs-CZ" sz="2800" dirty="0"/>
              <a:t>přepočet aktuálním kurzem</a:t>
            </a:r>
          </a:p>
          <a:p>
            <a:r>
              <a:rPr lang="cs-CZ" sz="2800" dirty="0"/>
              <a:t>Strategický plán stanovuje odchylky od plánované sazby</a:t>
            </a:r>
          </a:p>
          <a:p>
            <a:pPr marL="45720" indent="0">
              <a:buNone/>
            </a:pPr>
            <a:r>
              <a:rPr lang="cs-CZ" sz="2800" b="1" dirty="0">
                <a:solidFill>
                  <a:srgbClr val="C00000"/>
                </a:solidFill>
              </a:rPr>
              <a:t>Výše dotace pro intervenci Precizní zemědělství: 43,40 EUR / ha.</a:t>
            </a:r>
          </a:p>
        </p:txBody>
      </p:sp>
    </p:spTree>
    <p:extLst>
      <p:ext uri="{BB962C8B-B14F-4D97-AF65-F5344CB8AC3E}">
        <p14:creationId xmlns:p14="http://schemas.microsoft.com/office/powerpoint/2010/main" val="2475672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8D9C6A-CB31-902A-3F0C-BE03E0A5DDEB}"/>
              </a:ext>
            </a:extLst>
          </p:cNvPr>
          <p:cNvSpPr>
            <a:spLocks noGrp="1"/>
          </p:cNvSpPr>
          <p:nvPr>
            <p:ph type="title"/>
          </p:nvPr>
        </p:nvSpPr>
        <p:spPr>
          <a:xfrm>
            <a:off x="1143000" y="609600"/>
            <a:ext cx="9875520" cy="644165"/>
          </a:xfrm>
        </p:spPr>
        <p:txBody>
          <a:bodyPr>
            <a:normAutofit fontScale="90000"/>
          </a:bodyPr>
          <a:lstStyle/>
          <a:p>
            <a:r>
              <a:rPr lang="cs-CZ" b="1" dirty="0"/>
              <a:t>Environmentální opatření od roku 2023</a:t>
            </a:r>
          </a:p>
        </p:txBody>
      </p:sp>
      <p:sp>
        <p:nvSpPr>
          <p:cNvPr id="3" name="Zástupný obsah 2">
            <a:extLst>
              <a:ext uri="{FF2B5EF4-FFF2-40B4-BE49-F238E27FC236}">
                <a16:creationId xmlns:a16="http://schemas.microsoft.com/office/drawing/2014/main" id="{9FE08E1B-CA86-0AEC-D631-98FC2589C0EA}"/>
              </a:ext>
            </a:extLst>
          </p:cNvPr>
          <p:cNvSpPr>
            <a:spLocks noGrp="1"/>
          </p:cNvSpPr>
          <p:nvPr>
            <p:ph idx="1"/>
          </p:nvPr>
        </p:nvSpPr>
        <p:spPr>
          <a:xfrm>
            <a:off x="1143000" y="1414021"/>
            <a:ext cx="9872871" cy="4681979"/>
          </a:xfrm>
        </p:spPr>
        <p:txBody>
          <a:bodyPr>
            <a:normAutofit fontScale="92500" lnSpcReduction="10000"/>
          </a:bodyPr>
          <a:lstStyle/>
          <a:p>
            <a:pPr marL="502920" indent="-457200">
              <a:buFont typeface="+mj-lt"/>
              <a:buAutoNum type="arabicPeriod"/>
            </a:pPr>
            <a:r>
              <a:rPr lang="cs-CZ" dirty="0"/>
              <a:t>  </a:t>
            </a:r>
            <a:r>
              <a:rPr lang="cs-CZ" sz="2400" dirty="0"/>
              <a:t>AGROENVIRONMENTÁLNĚ-KLIMATICKÁ OPATŘENÍ</a:t>
            </a:r>
          </a:p>
          <a:p>
            <a:pPr marL="502920" indent="-457200">
              <a:buFont typeface="+mj-lt"/>
              <a:buAutoNum type="arabicPeriod"/>
            </a:pPr>
            <a:r>
              <a:rPr lang="cs-CZ" sz="2400" dirty="0"/>
              <a:t>  EKOLOGICKÉ ZEMĚDĚLSTVÍ</a:t>
            </a:r>
          </a:p>
          <a:p>
            <a:pPr marL="502920" indent="-457200">
              <a:buFont typeface="+mj-lt"/>
              <a:buAutoNum type="arabicPeriod"/>
            </a:pPr>
            <a:r>
              <a:rPr lang="cs-CZ" sz="2400" dirty="0"/>
              <a:t>  DOBRÉ ŽIVOTNÍ PODMÍNKY ZVÍŘAT</a:t>
            </a:r>
          </a:p>
          <a:p>
            <a:pPr marL="502920" indent="-457200">
              <a:buFont typeface="+mj-lt"/>
              <a:buAutoNum type="arabicPeriod"/>
            </a:pPr>
            <a:r>
              <a:rPr lang="cs-CZ" sz="2400" dirty="0"/>
              <a:t>  ZVÝŠENÍ OBRANYSCHOPNOSTI V CHOVU PRASAT VAKCINACÍ (nové opatření)</a:t>
            </a:r>
          </a:p>
          <a:p>
            <a:pPr marL="502920" indent="-457200">
              <a:buFont typeface="+mj-lt"/>
              <a:buAutoNum type="arabicPeriod"/>
            </a:pPr>
            <a:r>
              <a:rPr lang="cs-CZ" sz="2400" dirty="0"/>
              <a:t>  ANC – OBLASTI S PŘÍRODNÍMI A JINÝMI OMEZENÍMI</a:t>
            </a:r>
          </a:p>
          <a:p>
            <a:pPr marL="502920" indent="-457200">
              <a:buFont typeface="+mj-lt"/>
              <a:buAutoNum type="arabicPeriod"/>
            </a:pPr>
            <a:r>
              <a:rPr lang="cs-CZ" sz="2400" dirty="0"/>
              <a:t>  OBLASTI NATURA 2000 NA ZEMĚDĚLSKÉ PŮDĚ</a:t>
            </a:r>
          </a:p>
          <a:p>
            <a:pPr marL="502920" indent="-457200">
              <a:buFont typeface="+mj-lt"/>
              <a:buAutoNum type="arabicPeriod"/>
            </a:pPr>
            <a:r>
              <a:rPr lang="cs-CZ" sz="2400" dirty="0"/>
              <a:t>  AGROLESNICTVÍ (nové opatření)</a:t>
            </a:r>
          </a:p>
          <a:p>
            <a:pPr marL="502920" indent="-457200">
              <a:buSzPct val="100000"/>
              <a:buFont typeface="+mj-lt"/>
              <a:buAutoNum type="arabicPeriod"/>
            </a:pPr>
            <a:r>
              <a:rPr lang="cs-CZ" sz="2400" dirty="0"/>
              <a:t>  ZALESŇOVÁNÍ ZEMĚDĚLSKÉ PŮDY</a:t>
            </a:r>
          </a:p>
          <a:p>
            <a:pPr marL="502920" indent="-457200">
              <a:buFont typeface="+mj-lt"/>
              <a:buAutoNum type="arabicPeriod"/>
            </a:pPr>
            <a:r>
              <a:rPr lang="cs-CZ" sz="2400" dirty="0"/>
              <a:t>  LESNICKO-ENVIRONMENTÁLNÍ PLATBY – BIODIVERZITA A GENOFOND</a:t>
            </a:r>
          </a:p>
          <a:p>
            <a:pPr marL="502920" indent="-457200">
              <a:buFont typeface="+mj-lt"/>
              <a:buAutoNum type="arabicPeriod"/>
            </a:pPr>
            <a:r>
              <a:rPr lang="cs-CZ" sz="2400" dirty="0"/>
              <a:t>  LESNICKÁ PROJEKTOVÁ OPATŘENÍ</a:t>
            </a:r>
          </a:p>
        </p:txBody>
      </p:sp>
    </p:spTree>
    <p:extLst>
      <p:ext uri="{BB962C8B-B14F-4D97-AF65-F5344CB8AC3E}">
        <p14:creationId xmlns:p14="http://schemas.microsoft.com/office/powerpoint/2010/main" val="1643250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1C002A-F277-6423-D915-8A8E5F22A429}"/>
              </a:ext>
            </a:extLst>
          </p:cNvPr>
          <p:cNvSpPr>
            <a:spLocks noGrp="1"/>
          </p:cNvSpPr>
          <p:nvPr>
            <p:ph type="title"/>
          </p:nvPr>
        </p:nvSpPr>
        <p:spPr>
          <a:xfrm>
            <a:off x="1143000" y="609601"/>
            <a:ext cx="9875520" cy="606458"/>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237E52AE-72F6-A5E7-91B3-3F80AD520797}"/>
              </a:ext>
            </a:extLst>
          </p:cNvPr>
          <p:cNvSpPr>
            <a:spLocks noGrp="1"/>
          </p:cNvSpPr>
          <p:nvPr>
            <p:ph idx="1"/>
          </p:nvPr>
        </p:nvSpPr>
        <p:spPr>
          <a:xfrm>
            <a:off x="848412" y="1423447"/>
            <a:ext cx="10167459" cy="4672553"/>
          </a:xfrm>
        </p:spPr>
        <p:txBody>
          <a:bodyPr/>
          <a:lstStyle/>
          <a:p>
            <a:pPr marL="45720" indent="0">
              <a:buNone/>
            </a:pPr>
            <a:r>
              <a:rPr lang="cs-CZ" b="1" dirty="0">
                <a:solidFill>
                  <a:srgbClr val="C00000"/>
                </a:solidFill>
              </a:rPr>
              <a:t>ZATRAVŇOVÁNÍ</a:t>
            </a:r>
          </a:p>
          <a:p>
            <a:pPr>
              <a:buFontTx/>
              <a:buChar char="-"/>
            </a:pPr>
            <a:r>
              <a:rPr lang="cs-CZ" sz="2400" dirty="0">
                <a:solidFill>
                  <a:srgbClr val="00B050"/>
                </a:solidFill>
              </a:rPr>
              <a:t>Zatravnit lze na erozně ohrožených územích, oblastech zranitelných dusičnany,  poblíž vodních útvarů, v ochranných pásmech vodních zdrojů, na kterých se nachází dráha soustředěného odtoku nebo </a:t>
            </a:r>
            <a:r>
              <a:rPr lang="cs-CZ" sz="2400" b="1" dirty="0">
                <a:solidFill>
                  <a:srgbClr val="00B050"/>
                </a:solidFill>
              </a:rPr>
              <a:t>nově i v infiltračních oblastech.</a:t>
            </a:r>
          </a:p>
          <a:p>
            <a:pPr>
              <a:buFontTx/>
              <a:buChar char="-"/>
            </a:pPr>
            <a:r>
              <a:rPr lang="cs-CZ" sz="2400" dirty="0">
                <a:solidFill>
                  <a:srgbClr val="00B050"/>
                </a:solidFill>
              </a:rPr>
              <a:t>Založit do 31. května travní porost </a:t>
            </a:r>
            <a:r>
              <a:rPr lang="cs-CZ" sz="2400" dirty="0" err="1">
                <a:solidFill>
                  <a:srgbClr val="00B050"/>
                </a:solidFill>
              </a:rPr>
              <a:t>čistosevem</a:t>
            </a:r>
            <a:r>
              <a:rPr lang="cs-CZ" sz="2400" dirty="0">
                <a:solidFill>
                  <a:srgbClr val="00B050"/>
                </a:solidFill>
              </a:rPr>
              <a:t> nebo do podsevu a dále provádět údržbu porostu sečí do 31. července a do 31. října, přičemž </a:t>
            </a:r>
            <a:r>
              <a:rPr lang="cs-CZ" sz="2400" b="1" dirty="0">
                <a:solidFill>
                  <a:srgbClr val="00B050"/>
                </a:solidFill>
              </a:rPr>
              <a:t>nově je umožněno přepasení již v 1. roce závazku od 15. září. </a:t>
            </a:r>
          </a:p>
        </p:txBody>
      </p:sp>
    </p:spTree>
    <p:extLst>
      <p:ext uri="{BB962C8B-B14F-4D97-AF65-F5344CB8AC3E}">
        <p14:creationId xmlns:p14="http://schemas.microsoft.com/office/powerpoint/2010/main" val="2909661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B38E52-DB9A-19B9-4F63-FC9A94FBB557}"/>
              </a:ext>
            </a:extLst>
          </p:cNvPr>
          <p:cNvSpPr>
            <a:spLocks noGrp="1"/>
          </p:cNvSpPr>
          <p:nvPr>
            <p:ph type="title"/>
          </p:nvPr>
        </p:nvSpPr>
        <p:spPr>
          <a:xfrm>
            <a:off x="1143000" y="609600"/>
            <a:ext cx="9875520" cy="587604"/>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4F6AFE0E-65FF-86A1-92B1-69DF3D868968}"/>
              </a:ext>
            </a:extLst>
          </p:cNvPr>
          <p:cNvSpPr>
            <a:spLocks noGrp="1"/>
          </p:cNvSpPr>
          <p:nvPr>
            <p:ph idx="1"/>
          </p:nvPr>
        </p:nvSpPr>
        <p:spPr>
          <a:xfrm>
            <a:off x="1143000" y="1432874"/>
            <a:ext cx="9872871" cy="4663126"/>
          </a:xfrm>
        </p:spPr>
        <p:txBody>
          <a:bodyPr/>
          <a:lstStyle/>
          <a:p>
            <a:pPr marL="45720" indent="0">
              <a:buNone/>
            </a:pPr>
            <a:r>
              <a:rPr lang="cs-CZ" b="1" cap="all" dirty="0">
                <a:solidFill>
                  <a:srgbClr val="C00000"/>
                </a:solidFill>
              </a:rPr>
              <a:t>Ošetřování extenzivních travních porostů</a:t>
            </a:r>
          </a:p>
          <a:p>
            <a:pPr>
              <a:buFontTx/>
              <a:buChar char="-"/>
            </a:pPr>
            <a:r>
              <a:rPr lang="cs-CZ" dirty="0">
                <a:solidFill>
                  <a:srgbClr val="00B050"/>
                </a:solidFill>
              </a:rPr>
              <a:t>dodržením minimální intenzity chovu hospodářských zvířat každý den v kontrolním období od 1. června do 30. září, a to min. intenzity </a:t>
            </a:r>
            <a:r>
              <a:rPr lang="cs-CZ" b="1" dirty="0">
                <a:solidFill>
                  <a:srgbClr val="00B050"/>
                </a:solidFill>
              </a:rPr>
              <a:t>0,3 VDJ/ha trvalého travního porostu</a:t>
            </a:r>
          </a:p>
          <a:p>
            <a:pPr>
              <a:buFontTx/>
              <a:buChar char="-"/>
            </a:pPr>
            <a:r>
              <a:rPr lang="cs-CZ" dirty="0">
                <a:solidFill>
                  <a:srgbClr val="00B050"/>
                </a:solidFill>
              </a:rPr>
              <a:t>maximální intenzity </a:t>
            </a:r>
            <a:r>
              <a:rPr lang="cs-CZ" b="1" dirty="0">
                <a:solidFill>
                  <a:srgbClr val="00B050"/>
                </a:solidFill>
              </a:rPr>
              <a:t>1,5 VDJ/ha veškeré zemědělské půdy,</a:t>
            </a:r>
            <a:r>
              <a:rPr lang="cs-CZ" dirty="0">
                <a:solidFill>
                  <a:srgbClr val="00B050"/>
                </a:solidFill>
              </a:rPr>
              <a:t> přičemž nově se budou z</a:t>
            </a:r>
            <a:r>
              <a:rPr lang="cs-CZ" b="1" dirty="0">
                <a:solidFill>
                  <a:srgbClr val="00B050"/>
                </a:solidFill>
              </a:rPr>
              <a:t>apočítávat do intenzity i jelenovití</a:t>
            </a:r>
            <a:r>
              <a:rPr lang="cs-CZ" dirty="0">
                <a:solidFill>
                  <a:srgbClr val="00B050"/>
                </a:solidFill>
              </a:rPr>
              <a:t>.</a:t>
            </a:r>
          </a:p>
          <a:p>
            <a:pPr marL="45720" indent="0">
              <a:buNone/>
            </a:pPr>
            <a:r>
              <a:rPr lang="cs-CZ" b="1" cap="all" dirty="0">
                <a:solidFill>
                  <a:srgbClr val="00B050"/>
                </a:solidFill>
              </a:rPr>
              <a:t>Nově není podmínkou plnění intenzity chovu pasených zvířat 1,15 VDJ/ha trvalého travního porost</a:t>
            </a:r>
          </a:p>
          <a:p>
            <a:pPr marL="45720" indent="0">
              <a:buNone/>
            </a:pPr>
            <a:r>
              <a:rPr lang="cs-CZ" cap="all" dirty="0">
                <a:solidFill>
                  <a:srgbClr val="00B050"/>
                </a:solidFill>
              </a:rPr>
              <a:t>- </a:t>
            </a:r>
            <a:r>
              <a:rPr lang="cs-CZ" dirty="0">
                <a:solidFill>
                  <a:srgbClr val="00B050"/>
                </a:solidFill>
              </a:rPr>
              <a:t>Nově bude žadatel vynechávat </a:t>
            </a:r>
            <a:r>
              <a:rPr lang="cs-CZ" b="1" dirty="0">
                <a:solidFill>
                  <a:srgbClr val="00B050"/>
                </a:solidFill>
              </a:rPr>
              <a:t>nepokosenou plochu </a:t>
            </a:r>
            <a:r>
              <a:rPr lang="cs-CZ" dirty="0">
                <a:solidFill>
                  <a:srgbClr val="00B050"/>
                </a:solidFill>
              </a:rPr>
              <a:t>na dílech půdních bloků s výměrou </a:t>
            </a:r>
            <a:r>
              <a:rPr lang="cs-CZ" b="1" dirty="0">
                <a:solidFill>
                  <a:srgbClr val="00B050"/>
                </a:solidFill>
              </a:rPr>
              <a:t>nad 10 ha</a:t>
            </a:r>
          </a:p>
        </p:txBody>
      </p:sp>
    </p:spTree>
    <p:extLst>
      <p:ext uri="{BB962C8B-B14F-4D97-AF65-F5344CB8AC3E}">
        <p14:creationId xmlns:p14="http://schemas.microsoft.com/office/powerpoint/2010/main" val="260343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ltUpDiag">
          <a:fgClr>
            <a:schemeClr val="accent1"/>
          </a:fgClr>
          <a:bgClr>
            <a:schemeClr val="bg1"/>
          </a:bgClr>
        </a:patt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FA77B1-6992-F9F9-1F7B-49E8975E43BD}"/>
              </a:ext>
            </a:extLst>
          </p:cNvPr>
          <p:cNvSpPr>
            <a:spLocks noGrp="1"/>
          </p:cNvSpPr>
          <p:nvPr>
            <p:ph type="title"/>
          </p:nvPr>
        </p:nvSpPr>
        <p:spPr>
          <a:xfrm>
            <a:off x="1143000" y="609600"/>
            <a:ext cx="9875520" cy="698090"/>
          </a:xfrm>
        </p:spPr>
        <p:txBody>
          <a:bodyPr>
            <a:normAutofit/>
          </a:bodyPr>
          <a:lstStyle/>
          <a:p>
            <a:pPr algn="ctr"/>
            <a:r>
              <a:rPr lang="cs-CZ" sz="2400" b="1" dirty="0">
                <a:solidFill>
                  <a:srgbClr val="00B050"/>
                </a:solidFill>
              </a:rPr>
              <a:t>Plošné intervence a intervence cílené na chov hospodářských zvířat</a:t>
            </a:r>
          </a:p>
        </p:txBody>
      </p:sp>
      <p:sp useBgFill="1">
        <p:nvSpPr>
          <p:cNvPr id="3" name="Zástupný obsah 2">
            <a:extLst>
              <a:ext uri="{FF2B5EF4-FFF2-40B4-BE49-F238E27FC236}">
                <a16:creationId xmlns:a16="http://schemas.microsoft.com/office/drawing/2014/main" id="{CD482047-0EF2-0041-2CB0-DFAF25A81BCF}"/>
              </a:ext>
            </a:extLst>
          </p:cNvPr>
          <p:cNvSpPr>
            <a:spLocks noGrp="1"/>
          </p:cNvSpPr>
          <p:nvPr>
            <p:ph idx="1"/>
          </p:nvPr>
        </p:nvSpPr>
        <p:spPr>
          <a:xfrm>
            <a:off x="1143000" y="1307691"/>
            <a:ext cx="9872871" cy="5270090"/>
          </a:xfrm>
        </p:spPr>
        <p:txBody>
          <a:bodyPr>
            <a:normAutofit/>
          </a:bodyPr>
          <a:lstStyle/>
          <a:p>
            <a:pPr marL="45720" indent="0">
              <a:buNone/>
            </a:pPr>
            <a:r>
              <a:rPr lang="cs-CZ" b="1" dirty="0">
                <a:solidFill>
                  <a:srgbClr val="00B050"/>
                </a:solidFill>
              </a:rPr>
              <a:t>Žadatelé budou moci podat žádost na tyto intervence:</a:t>
            </a:r>
          </a:p>
          <a:p>
            <a:pPr marL="45720" indent="0">
              <a:buNone/>
            </a:pPr>
            <a:r>
              <a:rPr lang="cs-CZ" dirty="0">
                <a:solidFill>
                  <a:srgbClr val="00B050"/>
                </a:solidFill>
              </a:rPr>
              <a:t>➢</a:t>
            </a:r>
            <a:r>
              <a:rPr lang="cs-CZ" b="1" dirty="0" err="1">
                <a:solidFill>
                  <a:srgbClr val="00B050"/>
                </a:solidFill>
              </a:rPr>
              <a:t>Agroenvironmentálně</a:t>
            </a:r>
            <a:r>
              <a:rPr lang="cs-CZ" b="1" dirty="0">
                <a:solidFill>
                  <a:srgbClr val="00B050"/>
                </a:solidFill>
              </a:rPr>
              <a:t>-klimatická opatření (AEKO)</a:t>
            </a:r>
          </a:p>
          <a:p>
            <a:pPr marL="45720" indent="0">
              <a:buNone/>
            </a:pPr>
            <a:r>
              <a:rPr lang="cs-CZ" b="1" dirty="0">
                <a:solidFill>
                  <a:srgbClr val="00B050"/>
                </a:solidFill>
              </a:rPr>
              <a:t>➢Ekologické zemědělství (EZ)</a:t>
            </a:r>
          </a:p>
          <a:p>
            <a:pPr marL="45720" indent="0">
              <a:buNone/>
            </a:pPr>
            <a:r>
              <a:rPr lang="cs-CZ" b="1" dirty="0">
                <a:solidFill>
                  <a:srgbClr val="00B050"/>
                </a:solidFill>
              </a:rPr>
              <a:t>➢Dobré životní podmínky zvířat (DŽPZ)</a:t>
            </a:r>
          </a:p>
          <a:p>
            <a:pPr marL="45720" indent="0">
              <a:buNone/>
            </a:pPr>
            <a:r>
              <a:rPr lang="cs-CZ" b="1" dirty="0">
                <a:solidFill>
                  <a:srgbClr val="00B050"/>
                </a:solidFill>
              </a:rPr>
              <a:t>➢Zvýšení obranyschopnosti v chovu prasat vakcinací (AMR)</a:t>
            </a:r>
          </a:p>
          <a:p>
            <a:pPr marL="45720" indent="0">
              <a:buNone/>
            </a:pPr>
            <a:r>
              <a:rPr lang="cs-CZ" b="1" dirty="0">
                <a:solidFill>
                  <a:srgbClr val="00B050"/>
                </a:solidFill>
              </a:rPr>
              <a:t>➢Platby pro oblasti s přírodními či jinými omezeními (ANC)</a:t>
            </a:r>
          </a:p>
          <a:p>
            <a:pPr marL="45720" indent="0">
              <a:buNone/>
            </a:pPr>
            <a:r>
              <a:rPr lang="cs-CZ" b="1" dirty="0">
                <a:solidFill>
                  <a:srgbClr val="00B050"/>
                </a:solidFill>
              </a:rPr>
              <a:t>➢Platby v rámci Natura 2000 na zemědělské půdě (Natura 2000)</a:t>
            </a:r>
          </a:p>
          <a:p>
            <a:pPr marL="45720" indent="0">
              <a:buNone/>
            </a:pPr>
            <a:r>
              <a:rPr lang="cs-CZ" b="1" dirty="0">
                <a:solidFill>
                  <a:srgbClr val="00B050"/>
                </a:solidFill>
              </a:rPr>
              <a:t>➢Zalesňování zemědělské půdy – péče o založený porost (následující rok po        založení)</a:t>
            </a:r>
          </a:p>
          <a:p>
            <a:pPr marL="45720" indent="0">
              <a:buNone/>
            </a:pPr>
            <a:r>
              <a:rPr lang="cs-CZ" b="1" dirty="0">
                <a:solidFill>
                  <a:srgbClr val="00B050"/>
                </a:solidFill>
              </a:rPr>
              <a:t>➢Agrolesnictví – péče o založený systém (ALS) (následující rok po založení)</a:t>
            </a:r>
          </a:p>
          <a:p>
            <a:pPr marL="45720" indent="0">
              <a:buNone/>
            </a:pPr>
            <a:r>
              <a:rPr lang="cs-CZ" b="1" dirty="0">
                <a:solidFill>
                  <a:srgbClr val="00B050"/>
                </a:solidFill>
              </a:rPr>
              <a:t>➢Lesnicko-environmentální platby - biodiverzita, genofond</a:t>
            </a:r>
          </a:p>
        </p:txBody>
      </p:sp>
    </p:spTree>
    <p:extLst>
      <p:ext uri="{BB962C8B-B14F-4D97-AF65-F5344CB8AC3E}">
        <p14:creationId xmlns:p14="http://schemas.microsoft.com/office/powerpoint/2010/main" val="1446537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0D96B8-EB03-7B31-A220-B1DFA53D9D6C}"/>
              </a:ext>
            </a:extLst>
          </p:cNvPr>
          <p:cNvSpPr>
            <a:spLocks noGrp="1"/>
          </p:cNvSpPr>
          <p:nvPr>
            <p:ph type="title"/>
          </p:nvPr>
        </p:nvSpPr>
        <p:spPr>
          <a:xfrm>
            <a:off x="1143000" y="609600"/>
            <a:ext cx="9875520" cy="738433"/>
          </a:xfrm>
        </p:spPr>
        <p:txBody>
          <a:bodyPr/>
          <a:lstStyle/>
          <a:p>
            <a:r>
              <a:rPr lang="cs-CZ" dirty="0"/>
              <a:t>Environmentální opatření od roku 2023</a:t>
            </a:r>
          </a:p>
        </p:txBody>
      </p:sp>
      <p:sp>
        <p:nvSpPr>
          <p:cNvPr id="3" name="Zástupný obsah 2">
            <a:extLst>
              <a:ext uri="{FF2B5EF4-FFF2-40B4-BE49-F238E27FC236}">
                <a16:creationId xmlns:a16="http://schemas.microsoft.com/office/drawing/2014/main" id="{F544B68D-9A93-F786-9B5D-DA5273065091}"/>
              </a:ext>
            </a:extLst>
          </p:cNvPr>
          <p:cNvSpPr>
            <a:spLocks noGrp="1"/>
          </p:cNvSpPr>
          <p:nvPr>
            <p:ph idx="1"/>
          </p:nvPr>
        </p:nvSpPr>
        <p:spPr>
          <a:xfrm>
            <a:off x="782425" y="1414021"/>
            <a:ext cx="10435471" cy="4681979"/>
          </a:xfrm>
        </p:spPr>
        <p:txBody>
          <a:bodyPr>
            <a:normAutofit/>
          </a:bodyPr>
          <a:lstStyle/>
          <a:p>
            <a:pPr>
              <a:buFontTx/>
              <a:buChar char="-"/>
            </a:pPr>
            <a:r>
              <a:rPr lang="cs-CZ" sz="2400" b="1" dirty="0"/>
              <a:t>Ve volné krajině</a:t>
            </a:r>
            <a:r>
              <a:rPr lang="cs-CZ" sz="2400" dirty="0"/>
              <a:t>, tj. mimo prioritní oblasti, </a:t>
            </a:r>
            <a:r>
              <a:rPr lang="cs-CZ" sz="2400" b="1" dirty="0"/>
              <a:t>bude povinností žadatele vstoupit </a:t>
            </a:r>
            <a:r>
              <a:rPr lang="cs-CZ" sz="2400" dirty="0"/>
              <a:t>do           </a:t>
            </a:r>
            <a:r>
              <a:rPr lang="cs-CZ" sz="2400" b="1" dirty="0"/>
              <a:t>nadstavbového titulu </a:t>
            </a:r>
            <a:r>
              <a:rPr lang="cs-CZ" sz="2400" dirty="0"/>
              <a:t>pro prioritní oblasti (Ochrana modrásků, Suché stepní trávníky a vřesoviště, Ochrana chřástala polního, </a:t>
            </a:r>
            <a:r>
              <a:rPr lang="cs-CZ" sz="2400" dirty="0" err="1"/>
              <a:t>Podmáčenné</a:t>
            </a:r>
            <a:r>
              <a:rPr lang="cs-CZ" sz="2400" dirty="0"/>
              <a:t> a rašelinné louky), </a:t>
            </a:r>
            <a:r>
              <a:rPr lang="cs-CZ" sz="2400" b="1" dirty="0"/>
              <a:t>je-li na daném dílu půdního bloku vymezen.</a:t>
            </a:r>
          </a:p>
          <a:p>
            <a:pPr>
              <a:buFontTx/>
              <a:buChar char="-"/>
            </a:pPr>
            <a:r>
              <a:rPr lang="cs-CZ" sz="2400" dirty="0"/>
              <a:t>Nebude tedy umožněn vstup do základního titulu Obecná péče o extenzivní louky a pastviny. </a:t>
            </a:r>
          </a:p>
          <a:p>
            <a:pPr>
              <a:buFontTx/>
              <a:buChar char="-"/>
            </a:pPr>
            <a:r>
              <a:rPr lang="cs-CZ" sz="2400" dirty="0"/>
              <a:t>Nově bude umožněno vstoupit to titulu </a:t>
            </a:r>
            <a:r>
              <a:rPr lang="cs-CZ" sz="2400" b="1" dirty="0"/>
              <a:t>Málo úživné pastviny a Platba na výsledek</a:t>
            </a:r>
            <a:r>
              <a:rPr lang="cs-CZ" sz="2400" dirty="0"/>
              <a:t>, která je aplikována pouze na vytipované DPB na území CHKO Železné hory.</a:t>
            </a:r>
          </a:p>
        </p:txBody>
      </p:sp>
    </p:spTree>
    <p:extLst>
      <p:ext uri="{BB962C8B-B14F-4D97-AF65-F5344CB8AC3E}">
        <p14:creationId xmlns:p14="http://schemas.microsoft.com/office/powerpoint/2010/main" val="825003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D18F65-85FA-9E93-A451-0660BC3396B8}"/>
              </a:ext>
            </a:extLst>
          </p:cNvPr>
          <p:cNvSpPr>
            <a:spLocks noGrp="1"/>
          </p:cNvSpPr>
          <p:nvPr>
            <p:ph type="title"/>
          </p:nvPr>
        </p:nvSpPr>
        <p:spPr>
          <a:xfrm>
            <a:off x="1143000" y="609600"/>
            <a:ext cx="9875520" cy="729006"/>
          </a:xfrm>
        </p:spPr>
        <p:txBody>
          <a:bodyPr/>
          <a:lstStyle/>
          <a:p>
            <a:r>
              <a:rPr lang="cs-CZ" dirty="0"/>
              <a:t>Environmentální opatření od roku 2023</a:t>
            </a:r>
          </a:p>
        </p:txBody>
      </p:sp>
      <p:sp>
        <p:nvSpPr>
          <p:cNvPr id="3" name="Zástupný obsah 2">
            <a:extLst>
              <a:ext uri="{FF2B5EF4-FFF2-40B4-BE49-F238E27FC236}">
                <a16:creationId xmlns:a16="http://schemas.microsoft.com/office/drawing/2014/main" id="{D8D06EC1-72AB-BCF7-2B65-25D64B87B3D7}"/>
              </a:ext>
            </a:extLst>
          </p:cNvPr>
          <p:cNvSpPr>
            <a:spLocks noGrp="1"/>
          </p:cNvSpPr>
          <p:nvPr>
            <p:ph idx="1"/>
          </p:nvPr>
        </p:nvSpPr>
        <p:spPr>
          <a:xfrm>
            <a:off x="1143000" y="1489435"/>
            <a:ext cx="9872871" cy="4606565"/>
          </a:xfrm>
        </p:spPr>
        <p:txBody>
          <a:bodyPr>
            <a:normAutofit/>
          </a:bodyPr>
          <a:lstStyle/>
          <a:p>
            <a:pPr marL="45720" indent="0">
              <a:buNone/>
            </a:pPr>
            <a:r>
              <a:rPr lang="cs-CZ" b="1" cap="all" dirty="0">
                <a:solidFill>
                  <a:srgbClr val="C00000"/>
                </a:solidFill>
              </a:rPr>
              <a:t>Meziplodiny</a:t>
            </a:r>
            <a:r>
              <a:rPr lang="cs-CZ" dirty="0"/>
              <a:t> (nové podopatření)</a:t>
            </a:r>
          </a:p>
          <a:p>
            <a:pPr marL="45720" indent="0">
              <a:buNone/>
            </a:pPr>
            <a:r>
              <a:rPr lang="cs-CZ" b="1" dirty="0">
                <a:solidFill>
                  <a:srgbClr val="00B050"/>
                </a:solidFill>
              </a:rPr>
              <a:t>2 </a:t>
            </a:r>
            <a:r>
              <a:rPr lang="cs-CZ" sz="2400" b="1" dirty="0">
                <a:solidFill>
                  <a:srgbClr val="00B050"/>
                </a:solidFill>
              </a:rPr>
              <a:t>tituly </a:t>
            </a:r>
          </a:p>
          <a:p>
            <a:pPr marL="502920" indent="-457200">
              <a:buAutoNum type="alphaLcParenR"/>
            </a:pPr>
            <a:r>
              <a:rPr lang="cs-CZ" sz="2400" dirty="0">
                <a:solidFill>
                  <a:srgbClr val="00B050"/>
                </a:solidFill>
              </a:rPr>
              <a:t>Meziplodiny proti utužení půdy</a:t>
            </a:r>
          </a:p>
          <a:p>
            <a:pPr marL="502920" indent="-457200">
              <a:buAutoNum type="alphaLcParenR"/>
            </a:pPr>
            <a:r>
              <a:rPr lang="cs-CZ" sz="2400" dirty="0">
                <a:solidFill>
                  <a:srgbClr val="00B050"/>
                </a:solidFill>
              </a:rPr>
              <a:t>Meziplodiny pro zlepšení struktury půdy, u nichž jsou stanoveny odlišné specifické směsi osiv.</a:t>
            </a:r>
          </a:p>
          <a:p>
            <a:pPr marL="45720" indent="0">
              <a:buNone/>
            </a:pPr>
            <a:r>
              <a:rPr lang="cs-CZ" sz="2400" dirty="0">
                <a:solidFill>
                  <a:srgbClr val="00B050"/>
                </a:solidFill>
              </a:rPr>
              <a:t>ad a) na způsobilých dílech půdních bloků, které se nacházejí na vymezeném území ve vrstvě utužení půdy.</a:t>
            </a:r>
          </a:p>
          <a:p>
            <a:pPr marL="45720" indent="0">
              <a:buNone/>
            </a:pPr>
            <a:r>
              <a:rPr lang="cs-CZ" sz="2400" dirty="0">
                <a:solidFill>
                  <a:srgbClr val="00B050"/>
                </a:solidFill>
              </a:rPr>
              <a:t>- založit </a:t>
            </a:r>
            <a:r>
              <a:rPr lang="cs-CZ" sz="2400" b="1" dirty="0">
                <a:solidFill>
                  <a:srgbClr val="00B050"/>
                </a:solidFill>
              </a:rPr>
              <a:t>od 20. června do 30. září </a:t>
            </a:r>
            <a:r>
              <a:rPr lang="cs-CZ" sz="2400" dirty="0">
                <a:solidFill>
                  <a:srgbClr val="00B050"/>
                </a:solidFill>
              </a:rPr>
              <a:t>porost meziplodiny a </a:t>
            </a:r>
            <a:r>
              <a:rPr lang="cs-CZ" sz="2400" b="1" dirty="0">
                <a:solidFill>
                  <a:srgbClr val="00B050"/>
                </a:solidFill>
              </a:rPr>
              <a:t>ponechat</a:t>
            </a:r>
            <a:r>
              <a:rPr lang="cs-CZ" sz="2400" dirty="0">
                <a:solidFill>
                  <a:srgbClr val="00B050"/>
                </a:solidFill>
              </a:rPr>
              <a:t> tento porost na dílu půdního bloku </a:t>
            </a:r>
            <a:r>
              <a:rPr lang="cs-CZ" sz="2400" b="1" dirty="0">
                <a:solidFill>
                  <a:srgbClr val="00B050"/>
                </a:solidFill>
              </a:rPr>
              <a:t>do 31. ledna</a:t>
            </a:r>
            <a:r>
              <a:rPr lang="cs-CZ" sz="2400" dirty="0">
                <a:solidFill>
                  <a:srgbClr val="00B050"/>
                </a:solidFill>
              </a:rPr>
              <a:t> následujícího kalendářního roku, přičemž nesmí být porost meziplodiny mechanicky ani chemicky omezován v růstu.</a:t>
            </a:r>
          </a:p>
        </p:txBody>
      </p:sp>
    </p:spTree>
    <p:extLst>
      <p:ext uri="{BB962C8B-B14F-4D97-AF65-F5344CB8AC3E}">
        <p14:creationId xmlns:p14="http://schemas.microsoft.com/office/powerpoint/2010/main" val="1129756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5A61B-670A-D2FD-4467-909833FEAD2C}"/>
              </a:ext>
            </a:extLst>
          </p:cNvPr>
          <p:cNvSpPr>
            <a:spLocks noGrp="1"/>
          </p:cNvSpPr>
          <p:nvPr>
            <p:ph type="title"/>
          </p:nvPr>
        </p:nvSpPr>
        <p:spPr>
          <a:xfrm>
            <a:off x="1143000" y="609600"/>
            <a:ext cx="9875520" cy="663019"/>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B0F7A8F2-99D4-BD70-882A-3CCFEA5481C6}"/>
              </a:ext>
            </a:extLst>
          </p:cNvPr>
          <p:cNvSpPr>
            <a:spLocks noGrp="1"/>
          </p:cNvSpPr>
          <p:nvPr>
            <p:ph idx="1"/>
          </p:nvPr>
        </p:nvSpPr>
        <p:spPr>
          <a:xfrm>
            <a:off x="754144" y="1545996"/>
            <a:ext cx="10261727" cy="4550004"/>
          </a:xfrm>
        </p:spPr>
        <p:txBody>
          <a:bodyPr>
            <a:normAutofit/>
          </a:bodyPr>
          <a:lstStyle/>
          <a:p>
            <a:r>
              <a:rPr lang="cs-CZ" b="1" dirty="0"/>
              <a:t>Od 1. února do 30. dubna </a:t>
            </a:r>
            <a:r>
              <a:rPr lang="cs-CZ" dirty="0"/>
              <a:t>následujícího kalendářního roku je povinností  žadatele </a:t>
            </a:r>
            <a:r>
              <a:rPr lang="cs-CZ" b="1" dirty="0"/>
              <a:t>zapravit</a:t>
            </a:r>
            <a:r>
              <a:rPr lang="cs-CZ" dirty="0"/>
              <a:t> porost meziplodiny do půdy, s výjimkou použití </a:t>
            </a:r>
            <a:r>
              <a:rPr lang="cs-CZ" dirty="0" err="1"/>
              <a:t>bezorebných</a:t>
            </a:r>
            <a:r>
              <a:rPr lang="cs-CZ" dirty="0"/>
              <a:t> technologií.</a:t>
            </a:r>
          </a:p>
          <a:p>
            <a:r>
              <a:rPr lang="cs-CZ" dirty="0"/>
              <a:t>Na plochu s pěstovanými meziplodinami je zakázána aplikace hnojiv a přípravků na ochranu rostlin.</a:t>
            </a:r>
          </a:p>
          <a:p>
            <a:pPr marL="45720" indent="0">
              <a:buNone/>
            </a:pPr>
            <a:r>
              <a:rPr lang="cs-CZ" b="1" cap="all" dirty="0">
                <a:solidFill>
                  <a:srgbClr val="C00000"/>
                </a:solidFill>
              </a:rPr>
              <a:t>Krajinotvorné sady </a:t>
            </a:r>
            <a:r>
              <a:rPr lang="cs-CZ" dirty="0">
                <a:solidFill>
                  <a:srgbClr val="00B050"/>
                </a:solidFill>
              </a:rPr>
              <a:t>(dříve v EZ)</a:t>
            </a:r>
          </a:p>
          <a:p>
            <a:pPr>
              <a:buFont typeface="Wingdings" panose="05000000000000000000" pitchFamily="2" charset="2"/>
              <a:buChar char="q"/>
            </a:pPr>
            <a:r>
              <a:rPr lang="cs-CZ" dirty="0">
                <a:solidFill>
                  <a:srgbClr val="00B050"/>
                </a:solidFill>
              </a:rPr>
              <a:t>Plnění podmínek spočívá především v udržování bylinného pokryvu jednou ročně sečením či spasením a provedení udržovacího řezu stromů jednou za závazek.</a:t>
            </a:r>
          </a:p>
          <a:p>
            <a:pPr>
              <a:buFont typeface="Wingdings" panose="05000000000000000000" pitchFamily="2" charset="2"/>
              <a:buChar char="q"/>
            </a:pPr>
            <a:r>
              <a:rPr lang="cs-CZ" dirty="0">
                <a:solidFill>
                  <a:srgbClr val="00B050"/>
                </a:solidFill>
              </a:rPr>
              <a:t>umožněna pastva zvířat a případná dosadba stromů, přičemž žadatel nesmí aplikovat herbicidy, fungicidy a insekticidy, s výjimkou aplikace ekologických přípravků na ochranu rostlin a bodové aplikace herbicidů u nově dosazovaných stromů.</a:t>
            </a:r>
          </a:p>
        </p:txBody>
      </p:sp>
    </p:spTree>
    <p:extLst>
      <p:ext uri="{BB962C8B-B14F-4D97-AF65-F5344CB8AC3E}">
        <p14:creationId xmlns:p14="http://schemas.microsoft.com/office/powerpoint/2010/main" val="1277509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64BFDC-66A5-45F8-76A4-2869E28A9A8E}"/>
              </a:ext>
            </a:extLst>
          </p:cNvPr>
          <p:cNvSpPr>
            <a:spLocks noGrp="1"/>
          </p:cNvSpPr>
          <p:nvPr>
            <p:ph type="title"/>
          </p:nvPr>
        </p:nvSpPr>
        <p:spPr>
          <a:xfrm>
            <a:off x="1143000" y="609600"/>
            <a:ext cx="9875520" cy="578177"/>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6377F9C7-9F4C-83A1-8B85-F698ECA5230D}"/>
              </a:ext>
            </a:extLst>
          </p:cNvPr>
          <p:cNvSpPr>
            <a:spLocks noGrp="1"/>
          </p:cNvSpPr>
          <p:nvPr>
            <p:ph idx="1"/>
          </p:nvPr>
        </p:nvSpPr>
        <p:spPr>
          <a:xfrm>
            <a:off x="509048" y="1395167"/>
            <a:ext cx="10935092" cy="5024487"/>
          </a:xfrm>
        </p:spPr>
        <p:txBody>
          <a:bodyPr>
            <a:normAutofit lnSpcReduction="10000"/>
          </a:bodyPr>
          <a:lstStyle/>
          <a:p>
            <a:pPr marL="45720" indent="0">
              <a:buNone/>
            </a:pPr>
            <a:r>
              <a:rPr lang="cs-CZ" b="1" dirty="0">
                <a:solidFill>
                  <a:srgbClr val="C00000"/>
                </a:solidFill>
              </a:rPr>
              <a:t>BIOPÁSY</a:t>
            </a:r>
          </a:p>
          <a:p>
            <a:pPr>
              <a:buFontTx/>
              <a:buChar char="-"/>
            </a:pPr>
            <a:r>
              <a:rPr lang="cs-CZ" sz="2400" dirty="0">
                <a:solidFill>
                  <a:srgbClr val="92D050"/>
                </a:solidFill>
              </a:rPr>
              <a:t>krmný nebo o </a:t>
            </a:r>
            <a:r>
              <a:rPr lang="cs-CZ" sz="2400" dirty="0" err="1">
                <a:solidFill>
                  <a:srgbClr val="92D050"/>
                </a:solidFill>
              </a:rPr>
              <a:t>nektarodárný</a:t>
            </a:r>
            <a:r>
              <a:rPr lang="cs-CZ" sz="2400" dirty="0">
                <a:solidFill>
                  <a:srgbClr val="92D050"/>
                </a:solidFill>
              </a:rPr>
              <a:t> </a:t>
            </a:r>
            <a:r>
              <a:rPr lang="cs-CZ" sz="2400" dirty="0" err="1">
                <a:solidFill>
                  <a:srgbClr val="92D050"/>
                </a:solidFill>
              </a:rPr>
              <a:t>biopás</a:t>
            </a:r>
            <a:r>
              <a:rPr lang="cs-CZ" sz="2400" dirty="0">
                <a:solidFill>
                  <a:srgbClr val="92D050"/>
                </a:solidFill>
              </a:rPr>
              <a:t> osetý specifickou směsí osiv</a:t>
            </a:r>
          </a:p>
          <a:p>
            <a:pPr>
              <a:buFontTx/>
              <a:buChar char="-"/>
            </a:pPr>
            <a:r>
              <a:rPr lang="cs-CZ" sz="2400" dirty="0">
                <a:solidFill>
                  <a:srgbClr val="92D050"/>
                </a:solidFill>
              </a:rPr>
              <a:t>šíře nejméně 6 a nejvýše 24 metrů, v souvislé délce nejméně 50 metrů, o souhrnné ploše nejvýše 50 % rozlohy dílu půdního bloku, po okrajích nebo uvnitř DPB ve směru orby</a:t>
            </a:r>
          </a:p>
          <a:p>
            <a:pPr>
              <a:buFontTx/>
              <a:buChar char="-"/>
            </a:pPr>
            <a:r>
              <a:rPr lang="cs-CZ" sz="2400" dirty="0">
                <a:solidFill>
                  <a:srgbClr val="92D050"/>
                </a:solidFill>
              </a:rPr>
              <a:t>nejméně 50 metrů od dálnice, silnice 1. nebo 2. třídy, nebo od dalšího </a:t>
            </a:r>
            <a:r>
              <a:rPr lang="cs-CZ" sz="2400" dirty="0" err="1">
                <a:solidFill>
                  <a:srgbClr val="92D050"/>
                </a:solidFill>
              </a:rPr>
              <a:t>biopásu</a:t>
            </a:r>
            <a:r>
              <a:rPr lang="cs-CZ" sz="2400" dirty="0">
                <a:solidFill>
                  <a:srgbClr val="92D050"/>
                </a:solidFill>
              </a:rPr>
              <a:t> uvnitř DPB</a:t>
            </a:r>
          </a:p>
          <a:p>
            <a:pPr>
              <a:buFontTx/>
              <a:buChar char="-"/>
            </a:pPr>
            <a:r>
              <a:rPr lang="cs-CZ" sz="2400" dirty="0">
                <a:solidFill>
                  <a:srgbClr val="92D050"/>
                </a:solidFill>
              </a:rPr>
              <a:t>nově možné založit </a:t>
            </a:r>
            <a:r>
              <a:rPr lang="cs-CZ" sz="2400" b="1" dirty="0">
                <a:solidFill>
                  <a:srgbClr val="92D050"/>
                </a:solidFill>
              </a:rPr>
              <a:t>kombinovaný </a:t>
            </a:r>
            <a:r>
              <a:rPr lang="cs-CZ" sz="2400" b="1" dirty="0" err="1">
                <a:solidFill>
                  <a:srgbClr val="92D050"/>
                </a:solidFill>
              </a:rPr>
              <a:t>biopás</a:t>
            </a:r>
            <a:r>
              <a:rPr lang="cs-CZ" sz="2400" b="1" dirty="0">
                <a:solidFill>
                  <a:srgbClr val="92D050"/>
                </a:solidFill>
              </a:rPr>
              <a:t> </a:t>
            </a:r>
            <a:r>
              <a:rPr lang="cs-CZ" sz="2400" dirty="0">
                <a:solidFill>
                  <a:srgbClr val="92D050"/>
                </a:solidFill>
              </a:rPr>
              <a:t>sloužící k podpoře populace koroptve polní</a:t>
            </a:r>
          </a:p>
          <a:p>
            <a:pPr>
              <a:buFontTx/>
              <a:buChar char="-"/>
            </a:pPr>
            <a:r>
              <a:rPr lang="cs-CZ" sz="2400" dirty="0">
                <a:solidFill>
                  <a:srgbClr val="92D050"/>
                </a:solidFill>
              </a:rPr>
              <a:t>skládá z jednoletého krmného </a:t>
            </a:r>
            <a:r>
              <a:rPr lang="cs-CZ" sz="2400" dirty="0" err="1">
                <a:solidFill>
                  <a:srgbClr val="92D050"/>
                </a:solidFill>
              </a:rPr>
              <a:t>biopásu</a:t>
            </a:r>
            <a:r>
              <a:rPr lang="cs-CZ" sz="2400" dirty="0">
                <a:solidFill>
                  <a:srgbClr val="92D050"/>
                </a:solidFill>
              </a:rPr>
              <a:t> o šíři nejméně 6 metrů a nejvýše 24 metrů, a na něho navazujícího podélně po delším okraji víceletého jetelotravního pásu o šíři nejméně 18 metrů a nejvýše 24 metrů</a:t>
            </a:r>
          </a:p>
          <a:p>
            <a:pPr>
              <a:buFontTx/>
              <a:buChar char="-"/>
            </a:pPr>
            <a:r>
              <a:rPr lang="cs-CZ" sz="2400" dirty="0">
                <a:solidFill>
                  <a:srgbClr val="92D050"/>
                </a:solidFill>
              </a:rPr>
              <a:t>zakázána aplikace hnojiv a přípravků na ochranu rostlin</a:t>
            </a:r>
          </a:p>
          <a:p>
            <a:pPr>
              <a:buFontTx/>
              <a:buChar char="-"/>
            </a:pPr>
            <a:endParaRPr lang="cs-CZ" dirty="0">
              <a:solidFill>
                <a:srgbClr val="92D050"/>
              </a:solidFill>
            </a:endParaRPr>
          </a:p>
        </p:txBody>
      </p:sp>
    </p:spTree>
    <p:extLst>
      <p:ext uri="{BB962C8B-B14F-4D97-AF65-F5344CB8AC3E}">
        <p14:creationId xmlns:p14="http://schemas.microsoft.com/office/powerpoint/2010/main" val="38736416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73965C-08DA-E60C-9229-2D6E5DA55133}"/>
              </a:ext>
            </a:extLst>
          </p:cNvPr>
          <p:cNvSpPr>
            <a:spLocks noGrp="1"/>
          </p:cNvSpPr>
          <p:nvPr>
            <p:ph type="title"/>
          </p:nvPr>
        </p:nvSpPr>
        <p:spPr>
          <a:xfrm>
            <a:off x="1143000" y="609600"/>
            <a:ext cx="9875520" cy="672445"/>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D98C4DAC-0696-868E-9A4F-732A3355BF7E}"/>
              </a:ext>
            </a:extLst>
          </p:cNvPr>
          <p:cNvSpPr>
            <a:spLocks noGrp="1"/>
          </p:cNvSpPr>
          <p:nvPr>
            <p:ph idx="1"/>
          </p:nvPr>
        </p:nvSpPr>
        <p:spPr>
          <a:xfrm>
            <a:off x="678730" y="1282045"/>
            <a:ext cx="10652289" cy="5081048"/>
          </a:xfrm>
        </p:spPr>
        <p:txBody>
          <a:bodyPr>
            <a:normAutofit/>
          </a:bodyPr>
          <a:lstStyle/>
          <a:p>
            <a:pPr marL="45720" indent="0">
              <a:buNone/>
            </a:pPr>
            <a:r>
              <a:rPr lang="cs-CZ" sz="2400" b="1" cap="all" dirty="0">
                <a:solidFill>
                  <a:srgbClr val="C00000"/>
                </a:solidFill>
              </a:rPr>
              <a:t>Ochrana čejky chocholaté</a:t>
            </a:r>
          </a:p>
          <a:p>
            <a:pPr>
              <a:buFontTx/>
              <a:buChar char="-"/>
            </a:pPr>
            <a:r>
              <a:rPr lang="cs-CZ" sz="2400" b="1" dirty="0">
                <a:solidFill>
                  <a:srgbClr val="92D050"/>
                </a:solidFill>
              </a:rPr>
              <a:t>Vymezeno v LPIS jako hnízdiště čejky chocholaté</a:t>
            </a:r>
          </a:p>
          <a:p>
            <a:pPr>
              <a:buFontTx/>
              <a:buChar char="-"/>
            </a:pPr>
            <a:r>
              <a:rPr lang="cs-CZ" sz="2400" b="1" dirty="0">
                <a:solidFill>
                  <a:srgbClr val="92D050"/>
                </a:solidFill>
              </a:rPr>
              <a:t>založit porost směsí definovaných plodin od 16. června  do 15. července</a:t>
            </a:r>
          </a:p>
          <a:p>
            <a:pPr>
              <a:buFontTx/>
              <a:buChar char="-"/>
            </a:pPr>
            <a:r>
              <a:rPr lang="cs-CZ" sz="2400" b="1" dirty="0">
                <a:solidFill>
                  <a:srgbClr val="92D050"/>
                </a:solidFill>
              </a:rPr>
              <a:t>porost plodin musí být ponechán bez zásahu zemědělskou nebo jinou technikou do 31. října</a:t>
            </a:r>
          </a:p>
          <a:p>
            <a:pPr>
              <a:buFontTx/>
              <a:buChar char="-"/>
            </a:pPr>
            <a:r>
              <a:rPr lang="pl-PL" sz="2400" b="1" dirty="0">
                <a:solidFill>
                  <a:srgbClr val="92D050"/>
                </a:solidFill>
              </a:rPr>
              <a:t>zapraven do půdy od 1. listopadu do 31. prosince</a:t>
            </a:r>
          </a:p>
          <a:p>
            <a:pPr>
              <a:buFontTx/>
              <a:buChar char="-"/>
            </a:pPr>
            <a:r>
              <a:rPr lang="cs-CZ" sz="2400" b="1" dirty="0">
                <a:solidFill>
                  <a:srgbClr val="92D050"/>
                </a:solidFill>
              </a:rPr>
              <a:t>Plocha hnízdiště musí být následně zabezpečena proti zásahu zemědělskou technikou od 1. ledna do 15. června</a:t>
            </a:r>
          </a:p>
          <a:p>
            <a:pPr>
              <a:buFontTx/>
              <a:buChar char="-"/>
            </a:pPr>
            <a:r>
              <a:rPr lang="cs-CZ" sz="2400" b="1" dirty="0">
                <a:solidFill>
                  <a:srgbClr val="92D050"/>
                </a:solidFill>
              </a:rPr>
              <a:t>Zakázána aplikace přípravků na ochranu rostlin</a:t>
            </a:r>
          </a:p>
          <a:p>
            <a:pPr>
              <a:buFontTx/>
              <a:buChar char="-"/>
            </a:pPr>
            <a:r>
              <a:rPr lang="cs-CZ" sz="2400" b="1" dirty="0">
                <a:solidFill>
                  <a:srgbClr val="92D050"/>
                </a:solidFill>
              </a:rPr>
              <a:t>Na plochu s druhově bohatou směsí osiv je zakázána aplikace hnojiv a přípravků na ochranu rostlin</a:t>
            </a:r>
          </a:p>
          <a:p>
            <a:pPr>
              <a:buFontTx/>
              <a:buChar char="-"/>
            </a:pPr>
            <a:endParaRPr lang="cs-CZ" b="1" dirty="0">
              <a:solidFill>
                <a:srgbClr val="92D050"/>
              </a:solidFill>
            </a:endParaRPr>
          </a:p>
        </p:txBody>
      </p:sp>
    </p:spTree>
    <p:extLst>
      <p:ext uri="{BB962C8B-B14F-4D97-AF65-F5344CB8AC3E}">
        <p14:creationId xmlns:p14="http://schemas.microsoft.com/office/powerpoint/2010/main" val="26721656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57A8D8-84EC-0EC6-9767-DFEB899E843D}"/>
              </a:ext>
            </a:extLst>
          </p:cNvPr>
          <p:cNvSpPr>
            <a:spLocks noGrp="1"/>
          </p:cNvSpPr>
          <p:nvPr>
            <p:ph type="title"/>
          </p:nvPr>
        </p:nvSpPr>
        <p:spPr>
          <a:xfrm>
            <a:off x="1143000" y="609600"/>
            <a:ext cx="9875520" cy="672445"/>
          </a:xfrm>
        </p:spPr>
        <p:txBody>
          <a:bodyPr>
            <a:normAutofit fontScale="90000"/>
          </a:bodyPr>
          <a:lstStyle/>
          <a:p>
            <a:r>
              <a:rPr kumimoji="0" lang="cs-CZ" sz="4400" b="0" i="0" u="none" strike="noStrike" kern="1200" cap="none" spc="0" normalizeH="0" baseline="0" noProof="0" dirty="0">
                <a:ln>
                  <a:noFill/>
                </a:ln>
                <a:solidFill>
                  <a:srgbClr val="A6B727"/>
                </a:solidFill>
                <a:effectLst/>
                <a:uLnTx/>
                <a:uFillTx/>
                <a:latin typeface="Corbel" panose="020B0503020204020204"/>
                <a:ea typeface="+mj-ea"/>
                <a:cs typeface="+mj-cs"/>
              </a:rPr>
              <a:t>Environmentální opatření od roku 2023</a:t>
            </a:r>
            <a:endParaRPr lang="cs-CZ" dirty="0"/>
          </a:p>
        </p:txBody>
      </p:sp>
      <p:sp>
        <p:nvSpPr>
          <p:cNvPr id="3" name="Zástupný obsah 2">
            <a:extLst>
              <a:ext uri="{FF2B5EF4-FFF2-40B4-BE49-F238E27FC236}">
                <a16:creationId xmlns:a16="http://schemas.microsoft.com/office/drawing/2014/main" id="{2C38502A-601E-A735-A889-752C97E6DDDC}"/>
              </a:ext>
            </a:extLst>
          </p:cNvPr>
          <p:cNvSpPr>
            <a:spLocks noGrp="1"/>
          </p:cNvSpPr>
          <p:nvPr>
            <p:ph idx="1"/>
          </p:nvPr>
        </p:nvSpPr>
        <p:spPr>
          <a:xfrm>
            <a:off x="980388" y="1574276"/>
            <a:ext cx="10035483" cy="4779390"/>
          </a:xfrm>
        </p:spPr>
        <p:txBody>
          <a:bodyPr/>
          <a:lstStyle/>
          <a:p>
            <a:pPr marL="45720" indent="0">
              <a:buNone/>
            </a:pPr>
            <a:r>
              <a:rPr lang="cs-CZ" b="1" cap="all" dirty="0">
                <a:solidFill>
                  <a:srgbClr val="C00000"/>
                </a:solidFill>
              </a:rPr>
              <a:t>Integrovaná produkce ovoce</a:t>
            </a:r>
          </a:p>
          <a:p>
            <a:pPr marL="45720" indent="0">
              <a:buNone/>
            </a:pPr>
            <a:r>
              <a:rPr lang="cs-CZ" sz="2400" b="1" dirty="0">
                <a:solidFill>
                  <a:srgbClr val="92D050"/>
                </a:solidFill>
              </a:rPr>
              <a:t>Stejné podmínky jako v minulém období – podporované druhy ovoce, hustota výsadby, zákaz používání stanovených účinných látek</a:t>
            </a:r>
          </a:p>
          <a:p>
            <a:pPr marL="45720" indent="0">
              <a:buNone/>
            </a:pPr>
            <a:r>
              <a:rPr lang="cs-CZ" sz="2400" b="1" dirty="0">
                <a:solidFill>
                  <a:srgbClr val="92D050"/>
                </a:solidFill>
              </a:rPr>
              <a:t>Nově bude žadatel provádět rozbory ovoce v průběhu závazku pouze ve 2 kalendářních letech za účelem zjištění obsahu sledovaných těžkých kovů a provádět každoročně rozbory ovoce za účelem stanovení a zjištění dodržení limitu obsahu reziduí pesticidů.</a:t>
            </a:r>
          </a:p>
        </p:txBody>
      </p:sp>
    </p:spTree>
    <p:extLst>
      <p:ext uri="{BB962C8B-B14F-4D97-AF65-F5344CB8AC3E}">
        <p14:creationId xmlns:p14="http://schemas.microsoft.com/office/powerpoint/2010/main" val="4023659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6531" y="-150427"/>
            <a:ext cx="7832090" cy="1343958"/>
          </a:xfrm>
          <a:prstGeom prst="rect">
            <a:avLst/>
          </a:prstGeom>
        </p:spPr>
        <p:txBody>
          <a:bodyPr vert="horz" wrap="square" lIns="0" tIns="55880" rIns="0" bIns="0" rtlCol="0">
            <a:spAutoFit/>
          </a:bodyPr>
          <a:lstStyle/>
          <a:p>
            <a:pPr marL="12700">
              <a:lnSpc>
                <a:spcPct val="100000"/>
              </a:lnSpc>
              <a:spcBef>
                <a:spcPts val="440"/>
              </a:spcBef>
            </a:pPr>
            <a:br>
              <a:rPr lang="cs-CZ" sz="3200" spc="80" dirty="0">
                <a:solidFill>
                  <a:srgbClr val="003300"/>
                </a:solidFill>
                <a:latin typeface="Arial"/>
                <a:cs typeface="Arial"/>
              </a:rPr>
            </a:br>
            <a:r>
              <a:rPr sz="3200" spc="80" dirty="0" err="1">
                <a:solidFill>
                  <a:srgbClr val="003300"/>
                </a:solidFill>
                <a:latin typeface="Arial"/>
                <a:cs typeface="Arial"/>
              </a:rPr>
              <a:t>Podopatření</a:t>
            </a:r>
            <a:r>
              <a:rPr sz="3200" spc="-50" dirty="0">
                <a:solidFill>
                  <a:srgbClr val="003300"/>
                </a:solidFill>
                <a:latin typeface="Arial"/>
                <a:cs typeface="Arial"/>
              </a:rPr>
              <a:t> </a:t>
            </a:r>
            <a:r>
              <a:rPr sz="3200" spc="70" dirty="0">
                <a:solidFill>
                  <a:srgbClr val="003300"/>
                </a:solidFill>
                <a:latin typeface="Arial"/>
                <a:cs typeface="Arial"/>
              </a:rPr>
              <a:t>Integrovaná</a:t>
            </a:r>
            <a:r>
              <a:rPr sz="3200" spc="-70" dirty="0">
                <a:solidFill>
                  <a:srgbClr val="003300"/>
                </a:solidFill>
                <a:latin typeface="Arial"/>
                <a:cs typeface="Arial"/>
              </a:rPr>
              <a:t> </a:t>
            </a:r>
            <a:r>
              <a:rPr sz="3200" spc="95" dirty="0">
                <a:solidFill>
                  <a:srgbClr val="003300"/>
                </a:solidFill>
                <a:latin typeface="Arial"/>
                <a:cs typeface="Arial"/>
              </a:rPr>
              <a:t>produkce</a:t>
            </a:r>
            <a:r>
              <a:rPr sz="3200" spc="-65" dirty="0">
                <a:solidFill>
                  <a:srgbClr val="003300"/>
                </a:solidFill>
                <a:latin typeface="Arial"/>
                <a:cs typeface="Arial"/>
              </a:rPr>
              <a:t> </a:t>
            </a:r>
            <a:r>
              <a:rPr sz="3200" spc="-10" dirty="0">
                <a:solidFill>
                  <a:srgbClr val="003300"/>
                </a:solidFill>
                <a:latin typeface="Arial"/>
                <a:cs typeface="Arial"/>
              </a:rPr>
              <a:t>ovoce</a:t>
            </a:r>
            <a:endParaRPr sz="3200" dirty="0">
              <a:latin typeface="Arial"/>
              <a:cs typeface="Arial"/>
            </a:endParaRPr>
          </a:p>
          <a:p>
            <a:pPr marR="282575" algn="r">
              <a:lnSpc>
                <a:spcPct val="100000"/>
              </a:lnSpc>
              <a:spcBef>
                <a:spcPts val="190"/>
              </a:spcBef>
            </a:pPr>
            <a:r>
              <a:rPr sz="1800" dirty="0"/>
              <a:t>(460</a:t>
            </a:r>
            <a:r>
              <a:rPr sz="1800" spc="-10" dirty="0"/>
              <a:t> EUR/ha)</a:t>
            </a:r>
            <a:endParaRPr sz="1800" dirty="0"/>
          </a:p>
        </p:txBody>
      </p:sp>
      <p:pic>
        <p:nvPicPr>
          <p:cNvPr id="3" name="object 3"/>
          <p:cNvPicPr/>
          <p:nvPr/>
        </p:nvPicPr>
        <p:blipFill>
          <a:blip r:embed="rId2" cstate="print"/>
          <a:stretch>
            <a:fillRect/>
          </a:stretch>
        </p:blipFill>
        <p:spPr>
          <a:xfrm>
            <a:off x="156971" y="201155"/>
            <a:ext cx="486156" cy="486168"/>
          </a:xfrm>
          <a:prstGeom prst="rect">
            <a:avLst/>
          </a:prstGeom>
        </p:spPr>
      </p:pic>
      <p:grpSp>
        <p:nvGrpSpPr>
          <p:cNvPr id="4" name="object 4"/>
          <p:cNvGrpSpPr/>
          <p:nvPr/>
        </p:nvGrpSpPr>
        <p:grpSpPr>
          <a:xfrm>
            <a:off x="8640725" y="579627"/>
            <a:ext cx="3206750" cy="1178560"/>
            <a:chOff x="8894055" y="193537"/>
            <a:chExt cx="3206750" cy="1178560"/>
          </a:xfrm>
        </p:grpSpPr>
        <p:pic>
          <p:nvPicPr>
            <p:cNvPr id="5" name="object 5"/>
            <p:cNvPicPr/>
            <p:nvPr/>
          </p:nvPicPr>
          <p:blipFill>
            <a:blip r:embed="rId3" cstate="print"/>
            <a:stretch>
              <a:fillRect/>
            </a:stretch>
          </p:blipFill>
          <p:spPr>
            <a:xfrm>
              <a:off x="8894055" y="193537"/>
              <a:ext cx="3206513" cy="1178074"/>
            </a:xfrm>
            <a:prstGeom prst="rect">
              <a:avLst/>
            </a:prstGeom>
          </p:spPr>
        </p:pic>
        <p:sp>
          <p:nvSpPr>
            <p:cNvPr id="6" name="object 6"/>
            <p:cNvSpPr/>
            <p:nvPr/>
          </p:nvSpPr>
          <p:spPr>
            <a:xfrm>
              <a:off x="8910828" y="201167"/>
              <a:ext cx="3122930" cy="1103630"/>
            </a:xfrm>
            <a:custGeom>
              <a:avLst/>
              <a:gdLst/>
              <a:ahLst/>
              <a:cxnLst/>
              <a:rect l="l" t="t" r="r" b="b"/>
              <a:pathLst>
                <a:path w="3122929" h="1103630">
                  <a:moveTo>
                    <a:pt x="2938779" y="0"/>
                  </a:moveTo>
                  <a:lnTo>
                    <a:pt x="183896" y="0"/>
                  </a:lnTo>
                  <a:lnTo>
                    <a:pt x="134996" y="6566"/>
                  </a:lnTo>
                  <a:lnTo>
                    <a:pt x="91063" y="25098"/>
                  </a:lnTo>
                  <a:lnTo>
                    <a:pt x="53848" y="53847"/>
                  </a:lnTo>
                  <a:lnTo>
                    <a:pt x="25098" y="91063"/>
                  </a:lnTo>
                  <a:lnTo>
                    <a:pt x="6566" y="134996"/>
                  </a:lnTo>
                  <a:lnTo>
                    <a:pt x="0" y="183895"/>
                  </a:lnTo>
                  <a:lnTo>
                    <a:pt x="0" y="919479"/>
                  </a:lnTo>
                  <a:lnTo>
                    <a:pt x="6566" y="968379"/>
                  </a:lnTo>
                  <a:lnTo>
                    <a:pt x="25098" y="1012312"/>
                  </a:lnTo>
                  <a:lnTo>
                    <a:pt x="53848" y="1049527"/>
                  </a:lnTo>
                  <a:lnTo>
                    <a:pt x="91063" y="1078277"/>
                  </a:lnTo>
                  <a:lnTo>
                    <a:pt x="134996" y="1096809"/>
                  </a:lnTo>
                  <a:lnTo>
                    <a:pt x="183896" y="1103376"/>
                  </a:lnTo>
                  <a:lnTo>
                    <a:pt x="2938779" y="1103376"/>
                  </a:lnTo>
                  <a:lnTo>
                    <a:pt x="2987679" y="1096809"/>
                  </a:lnTo>
                  <a:lnTo>
                    <a:pt x="3031612" y="1078277"/>
                  </a:lnTo>
                  <a:lnTo>
                    <a:pt x="3068827" y="1049528"/>
                  </a:lnTo>
                  <a:lnTo>
                    <a:pt x="3097577" y="1012312"/>
                  </a:lnTo>
                  <a:lnTo>
                    <a:pt x="3116109" y="968379"/>
                  </a:lnTo>
                  <a:lnTo>
                    <a:pt x="3122676" y="919479"/>
                  </a:lnTo>
                  <a:lnTo>
                    <a:pt x="3122676" y="183895"/>
                  </a:lnTo>
                  <a:lnTo>
                    <a:pt x="3116109" y="134996"/>
                  </a:lnTo>
                  <a:lnTo>
                    <a:pt x="3097577" y="91063"/>
                  </a:lnTo>
                  <a:lnTo>
                    <a:pt x="3068828" y="53848"/>
                  </a:lnTo>
                  <a:lnTo>
                    <a:pt x="3031612" y="25098"/>
                  </a:lnTo>
                  <a:lnTo>
                    <a:pt x="2987679" y="6566"/>
                  </a:lnTo>
                  <a:lnTo>
                    <a:pt x="2938779" y="0"/>
                  </a:lnTo>
                  <a:close/>
                </a:path>
              </a:pathLst>
            </a:custGeom>
            <a:solidFill>
              <a:srgbClr val="FFF1CC"/>
            </a:solidFill>
          </p:spPr>
          <p:txBody>
            <a:bodyPr wrap="square" lIns="0" tIns="0" rIns="0" bIns="0" rtlCol="0"/>
            <a:lstStyle/>
            <a:p>
              <a:endParaRPr/>
            </a:p>
          </p:txBody>
        </p:sp>
      </p:grpSp>
      <p:sp>
        <p:nvSpPr>
          <p:cNvPr id="7" name="object 7"/>
          <p:cNvSpPr txBox="1"/>
          <p:nvPr/>
        </p:nvSpPr>
        <p:spPr>
          <a:xfrm>
            <a:off x="8695395" y="291210"/>
            <a:ext cx="2874686" cy="843821"/>
          </a:xfrm>
          <a:prstGeom prst="rect">
            <a:avLst/>
          </a:prstGeom>
        </p:spPr>
        <p:txBody>
          <a:bodyPr vert="horz" wrap="square" lIns="0" tIns="12700" rIns="0" bIns="0" rtlCol="0">
            <a:spAutoFit/>
          </a:bodyPr>
          <a:lstStyle/>
          <a:p>
            <a:pPr marL="12700" marR="5080" indent="635" algn="ctr">
              <a:lnSpc>
                <a:spcPct val="100000"/>
              </a:lnSpc>
              <a:spcBef>
                <a:spcPts val="100"/>
              </a:spcBef>
            </a:pPr>
            <a:r>
              <a:rPr sz="1800" i="1" dirty="0" err="1">
                <a:latin typeface="Calibri"/>
                <a:cs typeface="Calibri"/>
              </a:rPr>
              <a:t>Dotace</a:t>
            </a:r>
            <a:r>
              <a:rPr sz="1800" i="1" spc="-15" dirty="0">
                <a:latin typeface="Calibri"/>
                <a:cs typeface="Calibri"/>
              </a:rPr>
              <a:t> </a:t>
            </a:r>
            <a:r>
              <a:rPr sz="1800" i="1" dirty="0">
                <a:latin typeface="Calibri"/>
                <a:cs typeface="Calibri"/>
              </a:rPr>
              <a:t>je</a:t>
            </a:r>
            <a:r>
              <a:rPr sz="1800" i="1" spc="-40" dirty="0">
                <a:latin typeface="Calibri"/>
                <a:cs typeface="Calibri"/>
              </a:rPr>
              <a:t> </a:t>
            </a:r>
            <a:r>
              <a:rPr sz="1800" i="1" spc="-10" dirty="0">
                <a:latin typeface="Calibri"/>
                <a:cs typeface="Calibri"/>
              </a:rPr>
              <a:t>vyplácena </a:t>
            </a:r>
            <a:r>
              <a:rPr sz="1800" i="1" dirty="0">
                <a:latin typeface="Calibri"/>
                <a:cs typeface="Calibri"/>
              </a:rPr>
              <a:t>na ha</a:t>
            </a:r>
            <a:r>
              <a:rPr sz="1800" i="1" spc="-10" dirty="0">
                <a:latin typeface="Calibri"/>
                <a:cs typeface="Calibri"/>
              </a:rPr>
              <a:t> </a:t>
            </a:r>
            <a:r>
              <a:rPr sz="1800" i="1" dirty="0">
                <a:latin typeface="Calibri"/>
                <a:cs typeface="Calibri"/>
              </a:rPr>
              <a:t>se </a:t>
            </a:r>
            <a:r>
              <a:rPr sz="1800" i="1" spc="-10" dirty="0">
                <a:latin typeface="Calibri"/>
                <a:cs typeface="Calibri"/>
              </a:rPr>
              <a:t>zemědělskou </a:t>
            </a:r>
            <a:r>
              <a:rPr sz="1800" i="1" dirty="0">
                <a:latin typeface="Calibri"/>
                <a:cs typeface="Calibri"/>
              </a:rPr>
              <a:t>kulturou</a:t>
            </a:r>
            <a:r>
              <a:rPr sz="1800" i="1" spc="-70" dirty="0">
                <a:latin typeface="Calibri"/>
                <a:cs typeface="Calibri"/>
              </a:rPr>
              <a:t> </a:t>
            </a:r>
            <a:r>
              <a:rPr sz="1800" i="1" dirty="0">
                <a:latin typeface="Calibri"/>
                <a:cs typeface="Calibri"/>
              </a:rPr>
              <a:t>ovocný</a:t>
            </a:r>
            <a:r>
              <a:rPr sz="1800" i="1" spc="-70" dirty="0">
                <a:latin typeface="Calibri"/>
                <a:cs typeface="Calibri"/>
              </a:rPr>
              <a:t> </a:t>
            </a:r>
            <a:r>
              <a:rPr sz="1800" i="1" spc="-20" dirty="0">
                <a:latin typeface="Calibri"/>
                <a:cs typeface="Calibri"/>
              </a:rPr>
              <a:t>sad.</a:t>
            </a:r>
            <a:endParaRPr sz="1800" dirty="0">
              <a:latin typeface="Calibri"/>
              <a:cs typeface="Calibri"/>
            </a:endParaRPr>
          </a:p>
        </p:txBody>
      </p:sp>
      <p:grpSp>
        <p:nvGrpSpPr>
          <p:cNvPr id="8" name="object 8"/>
          <p:cNvGrpSpPr/>
          <p:nvPr/>
        </p:nvGrpSpPr>
        <p:grpSpPr>
          <a:xfrm>
            <a:off x="195361" y="1027522"/>
            <a:ext cx="6658609" cy="4628041"/>
            <a:chOff x="160009" y="1182609"/>
            <a:chExt cx="6658609" cy="3700779"/>
          </a:xfrm>
        </p:grpSpPr>
        <p:pic>
          <p:nvPicPr>
            <p:cNvPr id="9" name="object 9"/>
            <p:cNvPicPr/>
            <p:nvPr/>
          </p:nvPicPr>
          <p:blipFill>
            <a:blip r:embed="rId4" cstate="print"/>
            <a:stretch>
              <a:fillRect/>
            </a:stretch>
          </p:blipFill>
          <p:spPr>
            <a:xfrm>
              <a:off x="160009" y="1182609"/>
              <a:ext cx="6658376" cy="3700294"/>
            </a:xfrm>
            <a:prstGeom prst="rect">
              <a:avLst/>
            </a:prstGeom>
          </p:spPr>
        </p:pic>
        <p:sp>
          <p:nvSpPr>
            <p:cNvPr id="10" name="object 10"/>
            <p:cNvSpPr/>
            <p:nvPr/>
          </p:nvSpPr>
          <p:spPr>
            <a:xfrm>
              <a:off x="176784" y="1190243"/>
              <a:ext cx="6574790" cy="3625850"/>
            </a:xfrm>
            <a:custGeom>
              <a:avLst/>
              <a:gdLst/>
              <a:ahLst/>
              <a:cxnLst/>
              <a:rect l="l" t="t" r="r" b="b"/>
              <a:pathLst>
                <a:path w="6574790" h="3625850">
                  <a:moveTo>
                    <a:pt x="5970270" y="0"/>
                  </a:moveTo>
                  <a:lnTo>
                    <a:pt x="604278" y="0"/>
                  </a:lnTo>
                  <a:lnTo>
                    <a:pt x="557055" y="1817"/>
                  </a:lnTo>
                  <a:lnTo>
                    <a:pt x="510825" y="7181"/>
                  </a:lnTo>
                  <a:lnTo>
                    <a:pt x="465724" y="15957"/>
                  </a:lnTo>
                  <a:lnTo>
                    <a:pt x="421885" y="28010"/>
                  </a:lnTo>
                  <a:lnTo>
                    <a:pt x="379443" y="43207"/>
                  </a:lnTo>
                  <a:lnTo>
                    <a:pt x="338533" y="61413"/>
                  </a:lnTo>
                  <a:lnTo>
                    <a:pt x="299289" y="82493"/>
                  </a:lnTo>
                  <a:lnTo>
                    <a:pt x="261844" y="106314"/>
                  </a:lnTo>
                  <a:lnTo>
                    <a:pt x="226334" y="132741"/>
                  </a:lnTo>
                  <a:lnTo>
                    <a:pt x="192893" y="161640"/>
                  </a:lnTo>
                  <a:lnTo>
                    <a:pt x="161655" y="192876"/>
                  </a:lnTo>
                  <a:lnTo>
                    <a:pt x="132754" y="226316"/>
                  </a:lnTo>
                  <a:lnTo>
                    <a:pt x="106325" y="261824"/>
                  </a:lnTo>
                  <a:lnTo>
                    <a:pt x="82502" y="299268"/>
                  </a:lnTo>
                  <a:lnTo>
                    <a:pt x="61420" y="338512"/>
                  </a:lnTo>
                  <a:lnTo>
                    <a:pt x="43212" y="379422"/>
                  </a:lnTo>
                  <a:lnTo>
                    <a:pt x="28014" y="421864"/>
                  </a:lnTo>
                  <a:lnTo>
                    <a:pt x="15959" y="465704"/>
                  </a:lnTo>
                  <a:lnTo>
                    <a:pt x="7182" y="510807"/>
                  </a:lnTo>
                  <a:lnTo>
                    <a:pt x="1818" y="557039"/>
                  </a:lnTo>
                  <a:lnTo>
                    <a:pt x="0" y="604265"/>
                  </a:lnTo>
                  <a:lnTo>
                    <a:pt x="0" y="3021329"/>
                  </a:lnTo>
                  <a:lnTo>
                    <a:pt x="1818" y="3068556"/>
                  </a:lnTo>
                  <a:lnTo>
                    <a:pt x="7182" y="3114788"/>
                  </a:lnTo>
                  <a:lnTo>
                    <a:pt x="15959" y="3159891"/>
                  </a:lnTo>
                  <a:lnTo>
                    <a:pt x="28014" y="3203731"/>
                  </a:lnTo>
                  <a:lnTo>
                    <a:pt x="43212" y="3246173"/>
                  </a:lnTo>
                  <a:lnTo>
                    <a:pt x="61420" y="3287083"/>
                  </a:lnTo>
                  <a:lnTo>
                    <a:pt x="82502" y="3326327"/>
                  </a:lnTo>
                  <a:lnTo>
                    <a:pt x="106325" y="3363771"/>
                  </a:lnTo>
                  <a:lnTo>
                    <a:pt x="132754" y="3399279"/>
                  </a:lnTo>
                  <a:lnTo>
                    <a:pt x="161655" y="3432719"/>
                  </a:lnTo>
                  <a:lnTo>
                    <a:pt x="192893" y="3463955"/>
                  </a:lnTo>
                  <a:lnTo>
                    <a:pt x="226334" y="3492854"/>
                  </a:lnTo>
                  <a:lnTo>
                    <a:pt x="261844" y="3519281"/>
                  </a:lnTo>
                  <a:lnTo>
                    <a:pt x="299289" y="3543102"/>
                  </a:lnTo>
                  <a:lnTo>
                    <a:pt x="338533" y="3564182"/>
                  </a:lnTo>
                  <a:lnTo>
                    <a:pt x="379443" y="3582388"/>
                  </a:lnTo>
                  <a:lnTo>
                    <a:pt x="421885" y="3597585"/>
                  </a:lnTo>
                  <a:lnTo>
                    <a:pt x="465724" y="3609638"/>
                  </a:lnTo>
                  <a:lnTo>
                    <a:pt x="510825" y="3618414"/>
                  </a:lnTo>
                  <a:lnTo>
                    <a:pt x="557055" y="3623778"/>
                  </a:lnTo>
                  <a:lnTo>
                    <a:pt x="604278" y="3625595"/>
                  </a:lnTo>
                  <a:lnTo>
                    <a:pt x="5970270" y="3625595"/>
                  </a:lnTo>
                  <a:lnTo>
                    <a:pt x="6017496" y="3623778"/>
                  </a:lnTo>
                  <a:lnTo>
                    <a:pt x="6063728" y="3618414"/>
                  </a:lnTo>
                  <a:lnTo>
                    <a:pt x="6108831" y="3609638"/>
                  </a:lnTo>
                  <a:lnTo>
                    <a:pt x="6152671" y="3597585"/>
                  </a:lnTo>
                  <a:lnTo>
                    <a:pt x="6195113" y="3582388"/>
                  </a:lnTo>
                  <a:lnTo>
                    <a:pt x="6236023" y="3564182"/>
                  </a:lnTo>
                  <a:lnTo>
                    <a:pt x="6275267" y="3543102"/>
                  </a:lnTo>
                  <a:lnTo>
                    <a:pt x="6312711" y="3519281"/>
                  </a:lnTo>
                  <a:lnTo>
                    <a:pt x="6348219" y="3492854"/>
                  </a:lnTo>
                  <a:lnTo>
                    <a:pt x="6381659" y="3463955"/>
                  </a:lnTo>
                  <a:lnTo>
                    <a:pt x="6412895" y="3432719"/>
                  </a:lnTo>
                  <a:lnTo>
                    <a:pt x="6441794" y="3399279"/>
                  </a:lnTo>
                  <a:lnTo>
                    <a:pt x="6468221" y="3363771"/>
                  </a:lnTo>
                  <a:lnTo>
                    <a:pt x="6492042" y="3326327"/>
                  </a:lnTo>
                  <a:lnTo>
                    <a:pt x="6513122" y="3287083"/>
                  </a:lnTo>
                  <a:lnTo>
                    <a:pt x="6531328" y="3246173"/>
                  </a:lnTo>
                  <a:lnTo>
                    <a:pt x="6546525" y="3203731"/>
                  </a:lnTo>
                  <a:lnTo>
                    <a:pt x="6558578" y="3159891"/>
                  </a:lnTo>
                  <a:lnTo>
                    <a:pt x="6567354" y="3114788"/>
                  </a:lnTo>
                  <a:lnTo>
                    <a:pt x="6572718" y="3068556"/>
                  </a:lnTo>
                  <a:lnTo>
                    <a:pt x="6574536" y="3021329"/>
                  </a:lnTo>
                  <a:lnTo>
                    <a:pt x="6574536" y="604265"/>
                  </a:lnTo>
                  <a:lnTo>
                    <a:pt x="6572718" y="557039"/>
                  </a:lnTo>
                  <a:lnTo>
                    <a:pt x="6567354" y="510807"/>
                  </a:lnTo>
                  <a:lnTo>
                    <a:pt x="6558578" y="465704"/>
                  </a:lnTo>
                  <a:lnTo>
                    <a:pt x="6546525" y="421864"/>
                  </a:lnTo>
                  <a:lnTo>
                    <a:pt x="6531328" y="379422"/>
                  </a:lnTo>
                  <a:lnTo>
                    <a:pt x="6513122" y="338512"/>
                  </a:lnTo>
                  <a:lnTo>
                    <a:pt x="6492042" y="299268"/>
                  </a:lnTo>
                  <a:lnTo>
                    <a:pt x="6468221" y="261824"/>
                  </a:lnTo>
                  <a:lnTo>
                    <a:pt x="6441794" y="226316"/>
                  </a:lnTo>
                  <a:lnTo>
                    <a:pt x="6412895" y="192876"/>
                  </a:lnTo>
                  <a:lnTo>
                    <a:pt x="6381659" y="161640"/>
                  </a:lnTo>
                  <a:lnTo>
                    <a:pt x="6348219" y="132741"/>
                  </a:lnTo>
                  <a:lnTo>
                    <a:pt x="6312711" y="106314"/>
                  </a:lnTo>
                  <a:lnTo>
                    <a:pt x="6275267" y="82493"/>
                  </a:lnTo>
                  <a:lnTo>
                    <a:pt x="6236023" y="61413"/>
                  </a:lnTo>
                  <a:lnTo>
                    <a:pt x="6195113" y="43207"/>
                  </a:lnTo>
                  <a:lnTo>
                    <a:pt x="6152671" y="28010"/>
                  </a:lnTo>
                  <a:lnTo>
                    <a:pt x="6108831" y="15957"/>
                  </a:lnTo>
                  <a:lnTo>
                    <a:pt x="6063728" y="7181"/>
                  </a:lnTo>
                  <a:lnTo>
                    <a:pt x="6017496" y="1817"/>
                  </a:lnTo>
                  <a:lnTo>
                    <a:pt x="5970270" y="0"/>
                  </a:lnTo>
                  <a:close/>
                </a:path>
              </a:pathLst>
            </a:custGeom>
            <a:solidFill>
              <a:srgbClr val="FFF1CC"/>
            </a:solidFill>
          </p:spPr>
          <p:txBody>
            <a:bodyPr wrap="square" lIns="0" tIns="0" rIns="0" bIns="0" rtlCol="0"/>
            <a:lstStyle/>
            <a:p>
              <a:endParaRPr/>
            </a:p>
          </p:txBody>
        </p:sp>
      </p:grpSp>
      <p:sp>
        <p:nvSpPr>
          <p:cNvPr id="11" name="object 11"/>
          <p:cNvSpPr txBox="1"/>
          <p:nvPr/>
        </p:nvSpPr>
        <p:spPr>
          <a:xfrm>
            <a:off x="344525" y="1329816"/>
            <a:ext cx="5877560" cy="3496598"/>
          </a:xfrm>
          <a:prstGeom prst="rect">
            <a:avLst/>
          </a:prstGeom>
        </p:spPr>
        <p:txBody>
          <a:bodyPr vert="horz" wrap="square" lIns="0" tIns="12700" rIns="0" bIns="0" rtlCol="0">
            <a:spAutoFit/>
          </a:bodyPr>
          <a:lstStyle/>
          <a:p>
            <a:pPr marL="299085" marR="5080" indent="-287020">
              <a:lnSpc>
                <a:spcPct val="107300"/>
              </a:lnSpc>
              <a:spcBef>
                <a:spcPts val="100"/>
              </a:spcBef>
              <a:tabLst>
                <a:tab pos="299085" algn="l"/>
              </a:tabLst>
            </a:pPr>
            <a:r>
              <a:rPr sz="1800" spc="-50" dirty="0">
                <a:solidFill>
                  <a:srgbClr val="FF0000"/>
                </a:solidFill>
                <a:latin typeface="Arial"/>
                <a:cs typeface="Arial"/>
              </a:rPr>
              <a:t>•</a:t>
            </a:r>
            <a:r>
              <a:rPr sz="1800" dirty="0">
                <a:solidFill>
                  <a:srgbClr val="FF0000"/>
                </a:solidFill>
                <a:latin typeface="Arial"/>
                <a:cs typeface="Arial"/>
              </a:rPr>
              <a:t>	</a:t>
            </a:r>
            <a:r>
              <a:rPr sz="2000" dirty="0">
                <a:solidFill>
                  <a:srgbClr val="FF0000"/>
                </a:solidFill>
                <a:latin typeface="Calibri"/>
                <a:cs typeface="Calibri"/>
              </a:rPr>
              <a:t>nová</a:t>
            </a:r>
            <a:r>
              <a:rPr sz="2000" spc="-55" dirty="0">
                <a:solidFill>
                  <a:srgbClr val="FF0000"/>
                </a:solidFill>
                <a:latin typeface="Calibri"/>
                <a:cs typeface="Calibri"/>
              </a:rPr>
              <a:t> </a:t>
            </a:r>
            <a:r>
              <a:rPr sz="2000" dirty="0">
                <a:latin typeface="Calibri"/>
                <a:cs typeface="Calibri"/>
              </a:rPr>
              <a:t>povinnost</a:t>
            </a:r>
            <a:r>
              <a:rPr sz="2000" spc="-25" dirty="0">
                <a:latin typeface="Calibri"/>
                <a:cs typeface="Calibri"/>
              </a:rPr>
              <a:t> </a:t>
            </a:r>
            <a:r>
              <a:rPr sz="2000" dirty="0">
                <a:latin typeface="Calibri"/>
                <a:cs typeface="Calibri"/>
              </a:rPr>
              <a:t>provedení</a:t>
            </a:r>
            <a:r>
              <a:rPr sz="2000" spc="-45" dirty="0">
                <a:latin typeface="Calibri"/>
                <a:cs typeface="Calibri"/>
              </a:rPr>
              <a:t> </a:t>
            </a:r>
            <a:r>
              <a:rPr sz="2000" dirty="0">
                <a:latin typeface="Calibri"/>
                <a:cs typeface="Calibri"/>
              </a:rPr>
              <a:t>odběru/rozboru</a:t>
            </a:r>
            <a:r>
              <a:rPr sz="2000" spc="-15" dirty="0">
                <a:latin typeface="Calibri"/>
                <a:cs typeface="Calibri"/>
              </a:rPr>
              <a:t> </a:t>
            </a:r>
            <a:r>
              <a:rPr sz="2000" dirty="0">
                <a:latin typeface="Calibri"/>
                <a:cs typeface="Calibri"/>
              </a:rPr>
              <a:t>ovoce</a:t>
            </a:r>
            <a:r>
              <a:rPr sz="2000" spc="-25" dirty="0">
                <a:latin typeface="Calibri"/>
                <a:cs typeface="Calibri"/>
              </a:rPr>
              <a:t> </a:t>
            </a:r>
            <a:r>
              <a:rPr sz="2000" dirty="0">
                <a:latin typeface="Calibri"/>
                <a:cs typeface="Calibri"/>
              </a:rPr>
              <a:t>v</a:t>
            </a:r>
            <a:r>
              <a:rPr sz="2000" spc="-40" dirty="0">
                <a:latin typeface="Calibri"/>
                <a:cs typeface="Calibri"/>
              </a:rPr>
              <a:t> </a:t>
            </a:r>
            <a:r>
              <a:rPr sz="2000" spc="-10" dirty="0">
                <a:latin typeface="Calibri"/>
                <a:cs typeface="Calibri"/>
              </a:rPr>
              <a:t>průběhu závazku</a:t>
            </a:r>
            <a:r>
              <a:rPr sz="2000" spc="-50" dirty="0">
                <a:latin typeface="Calibri"/>
                <a:cs typeface="Calibri"/>
              </a:rPr>
              <a:t> </a:t>
            </a:r>
            <a:r>
              <a:rPr sz="2000" dirty="0">
                <a:latin typeface="Calibri"/>
                <a:cs typeface="Calibri"/>
              </a:rPr>
              <a:t>pouze</a:t>
            </a:r>
            <a:r>
              <a:rPr sz="2000" spc="-15" dirty="0">
                <a:latin typeface="Calibri"/>
                <a:cs typeface="Calibri"/>
              </a:rPr>
              <a:t> </a:t>
            </a:r>
            <a:r>
              <a:rPr sz="2000" dirty="0">
                <a:latin typeface="Calibri"/>
                <a:cs typeface="Calibri"/>
              </a:rPr>
              <a:t>ve</a:t>
            </a:r>
            <a:r>
              <a:rPr sz="2000" spc="-30" dirty="0">
                <a:latin typeface="Calibri"/>
                <a:cs typeface="Calibri"/>
              </a:rPr>
              <a:t> </a:t>
            </a:r>
            <a:r>
              <a:rPr sz="2000" dirty="0">
                <a:latin typeface="Calibri"/>
                <a:cs typeface="Calibri"/>
              </a:rPr>
              <a:t>2</a:t>
            </a:r>
            <a:r>
              <a:rPr sz="2000" spc="-30" dirty="0">
                <a:latin typeface="Calibri"/>
                <a:cs typeface="Calibri"/>
              </a:rPr>
              <a:t> </a:t>
            </a:r>
            <a:r>
              <a:rPr sz="2000" dirty="0">
                <a:latin typeface="Calibri"/>
                <a:cs typeface="Calibri"/>
              </a:rPr>
              <a:t>kalendářních</a:t>
            </a:r>
            <a:r>
              <a:rPr sz="2000" spc="5" dirty="0">
                <a:latin typeface="Calibri"/>
                <a:cs typeface="Calibri"/>
              </a:rPr>
              <a:t> </a:t>
            </a:r>
            <a:r>
              <a:rPr sz="2000" dirty="0">
                <a:latin typeface="Calibri"/>
                <a:cs typeface="Calibri"/>
              </a:rPr>
              <a:t>letech</a:t>
            </a:r>
            <a:r>
              <a:rPr sz="2000" spc="-10" dirty="0">
                <a:latin typeface="Calibri"/>
                <a:cs typeface="Calibri"/>
              </a:rPr>
              <a:t> </a:t>
            </a:r>
            <a:r>
              <a:rPr sz="2000" dirty="0">
                <a:latin typeface="Calibri"/>
                <a:cs typeface="Calibri"/>
              </a:rPr>
              <a:t>za</a:t>
            </a:r>
            <a:r>
              <a:rPr sz="2000" spc="-30" dirty="0">
                <a:latin typeface="Calibri"/>
                <a:cs typeface="Calibri"/>
              </a:rPr>
              <a:t> </a:t>
            </a:r>
            <a:r>
              <a:rPr sz="2000" dirty="0">
                <a:latin typeface="Calibri"/>
                <a:cs typeface="Calibri"/>
              </a:rPr>
              <a:t>účelem</a:t>
            </a:r>
            <a:r>
              <a:rPr sz="2000" spc="-15" dirty="0">
                <a:latin typeface="Calibri"/>
                <a:cs typeface="Calibri"/>
              </a:rPr>
              <a:t> </a:t>
            </a:r>
            <a:r>
              <a:rPr sz="2000" spc="-10" dirty="0">
                <a:latin typeface="Calibri"/>
                <a:cs typeface="Calibri"/>
              </a:rPr>
              <a:t>zjištění </a:t>
            </a:r>
            <a:r>
              <a:rPr sz="2000" dirty="0">
                <a:latin typeface="Calibri"/>
                <a:cs typeface="Calibri"/>
              </a:rPr>
              <a:t>obsahu</a:t>
            </a:r>
            <a:r>
              <a:rPr sz="2000" spc="-75" dirty="0">
                <a:latin typeface="Calibri"/>
                <a:cs typeface="Calibri"/>
              </a:rPr>
              <a:t> </a:t>
            </a:r>
            <a:r>
              <a:rPr sz="2000" dirty="0">
                <a:latin typeface="Calibri"/>
                <a:cs typeface="Calibri"/>
              </a:rPr>
              <a:t>sledovaných</a:t>
            </a:r>
            <a:r>
              <a:rPr sz="2000" spc="-50" dirty="0">
                <a:latin typeface="Calibri"/>
                <a:cs typeface="Calibri"/>
              </a:rPr>
              <a:t> </a:t>
            </a:r>
            <a:r>
              <a:rPr sz="2000" dirty="0">
                <a:latin typeface="Calibri"/>
                <a:cs typeface="Calibri"/>
              </a:rPr>
              <a:t>těžkých</a:t>
            </a:r>
            <a:r>
              <a:rPr sz="2000" spc="-75" dirty="0">
                <a:latin typeface="Calibri"/>
                <a:cs typeface="Calibri"/>
              </a:rPr>
              <a:t> </a:t>
            </a:r>
            <a:r>
              <a:rPr sz="2000" spc="-20" dirty="0">
                <a:latin typeface="Calibri"/>
                <a:cs typeface="Calibri"/>
              </a:rPr>
              <a:t>kovů</a:t>
            </a:r>
            <a:endParaRPr sz="2000" dirty="0">
              <a:latin typeface="Calibri"/>
              <a:cs typeface="Calibri"/>
            </a:endParaRPr>
          </a:p>
          <a:p>
            <a:pPr marL="299085" marR="40640" indent="-287020">
              <a:lnSpc>
                <a:spcPct val="107000"/>
              </a:lnSpc>
              <a:spcBef>
                <a:spcPts val="795"/>
              </a:spcBef>
              <a:tabLst>
                <a:tab pos="299085" algn="l"/>
              </a:tabLst>
            </a:pPr>
            <a:r>
              <a:rPr sz="2000" spc="-50" dirty="0">
                <a:solidFill>
                  <a:srgbClr val="FF0000"/>
                </a:solidFill>
                <a:latin typeface="Arial"/>
                <a:cs typeface="Arial"/>
              </a:rPr>
              <a:t>•</a:t>
            </a:r>
            <a:r>
              <a:rPr sz="2000" dirty="0">
                <a:solidFill>
                  <a:srgbClr val="FF0000"/>
                </a:solidFill>
                <a:latin typeface="Arial"/>
                <a:cs typeface="Arial"/>
              </a:rPr>
              <a:t>	</a:t>
            </a:r>
            <a:r>
              <a:rPr sz="2000" dirty="0">
                <a:solidFill>
                  <a:srgbClr val="FF0000"/>
                </a:solidFill>
                <a:latin typeface="Calibri"/>
                <a:cs typeface="Calibri"/>
              </a:rPr>
              <a:t>nová</a:t>
            </a:r>
            <a:r>
              <a:rPr sz="2000" spc="-50" dirty="0">
                <a:solidFill>
                  <a:srgbClr val="FF0000"/>
                </a:solidFill>
                <a:latin typeface="Calibri"/>
                <a:cs typeface="Calibri"/>
              </a:rPr>
              <a:t> </a:t>
            </a:r>
            <a:r>
              <a:rPr sz="2000" dirty="0">
                <a:latin typeface="Calibri"/>
                <a:cs typeface="Calibri"/>
              </a:rPr>
              <a:t>povinnost</a:t>
            </a:r>
            <a:r>
              <a:rPr sz="2000" spc="-25" dirty="0">
                <a:latin typeface="Calibri"/>
                <a:cs typeface="Calibri"/>
              </a:rPr>
              <a:t> </a:t>
            </a:r>
            <a:r>
              <a:rPr sz="2000" dirty="0">
                <a:latin typeface="Calibri"/>
                <a:cs typeface="Calibri"/>
              </a:rPr>
              <a:t>provedení</a:t>
            </a:r>
            <a:r>
              <a:rPr sz="2000" spc="-45" dirty="0">
                <a:latin typeface="Calibri"/>
                <a:cs typeface="Calibri"/>
              </a:rPr>
              <a:t> </a:t>
            </a:r>
            <a:r>
              <a:rPr sz="2000" spc="-10" dirty="0">
                <a:latin typeface="Calibri"/>
                <a:cs typeface="Calibri"/>
              </a:rPr>
              <a:t>každoročního</a:t>
            </a:r>
            <a:r>
              <a:rPr sz="2000" spc="-15" dirty="0">
                <a:latin typeface="Calibri"/>
                <a:cs typeface="Calibri"/>
              </a:rPr>
              <a:t> </a:t>
            </a:r>
            <a:r>
              <a:rPr sz="2000" spc="-10" dirty="0">
                <a:latin typeface="Calibri"/>
                <a:cs typeface="Calibri"/>
              </a:rPr>
              <a:t>odběru/rozboru </a:t>
            </a:r>
            <a:r>
              <a:rPr sz="2000" dirty="0">
                <a:latin typeface="Calibri"/>
                <a:cs typeface="Calibri"/>
              </a:rPr>
              <a:t>ovoce</a:t>
            </a:r>
            <a:r>
              <a:rPr sz="2000" spc="-35" dirty="0">
                <a:latin typeface="Calibri"/>
                <a:cs typeface="Calibri"/>
              </a:rPr>
              <a:t> </a:t>
            </a:r>
            <a:r>
              <a:rPr sz="2000" dirty="0">
                <a:latin typeface="Calibri"/>
                <a:cs typeface="Calibri"/>
              </a:rPr>
              <a:t>za</a:t>
            </a:r>
            <a:r>
              <a:rPr sz="2000" spc="-45" dirty="0">
                <a:latin typeface="Calibri"/>
                <a:cs typeface="Calibri"/>
              </a:rPr>
              <a:t> </a:t>
            </a:r>
            <a:r>
              <a:rPr sz="2000" dirty="0">
                <a:latin typeface="Calibri"/>
                <a:cs typeface="Calibri"/>
              </a:rPr>
              <a:t>účelem</a:t>
            </a:r>
            <a:r>
              <a:rPr sz="2000" spc="-30" dirty="0">
                <a:latin typeface="Calibri"/>
                <a:cs typeface="Calibri"/>
              </a:rPr>
              <a:t> </a:t>
            </a:r>
            <a:r>
              <a:rPr sz="2000" dirty="0">
                <a:latin typeface="Calibri"/>
                <a:cs typeface="Calibri"/>
              </a:rPr>
              <a:t>stanovení</a:t>
            </a:r>
            <a:r>
              <a:rPr sz="2000" spc="-35" dirty="0">
                <a:latin typeface="Calibri"/>
                <a:cs typeface="Calibri"/>
              </a:rPr>
              <a:t> </a:t>
            </a:r>
            <a:r>
              <a:rPr sz="2000" dirty="0">
                <a:latin typeface="Calibri"/>
                <a:cs typeface="Calibri"/>
              </a:rPr>
              <a:t>a</a:t>
            </a:r>
            <a:r>
              <a:rPr sz="2000" spc="-40" dirty="0">
                <a:latin typeface="Calibri"/>
                <a:cs typeface="Calibri"/>
              </a:rPr>
              <a:t> </a:t>
            </a:r>
            <a:r>
              <a:rPr sz="2000" dirty="0">
                <a:latin typeface="Calibri"/>
                <a:cs typeface="Calibri"/>
              </a:rPr>
              <a:t>zjištění</a:t>
            </a:r>
            <a:r>
              <a:rPr sz="2000" spc="-35" dirty="0">
                <a:latin typeface="Calibri"/>
                <a:cs typeface="Calibri"/>
              </a:rPr>
              <a:t> </a:t>
            </a:r>
            <a:r>
              <a:rPr sz="2000" dirty="0">
                <a:latin typeface="Calibri"/>
                <a:cs typeface="Calibri"/>
              </a:rPr>
              <a:t>dodržení</a:t>
            </a:r>
            <a:r>
              <a:rPr sz="2000" spc="-25" dirty="0">
                <a:latin typeface="Calibri"/>
                <a:cs typeface="Calibri"/>
              </a:rPr>
              <a:t> </a:t>
            </a:r>
            <a:r>
              <a:rPr sz="2000" dirty="0">
                <a:latin typeface="Calibri"/>
                <a:cs typeface="Calibri"/>
              </a:rPr>
              <a:t>limitu</a:t>
            </a:r>
            <a:r>
              <a:rPr sz="2000" spc="-35" dirty="0">
                <a:latin typeface="Calibri"/>
                <a:cs typeface="Calibri"/>
              </a:rPr>
              <a:t> </a:t>
            </a:r>
            <a:r>
              <a:rPr sz="2000" spc="-10" dirty="0">
                <a:latin typeface="Calibri"/>
                <a:cs typeface="Calibri"/>
              </a:rPr>
              <a:t>obsahu </a:t>
            </a:r>
            <a:r>
              <a:rPr sz="2000" dirty="0">
                <a:latin typeface="Calibri"/>
                <a:cs typeface="Calibri"/>
              </a:rPr>
              <a:t>reziduí</a:t>
            </a:r>
            <a:r>
              <a:rPr sz="2000" spc="-50" dirty="0">
                <a:latin typeface="Calibri"/>
                <a:cs typeface="Calibri"/>
              </a:rPr>
              <a:t> </a:t>
            </a:r>
            <a:r>
              <a:rPr sz="2000" spc="-10" dirty="0">
                <a:latin typeface="Calibri"/>
                <a:cs typeface="Calibri"/>
              </a:rPr>
              <a:t>pesticidů</a:t>
            </a:r>
            <a:endParaRPr sz="2000" dirty="0">
              <a:latin typeface="Calibri"/>
              <a:cs typeface="Calibri"/>
            </a:endParaRPr>
          </a:p>
          <a:p>
            <a:pPr marL="299085" marR="177165" indent="-287020">
              <a:lnSpc>
                <a:spcPct val="107100"/>
              </a:lnSpc>
              <a:spcBef>
                <a:spcPts val="795"/>
              </a:spcBef>
              <a:tabLst>
                <a:tab pos="299085" algn="l"/>
              </a:tabLst>
            </a:pPr>
            <a:r>
              <a:rPr sz="2000" spc="-50" dirty="0">
                <a:solidFill>
                  <a:srgbClr val="FF0000"/>
                </a:solidFill>
                <a:latin typeface="Arial"/>
                <a:cs typeface="Arial"/>
              </a:rPr>
              <a:t>•</a:t>
            </a:r>
            <a:r>
              <a:rPr sz="2000" dirty="0">
                <a:solidFill>
                  <a:srgbClr val="FF0000"/>
                </a:solidFill>
                <a:latin typeface="Arial"/>
                <a:cs typeface="Arial"/>
              </a:rPr>
              <a:t>	</a:t>
            </a:r>
            <a:r>
              <a:rPr sz="2000" dirty="0">
                <a:solidFill>
                  <a:srgbClr val="FF0000"/>
                </a:solidFill>
                <a:latin typeface="Calibri"/>
                <a:cs typeface="Calibri"/>
              </a:rPr>
              <a:t>nová</a:t>
            </a:r>
            <a:r>
              <a:rPr sz="2000" spc="-45" dirty="0">
                <a:solidFill>
                  <a:srgbClr val="FF0000"/>
                </a:solidFill>
                <a:latin typeface="Calibri"/>
                <a:cs typeface="Calibri"/>
              </a:rPr>
              <a:t> </a:t>
            </a:r>
            <a:r>
              <a:rPr sz="2000" dirty="0">
                <a:latin typeface="Calibri"/>
                <a:cs typeface="Calibri"/>
              </a:rPr>
              <a:t>povinnost</a:t>
            </a:r>
            <a:r>
              <a:rPr sz="2000" spc="-20" dirty="0">
                <a:latin typeface="Calibri"/>
                <a:cs typeface="Calibri"/>
              </a:rPr>
              <a:t> </a:t>
            </a:r>
            <a:r>
              <a:rPr sz="2000" dirty="0">
                <a:latin typeface="Calibri"/>
                <a:cs typeface="Calibri"/>
              </a:rPr>
              <a:t>zajištění</a:t>
            </a:r>
            <a:r>
              <a:rPr sz="2000" spc="-40" dirty="0">
                <a:latin typeface="Calibri"/>
                <a:cs typeface="Calibri"/>
              </a:rPr>
              <a:t> </a:t>
            </a:r>
            <a:r>
              <a:rPr sz="2000" dirty="0">
                <a:latin typeface="Calibri"/>
                <a:cs typeface="Calibri"/>
              </a:rPr>
              <a:t>v</a:t>
            </a:r>
            <a:r>
              <a:rPr sz="2000" spc="-30" dirty="0">
                <a:latin typeface="Calibri"/>
                <a:cs typeface="Calibri"/>
              </a:rPr>
              <a:t> </a:t>
            </a:r>
            <a:r>
              <a:rPr sz="2000" dirty="0">
                <a:latin typeface="Calibri"/>
                <a:cs typeface="Calibri"/>
              </a:rPr>
              <a:t>prvním</a:t>
            </a:r>
            <a:r>
              <a:rPr sz="2000" spc="-25" dirty="0">
                <a:latin typeface="Calibri"/>
                <a:cs typeface="Calibri"/>
              </a:rPr>
              <a:t> </a:t>
            </a:r>
            <a:r>
              <a:rPr sz="2000" dirty="0">
                <a:latin typeface="Calibri"/>
                <a:cs typeface="Calibri"/>
              </a:rPr>
              <a:t>roce</a:t>
            </a:r>
            <a:r>
              <a:rPr sz="2000" spc="-20" dirty="0">
                <a:latin typeface="Calibri"/>
                <a:cs typeface="Calibri"/>
              </a:rPr>
              <a:t> </a:t>
            </a:r>
            <a:r>
              <a:rPr sz="2000" spc="-10" dirty="0">
                <a:latin typeface="Calibri"/>
                <a:cs typeface="Calibri"/>
              </a:rPr>
              <a:t>závazku</a:t>
            </a:r>
            <a:r>
              <a:rPr sz="2000" spc="-40" dirty="0">
                <a:latin typeface="Calibri"/>
                <a:cs typeface="Calibri"/>
              </a:rPr>
              <a:t> </a:t>
            </a:r>
            <a:r>
              <a:rPr sz="2000" spc="-10" dirty="0">
                <a:latin typeface="Calibri"/>
                <a:cs typeface="Calibri"/>
              </a:rPr>
              <a:t>(nejpozději </a:t>
            </a:r>
            <a:r>
              <a:rPr sz="2000" dirty="0">
                <a:latin typeface="Calibri"/>
                <a:cs typeface="Calibri"/>
              </a:rPr>
              <a:t>do</a:t>
            </a:r>
            <a:r>
              <a:rPr sz="2000" spc="-15" dirty="0">
                <a:latin typeface="Calibri"/>
                <a:cs typeface="Calibri"/>
              </a:rPr>
              <a:t> </a:t>
            </a:r>
            <a:r>
              <a:rPr sz="2000" dirty="0">
                <a:latin typeface="Calibri"/>
                <a:cs typeface="Calibri"/>
              </a:rPr>
              <a:t>31.</a:t>
            </a:r>
            <a:r>
              <a:rPr sz="2000" spc="-20" dirty="0">
                <a:latin typeface="Calibri"/>
                <a:cs typeface="Calibri"/>
              </a:rPr>
              <a:t> </a:t>
            </a:r>
            <a:r>
              <a:rPr sz="2000" dirty="0">
                <a:latin typeface="Calibri"/>
                <a:cs typeface="Calibri"/>
              </a:rPr>
              <a:t>ledna</a:t>
            </a:r>
            <a:r>
              <a:rPr sz="2000" spc="-15" dirty="0">
                <a:latin typeface="Calibri"/>
                <a:cs typeface="Calibri"/>
              </a:rPr>
              <a:t> </a:t>
            </a:r>
            <a:r>
              <a:rPr sz="2000" dirty="0">
                <a:latin typeface="Calibri"/>
                <a:cs typeface="Calibri"/>
              </a:rPr>
              <a:t>roku</a:t>
            </a:r>
            <a:r>
              <a:rPr sz="2000" spc="-25" dirty="0">
                <a:latin typeface="Calibri"/>
                <a:cs typeface="Calibri"/>
              </a:rPr>
              <a:t> </a:t>
            </a:r>
            <a:r>
              <a:rPr sz="2000" dirty="0">
                <a:latin typeface="Calibri"/>
                <a:cs typeface="Calibri"/>
              </a:rPr>
              <a:t>následujícího</a:t>
            </a:r>
            <a:r>
              <a:rPr sz="2000" spc="-15" dirty="0">
                <a:latin typeface="Calibri"/>
                <a:cs typeface="Calibri"/>
              </a:rPr>
              <a:t> </a:t>
            </a:r>
            <a:r>
              <a:rPr sz="2000" dirty="0">
                <a:latin typeface="Calibri"/>
                <a:cs typeface="Calibri"/>
              </a:rPr>
              <a:t>po</a:t>
            </a:r>
            <a:r>
              <a:rPr sz="2000" spc="-15" dirty="0">
                <a:latin typeface="Calibri"/>
                <a:cs typeface="Calibri"/>
              </a:rPr>
              <a:t> </a:t>
            </a:r>
            <a:r>
              <a:rPr sz="2000" dirty="0">
                <a:latin typeface="Calibri"/>
                <a:cs typeface="Calibri"/>
              </a:rPr>
              <a:t>podání</a:t>
            </a:r>
            <a:r>
              <a:rPr sz="2000" spc="-15" dirty="0">
                <a:latin typeface="Calibri"/>
                <a:cs typeface="Calibri"/>
              </a:rPr>
              <a:t> </a:t>
            </a:r>
            <a:r>
              <a:rPr sz="2000" dirty="0">
                <a:latin typeface="Calibri"/>
                <a:cs typeface="Calibri"/>
              </a:rPr>
              <a:t>žádosti</a:t>
            </a:r>
            <a:r>
              <a:rPr sz="2000" spc="-20" dirty="0">
                <a:latin typeface="Calibri"/>
                <a:cs typeface="Calibri"/>
              </a:rPr>
              <a:t> </a:t>
            </a:r>
            <a:r>
              <a:rPr sz="2000" spc="-50" dirty="0">
                <a:latin typeface="Calibri"/>
                <a:cs typeface="Calibri"/>
              </a:rPr>
              <a:t>o </a:t>
            </a:r>
            <a:r>
              <a:rPr sz="2000" spc="-10" dirty="0">
                <a:latin typeface="Calibri"/>
                <a:cs typeface="Calibri"/>
              </a:rPr>
              <a:t>zařazení)</a:t>
            </a:r>
            <a:r>
              <a:rPr sz="2000" spc="-45" dirty="0">
                <a:latin typeface="Calibri"/>
                <a:cs typeface="Calibri"/>
              </a:rPr>
              <a:t> </a:t>
            </a:r>
            <a:r>
              <a:rPr sz="2000" dirty="0">
                <a:latin typeface="Calibri"/>
                <a:cs typeface="Calibri"/>
              </a:rPr>
              <a:t>odběru</a:t>
            </a:r>
            <a:r>
              <a:rPr sz="2000" spc="-15" dirty="0">
                <a:latin typeface="Calibri"/>
                <a:cs typeface="Calibri"/>
              </a:rPr>
              <a:t> </a:t>
            </a:r>
            <a:r>
              <a:rPr sz="2000" dirty="0">
                <a:latin typeface="Calibri"/>
                <a:cs typeface="Calibri"/>
              </a:rPr>
              <a:t>vzorků</a:t>
            </a:r>
            <a:r>
              <a:rPr sz="2000" spc="-20" dirty="0">
                <a:latin typeface="Calibri"/>
                <a:cs typeface="Calibri"/>
              </a:rPr>
              <a:t> </a:t>
            </a:r>
            <a:r>
              <a:rPr sz="2000" dirty="0">
                <a:latin typeface="Calibri"/>
                <a:cs typeface="Calibri"/>
              </a:rPr>
              <a:t>půdy</a:t>
            </a:r>
            <a:r>
              <a:rPr sz="2000" spc="-25" dirty="0">
                <a:latin typeface="Calibri"/>
                <a:cs typeface="Calibri"/>
              </a:rPr>
              <a:t> </a:t>
            </a:r>
            <a:r>
              <a:rPr sz="2000" dirty="0">
                <a:latin typeface="Calibri"/>
                <a:cs typeface="Calibri"/>
              </a:rPr>
              <a:t>a</a:t>
            </a:r>
            <a:r>
              <a:rPr sz="2000" spc="-20" dirty="0">
                <a:latin typeface="Calibri"/>
                <a:cs typeface="Calibri"/>
              </a:rPr>
              <a:t> </a:t>
            </a:r>
            <a:r>
              <a:rPr sz="2000" dirty="0">
                <a:latin typeface="Calibri"/>
                <a:cs typeface="Calibri"/>
              </a:rPr>
              <a:t>účelem</a:t>
            </a:r>
            <a:r>
              <a:rPr sz="2000" spc="-25" dirty="0">
                <a:latin typeface="Calibri"/>
                <a:cs typeface="Calibri"/>
              </a:rPr>
              <a:t> </a:t>
            </a:r>
            <a:r>
              <a:rPr sz="2000" dirty="0">
                <a:latin typeface="Calibri"/>
                <a:cs typeface="Calibri"/>
              </a:rPr>
              <a:t>zjištění</a:t>
            </a:r>
            <a:r>
              <a:rPr sz="2000" spc="-20" dirty="0">
                <a:latin typeface="Calibri"/>
                <a:cs typeface="Calibri"/>
              </a:rPr>
              <a:t> </a:t>
            </a:r>
            <a:r>
              <a:rPr sz="2000" spc="-10" dirty="0">
                <a:latin typeface="Calibri"/>
                <a:cs typeface="Calibri"/>
              </a:rPr>
              <a:t>obsahu sledovaných</a:t>
            </a:r>
            <a:r>
              <a:rPr sz="2000" spc="-40" dirty="0">
                <a:latin typeface="Calibri"/>
                <a:cs typeface="Calibri"/>
              </a:rPr>
              <a:t> </a:t>
            </a:r>
            <a:r>
              <a:rPr sz="2000" dirty="0">
                <a:latin typeface="Calibri"/>
                <a:cs typeface="Calibri"/>
              </a:rPr>
              <a:t>těžkých</a:t>
            </a:r>
            <a:r>
              <a:rPr sz="2000" spc="-40" dirty="0">
                <a:latin typeface="Calibri"/>
                <a:cs typeface="Calibri"/>
              </a:rPr>
              <a:t> </a:t>
            </a:r>
            <a:r>
              <a:rPr sz="2000" spc="-20" dirty="0">
                <a:latin typeface="Calibri"/>
                <a:cs typeface="Calibri"/>
              </a:rPr>
              <a:t>kovů</a:t>
            </a:r>
            <a:endParaRPr sz="2000" dirty="0">
              <a:latin typeface="Calibri"/>
              <a:cs typeface="Calibri"/>
            </a:endParaRPr>
          </a:p>
        </p:txBody>
      </p:sp>
      <p:grpSp>
        <p:nvGrpSpPr>
          <p:cNvPr id="12" name="object 12"/>
          <p:cNvGrpSpPr/>
          <p:nvPr/>
        </p:nvGrpSpPr>
        <p:grpSpPr>
          <a:xfrm>
            <a:off x="7485856" y="1900365"/>
            <a:ext cx="2597150" cy="1303655"/>
            <a:chOff x="7485856" y="1900365"/>
            <a:chExt cx="2597150" cy="1303655"/>
          </a:xfrm>
        </p:grpSpPr>
        <p:pic>
          <p:nvPicPr>
            <p:cNvPr id="13" name="object 13"/>
            <p:cNvPicPr/>
            <p:nvPr/>
          </p:nvPicPr>
          <p:blipFill>
            <a:blip r:embed="rId5" cstate="print"/>
            <a:stretch>
              <a:fillRect/>
            </a:stretch>
          </p:blipFill>
          <p:spPr>
            <a:xfrm>
              <a:off x="7485856" y="1900365"/>
              <a:ext cx="2596959" cy="1303113"/>
            </a:xfrm>
            <a:prstGeom prst="rect">
              <a:avLst/>
            </a:prstGeom>
          </p:spPr>
        </p:pic>
        <p:sp>
          <p:nvSpPr>
            <p:cNvPr id="14" name="object 14"/>
            <p:cNvSpPr/>
            <p:nvPr/>
          </p:nvSpPr>
          <p:spPr>
            <a:xfrm>
              <a:off x="7502652" y="1908048"/>
              <a:ext cx="2513330" cy="1228725"/>
            </a:xfrm>
            <a:custGeom>
              <a:avLst/>
              <a:gdLst/>
              <a:ahLst/>
              <a:cxnLst/>
              <a:rect l="l" t="t" r="r" b="b"/>
              <a:pathLst>
                <a:path w="2513329" h="1228725">
                  <a:moveTo>
                    <a:pt x="2308352" y="0"/>
                  </a:moveTo>
                  <a:lnTo>
                    <a:pt x="204724" y="0"/>
                  </a:lnTo>
                  <a:lnTo>
                    <a:pt x="157793" y="5408"/>
                  </a:lnTo>
                  <a:lnTo>
                    <a:pt x="114707" y="20814"/>
                  </a:lnTo>
                  <a:lnTo>
                    <a:pt x="76694" y="44986"/>
                  </a:lnTo>
                  <a:lnTo>
                    <a:pt x="44986" y="76694"/>
                  </a:lnTo>
                  <a:lnTo>
                    <a:pt x="20814" y="114707"/>
                  </a:lnTo>
                  <a:lnTo>
                    <a:pt x="5408" y="157793"/>
                  </a:lnTo>
                  <a:lnTo>
                    <a:pt x="0" y="204724"/>
                  </a:lnTo>
                  <a:lnTo>
                    <a:pt x="0" y="1023619"/>
                  </a:lnTo>
                  <a:lnTo>
                    <a:pt x="5408" y="1070550"/>
                  </a:lnTo>
                  <a:lnTo>
                    <a:pt x="20814" y="1113636"/>
                  </a:lnTo>
                  <a:lnTo>
                    <a:pt x="44986" y="1151649"/>
                  </a:lnTo>
                  <a:lnTo>
                    <a:pt x="76694" y="1183357"/>
                  </a:lnTo>
                  <a:lnTo>
                    <a:pt x="114707" y="1207529"/>
                  </a:lnTo>
                  <a:lnTo>
                    <a:pt x="157793" y="1222935"/>
                  </a:lnTo>
                  <a:lnTo>
                    <a:pt x="204724" y="1228343"/>
                  </a:lnTo>
                  <a:lnTo>
                    <a:pt x="2308352" y="1228343"/>
                  </a:lnTo>
                  <a:lnTo>
                    <a:pt x="2355282" y="1222935"/>
                  </a:lnTo>
                  <a:lnTo>
                    <a:pt x="2398368" y="1207529"/>
                  </a:lnTo>
                  <a:lnTo>
                    <a:pt x="2436381" y="1183357"/>
                  </a:lnTo>
                  <a:lnTo>
                    <a:pt x="2468089" y="1151649"/>
                  </a:lnTo>
                  <a:lnTo>
                    <a:pt x="2492261" y="1113636"/>
                  </a:lnTo>
                  <a:lnTo>
                    <a:pt x="2507667" y="1070550"/>
                  </a:lnTo>
                  <a:lnTo>
                    <a:pt x="2513076" y="1023619"/>
                  </a:lnTo>
                  <a:lnTo>
                    <a:pt x="2513076" y="204724"/>
                  </a:lnTo>
                  <a:lnTo>
                    <a:pt x="2507667" y="157793"/>
                  </a:lnTo>
                  <a:lnTo>
                    <a:pt x="2492261" y="114707"/>
                  </a:lnTo>
                  <a:lnTo>
                    <a:pt x="2468089" y="76694"/>
                  </a:lnTo>
                  <a:lnTo>
                    <a:pt x="2436381" y="44986"/>
                  </a:lnTo>
                  <a:lnTo>
                    <a:pt x="2398368" y="20814"/>
                  </a:lnTo>
                  <a:lnTo>
                    <a:pt x="2355282" y="5408"/>
                  </a:lnTo>
                  <a:lnTo>
                    <a:pt x="2308352" y="0"/>
                  </a:lnTo>
                  <a:close/>
                </a:path>
              </a:pathLst>
            </a:custGeom>
            <a:solidFill>
              <a:srgbClr val="FFF1CC"/>
            </a:solidFill>
          </p:spPr>
          <p:txBody>
            <a:bodyPr wrap="square" lIns="0" tIns="0" rIns="0" bIns="0" rtlCol="0"/>
            <a:lstStyle/>
            <a:p>
              <a:endParaRPr/>
            </a:p>
          </p:txBody>
        </p:sp>
      </p:grpSp>
      <p:sp>
        <p:nvSpPr>
          <p:cNvPr id="15" name="object 15"/>
          <p:cNvSpPr txBox="1"/>
          <p:nvPr/>
        </p:nvSpPr>
        <p:spPr>
          <a:xfrm>
            <a:off x="7773669" y="1954784"/>
            <a:ext cx="2134870" cy="1123315"/>
          </a:xfrm>
          <a:prstGeom prst="rect">
            <a:avLst/>
          </a:prstGeom>
        </p:spPr>
        <p:txBody>
          <a:bodyPr vert="horz" wrap="square" lIns="0" tIns="12700" rIns="0" bIns="0" rtlCol="0">
            <a:spAutoFit/>
          </a:bodyPr>
          <a:lstStyle/>
          <a:p>
            <a:pPr marL="200025" marR="192405" algn="ctr">
              <a:lnSpc>
                <a:spcPct val="100000"/>
              </a:lnSpc>
              <a:spcBef>
                <a:spcPts val="100"/>
              </a:spcBef>
            </a:pPr>
            <a:r>
              <a:rPr sz="1800" dirty="0">
                <a:latin typeface="Calibri"/>
                <a:cs typeface="Calibri"/>
              </a:rPr>
              <a:t>nově</a:t>
            </a:r>
            <a:r>
              <a:rPr sz="1800" spc="-25" dirty="0">
                <a:latin typeface="Calibri"/>
                <a:cs typeface="Calibri"/>
              </a:rPr>
              <a:t> </a:t>
            </a:r>
            <a:r>
              <a:rPr sz="1800" spc="-20" dirty="0">
                <a:latin typeface="Calibri"/>
                <a:cs typeface="Calibri"/>
              </a:rPr>
              <a:t>podporovaný </a:t>
            </a:r>
            <a:r>
              <a:rPr sz="1800" dirty="0">
                <a:latin typeface="Calibri"/>
                <a:cs typeface="Calibri"/>
              </a:rPr>
              <a:t>ovocný</a:t>
            </a:r>
            <a:r>
              <a:rPr sz="1800" spc="-65" dirty="0">
                <a:latin typeface="Calibri"/>
                <a:cs typeface="Calibri"/>
              </a:rPr>
              <a:t> </a:t>
            </a:r>
            <a:r>
              <a:rPr sz="1800" spc="-10" dirty="0">
                <a:latin typeface="Calibri"/>
                <a:cs typeface="Calibri"/>
              </a:rPr>
              <a:t>druh:</a:t>
            </a:r>
            <a:endParaRPr sz="1800">
              <a:latin typeface="Calibri"/>
              <a:cs typeface="Calibri"/>
            </a:endParaRPr>
          </a:p>
          <a:p>
            <a:pPr algn="ctr">
              <a:lnSpc>
                <a:spcPct val="100000"/>
              </a:lnSpc>
            </a:pPr>
            <a:r>
              <a:rPr sz="1800" i="1" dirty="0">
                <a:latin typeface="Calibri"/>
                <a:cs typeface="Calibri"/>
              </a:rPr>
              <a:t>brusnice</a:t>
            </a:r>
            <a:r>
              <a:rPr sz="1800" i="1" spc="-40" dirty="0">
                <a:latin typeface="Calibri"/>
                <a:cs typeface="Calibri"/>
              </a:rPr>
              <a:t> </a:t>
            </a:r>
            <a:r>
              <a:rPr sz="1800" i="1" spc="-10" dirty="0">
                <a:latin typeface="Calibri"/>
                <a:cs typeface="Calibri"/>
              </a:rPr>
              <a:t>chocholičnatá</a:t>
            </a:r>
            <a:endParaRPr sz="1800">
              <a:latin typeface="Calibri"/>
              <a:cs typeface="Calibri"/>
            </a:endParaRPr>
          </a:p>
          <a:p>
            <a:pPr algn="ctr">
              <a:lnSpc>
                <a:spcPct val="100000"/>
              </a:lnSpc>
            </a:pPr>
            <a:r>
              <a:rPr sz="1800" i="1" spc="-10" dirty="0">
                <a:latin typeface="Calibri"/>
                <a:cs typeface="Calibri"/>
              </a:rPr>
              <a:t>(kanadská</a:t>
            </a:r>
            <a:r>
              <a:rPr sz="1800" i="1" spc="-70" dirty="0">
                <a:latin typeface="Calibri"/>
                <a:cs typeface="Calibri"/>
              </a:rPr>
              <a:t> </a:t>
            </a:r>
            <a:r>
              <a:rPr sz="1800" i="1" spc="-10" dirty="0">
                <a:latin typeface="Calibri"/>
                <a:cs typeface="Calibri"/>
              </a:rPr>
              <a:t>borůvka)</a:t>
            </a:r>
            <a:endParaRPr sz="1800">
              <a:latin typeface="Calibri"/>
              <a:cs typeface="Calibri"/>
            </a:endParaRPr>
          </a:p>
        </p:txBody>
      </p:sp>
      <p:grpSp>
        <p:nvGrpSpPr>
          <p:cNvPr id="16" name="object 16"/>
          <p:cNvGrpSpPr/>
          <p:nvPr/>
        </p:nvGrpSpPr>
        <p:grpSpPr>
          <a:xfrm>
            <a:off x="9093454" y="3620770"/>
            <a:ext cx="2702560" cy="2702560"/>
            <a:chOff x="9093454" y="3620770"/>
            <a:chExt cx="2702560" cy="2702560"/>
          </a:xfrm>
        </p:grpSpPr>
        <p:pic>
          <p:nvPicPr>
            <p:cNvPr id="17" name="object 17"/>
            <p:cNvPicPr/>
            <p:nvPr/>
          </p:nvPicPr>
          <p:blipFill>
            <a:blip r:embed="rId6" cstate="print"/>
            <a:stretch>
              <a:fillRect/>
            </a:stretch>
          </p:blipFill>
          <p:spPr>
            <a:xfrm>
              <a:off x="9099804" y="3627120"/>
              <a:ext cx="2689859" cy="2689860"/>
            </a:xfrm>
            <a:prstGeom prst="rect">
              <a:avLst/>
            </a:prstGeom>
          </p:spPr>
        </p:pic>
        <p:sp>
          <p:nvSpPr>
            <p:cNvPr id="18" name="object 18"/>
            <p:cNvSpPr/>
            <p:nvPr/>
          </p:nvSpPr>
          <p:spPr>
            <a:xfrm>
              <a:off x="9099804" y="3627120"/>
              <a:ext cx="2689860" cy="2689860"/>
            </a:xfrm>
            <a:custGeom>
              <a:avLst/>
              <a:gdLst/>
              <a:ahLst/>
              <a:cxnLst/>
              <a:rect l="l" t="t" r="r" b="b"/>
              <a:pathLst>
                <a:path w="2689859" h="2689860">
                  <a:moveTo>
                    <a:pt x="0" y="1344929"/>
                  </a:moveTo>
                  <a:lnTo>
                    <a:pt x="848" y="1296689"/>
                  </a:lnTo>
                  <a:lnTo>
                    <a:pt x="3376" y="1248875"/>
                  </a:lnTo>
                  <a:lnTo>
                    <a:pt x="7554" y="1201518"/>
                  </a:lnTo>
                  <a:lnTo>
                    <a:pt x="13355" y="1154645"/>
                  </a:lnTo>
                  <a:lnTo>
                    <a:pt x="20748" y="1108285"/>
                  </a:lnTo>
                  <a:lnTo>
                    <a:pt x="29707" y="1062466"/>
                  </a:lnTo>
                  <a:lnTo>
                    <a:pt x="40202" y="1017216"/>
                  </a:lnTo>
                  <a:lnTo>
                    <a:pt x="52206" y="972565"/>
                  </a:lnTo>
                  <a:lnTo>
                    <a:pt x="65689" y="928540"/>
                  </a:lnTo>
                  <a:lnTo>
                    <a:pt x="80624" y="885170"/>
                  </a:lnTo>
                  <a:lnTo>
                    <a:pt x="96982" y="842484"/>
                  </a:lnTo>
                  <a:lnTo>
                    <a:pt x="114734" y="800509"/>
                  </a:lnTo>
                  <a:lnTo>
                    <a:pt x="133852" y="759275"/>
                  </a:lnTo>
                  <a:lnTo>
                    <a:pt x="154308" y="718809"/>
                  </a:lnTo>
                  <a:lnTo>
                    <a:pt x="176072" y="679141"/>
                  </a:lnTo>
                  <a:lnTo>
                    <a:pt x="199118" y="640298"/>
                  </a:lnTo>
                  <a:lnTo>
                    <a:pt x="223415" y="602310"/>
                  </a:lnTo>
                  <a:lnTo>
                    <a:pt x="248937" y="565204"/>
                  </a:lnTo>
                  <a:lnTo>
                    <a:pt x="275654" y="529008"/>
                  </a:lnTo>
                  <a:lnTo>
                    <a:pt x="303538" y="493753"/>
                  </a:lnTo>
                  <a:lnTo>
                    <a:pt x="332560" y="459465"/>
                  </a:lnTo>
                  <a:lnTo>
                    <a:pt x="362692" y="426173"/>
                  </a:lnTo>
                  <a:lnTo>
                    <a:pt x="393906" y="393906"/>
                  </a:lnTo>
                  <a:lnTo>
                    <a:pt x="426173" y="362692"/>
                  </a:lnTo>
                  <a:lnTo>
                    <a:pt x="459465" y="332560"/>
                  </a:lnTo>
                  <a:lnTo>
                    <a:pt x="493753" y="303538"/>
                  </a:lnTo>
                  <a:lnTo>
                    <a:pt x="529008" y="275654"/>
                  </a:lnTo>
                  <a:lnTo>
                    <a:pt x="565204" y="248937"/>
                  </a:lnTo>
                  <a:lnTo>
                    <a:pt x="602310" y="223415"/>
                  </a:lnTo>
                  <a:lnTo>
                    <a:pt x="640298" y="199118"/>
                  </a:lnTo>
                  <a:lnTo>
                    <a:pt x="679141" y="176072"/>
                  </a:lnTo>
                  <a:lnTo>
                    <a:pt x="718809" y="154308"/>
                  </a:lnTo>
                  <a:lnTo>
                    <a:pt x="759275" y="133852"/>
                  </a:lnTo>
                  <a:lnTo>
                    <a:pt x="800509" y="114734"/>
                  </a:lnTo>
                  <a:lnTo>
                    <a:pt x="842484" y="96982"/>
                  </a:lnTo>
                  <a:lnTo>
                    <a:pt x="885170" y="80624"/>
                  </a:lnTo>
                  <a:lnTo>
                    <a:pt x="928540" y="65689"/>
                  </a:lnTo>
                  <a:lnTo>
                    <a:pt x="972565" y="52206"/>
                  </a:lnTo>
                  <a:lnTo>
                    <a:pt x="1017216" y="40202"/>
                  </a:lnTo>
                  <a:lnTo>
                    <a:pt x="1062466" y="29707"/>
                  </a:lnTo>
                  <a:lnTo>
                    <a:pt x="1108285" y="20748"/>
                  </a:lnTo>
                  <a:lnTo>
                    <a:pt x="1154645" y="13355"/>
                  </a:lnTo>
                  <a:lnTo>
                    <a:pt x="1201518" y="7554"/>
                  </a:lnTo>
                  <a:lnTo>
                    <a:pt x="1248875" y="3376"/>
                  </a:lnTo>
                  <a:lnTo>
                    <a:pt x="1296689" y="848"/>
                  </a:lnTo>
                  <a:lnTo>
                    <a:pt x="1344929" y="0"/>
                  </a:lnTo>
                  <a:lnTo>
                    <a:pt x="1393170" y="848"/>
                  </a:lnTo>
                  <a:lnTo>
                    <a:pt x="1440984" y="3376"/>
                  </a:lnTo>
                  <a:lnTo>
                    <a:pt x="1488341" y="7554"/>
                  </a:lnTo>
                  <a:lnTo>
                    <a:pt x="1535214" y="13355"/>
                  </a:lnTo>
                  <a:lnTo>
                    <a:pt x="1581574" y="20748"/>
                  </a:lnTo>
                  <a:lnTo>
                    <a:pt x="1627393" y="29707"/>
                  </a:lnTo>
                  <a:lnTo>
                    <a:pt x="1672643" y="40202"/>
                  </a:lnTo>
                  <a:lnTo>
                    <a:pt x="1717294" y="52206"/>
                  </a:lnTo>
                  <a:lnTo>
                    <a:pt x="1761319" y="65689"/>
                  </a:lnTo>
                  <a:lnTo>
                    <a:pt x="1804689" y="80624"/>
                  </a:lnTo>
                  <a:lnTo>
                    <a:pt x="1847375" y="96982"/>
                  </a:lnTo>
                  <a:lnTo>
                    <a:pt x="1889350" y="114734"/>
                  </a:lnTo>
                  <a:lnTo>
                    <a:pt x="1930584" y="133852"/>
                  </a:lnTo>
                  <a:lnTo>
                    <a:pt x="1971050" y="154308"/>
                  </a:lnTo>
                  <a:lnTo>
                    <a:pt x="2010718" y="176072"/>
                  </a:lnTo>
                  <a:lnTo>
                    <a:pt x="2049561" y="199118"/>
                  </a:lnTo>
                  <a:lnTo>
                    <a:pt x="2087549" y="223415"/>
                  </a:lnTo>
                  <a:lnTo>
                    <a:pt x="2124655" y="248937"/>
                  </a:lnTo>
                  <a:lnTo>
                    <a:pt x="2160851" y="275654"/>
                  </a:lnTo>
                  <a:lnTo>
                    <a:pt x="2196106" y="303538"/>
                  </a:lnTo>
                  <a:lnTo>
                    <a:pt x="2230394" y="332560"/>
                  </a:lnTo>
                  <a:lnTo>
                    <a:pt x="2263686" y="362692"/>
                  </a:lnTo>
                  <a:lnTo>
                    <a:pt x="2295953" y="393906"/>
                  </a:lnTo>
                  <a:lnTo>
                    <a:pt x="2327167" y="426173"/>
                  </a:lnTo>
                  <a:lnTo>
                    <a:pt x="2357299" y="459465"/>
                  </a:lnTo>
                  <a:lnTo>
                    <a:pt x="2386321" y="493753"/>
                  </a:lnTo>
                  <a:lnTo>
                    <a:pt x="2414205" y="529008"/>
                  </a:lnTo>
                  <a:lnTo>
                    <a:pt x="2440922" y="565204"/>
                  </a:lnTo>
                  <a:lnTo>
                    <a:pt x="2466444" y="602310"/>
                  </a:lnTo>
                  <a:lnTo>
                    <a:pt x="2490741" y="640298"/>
                  </a:lnTo>
                  <a:lnTo>
                    <a:pt x="2513787" y="679141"/>
                  </a:lnTo>
                  <a:lnTo>
                    <a:pt x="2535551" y="718809"/>
                  </a:lnTo>
                  <a:lnTo>
                    <a:pt x="2556007" y="759275"/>
                  </a:lnTo>
                  <a:lnTo>
                    <a:pt x="2575125" y="800509"/>
                  </a:lnTo>
                  <a:lnTo>
                    <a:pt x="2592877" y="842484"/>
                  </a:lnTo>
                  <a:lnTo>
                    <a:pt x="2609235" y="885170"/>
                  </a:lnTo>
                  <a:lnTo>
                    <a:pt x="2624170" y="928540"/>
                  </a:lnTo>
                  <a:lnTo>
                    <a:pt x="2637653" y="972565"/>
                  </a:lnTo>
                  <a:lnTo>
                    <a:pt x="2649657" y="1017216"/>
                  </a:lnTo>
                  <a:lnTo>
                    <a:pt x="2660152" y="1062466"/>
                  </a:lnTo>
                  <a:lnTo>
                    <a:pt x="2669111" y="1108285"/>
                  </a:lnTo>
                  <a:lnTo>
                    <a:pt x="2676504" y="1154645"/>
                  </a:lnTo>
                  <a:lnTo>
                    <a:pt x="2682305" y="1201518"/>
                  </a:lnTo>
                  <a:lnTo>
                    <a:pt x="2686483" y="1248875"/>
                  </a:lnTo>
                  <a:lnTo>
                    <a:pt x="2689011" y="1296689"/>
                  </a:lnTo>
                  <a:lnTo>
                    <a:pt x="2689860" y="1344929"/>
                  </a:lnTo>
                  <a:lnTo>
                    <a:pt x="2689011" y="1393168"/>
                  </a:lnTo>
                  <a:lnTo>
                    <a:pt x="2686483" y="1440979"/>
                  </a:lnTo>
                  <a:lnTo>
                    <a:pt x="2682305" y="1488334"/>
                  </a:lnTo>
                  <a:lnTo>
                    <a:pt x="2676504" y="1535206"/>
                  </a:lnTo>
                  <a:lnTo>
                    <a:pt x="2669111" y="1581564"/>
                  </a:lnTo>
                  <a:lnTo>
                    <a:pt x="2660152" y="1627382"/>
                  </a:lnTo>
                  <a:lnTo>
                    <a:pt x="2649657" y="1672630"/>
                  </a:lnTo>
                  <a:lnTo>
                    <a:pt x="2637653" y="1717281"/>
                  </a:lnTo>
                  <a:lnTo>
                    <a:pt x="2624170" y="1761305"/>
                  </a:lnTo>
                  <a:lnTo>
                    <a:pt x="2609235" y="1804674"/>
                  </a:lnTo>
                  <a:lnTo>
                    <a:pt x="2592877" y="1847359"/>
                  </a:lnTo>
                  <a:lnTo>
                    <a:pt x="2575125" y="1889333"/>
                  </a:lnTo>
                  <a:lnTo>
                    <a:pt x="2556007" y="1930567"/>
                  </a:lnTo>
                  <a:lnTo>
                    <a:pt x="2535551" y="1971033"/>
                  </a:lnTo>
                  <a:lnTo>
                    <a:pt x="2513787" y="2010701"/>
                  </a:lnTo>
                  <a:lnTo>
                    <a:pt x="2490741" y="2049544"/>
                  </a:lnTo>
                  <a:lnTo>
                    <a:pt x="2466444" y="2087532"/>
                  </a:lnTo>
                  <a:lnTo>
                    <a:pt x="2440922" y="2124639"/>
                  </a:lnTo>
                  <a:lnTo>
                    <a:pt x="2414205" y="2160834"/>
                  </a:lnTo>
                  <a:lnTo>
                    <a:pt x="2386321" y="2196091"/>
                  </a:lnTo>
                  <a:lnTo>
                    <a:pt x="2357299" y="2230379"/>
                  </a:lnTo>
                  <a:lnTo>
                    <a:pt x="2327167" y="2263671"/>
                  </a:lnTo>
                  <a:lnTo>
                    <a:pt x="2295953" y="2295939"/>
                  </a:lnTo>
                  <a:lnTo>
                    <a:pt x="2263686" y="2327153"/>
                  </a:lnTo>
                  <a:lnTo>
                    <a:pt x="2230394" y="2357286"/>
                  </a:lnTo>
                  <a:lnTo>
                    <a:pt x="2196106" y="2386309"/>
                  </a:lnTo>
                  <a:lnTo>
                    <a:pt x="2160851" y="2414194"/>
                  </a:lnTo>
                  <a:lnTo>
                    <a:pt x="2124655" y="2440911"/>
                  </a:lnTo>
                  <a:lnTo>
                    <a:pt x="2087549" y="2466434"/>
                  </a:lnTo>
                  <a:lnTo>
                    <a:pt x="2049561" y="2490732"/>
                  </a:lnTo>
                  <a:lnTo>
                    <a:pt x="2010718" y="2513778"/>
                  </a:lnTo>
                  <a:lnTo>
                    <a:pt x="1971050" y="2535544"/>
                  </a:lnTo>
                  <a:lnTo>
                    <a:pt x="1930584" y="2556000"/>
                  </a:lnTo>
                  <a:lnTo>
                    <a:pt x="1889350" y="2575119"/>
                  </a:lnTo>
                  <a:lnTo>
                    <a:pt x="1847375" y="2592872"/>
                  </a:lnTo>
                  <a:lnTo>
                    <a:pt x="1804689" y="2609231"/>
                  </a:lnTo>
                  <a:lnTo>
                    <a:pt x="1761319" y="2624166"/>
                  </a:lnTo>
                  <a:lnTo>
                    <a:pt x="1717294" y="2637650"/>
                  </a:lnTo>
                  <a:lnTo>
                    <a:pt x="1672643" y="2649654"/>
                  </a:lnTo>
                  <a:lnTo>
                    <a:pt x="1627393" y="2660150"/>
                  </a:lnTo>
                  <a:lnTo>
                    <a:pt x="1581574" y="2669110"/>
                  </a:lnTo>
                  <a:lnTo>
                    <a:pt x="1535214" y="2676504"/>
                  </a:lnTo>
                  <a:lnTo>
                    <a:pt x="1488341" y="2682304"/>
                  </a:lnTo>
                  <a:lnTo>
                    <a:pt x="1440984" y="2686483"/>
                  </a:lnTo>
                  <a:lnTo>
                    <a:pt x="1393170" y="2689011"/>
                  </a:lnTo>
                  <a:lnTo>
                    <a:pt x="1344929" y="2689860"/>
                  </a:lnTo>
                  <a:lnTo>
                    <a:pt x="1296689" y="2689011"/>
                  </a:lnTo>
                  <a:lnTo>
                    <a:pt x="1248875" y="2686483"/>
                  </a:lnTo>
                  <a:lnTo>
                    <a:pt x="1201518" y="2682304"/>
                  </a:lnTo>
                  <a:lnTo>
                    <a:pt x="1154645" y="2676504"/>
                  </a:lnTo>
                  <a:lnTo>
                    <a:pt x="1108285" y="2669110"/>
                  </a:lnTo>
                  <a:lnTo>
                    <a:pt x="1062466" y="2660150"/>
                  </a:lnTo>
                  <a:lnTo>
                    <a:pt x="1017216" y="2649654"/>
                  </a:lnTo>
                  <a:lnTo>
                    <a:pt x="972565" y="2637650"/>
                  </a:lnTo>
                  <a:lnTo>
                    <a:pt x="928540" y="2624166"/>
                  </a:lnTo>
                  <a:lnTo>
                    <a:pt x="885170" y="2609231"/>
                  </a:lnTo>
                  <a:lnTo>
                    <a:pt x="842484" y="2592872"/>
                  </a:lnTo>
                  <a:lnTo>
                    <a:pt x="800509" y="2575119"/>
                  </a:lnTo>
                  <a:lnTo>
                    <a:pt x="759275" y="2556000"/>
                  </a:lnTo>
                  <a:lnTo>
                    <a:pt x="718809" y="2535544"/>
                  </a:lnTo>
                  <a:lnTo>
                    <a:pt x="679141" y="2513778"/>
                  </a:lnTo>
                  <a:lnTo>
                    <a:pt x="640298" y="2490732"/>
                  </a:lnTo>
                  <a:lnTo>
                    <a:pt x="602310" y="2466434"/>
                  </a:lnTo>
                  <a:lnTo>
                    <a:pt x="565204" y="2440911"/>
                  </a:lnTo>
                  <a:lnTo>
                    <a:pt x="529008" y="2414194"/>
                  </a:lnTo>
                  <a:lnTo>
                    <a:pt x="493753" y="2386309"/>
                  </a:lnTo>
                  <a:lnTo>
                    <a:pt x="459465" y="2357286"/>
                  </a:lnTo>
                  <a:lnTo>
                    <a:pt x="426173" y="2327153"/>
                  </a:lnTo>
                  <a:lnTo>
                    <a:pt x="393906" y="2295939"/>
                  </a:lnTo>
                  <a:lnTo>
                    <a:pt x="362692" y="2263671"/>
                  </a:lnTo>
                  <a:lnTo>
                    <a:pt x="332560" y="2230379"/>
                  </a:lnTo>
                  <a:lnTo>
                    <a:pt x="303538" y="2196091"/>
                  </a:lnTo>
                  <a:lnTo>
                    <a:pt x="275654" y="2160834"/>
                  </a:lnTo>
                  <a:lnTo>
                    <a:pt x="248937" y="2124639"/>
                  </a:lnTo>
                  <a:lnTo>
                    <a:pt x="223415" y="2087532"/>
                  </a:lnTo>
                  <a:lnTo>
                    <a:pt x="199118" y="2049544"/>
                  </a:lnTo>
                  <a:lnTo>
                    <a:pt x="176072" y="2010701"/>
                  </a:lnTo>
                  <a:lnTo>
                    <a:pt x="154308" y="1971033"/>
                  </a:lnTo>
                  <a:lnTo>
                    <a:pt x="133852" y="1930567"/>
                  </a:lnTo>
                  <a:lnTo>
                    <a:pt x="114734" y="1889333"/>
                  </a:lnTo>
                  <a:lnTo>
                    <a:pt x="96982" y="1847359"/>
                  </a:lnTo>
                  <a:lnTo>
                    <a:pt x="80624" y="1804674"/>
                  </a:lnTo>
                  <a:lnTo>
                    <a:pt x="65689" y="1761305"/>
                  </a:lnTo>
                  <a:lnTo>
                    <a:pt x="52206" y="1717281"/>
                  </a:lnTo>
                  <a:lnTo>
                    <a:pt x="40202" y="1672630"/>
                  </a:lnTo>
                  <a:lnTo>
                    <a:pt x="29707" y="1627382"/>
                  </a:lnTo>
                  <a:lnTo>
                    <a:pt x="20748" y="1581564"/>
                  </a:lnTo>
                  <a:lnTo>
                    <a:pt x="13355" y="1535206"/>
                  </a:lnTo>
                  <a:lnTo>
                    <a:pt x="7554" y="1488334"/>
                  </a:lnTo>
                  <a:lnTo>
                    <a:pt x="3376" y="1440979"/>
                  </a:lnTo>
                  <a:lnTo>
                    <a:pt x="848" y="1393168"/>
                  </a:lnTo>
                  <a:lnTo>
                    <a:pt x="0" y="1344929"/>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622" y="4070537"/>
            <a:ext cx="8822690" cy="1658620"/>
            <a:chOff x="420622" y="4070537"/>
            <a:chExt cx="8822690" cy="1658620"/>
          </a:xfrm>
        </p:grpSpPr>
        <p:pic>
          <p:nvPicPr>
            <p:cNvPr id="3" name="object 3"/>
            <p:cNvPicPr/>
            <p:nvPr/>
          </p:nvPicPr>
          <p:blipFill>
            <a:blip r:embed="rId2" cstate="print"/>
            <a:stretch>
              <a:fillRect/>
            </a:stretch>
          </p:blipFill>
          <p:spPr>
            <a:xfrm>
              <a:off x="420622" y="4070537"/>
              <a:ext cx="8822439" cy="1658210"/>
            </a:xfrm>
            <a:prstGeom prst="rect">
              <a:avLst/>
            </a:prstGeom>
          </p:spPr>
        </p:pic>
        <p:sp>
          <p:nvSpPr>
            <p:cNvPr id="4" name="object 4"/>
            <p:cNvSpPr/>
            <p:nvPr/>
          </p:nvSpPr>
          <p:spPr>
            <a:xfrm>
              <a:off x="437388" y="4078223"/>
              <a:ext cx="8738870" cy="1583690"/>
            </a:xfrm>
            <a:custGeom>
              <a:avLst/>
              <a:gdLst/>
              <a:ahLst/>
              <a:cxnLst/>
              <a:rect l="l" t="t" r="r" b="b"/>
              <a:pathLst>
                <a:path w="8738870" h="1583689">
                  <a:moveTo>
                    <a:pt x="8474710" y="0"/>
                  </a:moveTo>
                  <a:lnTo>
                    <a:pt x="263906" y="0"/>
                  </a:lnTo>
                  <a:lnTo>
                    <a:pt x="216470" y="4250"/>
                  </a:lnTo>
                  <a:lnTo>
                    <a:pt x="171823" y="16505"/>
                  </a:lnTo>
                  <a:lnTo>
                    <a:pt x="130710" y="36020"/>
                  </a:lnTo>
                  <a:lnTo>
                    <a:pt x="93877" y="62052"/>
                  </a:lnTo>
                  <a:lnTo>
                    <a:pt x="62069" y="93856"/>
                  </a:lnTo>
                  <a:lnTo>
                    <a:pt x="36032" y="130687"/>
                  </a:lnTo>
                  <a:lnTo>
                    <a:pt x="16511" y="171802"/>
                  </a:lnTo>
                  <a:lnTo>
                    <a:pt x="4252" y="216456"/>
                  </a:lnTo>
                  <a:lnTo>
                    <a:pt x="0" y="263906"/>
                  </a:lnTo>
                  <a:lnTo>
                    <a:pt x="0" y="1319530"/>
                  </a:lnTo>
                  <a:lnTo>
                    <a:pt x="4252" y="1366979"/>
                  </a:lnTo>
                  <a:lnTo>
                    <a:pt x="16511" y="1411633"/>
                  </a:lnTo>
                  <a:lnTo>
                    <a:pt x="36032" y="1452748"/>
                  </a:lnTo>
                  <a:lnTo>
                    <a:pt x="62069" y="1489579"/>
                  </a:lnTo>
                  <a:lnTo>
                    <a:pt x="93877" y="1521383"/>
                  </a:lnTo>
                  <a:lnTo>
                    <a:pt x="130710" y="1547415"/>
                  </a:lnTo>
                  <a:lnTo>
                    <a:pt x="171823" y="1566930"/>
                  </a:lnTo>
                  <a:lnTo>
                    <a:pt x="216470" y="1579185"/>
                  </a:lnTo>
                  <a:lnTo>
                    <a:pt x="263906" y="1583436"/>
                  </a:lnTo>
                  <a:lnTo>
                    <a:pt x="8474710" y="1583436"/>
                  </a:lnTo>
                  <a:lnTo>
                    <a:pt x="8522159" y="1579185"/>
                  </a:lnTo>
                  <a:lnTo>
                    <a:pt x="8566813" y="1566930"/>
                  </a:lnTo>
                  <a:lnTo>
                    <a:pt x="8607928" y="1547415"/>
                  </a:lnTo>
                  <a:lnTo>
                    <a:pt x="8644759" y="1521383"/>
                  </a:lnTo>
                  <a:lnTo>
                    <a:pt x="8676563" y="1489579"/>
                  </a:lnTo>
                  <a:lnTo>
                    <a:pt x="8702595" y="1452748"/>
                  </a:lnTo>
                  <a:lnTo>
                    <a:pt x="8722110" y="1411633"/>
                  </a:lnTo>
                  <a:lnTo>
                    <a:pt x="8734365" y="1366979"/>
                  </a:lnTo>
                  <a:lnTo>
                    <a:pt x="8738616" y="1319530"/>
                  </a:lnTo>
                  <a:lnTo>
                    <a:pt x="8738616" y="263906"/>
                  </a:lnTo>
                  <a:lnTo>
                    <a:pt x="8734365" y="216456"/>
                  </a:lnTo>
                  <a:lnTo>
                    <a:pt x="8722110" y="171802"/>
                  </a:lnTo>
                  <a:lnTo>
                    <a:pt x="8702595" y="130687"/>
                  </a:lnTo>
                  <a:lnTo>
                    <a:pt x="8676563" y="93856"/>
                  </a:lnTo>
                  <a:lnTo>
                    <a:pt x="8644759" y="62052"/>
                  </a:lnTo>
                  <a:lnTo>
                    <a:pt x="8607928" y="36020"/>
                  </a:lnTo>
                  <a:lnTo>
                    <a:pt x="8566813" y="16505"/>
                  </a:lnTo>
                  <a:lnTo>
                    <a:pt x="8522159" y="4250"/>
                  </a:lnTo>
                  <a:lnTo>
                    <a:pt x="8474710" y="0"/>
                  </a:lnTo>
                  <a:close/>
                </a:path>
              </a:pathLst>
            </a:custGeom>
            <a:solidFill>
              <a:srgbClr val="FFF1CC"/>
            </a:solidFill>
          </p:spPr>
          <p:txBody>
            <a:bodyPr wrap="square" lIns="0" tIns="0" rIns="0" bIns="0" rtlCol="0"/>
            <a:lstStyle/>
            <a:p>
              <a:endParaRPr/>
            </a:p>
          </p:txBody>
        </p:sp>
      </p:grpSp>
      <p:grpSp>
        <p:nvGrpSpPr>
          <p:cNvPr id="5" name="object 5"/>
          <p:cNvGrpSpPr/>
          <p:nvPr/>
        </p:nvGrpSpPr>
        <p:grpSpPr>
          <a:xfrm>
            <a:off x="384044" y="2118309"/>
            <a:ext cx="8821420" cy="1632585"/>
            <a:chOff x="384044" y="2118309"/>
            <a:chExt cx="8821420" cy="1632585"/>
          </a:xfrm>
        </p:grpSpPr>
        <p:pic>
          <p:nvPicPr>
            <p:cNvPr id="6" name="object 6"/>
            <p:cNvPicPr/>
            <p:nvPr/>
          </p:nvPicPr>
          <p:blipFill>
            <a:blip r:embed="rId3" cstate="print"/>
            <a:stretch>
              <a:fillRect/>
            </a:stretch>
          </p:blipFill>
          <p:spPr>
            <a:xfrm>
              <a:off x="384044" y="2118309"/>
              <a:ext cx="8820918" cy="1632279"/>
            </a:xfrm>
            <a:prstGeom prst="rect">
              <a:avLst/>
            </a:prstGeom>
          </p:spPr>
        </p:pic>
        <p:sp>
          <p:nvSpPr>
            <p:cNvPr id="7" name="object 7"/>
            <p:cNvSpPr/>
            <p:nvPr/>
          </p:nvSpPr>
          <p:spPr>
            <a:xfrm>
              <a:off x="400812" y="2125980"/>
              <a:ext cx="8737600" cy="1557655"/>
            </a:xfrm>
            <a:custGeom>
              <a:avLst/>
              <a:gdLst/>
              <a:ahLst/>
              <a:cxnLst/>
              <a:rect l="l" t="t" r="r" b="b"/>
              <a:pathLst>
                <a:path w="8737600" h="1557654">
                  <a:moveTo>
                    <a:pt x="8477504" y="0"/>
                  </a:moveTo>
                  <a:lnTo>
                    <a:pt x="259588" y="0"/>
                  </a:lnTo>
                  <a:lnTo>
                    <a:pt x="212925" y="4181"/>
                  </a:lnTo>
                  <a:lnTo>
                    <a:pt x="169007" y="16238"/>
                  </a:lnTo>
                  <a:lnTo>
                    <a:pt x="128567" y="35437"/>
                  </a:lnTo>
                  <a:lnTo>
                    <a:pt x="92337" y="61046"/>
                  </a:lnTo>
                  <a:lnTo>
                    <a:pt x="61050" y="92331"/>
                  </a:lnTo>
                  <a:lnTo>
                    <a:pt x="35440" y="128561"/>
                  </a:lnTo>
                  <a:lnTo>
                    <a:pt x="16240" y="169002"/>
                  </a:lnTo>
                  <a:lnTo>
                    <a:pt x="4182" y="212922"/>
                  </a:lnTo>
                  <a:lnTo>
                    <a:pt x="0" y="259587"/>
                  </a:lnTo>
                  <a:lnTo>
                    <a:pt x="0" y="1297940"/>
                  </a:lnTo>
                  <a:lnTo>
                    <a:pt x="4182" y="1344605"/>
                  </a:lnTo>
                  <a:lnTo>
                    <a:pt x="16240" y="1388525"/>
                  </a:lnTo>
                  <a:lnTo>
                    <a:pt x="35440" y="1428966"/>
                  </a:lnTo>
                  <a:lnTo>
                    <a:pt x="61050" y="1465196"/>
                  </a:lnTo>
                  <a:lnTo>
                    <a:pt x="92337" y="1496481"/>
                  </a:lnTo>
                  <a:lnTo>
                    <a:pt x="128567" y="1522090"/>
                  </a:lnTo>
                  <a:lnTo>
                    <a:pt x="169007" y="1541289"/>
                  </a:lnTo>
                  <a:lnTo>
                    <a:pt x="212925" y="1553346"/>
                  </a:lnTo>
                  <a:lnTo>
                    <a:pt x="259588" y="1557528"/>
                  </a:lnTo>
                  <a:lnTo>
                    <a:pt x="8477504" y="1557528"/>
                  </a:lnTo>
                  <a:lnTo>
                    <a:pt x="8524169" y="1553346"/>
                  </a:lnTo>
                  <a:lnTo>
                    <a:pt x="8568089" y="1541289"/>
                  </a:lnTo>
                  <a:lnTo>
                    <a:pt x="8608530" y="1522090"/>
                  </a:lnTo>
                  <a:lnTo>
                    <a:pt x="8644760" y="1496481"/>
                  </a:lnTo>
                  <a:lnTo>
                    <a:pt x="8676045" y="1465196"/>
                  </a:lnTo>
                  <a:lnTo>
                    <a:pt x="8701654" y="1428966"/>
                  </a:lnTo>
                  <a:lnTo>
                    <a:pt x="8720853" y="1388525"/>
                  </a:lnTo>
                  <a:lnTo>
                    <a:pt x="8732910" y="1344605"/>
                  </a:lnTo>
                  <a:lnTo>
                    <a:pt x="8737092" y="1297940"/>
                  </a:lnTo>
                  <a:lnTo>
                    <a:pt x="8737092" y="259587"/>
                  </a:lnTo>
                  <a:lnTo>
                    <a:pt x="8732910" y="212922"/>
                  </a:lnTo>
                  <a:lnTo>
                    <a:pt x="8720853" y="169002"/>
                  </a:lnTo>
                  <a:lnTo>
                    <a:pt x="8701654" y="128561"/>
                  </a:lnTo>
                  <a:lnTo>
                    <a:pt x="8676045" y="92331"/>
                  </a:lnTo>
                  <a:lnTo>
                    <a:pt x="8644760" y="61046"/>
                  </a:lnTo>
                  <a:lnTo>
                    <a:pt x="8608530" y="35437"/>
                  </a:lnTo>
                  <a:lnTo>
                    <a:pt x="8568089" y="16238"/>
                  </a:lnTo>
                  <a:lnTo>
                    <a:pt x="8524169" y="4181"/>
                  </a:lnTo>
                  <a:lnTo>
                    <a:pt x="8477504" y="0"/>
                  </a:lnTo>
                  <a:close/>
                </a:path>
              </a:pathLst>
            </a:custGeom>
            <a:solidFill>
              <a:srgbClr val="FFF1CC"/>
            </a:solidFill>
          </p:spPr>
          <p:txBody>
            <a:bodyPr wrap="square" lIns="0" tIns="0" rIns="0" bIns="0" rtlCol="0"/>
            <a:lstStyle/>
            <a:p>
              <a:endParaRPr/>
            </a:p>
          </p:txBody>
        </p:sp>
      </p:grpSp>
      <p:sp>
        <p:nvSpPr>
          <p:cNvPr id="8" name="object 8"/>
          <p:cNvSpPr txBox="1">
            <a:spLocks noGrp="1"/>
          </p:cNvSpPr>
          <p:nvPr>
            <p:ph type="title"/>
          </p:nvPr>
        </p:nvSpPr>
        <p:spPr>
          <a:xfrm>
            <a:off x="846531" y="136651"/>
            <a:ext cx="8651875" cy="513715"/>
          </a:xfrm>
          <a:prstGeom prst="rect">
            <a:avLst/>
          </a:prstGeom>
        </p:spPr>
        <p:txBody>
          <a:bodyPr vert="horz" wrap="square" lIns="0" tIns="12700" rIns="0" bIns="0" rtlCol="0">
            <a:spAutoFit/>
          </a:bodyPr>
          <a:lstStyle/>
          <a:p>
            <a:pPr marL="12700">
              <a:lnSpc>
                <a:spcPct val="100000"/>
              </a:lnSpc>
              <a:spcBef>
                <a:spcPts val="100"/>
              </a:spcBef>
            </a:pPr>
            <a:r>
              <a:rPr sz="3200" spc="80" dirty="0">
                <a:solidFill>
                  <a:srgbClr val="003300"/>
                </a:solidFill>
                <a:latin typeface="Arial"/>
                <a:cs typeface="Arial"/>
              </a:rPr>
              <a:t>Podopatření</a:t>
            </a:r>
            <a:r>
              <a:rPr sz="3200" spc="-20" dirty="0">
                <a:solidFill>
                  <a:srgbClr val="003300"/>
                </a:solidFill>
                <a:latin typeface="Arial"/>
                <a:cs typeface="Arial"/>
              </a:rPr>
              <a:t> </a:t>
            </a:r>
            <a:r>
              <a:rPr sz="3200" spc="70" dirty="0">
                <a:solidFill>
                  <a:srgbClr val="003300"/>
                </a:solidFill>
                <a:latin typeface="Arial"/>
                <a:cs typeface="Arial"/>
              </a:rPr>
              <a:t>Integrovaná</a:t>
            </a:r>
            <a:r>
              <a:rPr sz="3200" spc="-40" dirty="0">
                <a:solidFill>
                  <a:srgbClr val="003300"/>
                </a:solidFill>
                <a:latin typeface="Arial"/>
                <a:cs typeface="Arial"/>
              </a:rPr>
              <a:t> </a:t>
            </a:r>
            <a:r>
              <a:rPr sz="3200" spc="95" dirty="0">
                <a:solidFill>
                  <a:srgbClr val="003300"/>
                </a:solidFill>
                <a:latin typeface="Arial"/>
                <a:cs typeface="Arial"/>
              </a:rPr>
              <a:t>produkce</a:t>
            </a:r>
            <a:r>
              <a:rPr sz="3200" spc="-35" dirty="0">
                <a:solidFill>
                  <a:srgbClr val="003300"/>
                </a:solidFill>
                <a:latin typeface="Arial"/>
                <a:cs typeface="Arial"/>
              </a:rPr>
              <a:t> </a:t>
            </a:r>
            <a:r>
              <a:rPr sz="3200" dirty="0">
                <a:solidFill>
                  <a:srgbClr val="003300"/>
                </a:solidFill>
                <a:latin typeface="Arial"/>
                <a:cs typeface="Arial"/>
              </a:rPr>
              <a:t>révy</a:t>
            </a:r>
            <a:r>
              <a:rPr sz="3200" spc="-15" dirty="0">
                <a:solidFill>
                  <a:srgbClr val="003300"/>
                </a:solidFill>
                <a:latin typeface="Arial"/>
                <a:cs typeface="Arial"/>
              </a:rPr>
              <a:t> </a:t>
            </a:r>
            <a:r>
              <a:rPr sz="3200" spc="80" dirty="0">
                <a:solidFill>
                  <a:srgbClr val="003300"/>
                </a:solidFill>
                <a:latin typeface="Arial"/>
                <a:cs typeface="Arial"/>
              </a:rPr>
              <a:t>vinné</a:t>
            </a:r>
            <a:endParaRPr sz="3200">
              <a:latin typeface="Arial"/>
              <a:cs typeface="Arial"/>
            </a:endParaRPr>
          </a:p>
        </p:txBody>
      </p:sp>
      <p:pic>
        <p:nvPicPr>
          <p:cNvPr id="9" name="object 9"/>
          <p:cNvPicPr/>
          <p:nvPr/>
        </p:nvPicPr>
        <p:blipFill>
          <a:blip r:embed="rId4" cstate="print"/>
          <a:stretch>
            <a:fillRect/>
          </a:stretch>
        </p:blipFill>
        <p:spPr>
          <a:xfrm>
            <a:off x="156971" y="201155"/>
            <a:ext cx="486156" cy="486168"/>
          </a:xfrm>
          <a:prstGeom prst="rect">
            <a:avLst/>
          </a:prstGeom>
        </p:spPr>
      </p:pic>
      <p:grpSp>
        <p:nvGrpSpPr>
          <p:cNvPr id="10" name="object 10"/>
          <p:cNvGrpSpPr/>
          <p:nvPr/>
        </p:nvGrpSpPr>
        <p:grpSpPr>
          <a:xfrm>
            <a:off x="9630128" y="193407"/>
            <a:ext cx="2470785" cy="1053465"/>
            <a:chOff x="9630128" y="193407"/>
            <a:chExt cx="2470785" cy="1053465"/>
          </a:xfrm>
        </p:grpSpPr>
        <p:pic>
          <p:nvPicPr>
            <p:cNvPr id="11" name="object 11"/>
            <p:cNvPicPr/>
            <p:nvPr/>
          </p:nvPicPr>
          <p:blipFill>
            <a:blip r:embed="rId5" cstate="print"/>
            <a:stretch>
              <a:fillRect/>
            </a:stretch>
          </p:blipFill>
          <p:spPr>
            <a:xfrm>
              <a:off x="9630128" y="193407"/>
              <a:ext cx="2470459" cy="1053288"/>
            </a:xfrm>
            <a:prstGeom prst="rect">
              <a:avLst/>
            </a:prstGeom>
          </p:spPr>
        </p:pic>
        <p:sp>
          <p:nvSpPr>
            <p:cNvPr id="12" name="object 12"/>
            <p:cNvSpPr/>
            <p:nvPr/>
          </p:nvSpPr>
          <p:spPr>
            <a:xfrm>
              <a:off x="9646920" y="201167"/>
              <a:ext cx="2386965" cy="978535"/>
            </a:xfrm>
            <a:custGeom>
              <a:avLst/>
              <a:gdLst/>
              <a:ahLst/>
              <a:cxnLst/>
              <a:rect l="l" t="t" r="r" b="b"/>
              <a:pathLst>
                <a:path w="2386965" h="978535">
                  <a:moveTo>
                    <a:pt x="2223515" y="0"/>
                  </a:moveTo>
                  <a:lnTo>
                    <a:pt x="163068" y="0"/>
                  </a:lnTo>
                  <a:lnTo>
                    <a:pt x="119723" y="5826"/>
                  </a:lnTo>
                  <a:lnTo>
                    <a:pt x="80772" y="22267"/>
                  </a:lnTo>
                  <a:lnTo>
                    <a:pt x="47767" y="47767"/>
                  </a:lnTo>
                  <a:lnTo>
                    <a:pt x="22267" y="80772"/>
                  </a:lnTo>
                  <a:lnTo>
                    <a:pt x="5826" y="119723"/>
                  </a:lnTo>
                  <a:lnTo>
                    <a:pt x="0" y="163067"/>
                  </a:lnTo>
                  <a:lnTo>
                    <a:pt x="0" y="815339"/>
                  </a:lnTo>
                  <a:lnTo>
                    <a:pt x="5826" y="858684"/>
                  </a:lnTo>
                  <a:lnTo>
                    <a:pt x="22267" y="897635"/>
                  </a:lnTo>
                  <a:lnTo>
                    <a:pt x="47767" y="930640"/>
                  </a:lnTo>
                  <a:lnTo>
                    <a:pt x="80772" y="956140"/>
                  </a:lnTo>
                  <a:lnTo>
                    <a:pt x="119723" y="972581"/>
                  </a:lnTo>
                  <a:lnTo>
                    <a:pt x="163068" y="978407"/>
                  </a:lnTo>
                  <a:lnTo>
                    <a:pt x="2223515" y="978407"/>
                  </a:lnTo>
                  <a:lnTo>
                    <a:pt x="2266860" y="972581"/>
                  </a:lnTo>
                  <a:lnTo>
                    <a:pt x="2305811" y="956140"/>
                  </a:lnTo>
                  <a:lnTo>
                    <a:pt x="2338816" y="930640"/>
                  </a:lnTo>
                  <a:lnTo>
                    <a:pt x="2364316" y="897635"/>
                  </a:lnTo>
                  <a:lnTo>
                    <a:pt x="2380757" y="858684"/>
                  </a:lnTo>
                  <a:lnTo>
                    <a:pt x="2386583" y="815339"/>
                  </a:lnTo>
                  <a:lnTo>
                    <a:pt x="2386583" y="163067"/>
                  </a:lnTo>
                  <a:lnTo>
                    <a:pt x="2380757" y="119723"/>
                  </a:lnTo>
                  <a:lnTo>
                    <a:pt x="2364316" y="80772"/>
                  </a:lnTo>
                  <a:lnTo>
                    <a:pt x="2338816" y="47767"/>
                  </a:lnTo>
                  <a:lnTo>
                    <a:pt x="2305811" y="22267"/>
                  </a:lnTo>
                  <a:lnTo>
                    <a:pt x="2266860" y="5826"/>
                  </a:lnTo>
                  <a:lnTo>
                    <a:pt x="2223515" y="0"/>
                  </a:lnTo>
                  <a:close/>
                </a:path>
              </a:pathLst>
            </a:custGeom>
            <a:solidFill>
              <a:srgbClr val="FFF1CC"/>
            </a:solidFill>
          </p:spPr>
          <p:txBody>
            <a:bodyPr wrap="square" lIns="0" tIns="0" rIns="0" bIns="0" rtlCol="0"/>
            <a:lstStyle/>
            <a:p>
              <a:endParaRPr/>
            </a:p>
          </p:txBody>
        </p:sp>
      </p:grpSp>
      <p:sp>
        <p:nvSpPr>
          <p:cNvPr id="13" name="object 13"/>
          <p:cNvSpPr txBox="1"/>
          <p:nvPr/>
        </p:nvSpPr>
        <p:spPr>
          <a:xfrm>
            <a:off x="9933178" y="288747"/>
            <a:ext cx="1941195" cy="848994"/>
          </a:xfrm>
          <a:prstGeom prst="rect">
            <a:avLst/>
          </a:prstGeom>
        </p:spPr>
        <p:txBody>
          <a:bodyPr vert="horz" wrap="square" lIns="0" tIns="12700" rIns="0" bIns="0" rtlCol="0">
            <a:spAutoFit/>
          </a:bodyPr>
          <a:lstStyle/>
          <a:p>
            <a:pPr marL="12065" marR="5080" indent="-3810" algn="ctr">
              <a:lnSpc>
                <a:spcPct val="100000"/>
              </a:lnSpc>
              <a:spcBef>
                <a:spcPts val="100"/>
              </a:spcBef>
            </a:pPr>
            <a:r>
              <a:rPr sz="1800" i="1" dirty="0">
                <a:latin typeface="Gill Sans MT"/>
                <a:cs typeface="Gill Sans MT"/>
              </a:rPr>
              <a:t>Dotace</a:t>
            </a:r>
            <a:r>
              <a:rPr sz="1800" i="1" spc="-20" dirty="0">
                <a:latin typeface="Gill Sans MT"/>
                <a:cs typeface="Gill Sans MT"/>
              </a:rPr>
              <a:t> </a:t>
            </a:r>
            <a:r>
              <a:rPr sz="1800" i="1" dirty="0">
                <a:latin typeface="Gill Sans MT"/>
                <a:cs typeface="Gill Sans MT"/>
              </a:rPr>
              <a:t>je</a:t>
            </a:r>
            <a:r>
              <a:rPr sz="1800" i="1" spc="-25" dirty="0">
                <a:latin typeface="Gill Sans MT"/>
                <a:cs typeface="Gill Sans MT"/>
              </a:rPr>
              <a:t> </a:t>
            </a:r>
            <a:r>
              <a:rPr sz="1800" i="1" spc="-10" dirty="0">
                <a:latin typeface="Gill Sans MT"/>
                <a:cs typeface="Gill Sans MT"/>
              </a:rPr>
              <a:t>vyplácena </a:t>
            </a:r>
            <a:r>
              <a:rPr sz="1800" i="1" dirty="0">
                <a:latin typeface="Gill Sans MT"/>
                <a:cs typeface="Gill Sans MT"/>
              </a:rPr>
              <a:t>na</a:t>
            </a:r>
            <a:r>
              <a:rPr sz="1800" i="1" spc="5" dirty="0">
                <a:latin typeface="Gill Sans MT"/>
                <a:cs typeface="Gill Sans MT"/>
              </a:rPr>
              <a:t> </a:t>
            </a:r>
            <a:r>
              <a:rPr sz="1800" i="1" dirty="0">
                <a:latin typeface="Gill Sans MT"/>
                <a:cs typeface="Gill Sans MT"/>
              </a:rPr>
              <a:t>ha</a:t>
            </a:r>
            <a:r>
              <a:rPr sz="1800" i="1" spc="15" dirty="0">
                <a:latin typeface="Gill Sans MT"/>
                <a:cs typeface="Gill Sans MT"/>
              </a:rPr>
              <a:t> </a:t>
            </a:r>
            <a:r>
              <a:rPr sz="1800" i="1" dirty="0">
                <a:latin typeface="Gill Sans MT"/>
                <a:cs typeface="Gill Sans MT"/>
              </a:rPr>
              <a:t>se</a:t>
            </a:r>
            <a:r>
              <a:rPr sz="1800" i="1" spc="-5" dirty="0">
                <a:latin typeface="Gill Sans MT"/>
                <a:cs typeface="Gill Sans MT"/>
              </a:rPr>
              <a:t> </a:t>
            </a:r>
            <a:r>
              <a:rPr sz="1800" i="1" spc="-10" dirty="0">
                <a:latin typeface="Gill Sans MT"/>
                <a:cs typeface="Gill Sans MT"/>
              </a:rPr>
              <a:t>zemědělskou </a:t>
            </a:r>
            <a:r>
              <a:rPr sz="1800" i="1" dirty="0">
                <a:latin typeface="Gill Sans MT"/>
                <a:cs typeface="Gill Sans MT"/>
              </a:rPr>
              <a:t>kulturou</a:t>
            </a:r>
            <a:r>
              <a:rPr sz="1800" i="1" spc="-40" dirty="0">
                <a:latin typeface="Gill Sans MT"/>
                <a:cs typeface="Gill Sans MT"/>
              </a:rPr>
              <a:t> </a:t>
            </a:r>
            <a:r>
              <a:rPr sz="1800" i="1" spc="-10" dirty="0">
                <a:latin typeface="Gill Sans MT"/>
                <a:cs typeface="Gill Sans MT"/>
              </a:rPr>
              <a:t>vinice.</a:t>
            </a:r>
            <a:endParaRPr sz="1800">
              <a:latin typeface="Gill Sans MT"/>
              <a:cs typeface="Gill Sans MT"/>
            </a:endParaRPr>
          </a:p>
        </p:txBody>
      </p:sp>
      <p:pic>
        <p:nvPicPr>
          <p:cNvPr id="14" name="object 14"/>
          <p:cNvPicPr/>
          <p:nvPr/>
        </p:nvPicPr>
        <p:blipFill>
          <a:blip r:embed="rId6" cstate="print"/>
          <a:stretch>
            <a:fillRect/>
          </a:stretch>
        </p:blipFill>
        <p:spPr>
          <a:xfrm>
            <a:off x="435863" y="1185659"/>
            <a:ext cx="252984" cy="252996"/>
          </a:xfrm>
          <a:prstGeom prst="rect">
            <a:avLst/>
          </a:prstGeom>
        </p:spPr>
      </p:pic>
      <p:sp>
        <p:nvSpPr>
          <p:cNvPr id="15" name="object 15"/>
          <p:cNvSpPr txBox="1"/>
          <p:nvPr/>
        </p:nvSpPr>
        <p:spPr>
          <a:xfrm>
            <a:off x="987653" y="993139"/>
            <a:ext cx="2941320" cy="880744"/>
          </a:xfrm>
          <a:prstGeom prst="rect">
            <a:avLst/>
          </a:prstGeom>
        </p:spPr>
        <p:txBody>
          <a:bodyPr vert="horz" wrap="square" lIns="0" tIns="12700" rIns="0" bIns="0" rtlCol="0">
            <a:spAutoFit/>
          </a:bodyPr>
          <a:lstStyle/>
          <a:p>
            <a:pPr marL="12700" marR="5080">
              <a:lnSpc>
                <a:spcPct val="155900"/>
              </a:lnSpc>
              <a:spcBef>
                <a:spcPts val="100"/>
              </a:spcBef>
            </a:pPr>
            <a:r>
              <a:rPr sz="1800" dirty="0">
                <a:latin typeface="Calibri"/>
                <a:cs typeface="Calibri"/>
              </a:rPr>
              <a:t>Základní</a:t>
            </a:r>
            <a:r>
              <a:rPr sz="1800" spc="-20" dirty="0">
                <a:latin typeface="Calibri"/>
                <a:cs typeface="Calibri"/>
              </a:rPr>
              <a:t> </a:t>
            </a:r>
            <a:r>
              <a:rPr sz="1800" dirty="0">
                <a:latin typeface="Calibri"/>
                <a:cs typeface="Calibri"/>
              </a:rPr>
              <a:t>titul</a:t>
            </a:r>
            <a:r>
              <a:rPr sz="1800" spc="-10" dirty="0">
                <a:latin typeface="Calibri"/>
                <a:cs typeface="Calibri"/>
              </a:rPr>
              <a:t> </a:t>
            </a:r>
            <a:r>
              <a:rPr sz="1800" dirty="0">
                <a:latin typeface="Calibri"/>
                <a:cs typeface="Calibri"/>
              </a:rPr>
              <a:t>(334</a:t>
            </a:r>
            <a:r>
              <a:rPr sz="1800" spc="5" dirty="0">
                <a:latin typeface="Calibri"/>
                <a:cs typeface="Calibri"/>
              </a:rPr>
              <a:t> </a:t>
            </a:r>
            <a:r>
              <a:rPr sz="1800" spc="-10" dirty="0">
                <a:latin typeface="Calibri"/>
                <a:cs typeface="Calibri"/>
              </a:rPr>
              <a:t>EUR/ha) </a:t>
            </a:r>
            <a:r>
              <a:rPr sz="1800" dirty="0">
                <a:latin typeface="Calibri"/>
                <a:cs typeface="Calibri"/>
              </a:rPr>
              <a:t>Nadstavbový</a:t>
            </a:r>
            <a:r>
              <a:rPr sz="1800" spc="-45" dirty="0">
                <a:latin typeface="Calibri"/>
                <a:cs typeface="Calibri"/>
              </a:rPr>
              <a:t> </a:t>
            </a:r>
            <a:r>
              <a:rPr sz="1800" dirty="0">
                <a:latin typeface="Calibri"/>
                <a:cs typeface="Calibri"/>
              </a:rPr>
              <a:t>titul</a:t>
            </a:r>
            <a:r>
              <a:rPr sz="1800" spc="-30" dirty="0">
                <a:latin typeface="Calibri"/>
                <a:cs typeface="Calibri"/>
              </a:rPr>
              <a:t> </a:t>
            </a:r>
            <a:r>
              <a:rPr sz="1800" dirty="0">
                <a:latin typeface="Calibri"/>
                <a:cs typeface="Calibri"/>
              </a:rPr>
              <a:t>(672</a:t>
            </a:r>
            <a:r>
              <a:rPr sz="1800" spc="-10" dirty="0">
                <a:latin typeface="Calibri"/>
                <a:cs typeface="Calibri"/>
              </a:rPr>
              <a:t> EUR/ha)</a:t>
            </a:r>
            <a:endParaRPr sz="1800">
              <a:latin typeface="Calibri"/>
              <a:cs typeface="Calibri"/>
            </a:endParaRPr>
          </a:p>
        </p:txBody>
      </p:sp>
      <p:pic>
        <p:nvPicPr>
          <p:cNvPr id="16" name="object 16"/>
          <p:cNvPicPr/>
          <p:nvPr/>
        </p:nvPicPr>
        <p:blipFill>
          <a:blip r:embed="rId6" cstate="print"/>
          <a:stretch>
            <a:fillRect/>
          </a:stretch>
        </p:blipFill>
        <p:spPr>
          <a:xfrm>
            <a:off x="435863" y="1638287"/>
            <a:ext cx="252984" cy="252996"/>
          </a:xfrm>
          <a:prstGeom prst="rect">
            <a:avLst/>
          </a:prstGeom>
        </p:spPr>
      </p:pic>
      <p:sp>
        <p:nvSpPr>
          <p:cNvPr id="17" name="object 17"/>
          <p:cNvSpPr txBox="1"/>
          <p:nvPr/>
        </p:nvSpPr>
        <p:spPr>
          <a:xfrm>
            <a:off x="78739" y="732231"/>
            <a:ext cx="795020" cy="39179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Tituly:</a:t>
            </a:r>
            <a:endParaRPr sz="2400">
              <a:latin typeface="Calibri"/>
              <a:cs typeface="Calibri"/>
            </a:endParaRPr>
          </a:p>
        </p:txBody>
      </p:sp>
      <p:grpSp>
        <p:nvGrpSpPr>
          <p:cNvPr id="18" name="object 18"/>
          <p:cNvGrpSpPr/>
          <p:nvPr/>
        </p:nvGrpSpPr>
        <p:grpSpPr>
          <a:xfrm>
            <a:off x="9322054" y="3707638"/>
            <a:ext cx="2702560" cy="2702560"/>
            <a:chOff x="9322054" y="3707638"/>
            <a:chExt cx="2702560" cy="2702560"/>
          </a:xfrm>
        </p:grpSpPr>
        <p:pic>
          <p:nvPicPr>
            <p:cNvPr id="19" name="object 19"/>
            <p:cNvPicPr/>
            <p:nvPr/>
          </p:nvPicPr>
          <p:blipFill>
            <a:blip r:embed="rId7" cstate="print"/>
            <a:stretch>
              <a:fillRect/>
            </a:stretch>
          </p:blipFill>
          <p:spPr>
            <a:xfrm>
              <a:off x="9328404" y="3713988"/>
              <a:ext cx="2689860" cy="2689860"/>
            </a:xfrm>
            <a:prstGeom prst="rect">
              <a:avLst/>
            </a:prstGeom>
          </p:spPr>
        </p:pic>
        <p:sp>
          <p:nvSpPr>
            <p:cNvPr id="20" name="object 20"/>
            <p:cNvSpPr/>
            <p:nvPr/>
          </p:nvSpPr>
          <p:spPr>
            <a:xfrm>
              <a:off x="9328404" y="3713988"/>
              <a:ext cx="2689860" cy="2689860"/>
            </a:xfrm>
            <a:custGeom>
              <a:avLst/>
              <a:gdLst/>
              <a:ahLst/>
              <a:cxnLst/>
              <a:rect l="l" t="t" r="r" b="b"/>
              <a:pathLst>
                <a:path w="2689859" h="2689860">
                  <a:moveTo>
                    <a:pt x="0" y="1344930"/>
                  </a:moveTo>
                  <a:lnTo>
                    <a:pt x="848" y="1296689"/>
                  </a:lnTo>
                  <a:lnTo>
                    <a:pt x="3376" y="1248875"/>
                  </a:lnTo>
                  <a:lnTo>
                    <a:pt x="7554" y="1201518"/>
                  </a:lnTo>
                  <a:lnTo>
                    <a:pt x="13355" y="1154645"/>
                  </a:lnTo>
                  <a:lnTo>
                    <a:pt x="20748" y="1108285"/>
                  </a:lnTo>
                  <a:lnTo>
                    <a:pt x="29707" y="1062466"/>
                  </a:lnTo>
                  <a:lnTo>
                    <a:pt x="40202" y="1017216"/>
                  </a:lnTo>
                  <a:lnTo>
                    <a:pt x="52206" y="972565"/>
                  </a:lnTo>
                  <a:lnTo>
                    <a:pt x="65689" y="928540"/>
                  </a:lnTo>
                  <a:lnTo>
                    <a:pt x="80624" y="885170"/>
                  </a:lnTo>
                  <a:lnTo>
                    <a:pt x="96982" y="842484"/>
                  </a:lnTo>
                  <a:lnTo>
                    <a:pt x="114734" y="800509"/>
                  </a:lnTo>
                  <a:lnTo>
                    <a:pt x="133852" y="759275"/>
                  </a:lnTo>
                  <a:lnTo>
                    <a:pt x="154308" y="718809"/>
                  </a:lnTo>
                  <a:lnTo>
                    <a:pt x="176072" y="679141"/>
                  </a:lnTo>
                  <a:lnTo>
                    <a:pt x="199118" y="640298"/>
                  </a:lnTo>
                  <a:lnTo>
                    <a:pt x="223415" y="602310"/>
                  </a:lnTo>
                  <a:lnTo>
                    <a:pt x="248937" y="565204"/>
                  </a:lnTo>
                  <a:lnTo>
                    <a:pt x="275654" y="529008"/>
                  </a:lnTo>
                  <a:lnTo>
                    <a:pt x="303538" y="493753"/>
                  </a:lnTo>
                  <a:lnTo>
                    <a:pt x="332560" y="459465"/>
                  </a:lnTo>
                  <a:lnTo>
                    <a:pt x="362692" y="426173"/>
                  </a:lnTo>
                  <a:lnTo>
                    <a:pt x="393906" y="393906"/>
                  </a:lnTo>
                  <a:lnTo>
                    <a:pt x="426173" y="362692"/>
                  </a:lnTo>
                  <a:lnTo>
                    <a:pt x="459465" y="332560"/>
                  </a:lnTo>
                  <a:lnTo>
                    <a:pt x="493753" y="303538"/>
                  </a:lnTo>
                  <a:lnTo>
                    <a:pt x="529008" y="275654"/>
                  </a:lnTo>
                  <a:lnTo>
                    <a:pt x="565204" y="248937"/>
                  </a:lnTo>
                  <a:lnTo>
                    <a:pt x="602310" y="223415"/>
                  </a:lnTo>
                  <a:lnTo>
                    <a:pt x="640298" y="199118"/>
                  </a:lnTo>
                  <a:lnTo>
                    <a:pt x="679141" y="176072"/>
                  </a:lnTo>
                  <a:lnTo>
                    <a:pt x="718809" y="154308"/>
                  </a:lnTo>
                  <a:lnTo>
                    <a:pt x="759275" y="133852"/>
                  </a:lnTo>
                  <a:lnTo>
                    <a:pt x="800509" y="114734"/>
                  </a:lnTo>
                  <a:lnTo>
                    <a:pt x="842484" y="96982"/>
                  </a:lnTo>
                  <a:lnTo>
                    <a:pt x="885170" y="80624"/>
                  </a:lnTo>
                  <a:lnTo>
                    <a:pt x="928540" y="65689"/>
                  </a:lnTo>
                  <a:lnTo>
                    <a:pt x="972565" y="52206"/>
                  </a:lnTo>
                  <a:lnTo>
                    <a:pt x="1017216" y="40202"/>
                  </a:lnTo>
                  <a:lnTo>
                    <a:pt x="1062466" y="29707"/>
                  </a:lnTo>
                  <a:lnTo>
                    <a:pt x="1108285" y="20748"/>
                  </a:lnTo>
                  <a:lnTo>
                    <a:pt x="1154645" y="13355"/>
                  </a:lnTo>
                  <a:lnTo>
                    <a:pt x="1201518" y="7554"/>
                  </a:lnTo>
                  <a:lnTo>
                    <a:pt x="1248875" y="3376"/>
                  </a:lnTo>
                  <a:lnTo>
                    <a:pt x="1296689" y="848"/>
                  </a:lnTo>
                  <a:lnTo>
                    <a:pt x="1344929" y="0"/>
                  </a:lnTo>
                  <a:lnTo>
                    <a:pt x="1393170" y="848"/>
                  </a:lnTo>
                  <a:lnTo>
                    <a:pt x="1440984" y="3376"/>
                  </a:lnTo>
                  <a:lnTo>
                    <a:pt x="1488341" y="7554"/>
                  </a:lnTo>
                  <a:lnTo>
                    <a:pt x="1535214" y="13355"/>
                  </a:lnTo>
                  <a:lnTo>
                    <a:pt x="1581574" y="20748"/>
                  </a:lnTo>
                  <a:lnTo>
                    <a:pt x="1627393" y="29707"/>
                  </a:lnTo>
                  <a:lnTo>
                    <a:pt x="1672643" y="40202"/>
                  </a:lnTo>
                  <a:lnTo>
                    <a:pt x="1717294" y="52206"/>
                  </a:lnTo>
                  <a:lnTo>
                    <a:pt x="1761319" y="65689"/>
                  </a:lnTo>
                  <a:lnTo>
                    <a:pt x="1804689" y="80624"/>
                  </a:lnTo>
                  <a:lnTo>
                    <a:pt x="1847375" y="96982"/>
                  </a:lnTo>
                  <a:lnTo>
                    <a:pt x="1889350" y="114734"/>
                  </a:lnTo>
                  <a:lnTo>
                    <a:pt x="1930584" y="133852"/>
                  </a:lnTo>
                  <a:lnTo>
                    <a:pt x="1971050" y="154308"/>
                  </a:lnTo>
                  <a:lnTo>
                    <a:pt x="2010718" y="176072"/>
                  </a:lnTo>
                  <a:lnTo>
                    <a:pt x="2049561" y="199118"/>
                  </a:lnTo>
                  <a:lnTo>
                    <a:pt x="2087549" y="223415"/>
                  </a:lnTo>
                  <a:lnTo>
                    <a:pt x="2124655" y="248937"/>
                  </a:lnTo>
                  <a:lnTo>
                    <a:pt x="2160851" y="275654"/>
                  </a:lnTo>
                  <a:lnTo>
                    <a:pt x="2196106" y="303538"/>
                  </a:lnTo>
                  <a:lnTo>
                    <a:pt x="2230394" y="332560"/>
                  </a:lnTo>
                  <a:lnTo>
                    <a:pt x="2263686" y="362692"/>
                  </a:lnTo>
                  <a:lnTo>
                    <a:pt x="2295953" y="393906"/>
                  </a:lnTo>
                  <a:lnTo>
                    <a:pt x="2327167" y="426173"/>
                  </a:lnTo>
                  <a:lnTo>
                    <a:pt x="2357299" y="459465"/>
                  </a:lnTo>
                  <a:lnTo>
                    <a:pt x="2386321" y="493753"/>
                  </a:lnTo>
                  <a:lnTo>
                    <a:pt x="2414205" y="529008"/>
                  </a:lnTo>
                  <a:lnTo>
                    <a:pt x="2440922" y="565204"/>
                  </a:lnTo>
                  <a:lnTo>
                    <a:pt x="2466444" y="602310"/>
                  </a:lnTo>
                  <a:lnTo>
                    <a:pt x="2490741" y="640298"/>
                  </a:lnTo>
                  <a:lnTo>
                    <a:pt x="2513787" y="679141"/>
                  </a:lnTo>
                  <a:lnTo>
                    <a:pt x="2535551" y="718809"/>
                  </a:lnTo>
                  <a:lnTo>
                    <a:pt x="2556007" y="759275"/>
                  </a:lnTo>
                  <a:lnTo>
                    <a:pt x="2575125" y="800509"/>
                  </a:lnTo>
                  <a:lnTo>
                    <a:pt x="2592877" y="842484"/>
                  </a:lnTo>
                  <a:lnTo>
                    <a:pt x="2609235" y="885170"/>
                  </a:lnTo>
                  <a:lnTo>
                    <a:pt x="2624170" y="928540"/>
                  </a:lnTo>
                  <a:lnTo>
                    <a:pt x="2637653" y="972565"/>
                  </a:lnTo>
                  <a:lnTo>
                    <a:pt x="2649657" y="1017216"/>
                  </a:lnTo>
                  <a:lnTo>
                    <a:pt x="2660152" y="1062466"/>
                  </a:lnTo>
                  <a:lnTo>
                    <a:pt x="2669111" y="1108285"/>
                  </a:lnTo>
                  <a:lnTo>
                    <a:pt x="2676504" y="1154645"/>
                  </a:lnTo>
                  <a:lnTo>
                    <a:pt x="2682305" y="1201518"/>
                  </a:lnTo>
                  <a:lnTo>
                    <a:pt x="2686483" y="1248875"/>
                  </a:lnTo>
                  <a:lnTo>
                    <a:pt x="2689011" y="1296689"/>
                  </a:lnTo>
                  <a:lnTo>
                    <a:pt x="2689860" y="1344930"/>
                  </a:lnTo>
                  <a:lnTo>
                    <a:pt x="2689011" y="1393168"/>
                  </a:lnTo>
                  <a:lnTo>
                    <a:pt x="2686483" y="1440979"/>
                  </a:lnTo>
                  <a:lnTo>
                    <a:pt x="2682305" y="1488334"/>
                  </a:lnTo>
                  <a:lnTo>
                    <a:pt x="2676504" y="1535206"/>
                  </a:lnTo>
                  <a:lnTo>
                    <a:pt x="2669111" y="1581564"/>
                  </a:lnTo>
                  <a:lnTo>
                    <a:pt x="2660152" y="1627382"/>
                  </a:lnTo>
                  <a:lnTo>
                    <a:pt x="2649657" y="1672630"/>
                  </a:lnTo>
                  <a:lnTo>
                    <a:pt x="2637653" y="1717281"/>
                  </a:lnTo>
                  <a:lnTo>
                    <a:pt x="2624170" y="1761305"/>
                  </a:lnTo>
                  <a:lnTo>
                    <a:pt x="2609235" y="1804674"/>
                  </a:lnTo>
                  <a:lnTo>
                    <a:pt x="2592877" y="1847359"/>
                  </a:lnTo>
                  <a:lnTo>
                    <a:pt x="2575125" y="1889333"/>
                  </a:lnTo>
                  <a:lnTo>
                    <a:pt x="2556007" y="1930567"/>
                  </a:lnTo>
                  <a:lnTo>
                    <a:pt x="2535551" y="1971033"/>
                  </a:lnTo>
                  <a:lnTo>
                    <a:pt x="2513787" y="2010701"/>
                  </a:lnTo>
                  <a:lnTo>
                    <a:pt x="2490741" y="2049544"/>
                  </a:lnTo>
                  <a:lnTo>
                    <a:pt x="2466444" y="2087532"/>
                  </a:lnTo>
                  <a:lnTo>
                    <a:pt x="2440922" y="2124639"/>
                  </a:lnTo>
                  <a:lnTo>
                    <a:pt x="2414205" y="2160834"/>
                  </a:lnTo>
                  <a:lnTo>
                    <a:pt x="2386321" y="2196091"/>
                  </a:lnTo>
                  <a:lnTo>
                    <a:pt x="2357299" y="2230379"/>
                  </a:lnTo>
                  <a:lnTo>
                    <a:pt x="2327167" y="2263671"/>
                  </a:lnTo>
                  <a:lnTo>
                    <a:pt x="2295953" y="2295939"/>
                  </a:lnTo>
                  <a:lnTo>
                    <a:pt x="2263686" y="2327153"/>
                  </a:lnTo>
                  <a:lnTo>
                    <a:pt x="2230394" y="2357286"/>
                  </a:lnTo>
                  <a:lnTo>
                    <a:pt x="2196106" y="2386309"/>
                  </a:lnTo>
                  <a:lnTo>
                    <a:pt x="2160851" y="2414194"/>
                  </a:lnTo>
                  <a:lnTo>
                    <a:pt x="2124655" y="2440911"/>
                  </a:lnTo>
                  <a:lnTo>
                    <a:pt x="2087549" y="2466434"/>
                  </a:lnTo>
                  <a:lnTo>
                    <a:pt x="2049561" y="2490732"/>
                  </a:lnTo>
                  <a:lnTo>
                    <a:pt x="2010718" y="2513778"/>
                  </a:lnTo>
                  <a:lnTo>
                    <a:pt x="1971050" y="2535544"/>
                  </a:lnTo>
                  <a:lnTo>
                    <a:pt x="1930584" y="2556000"/>
                  </a:lnTo>
                  <a:lnTo>
                    <a:pt x="1889350" y="2575119"/>
                  </a:lnTo>
                  <a:lnTo>
                    <a:pt x="1847375" y="2592872"/>
                  </a:lnTo>
                  <a:lnTo>
                    <a:pt x="1804689" y="2609231"/>
                  </a:lnTo>
                  <a:lnTo>
                    <a:pt x="1761319" y="2624166"/>
                  </a:lnTo>
                  <a:lnTo>
                    <a:pt x="1717294" y="2637650"/>
                  </a:lnTo>
                  <a:lnTo>
                    <a:pt x="1672643" y="2649654"/>
                  </a:lnTo>
                  <a:lnTo>
                    <a:pt x="1627393" y="2660150"/>
                  </a:lnTo>
                  <a:lnTo>
                    <a:pt x="1581574" y="2669110"/>
                  </a:lnTo>
                  <a:lnTo>
                    <a:pt x="1535214" y="2676504"/>
                  </a:lnTo>
                  <a:lnTo>
                    <a:pt x="1488341" y="2682304"/>
                  </a:lnTo>
                  <a:lnTo>
                    <a:pt x="1440984" y="2686483"/>
                  </a:lnTo>
                  <a:lnTo>
                    <a:pt x="1393170" y="2689011"/>
                  </a:lnTo>
                  <a:lnTo>
                    <a:pt x="1344929" y="2689860"/>
                  </a:lnTo>
                  <a:lnTo>
                    <a:pt x="1296689" y="2689011"/>
                  </a:lnTo>
                  <a:lnTo>
                    <a:pt x="1248875" y="2686483"/>
                  </a:lnTo>
                  <a:lnTo>
                    <a:pt x="1201518" y="2682304"/>
                  </a:lnTo>
                  <a:lnTo>
                    <a:pt x="1154645" y="2676504"/>
                  </a:lnTo>
                  <a:lnTo>
                    <a:pt x="1108285" y="2669110"/>
                  </a:lnTo>
                  <a:lnTo>
                    <a:pt x="1062466" y="2660150"/>
                  </a:lnTo>
                  <a:lnTo>
                    <a:pt x="1017216" y="2649654"/>
                  </a:lnTo>
                  <a:lnTo>
                    <a:pt x="972565" y="2637650"/>
                  </a:lnTo>
                  <a:lnTo>
                    <a:pt x="928540" y="2624166"/>
                  </a:lnTo>
                  <a:lnTo>
                    <a:pt x="885170" y="2609231"/>
                  </a:lnTo>
                  <a:lnTo>
                    <a:pt x="842484" y="2592872"/>
                  </a:lnTo>
                  <a:lnTo>
                    <a:pt x="800509" y="2575119"/>
                  </a:lnTo>
                  <a:lnTo>
                    <a:pt x="759275" y="2556000"/>
                  </a:lnTo>
                  <a:lnTo>
                    <a:pt x="718809" y="2535544"/>
                  </a:lnTo>
                  <a:lnTo>
                    <a:pt x="679141" y="2513778"/>
                  </a:lnTo>
                  <a:lnTo>
                    <a:pt x="640298" y="2490732"/>
                  </a:lnTo>
                  <a:lnTo>
                    <a:pt x="602310" y="2466434"/>
                  </a:lnTo>
                  <a:lnTo>
                    <a:pt x="565204" y="2440911"/>
                  </a:lnTo>
                  <a:lnTo>
                    <a:pt x="529008" y="2414194"/>
                  </a:lnTo>
                  <a:lnTo>
                    <a:pt x="493753" y="2386309"/>
                  </a:lnTo>
                  <a:lnTo>
                    <a:pt x="459465" y="2357286"/>
                  </a:lnTo>
                  <a:lnTo>
                    <a:pt x="426173" y="2327153"/>
                  </a:lnTo>
                  <a:lnTo>
                    <a:pt x="393906" y="2295939"/>
                  </a:lnTo>
                  <a:lnTo>
                    <a:pt x="362692" y="2263671"/>
                  </a:lnTo>
                  <a:lnTo>
                    <a:pt x="332560" y="2230379"/>
                  </a:lnTo>
                  <a:lnTo>
                    <a:pt x="303538" y="2196091"/>
                  </a:lnTo>
                  <a:lnTo>
                    <a:pt x="275654" y="2160834"/>
                  </a:lnTo>
                  <a:lnTo>
                    <a:pt x="248937" y="2124639"/>
                  </a:lnTo>
                  <a:lnTo>
                    <a:pt x="223415" y="2087532"/>
                  </a:lnTo>
                  <a:lnTo>
                    <a:pt x="199118" y="2049544"/>
                  </a:lnTo>
                  <a:lnTo>
                    <a:pt x="176072" y="2010701"/>
                  </a:lnTo>
                  <a:lnTo>
                    <a:pt x="154308" y="1971033"/>
                  </a:lnTo>
                  <a:lnTo>
                    <a:pt x="133852" y="1930567"/>
                  </a:lnTo>
                  <a:lnTo>
                    <a:pt x="114734" y="1889333"/>
                  </a:lnTo>
                  <a:lnTo>
                    <a:pt x="96982" y="1847359"/>
                  </a:lnTo>
                  <a:lnTo>
                    <a:pt x="80624" y="1804674"/>
                  </a:lnTo>
                  <a:lnTo>
                    <a:pt x="65689" y="1761305"/>
                  </a:lnTo>
                  <a:lnTo>
                    <a:pt x="52206" y="1717281"/>
                  </a:lnTo>
                  <a:lnTo>
                    <a:pt x="40202" y="1672630"/>
                  </a:lnTo>
                  <a:lnTo>
                    <a:pt x="29707" y="1627382"/>
                  </a:lnTo>
                  <a:lnTo>
                    <a:pt x="20748" y="1581564"/>
                  </a:lnTo>
                  <a:lnTo>
                    <a:pt x="13355" y="1535206"/>
                  </a:lnTo>
                  <a:lnTo>
                    <a:pt x="7554" y="1488334"/>
                  </a:lnTo>
                  <a:lnTo>
                    <a:pt x="3376" y="1440979"/>
                  </a:lnTo>
                  <a:lnTo>
                    <a:pt x="848" y="1393168"/>
                  </a:lnTo>
                  <a:lnTo>
                    <a:pt x="0" y="1344930"/>
                  </a:lnTo>
                  <a:close/>
                </a:path>
              </a:pathLst>
            </a:custGeom>
            <a:ln w="12700">
              <a:solidFill>
                <a:srgbClr val="003300"/>
              </a:solidFill>
            </a:ln>
          </p:spPr>
          <p:txBody>
            <a:bodyPr wrap="square" lIns="0" tIns="0" rIns="0" bIns="0" rtlCol="0"/>
            <a:lstStyle/>
            <a:p>
              <a:endParaRPr/>
            </a:p>
          </p:txBody>
        </p:sp>
      </p:grpSp>
      <p:sp>
        <p:nvSpPr>
          <p:cNvPr id="21" name="object 21"/>
          <p:cNvSpPr txBox="1"/>
          <p:nvPr/>
        </p:nvSpPr>
        <p:spPr>
          <a:xfrm>
            <a:off x="716076" y="2247138"/>
            <a:ext cx="8153400" cy="1342390"/>
          </a:xfrm>
          <a:prstGeom prst="rect">
            <a:avLst/>
          </a:prstGeom>
        </p:spPr>
        <p:txBody>
          <a:bodyPr vert="horz" wrap="square" lIns="0" tIns="12700" rIns="0" bIns="0" rtlCol="0">
            <a:spAutoFit/>
          </a:bodyPr>
          <a:lstStyle/>
          <a:p>
            <a:pPr marL="299085" marR="5715" indent="-287020">
              <a:lnSpc>
                <a:spcPct val="120000"/>
              </a:lnSpc>
              <a:spcBef>
                <a:spcPts val="100"/>
              </a:spcBef>
              <a:tabLst>
                <a:tab pos="299085" algn="l"/>
              </a:tabLst>
            </a:pPr>
            <a:r>
              <a:rPr sz="1800" spc="-50" dirty="0">
                <a:solidFill>
                  <a:srgbClr val="FF0000"/>
                </a:solidFill>
                <a:latin typeface="Arial"/>
                <a:cs typeface="Arial"/>
              </a:rPr>
              <a:t>•</a:t>
            </a:r>
            <a:r>
              <a:rPr sz="1800" dirty="0">
                <a:solidFill>
                  <a:srgbClr val="FF0000"/>
                </a:solidFill>
                <a:latin typeface="Arial"/>
                <a:cs typeface="Arial"/>
              </a:rPr>
              <a:t>	</a:t>
            </a:r>
            <a:r>
              <a:rPr sz="1800" dirty="0">
                <a:solidFill>
                  <a:srgbClr val="FF0000"/>
                </a:solidFill>
                <a:latin typeface="Calibri"/>
                <a:cs typeface="Calibri"/>
              </a:rPr>
              <a:t>nově</a:t>
            </a:r>
            <a:r>
              <a:rPr sz="1800" spc="280" dirty="0">
                <a:solidFill>
                  <a:srgbClr val="FF0000"/>
                </a:solidFill>
                <a:latin typeface="Calibri"/>
                <a:cs typeface="Calibri"/>
              </a:rPr>
              <a:t> </a:t>
            </a:r>
            <a:r>
              <a:rPr sz="1800" dirty="0">
                <a:latin typeface="Calibri"/>
                <a:cs typeface="Calibri"/>
              </a:rPr>
              <a:t>od</a:t>
            </a:r>
            <a:r>
              <a:rPr sz="1800" spc="300" dirty="0">
                <a:latin typeface="Calibri"/>
                <a:cs typeface="Calibri"/>
              </a:rPr>
              <a:t> </a:t>
            </a:r>
            <a:r>
              <a:rPr sz="1800" dirty="0">
                <a:latin typeface="Calibri"/>
                <a:cs typeface="Calibri"/>
              </a:rPr>
              <a:t>druhého</a:t>
            </a:r>
            <a:r>
              <a:rPr sz="1800" spc="285" dirty="0">
                <a:latin typeface="Calibri"/>
                <a:cs typeface="Calibri"/>
              </a:rPr>
              <a:t> </a:t>
            </a:r>
            <a:r>
              <a:rPr sz="1800" dirty="0">
                <a:latin typeface="Calibri"/>
                <a:cs typeface="Calibri"/>
              </a:rPr>
              <a:t>roku</a:t>
            </a:r>
            <a:r>
              <a:rPr sz="1800" spc="290" dirty="0">
                <a:latin typeface="Calibri"/>
                <a:cs typeface="Calibri"/>
              </a:rPr>
              <a:t> </a:t>
            </a:r>
            <a:r>
              <a:rPr sz="1800" dirty="0">
                <a:latin typeface="Calibri"/>
                <a:cs typeface="Calibri"/>
              </a:rPr>
              <a:t>trvání</a:t>
            </a:r>
            <a:r>
              <a:rPr sz="1800" spc="305" dirty="0">
                <a:latin typeface="Calibri"/>
                <a:cs typeface="Calibri"/>
              </a:rPr>
              <a:t> </a:t>
            </a:r>
            <a:r>
              <a:rPr sz="1800" dirty="0">
                <a:latin typeface="Calibri"/>
                <a:cs typeface="Calibri"/>
              </a:rPr>
              <a:t>závazku</a:t>
            </a:r>
            <a:r>
              <a:rPr sz="1800" spc="300" dirty="0">
                <a:latin typeface="Calibri"/>
                <a:cs typeface="Calibri"/>
              </a:rPr>
              <a:t> </a:t>
            </a:r>
            <a:r>
              <a:rPr sz="1800" dirty="0">
                <a:latin typeface="Calibri"/>
                <a:cs typeface="Calibri"/>
              </a:rPr>
              <a:t>odstranit</a:t>
            </a:r>
            <a:r>
              <a:rPr sz="1800" spc="285" dirty="0">
                <a:latin typeface="Calibri"/>
                <a:cs typeface="Calibri"/>
              </a:rPr>
              <a:t> </a:t>
            </a:r>
            <a:r>
              <a:rPr sz="1800" dirty="0">
                <a:latin typeface="Calibri"/>
                <a:cs typeface="Calibri"/>
              </a:rPr>
              <a:t>a</a:t>
            </a:r>
            <a:r>
              <a:rPr sz="1800" spc="305" dirty="0">
                <a:latin typeface="Calibri"/>
                <a:cs typeface="Calibri"/>
              </a:rPr>
              <a:t> </a:t>
            </a:r>
            <a:r>
              <a:rPr sz="1800" dirty="0">
                <a:latin typeface="Calibri"/>
                <a:cs typeface="Calibri"/>
              </a:rPr>
              <a:t>zlikvidovat</a:t>
            </a:r>
            <a:r>
              <a:rPr sz="1800" spc="300" dirty="0">
                <a:latin typeface="Calibri"/>
                <a:cs typeface="Calibri"/>
              </a:rPr>
              <a:t> </a:t>
            </a:r>
            <a:r>
              <a:rPr sz="1800" dirty="0">
                <a:latin typeface="Calibri"/>
                <a:cs typeface="Calibri"/>
              </a:rPr>
              <a:t>odumřelé</a:t>
            </a:r>
            <a:r>
              <a:rPr sz="1800" spc="295" dirty="0">
                <a:latin typeface="Calibri"/>
                <a:cs typeface="Calibri"/>
              </a:rPr>
              <a:t> </a:t>
            </a:r>
            <a:r>
              <a:rPr sz="1800" dirty="0">
                <a:latin typeface="Calibri"/>
                <a:cs typeface="Calibri"/>
              </a:rPr>
              <a:t>keře</a:t>
            </a:r>
            <a:r>
              <a:rPr sz="1800" spc="320" dirty="0">
                <a:latin typeface="Calibri"/>
                <a:cs typeface="Calibri"/>
              </a:rPr>
              <a:t> </a:t>
            </a:r>
            <a:r>
              <a:rPr sz="1800" spc="-20" dirty="0">
                <a:latin typeface="Calibri"/>
                <a:cs typeface="Calibri"/>
              </a:rPr>
              <a:t>révy </a:t>
            </a:r>
            <a:r>
              <a:rPr sz="1800" dirty="0">
                <a:latin typeface="Calibri"/>
                <a:cs typeface="Calibri"/>
              </a:rPr>
              <a:t>vinné</a:t>
            </a:r>
            <a:r>
              <a:rPr sz="1800" spc="-25" dirty="0">
                <a:latin typeface="Calibri"/>
                <a:cs typeface="Calibri"/>
              </a:rPr>
              <a:t> </a:t>
            </a:r>
            <a:r>
              <a:rPr sz="1800" dirty="0">
                <a:latin typeface="Calibri"/>
                <a:cs typeface="Calibri"/>
              </a:rPr>
              <a:t>nebo</a:t>
            </a:r>
            <a:r>
              <a:rPr sz="1800" spc="-15" dirty="0">
                <a:latin typeface="Calibri"/>
                <a:cs typeface="Calibri"/>
              </a:rPr>
              <a:t> </a:t>
            </a:r>
            <a:r>
              <a:rPr sz="1800" dirty="0">
                <a:latin typeface="Calibri"/>
                <a:cs typeface="Calibri"/>
              </a:rPr>
              <a:t>jejich</a:t>
            </a:r>
            <a:r>
              <a:rPr sz="1800" spc="-20" dirty="0">
                <a:latin typeface="Calibri"/>
                <a:cs typeface="Calibri"/>
              </a:rPr>
              <a:t> </a:t>
            </a:r>
            <a:r>
              <a:rPr sz="1800" dirty="0">
                <a:latin typeface="Calibri"/>
                <a:cs typeface="Calibri"/>
              </a:rPr>
              <a:t>části</a:t>
            </a:r>
            <a:r>
              <a:rPr sz="1800" spc="-25" dirty="0">
                <a:latin typeface="Calibri"/>
                <a:cs typeface="Calibri"/>
              </a:rPr>
              <a:t> </a:t>
            </a:r>
            <a:r>
              <a:rPr sz="1800" dirty="0">
                <a:latin typeface="Calibri"/>
                <a:cs typeface="Calibri"/>
              </a:rPr>
              <a:t>nejpozději</a:t>
            </a:r>
            <a:r>
              <a:rPr sz="1800" spc="-25" dirty="0">
                <a:latin typeface="Calibri"/>
                <a:cs typeface="Calibri"/>
              </a:rPr>
              <a:t> </a:t>
            </a:r>
            <a:r>
              <a:rPr sz="1800" dirty="0">
                <a:latin typeface="Calibri"/>
                <a:cs typeface="Calibri"/>
              </a:rPr>
              <a:t>do</a:t>
            </a:r>
            <a:r>
              <a:rPr sz="1800" spc="-20" dirty="0">
                <a:latin typeface="Calibri"/>
                <a:cs typeface="Calibri"/>
              </a:rPr>
              <a:t> </a:t>
            </a:r>
            <a:r>
              <a:rPr sz="1800" dirty="0">
                <a:latin typeface="Calibri"/>
                <a:cs typeface="Calibri"/>
              </a:rPr>
              <a:t>15.</a:t>
            </a:r>
            <a:r>
              <a:rPr sz="1800" spc="-25" dirty="0">
                <a:latin typeface="Calibri"/>
                <a:cs typeface="Calibri"/>
              </a:rPr>
              <a:t> </a:t>
            </a:r>
            <a:r>
              <a:rPr sz="1800" dirty="0">
                <a:latin typeface="Calibri"/>
                <a:cs typeface="Calibri"/>
              </a:rPr>
              <a:t>května</a:t>
            </a:r>
            <a:r>
              <a:rPr sz="1800" spc="-40" dirty="0">
                <a:latin typeface="Calibri"/>
                <a:cs typeface="Calibri"/>
              </a:rPr>
              <a:t> </a:t>
            </a:r>
            <a:r>
              <a:rPr sz="1800" dirty="0">
                <a:latin typeface="Calibri"/>
                <a:cs typeface="Calibri"/>
              </a:rPr>
              <a:t>následujícího kalendářního </a:t>
            </a:r>
            <a:r>
              <a:rPr sz="1800" spc="-20" dirty="0">
                <a:latin typeface="Calibri"/>
                <a:cs typeface="Calibri"/>
              </a:rPr>
              <a:t>roku</a:t>
            </a:r>
            <a:endParaRPr sz="1800" dirty="0">
              <a:latin typeface="Calibri"/>
              <a:cs typeface="Calibri"/>
            </a:endParaRPr>
          </a:p>
          <a:p>
            <a:pPr marL="299085" marR="5080" indent="-287020">
              <a:lnSpc>
                <a:spcPct val="120000"/>
              </a:lnSpc>
              <a:tabLst>
                <a:tab pos="299085" algn="l"/>
              </a:tabLst>
            </a:pPr>
            <a:r>
              <a:rPr sz="1800" spc="-50" dirty="0">
                <a:solidFill>
                  <a:srgbClr val="FF0000"/>
                </a:solidFill>
                <a:latin typeface="Arial"/>
                <a:cs typeface="Arial"/>
              </a:rPr>
              <a:t>•</a:t>
            </a:r>
            <a:r>
              <a:rPr sz="1800" dirty="0">
                <a:solidFill>
                  <a:srgbClr val="FF0000"/>
                </a:solidFill>
                <a:latin typeface="Arial"/>
                <a:cs typeface="Arial"/>
              </a:rPr>
              <a:t>	</a:t>
            </a:r>
            <a:r>
              <a:rPr sz="1800" dirty="0">
                <a:solidFill>
                  <a:srgbClr val="FF0000"/>
                </a:solidFill>
                <a:latin typeface="Calibri"/>
                <a:cs typeface="Calibri"/>
              </a:rPr>
              <a:t>nově</a:t>
            </a:r>
            <a:r>
              <a:rPr sz="1800" spc="15" dirty="0">
                <a:solidFill>
                  <a:srgbClr val="FF0000"/>
                </a:solidFill>
                <a:latin typeface="Calibri"/>
                <a:cs typeface="Calibri"/>
              </a:rPr>
              <a:t> </a:t>
            </a:r>
            <a:r>
              <a:rPr sz="1800" dirty="0">
                <a:latin typeface="Calibri"/>
                <a:cs typeface="Calibri"/>
              </a:rPr>
              <a:t>neaplikovat</a:t>
            </a:r>
            <a:r>
              <a:rPr sz="1800" spc="15" dirty="0">
                <a:latin typeface="Calibri"/>
                <a:cs typeface="Calibri"/>
              </a:rPr>
              <a:t> </a:t>
            </a:r>
            <a:r>
              <a:rPr sz="1800" dirty="0">
                <a:latin typeface="Calibri"/>
                <a:cs typeface="Calibri"/>
              </a:rPr>
              <a:t>herbicidy</a:t>
            </a:r>
            <a:r>
              <a:rPr sz="1800" spc="20" dirty="0">
                <a:latin typeface="Calibri"/>
                <a:cs typeface="Calibri"/>
              </a:rPr>
              <a:t> </a:t>
            </a:r>
            <a:r>
              <a:rPr sz="1800" dirty="0">
                <a:latin typeface="Calibri"/>
                <a:cs typeface="Calibri"/>
              </a:rPr>
              <a:t>v</a:t>
            </a:r>
            <a:r>
              <a:rPr sz="1800" spc="15" dirty="0">
                <a:latin typeface="Calibri"/>
                <a:cs typeface="Calibri"/>
              </a:rPr>
              <a:t> </a:t>
            </a:r>
            <a:r>
              <a:rPr sz="1800" dirty="0">
                <a:latin typeface="Calibri"/>
                <a:cs typeface="Calibri"/>
              </a:rPr>
              <a:t>meziřadí</a:t>
            </a:r>
            <a:r>
              <a:rPr sz="1800" spc="15" dirty="0">
                <a:latin typeface="Calibri"/>
                <a:cs typeface="Calibri"/>
              </a:rPr>
              <a:t> </a:t>
            </a:r>
            <a:r>
              <a:rPr sz="1800" dirty="0">
                <a:latin typeface="Calibri"/>
                <a:cs typeface="Calibri"/>
              </a:rPr>
              <a:t>a</a:t>
            </a:r>
            <a:r>
              <a:rPr sz="1800" spc="15" dirty="0">
                <a:latin typeface="Calibri"/>
                <a:cs typeface="Calibri"/>
              </a:rPr>
              <a:t> </a:t>
            </a:r>
            <a:r>
              <a:rPr sz="1800" dirty="0">
                <a:latin typeface="Calibri"/>
                <a:cs typeface="Calibri"/>
              </a:rPr>
              <a:t>manipulačním</a:t>
            </a:r>
            <a:r>
              <a:rPr sz="1800" spc="20" dirty="0">
                <a:latin typeface="Calibri"/>
                <a:cs typeface="Calibri"/>
              </a:rPr>
              <a:t> </a:t>
            </a:r>
            <a:r>
              <a:rPr sz="1800" dirty="0">
                <a:latin typeface="Calibri"/>
                <a:cs typeface="Calibri"/>
              </a:rPr>
              <a:t>prostoru</a:t>
            </a:r>
            <a:r>
              <a:rPr sz="1800" spc="30" dirty="0">
                <a:latin typeface="Calibri"/>
                <a:cs typeface="Calibri"/>
              </a:rPr>
              <a:t> </a:t>
            </a:r>
            <a:r>
              <a:rPr sz="1800" dirty="0">
                <a:latin typeface="Calibri"/>
                <a:cs typeface="Calibri"/>
              </a:rPr>
              <a:t>vinice</a:t>
            </a:r>
            <a:r>
              <a:rPr sz="1800" spc="30" dirty="0">
                <a:latin typeface="Calibri"/>
                <a:cs typeface="Calibri"/>
              </a:rPr>
              <a:t> </a:t>
            </a:r>
            <a:r>
              <a:rPr sz="1800" dirty="0">
                <a:latin typeface="Calibri"/>
                <a:cs typeface="Calibri"/>
              </a:rPr>
              <a:t>(Podmínka</a:t>
            </a:r>
            <a:r>
              <a:rPr sz="1800" spc="25" dirty="0">
                <a:latin typeface="Calibri"/>
                <a:cs typeface="Calibri"/>
              </a:rPr>
              <a:t> </a:t>
            </a:r>
            <a:r>
              <a:rPr sz="1800" spc="-25" dirty="0">
                <a:latin typeface="Calibri"/>
                <a:cs typeface="Calibri"/>
              </a:rPr>
              <a:t>se </a:t>
            </a:r>
            <a:r>
              <a:rPr sz="1800" dirty="0">
                <a:latin typeface="Calibri"/>
                <a:cs typeface="Calibri"/>
              </a:rPr>
              <a:t>nevztahuje</a:t>
            </a:r>
            <a:r>
              <a:rPr sz="1800" spc="-30" dirty="0">
                <a:latin typeface="Calibri"/>
                <a:cs typeface="Calibri"/>
              </a:rPr>
              <a:t> </a:t>
            </a:r>
            <a:r>
              <a:rPr sz="1800" dirty="0">
                <a:latin typeface="Calibri"/>
                <a:cs typeface="Calibri"/>
              </a:rPr>
              <a:t>na</a:t>
            </a:r>
            <a:r>
              <a:rPr sz="1800" spc="-40" dirty="0">
                <a:latin typeface="Calibri"/>
                <a:cs typeface="Calibri"/>
              </a:rPr>
              <a:t> </a:t>
            </a:r>
            <a:r>
              <a:rPr sz="1800" dirty="0">
                <a:latin typeface="Calibri"/>
                <a:cs typeface="Calibri"/>
              </a:rPr>
              <a:t>bodové</a:t>
            </a:r>
            <a:r>
              <a:rPr sz="1800" spc="-30" dirty="0">
                <a:latin typeface="Calibri"/>
                <a:cs typeface="Calibri"/>
              </a:rPr>
              <a:t> </a:t>
            </a:r>
            <a:r>
              <a:rPr sz="1800" dirty="0">
                <a:latin typeface="Calibri"/>
                <a:cs typeface="Calibri"/>
              </a:rPr>
              <a:t>ošetření</a:t>
            </a:r>
            <a:r>
              <a:rPr sz="1800" spc="-30" dirty="0">
                <a:latin typeface="Calibri"/>
                <a:cs typeface="Calibri"/>
              </a:rPr>
              <a:t> </a:t>
            </a:r>
            <a:r>
              <a:rPr sz="1800" dirty="0">
                <a:latin typeface="Calibri"/>
                <a:cs typeface="Calibri"/>
              </a:rPr>
              <a:t>duálních</a:t>
            </a:r>
            <a:r>
              <a:rPr sz="1800" spc="-15" dirty="0">
                <a:latin typeface="Calibri"/>
                <a:cs typeface="Calibri"/>
              </a:rPr>
              <a:t> </a:t>
            </a:r>
            <a:r>
              <a:rPr sz="1800" dirty="0">
                <a:latin typeface="Calibri"/>
                <a:cs typeface="Calibri"/>
              </a:rPr>
              <a:t>hostitelů</a:t>
            </a:r>
            <a:r>
              <a:rPr sz="1800" spc="-25" dirty="0">
                <a:latin typeface="Calibri"/>
                <a:cs typeface="Calibri"/>
              </a:rPr>
              <a:t> </a:t>
            </a:r>
            <a:r>
              <a:rPr sz="1800" spc="-10" dirty="0">
                <a:latin typeface="Calibri"/>
                <a:cs typeface="Calibri"/>
              </a:rPr>
              <a:t>Stolburu.)</a:t>
            </a:r>
            <a:endParaRPr sz="1800" dirty="0">
              <a:latin typeface="Calibri"/>
              <a:cs typeface="Calibri"/>
            </a:endParaRPr>
          </a:p>
        </p:txBody>
      </p:sp>
      <p:pic>
        <p:nvPicPr>
          <p:cNvPr id="22" name="object 22"/>
          <p:cNvPicPr/>
          <p:nvPr/>
        </p:nvPicPr>
        <p:blipFill>
          <a:blip r:embed="rId8" cstate="print"/>
          <a:stretch>
            <a:fillRect/>
          </a:stretch>
        </p:blipFill>
        <p:spPr>
          <a:xfrm>
            <a:off x="5039867" y="1155204"/>
            <a:ext cx="252984" cy="251447"/>
          </a:xfrm>
          <a:prstGeom prst="rect">
            <a:avLst/>
          </a:prstGeom>
        </p:spPr>
      </p:pic>
      <p:sp>
        <p:nvSpPr>
          <p:cNvPr id="23" name="object 23"/>
          <p:cNvSpPr txBox="1"/>
          <p:nvPr/>
        </p:nvSpPr>
        <p:spPr>
          <a:xfrm>
            <a:off x="5464555" y="1103452"/>
            <a:ext cx="1641475"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Doplňkové</a:t>
            </a:r>
            <a:r>
              <a:rPr sz="1800" spc="-30" dirty="0">
                <a:latin typeface="Calibri"/>
                <a:cs typeface="Calibri"/>
              </a:rPr>
              <a:t> </a:t>
            </a:r>
            <a:r>
              <a:rPr sz="1800" spc="-10" dirty="0">
                <a:latin typeface="Calibri"/>
                <a:cs typeface="Calibri"/>
              </a:rPr>
              <a:t>platby</a:t>
            </a:r>
            <a:endParaRPr sz="1800">
              <a:latin typeface="Calibri"/>
              <a:cs typeface="Calibri"/>
            </a:endParaRPr>
          </a:p>
        </p:txBody>
      </p:sp>
      <p:sp>
        <p:nvSpPr>
          <p:cNvPr id="24" name="object 24"/>
          <p:cNvSpPr txBox="1"/>
          <p:nvPr/>
        </p:nvSpPr>
        <p:spPr>
          <a:xfrm>
            <a:off x="5921755" y="1378458"/>
            <a:ext cx="4405630" cy="575945"/>
          </a:xfrm>
          <a:prstGeom prst="rect">
            <a:avLst/>
          </a:prstGeom>
        </p:spPr>
        <p:txBody>
          <a:bodyPr vert="horz" wrap="square" lIns="0" tIns="12700" rIns="0" bIns="0" rtlCol="0">
            <a:spAutoFit/>
          </a:bodyPr>
          <a:lstStyle/>
          <a:p>
            <a:pPr marL="1270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248</a:t>
            </a:r>
            <a:r>
              <a:rPr sz="1800" spc="-25" dirty="0">
                <a:latin typeface="Calibri"/>
                <a:cs typeface="Calibri"/>
              </a:rPr>
              <a:t> </a:t>
            </a:r>
            <a:r>
              <a:rPr sz="1800" dirty="0">
                <a:latin typeface="Calibri"/>
                <a:cs typeface="Calibri"/>
              </a:rPr>
              <a:t>EUR/ha</a:t>
            </a:r>
            <a:r>
              <a:rPr sz="1800" spc="-10" dirty="0">
                <a:latin typeface="Calibri"/>
                <a:cs typeface="Calibri"/>
              </a:rPr>
              <a:t> </a:t>
            </a:r>
            <a:r>
              <a:rPr sz="1800" dirty="0">
                <a:latin typeface="Calibri"/>
                <a:cs typeface="Calibri"/>
              </a:rPr>
              <a:t>(zelené </a:t>
            </a:r>
            <a:r>
              <a:rPr sz="1800" spc="-10" dirty="0">
                <a:latin typeface="Calibri"/>
                <a:cs typeface="Calibri"/>
              </a:rPr>
              <a:t>hnojení)</a:t>
            </a:r>
            <a:endParaRPr sz="1800">
              <a:latin typeface="Calibri"/>
              <a:cs typeface="Calibri"/>
            </a:endParaRPr>
          </a:p>
          <a:p>
            <a:pPr marL="12700">
              <a:lnSpc>
                <a:spcPct val="100000"/>
              </a:lnSpc>
              <a:spcBef>
                <a:spcPts val="10"/>
              </a:spcBef>
              <a:tabLst>
                <a:tab pos="299085" algn="l"/>
              </a:tabLst>
            </a:pPr>
            <a:r>
              <a:rPr sz="1800" spc="-50" dirty="0">
                <a:latin typeface="Arial"/>
                <a:cs typeface="Arial"/>
              </a:rPr>
              <a:t>•</a:t>
            </a:r>
            <a:r>
              <a:rPr sz="1800" dirty="0">
                <a:latin typeface="Arial"/>
                <a:cs typeface="Arial"/>
              </a:rPr>
              <a:t>	</a:t>
            </a:r>
            <a:r>
              <a:rPr sz="1800" dirty="0">
                <a:latin typeface="Calibri"/>
                <a:cs typeface="Calibri"/>
              </a:rPr>
              <a:t>110</a:t>
            </a:r>
            <a:r>
              <a:rPr sz="1800" spc="-45" dirty="0">
                <a:latin typeface="Calibri"/>
                <a:cs typeface="Calibri"/>
              </a:rPr>
              <a:t> </a:t>
            </a:r>
            <a:r>
              <a:rPr sz="1800" dirty="0">
                <a:latin typeface="Calibri"/>
                <a:cs typeface="Calibri"/>
              </a:rPr>
              <a:t>EUR/ha</a:t>
            </a:r>
            <a:r>
              <a:rPr sz="1800" spc="-20" dirty="0">
                <a:latin typeface="Calibri"/>
                <a:cs typeface="Calibri"/>
              </a:rPr>
              <a:t> </a:t>
            </a:r>
            <a:r>
              <a:rPr sz="1800" dirty="0">
                <a:latin typeface="Calibri"/>
                <a:cs typeface="Calibri"/>
              </a:rPr>
              <a:t>(úplný</a:t>
            </a:r>
            <a:r>
              <a:rPr sz="1800" spc="-15" dirty="0">
                <a:latin typeface="Calibri"/>
                <a:cs typeface="Calibri"/>
              </a:rPr>
              <a:t> </a:t>
            </a:r>
            <a:r>
              <a:rPr sz="1800" dirty="0">
                <a:latin typeface="Calibri"/>
                <a:cs typeface="Calibri"/>
              </a:rPr>
              <a:t>zákaz</a:t>
            </a:r>
            <a:r>
              <a:rPr sz="1800" spc="-25" dirty="0">
                <a:latin typeface="Calibri"/>
                <a:cs typeface="Calibri"/>
              </a:rPr>
              <a:t> </a:t>
            </a:r>
            <a:r>
              <a:rPr sz="1800" dirty="0">
                <a:latin typeface="Calibri"/>
                <a:cs typeface="Calibri"/>
              </a:rPr>
              <a:t>aplikace</a:t>
            </a:r>
            <a:r>
              <a:rPr sz="1800" spc="-20" dirty="0">
                <a:latin typeface="Calibri"/>
                <a:cs typeface="Calibri"/>
              </a:rPr>
              <a:t> </a:t>
            </a:r>
            <a:r>
              <a:rPr sz="1800" spc="-10" dirty="0">
                <a:latin typeface="Calibri"/>
                <a:cs typeface="Calibri"/>
              </a:rPr>
              <a:t>herbicidů)</a:t>
            </a:r>
            <a:endParaRPr sz="1800">
              <a:latin typeface="Calibri"/>
              <a:cs typeface="Calibri"/>
            </a:endParaRPr>
          </a:p>
        </p:txBody>
      </p:sp>
      <p:sp>
        <p:nvSpPr>
          <p:cNvPr id="25" name="object 25"/>
          <p:cNvSpPr txBox="1"/>
          <p:nvPr/>
        </p:nvSpPr>
        <p:spPr>
          <a:xfrm>
            <a:off x="721563" y="4196537"/>
            <a:ext cx="8242300" cy="1364615"/>
          </a:xfrm>
          <a:prstGeom prst="rect">
            <a:avLst/>
          </a:prstGeom>
        </p:spPr>
        <p:txBody>
          <a:bodyPr vert="horz" wrap="square" lIns="0" tIns="12065" rIns="0" bIns="0" rtlCol="0">
            <a:spAutoFit/>
          </a:bodyPr>
          <a:lstStyle/>
          <a:p>
            <a:pPr marL="12700" algn="just">
              <a:lnSpc>
                <a:spcPts val="1910"/>
              </a:lnSpc>
              <a:spcBef>
                <a:spcPts val="95"/>
              </a:spcBef>
            </a:pPr>
            <a:r>
              <a:rPr sz="1600" b="1" spc="-10" dirty="0">
                <a:solidFill>
                  <a:srgbClr val="FF0000"/>
                </a:solidFill>
                <a:latin typeface="Calibri"/>
                <a:cs typeface="Calibri"/>
              </a:rPr>
              <a:t>Doplňkové</a:t>
            </a:r>
            <a:r>
              <a:rPr sz="1600" b="1" spc="-70" dirty="0">
                <a:solidFill>
                  <a:srgbClr val="FF0000"/>
                </a:solidFill>
                <a:latin typeface="Calibri"/>
                <a:cs typeface="Calibri"/>
              </a:rPr>
              <a:t> </a:t>
            </a:r>
            <a:r>
              <a:rPr sz="1600" b="1" dirty="0">
                <a:solidFill>
                  <a:srgbClr val="FF0000"/>
                </a:solidFill>
                <a:latin typeface="Calibri"/>
                <a:cs typeface="Calibri"/>
              </a:rPr>
              <a:t>platby</a:t>
            </a:r>
            <a:r>
              <a:rPr sz="1600" b="1" spc="-70" dirty="0">
                <a:solidFill>
                  <a:srgbClr val="FF0000"/>
                </a:solidFill>
                <a:latin typeface="Calibri"/>
                <a:cs typeface="Calibri"/>
              </a:rPr>
              <a:t> </a:t>
            </a:r>
            <a:r>
              <a:rPr sz="1600" b="1" spc="-10" dirty="0">
                <a:solidFill>
                  <a:srgbClr val="FF0000"/>
                </a:solidFill>
                <a:latin typeface="Calibri"/>
                <a:cs typeface="Calibri"/>
              </a:rPr>
              <a:t>(nově)</a:t>
            </a:r>
            <a:endParaRPr sz="1600" dirty="0">
              <a:latin typeface="Calibri"/>
              <a:cs typeface="Calibri"/>
            </a:endParaRPr>
          </a:p>
          <a:p>
            <a:pPr marL="276225" marR="5080" indent="-264160" algn="just">
              <a:lnSpc>
                <a:spcPts val="2160"/>
              </a:lnSpc>
              <a:spcBef>
                <a:spcPts val="65"/>
              </a:spcBef>
            </a:pPr>
            <a:r>
              <a:rPr sz="1800" dirty="0">
                <a:latin typeface="Arial"/>
                <a:cs typeface="Arial"/>
              </a:rPr>
              <a:t>•</a:t>
            </a:r>
            <a:r>
              <a:rPr sz="1800" spc="185" dirty="0">
                <a:latin typeface="Arial"/>
                <a:cs typeface="Arial"/>
              </a:rPr>
              <a:t>  </a:t>
            </a:r>
            <a:r>
              <a:rPr sz="1800" dirty="0">
                <a:latin typeface="Calibri"/>
                <a:cs typeface="Calibri"/>
              </a:rPr>
              <a:t>založit</a:t>
            </a:r>
            <a:r>
              <a:rPr sz="1800" spc="190" dirty="0">
                <a:latin typeface="Calibri"/>
                <a:cs typeface="Calibri"/>
              </a:rPr>
              <a:t> </a:t>
            </a:r>
            <a:r>
              <a:rPr sz="1800" dirty="0">
                <a:latin typeface="Calibri"/>
                <a:cs typeface="Calibri"/>
              </a:rPr>
              <a:t>do</a:t>
            </a:r>
            <a:r>
              <a:rPr sz="1800" spc="170" dirty="0">
                <a:latin typeface="Calibri"/>
                <a:cs typeface="Calibri"/>
              </a:rPr>
              <a:t> </a:t>
            </a:r>
            <a:r>
              <a:rPr sz="1800" dirty="0">
                <a:latin typeface="Calibri"/>
                <a:cs typeface="Calibri"/>
              </a:rPr>
              <a:t>31.</a:t>
            </a:r>
            <a:r>
              <a:rPr sz="1800" spc="185" dirty="0">
                <a:latin typeface="Calibri"/>
                <a:cs typeface="Calibri"/>
              </a:rPr>
              <a:t> </a:t>
            </a:r>
            <a:r>
              <a:rPr sz="1800" dirty="0">
                <a:latin typeface="Calibri"/>
                <a:cs typeface="Calibri"/>
              </a:rPr>
              <a:t>října</a:t>
            </a:r>
            <a:r>
              <a:rPr sz="1800" spc="175" dirty="0">
                <a:latin typeface="Calibri"/>
                <a:cs typeface="Calibri"/>
              </a:rPr>
              <a:t> </a:t>
            </a:r>
            <a:r>
              <a:rPr sz="1800" dirty="0">
                <a:latin typeface="Calibri"/>
                <a:cs typeface="Calibri"/>
              </a:rPr>
              <a:t>v</a:t>
            </a:r>
            <a:r>
              <a:rPr sz="1800" spc="175" dirty="0">
                <a:latin typeface="Calibri"/>
                <a:cs typeface="Calibri"/>
              </a:rPr>
              <a:t> </a:t>
            </a:r>
            <a:r>
              <a:rPr sz="1800" dirty="0">
                <a:latin typeface="Calibri"/>
                <a:cs typeface="Calibri"/>
              </a:rPr>
              <a:t>neozeleněném</a:t>
            </a:r>
            <a:r>
              <a:rPr sz="1800" spc="190" dirty="0">
                <a:latin typeface="Calibri"/>
                <a:cs typeface="Calibri"/>
              </a:rPr>
              <a:t> </a:t>
            </a:r>
            <a:r>
              <a:rPr sz="1800" dirty="0">
                <a:latin typeface="Calibri"/>
                <a:cs typeface="Calibri"/>
              </a:rPr>
              <a:t>meziřadí</a:t>
            </a:r>
            <a:r>
              <a:rPr sz="1800" spc="185" dirty="0">
                <a:latin typeface="Calibri"/>
                <a:cs typeface="Calibri"/>
              </a:rPr>
              <a:t> </a:t>
            </a:r>
            <a:r>
              <a:rPr sz="1800" dirty="0">
                <a:latin typeface="Calibri"/>
                <a:cs typeface="Calibri"/>
              </a:rPr>
              <a:t>porost</a:t>
            </a:r>
            <a:r>
              <a:rPr sz="1800" spc="170" dirty="0">
                <a:latin typeface="Calibri"/>
                <a:cs typeface="Calibri"/>
              </a:rPr>
              <a:t> </a:t>
            </a:r>
            <a:r>
              <a:rPr sz="1800" dirty="0">
                <a:latin typeface="Calibri"/>
                <a:cs typeface="Calibri"/>
              </a:rPr>
              <a:t>z</a:t>
            </a:r>
            <a:r>
              <a:rPr sz="1800" spc="175" dirty="0">
                <a:latin typeface="Calibri"/>
                <a:cs typeface="Calibri"/>
              </a:rPr>
              <a:t> </a:t>
            </a:r>
            <a:r>
              <a:rPr sz="1800" dirty="0">
                <a:latin typeface="Calibri"/>
                <a:cs typeface="Calibri"/>
              </a:rPr>
              <a:t>vybraných</a:t>
            </a:r>
            <a:r>
              <a:rPr sz="1800" spc="175" dirty="0">
                <a:latin typeface="Calibri"/>
                <a:cs typeface="Calibri"/>
              </a:rPr>
              <a:t> </a:t>
            </a:r>
            <a:r>
              <a:rPr sz="1800" dirty="0">
                <a:latin typeface="Calibri"/>
                <a:cs typeface="Calibri"/>
              </a:rPr>
              <a:t>druhů</a:t>
            </a:r>
            <a:r>
              <a:rPr sz="1800" spc="190" dirty="0">
                <a:latin typeface="Calibri"/>
                <a:cs typeface="Calibri"/>
              </a:rPr>
              <a:t> </a:t>
            </a:r>
            <a:r>
              <a:rPr sz="1800" spc="-10" dirty="0">
                <a:latin typeface="Calibri"/>
                <a:cs typeface="Calibri"/>
              </a:rPr>
              <a:t>bobovitých, </a:t>
            </a:r>
            <a:r>
              <a:rPr sz="1800" dirty="0">
                <a:latin typeface="Calibri"/>
                <a:cs typeface="Calibri"/>
              </a:rPr>
              <a:t>lipnicovitých</a:t>
            </a:r>
            <a:r>
              <a:rPr sz="1800" spc="415" dirty="0">
                <a:latin typeface="Calibri"/>
                <a:cs typeface="Calibri"/>
              </a:rPr>
              <a:t> </a:t>
            </a:r>
            <a:r>
              <a:rPr sz="1800" dirty="0">
                <a:latin typeface="Calibri"/>
                <a:cs typeface="Calibri"/>
              </a:rPr>
              <a:t>či</a:t>
            </a:r>
            <a:r>
              <a:rPr sz="1800" spc="420" dirty="0">
                <a:latin typeface="Calibri"/>
                <a:cs typeface="Calibri"/>
              </a:rPr>
              <a:t> </a:t>
            </a:r>
            <a:r>
              <a:rPr sz="1800" dirty="0">
                <a:latin typeface="Calibri"/>
                <a:cs typeface="Calibri"/>
              </a:rPr>
              <a:t>jiných</a:t>
            </a:r>
            <a:r>
              <a:rPr sz="1800" spc="405" dirty="0">
                <a:latin typeface="Calibri"/>
                <a:cs typeface="Calibri"/>
              </a:rPr>
              <a:t> </a:t>
            </a:r>
            <a:r>
              <a:rPr sz="1800" dirty="0">
                <a:latin typeface="Calibri"/>
                <a:cs typeface="Calibri"/>
              </a:rPr>
              <a:t>dvouděložných</a:t>
            </a:r>
            <a:r>
              <a:rPr sz="1800" spc="420" dirty="0">
                <a:latin typeface="Calibri"/>
                <a:cs typeface="Calibri"/>
              </a:rPr>
              <a:t> </a:t>
            </a:r>
            <a:r>
              <a:rPr sz="1800" dirty="0">
                <a:latin typeface="Calibri"/>
                <a:cs typeface="Calibri"/>
              </a:rPr>
              <a:t>rostlin</a:t>
            </a:r>
            <a:r>
              <a:rPr sz="1800" spc="409" dirty="0">
                <a:latin typeface="Calibri"/>
                <a:cs typeface="Calibri"/>
              </a:rPr>
              <a:t> </a:t>
            </a:r>
            <a:r>
              <a:rPr sz="1800" dirty="0">
                <a:latin typeface="Calibri"/>
                <a:cs typeface="Calibri"/>
              </a:rPr>
              <a:t>nebo</a:t>
            </a:r>
            <a:r>
              <a:rPr sz="1800" spc="400" dirty="0">
                <a:latin typeface="Calibri"/>
                <a:cs typeface="Calibri"/>
              </a:rPr>
              <a:t> </a:t>
            </a:r>
            <a:r>
              <a:rPr sz="1800" dirty="0">
                <a:latin typeface="Calibri"/>
                <a:cs typeface="Calibri"/>
              </a:rPr>
              <a:t>směsí</a:t>
            </a:r>
            <a:r>
              <a:rPr sz="1800" spc="400" dirty="0">
                <a:latin typeface="Calibri"/>
                <a:cs typeface="Calibri"/>
              </a:rPr>
              <a:t> </a:t>
            </a:r>
            <a:r>
              <a:rPr sz="1800" dirty="0">
                <a:latin typeface="Calibri"/>
                <a:cs typeface="Calibri"/>
              </a:rPr>
              <a:t>plodin,</a:t>
            </a:r>
            <a:r>
              <a:rPr sz="1800" spc="415" dirty="0">
                <a:latin typeface="Calibri"/>
                <a:cs typeface="Calibri"/>
              </a:rPr>
              <a:t> </a:t>
            </a:r>
            <a:r>
              <a:rPr sz="1800" dirty="0">
                <a:latin typeface="Calibri"/>
                <a:cs typeface="Calibri"/>
              </a:rPr>
              <a:t>a</a:t>
            </a:r>
            <a:r>
              <a:rPr sz="1800" spc="400" dirty="0">
                <a:latin typeface="Calibri"/>
                <a:cs typeface="Calibri"/>
              </a:rPr>
              <a:t> </a:t>
            </a:r>
            <a:r>
              <a:rPr sz="1800" dirty="0">
                <a:latin typeface="Calibri"/>
                <a:cs typeface="Calibri"/>
              </a:rPr>
              <a:t>dále</a:t>
            </a:r>
            <a:r>
              <a:rPr sz="1800" spc="420" dirty="0">
                <a:latin typeface="Calibri"/>
                <a:cs typeface="Calibri"/>
              </a:rPr>
              <a:t> </a:t>
            </a:r>
            <a:r>
              <a:rPr sz="1800" spc="-10" dirty="0">
                <a:latin typeface="Calibri"/>
                <a:cs typeface="Calibri"/>
              </a:rPr>
              <a:t>ponechat </a:t>
            </a:r>
            <a:r>
              <a:rPr sz="1800" dirty="0">
                <a:latin typeface="Calibri"/>
                <a:cs typeface="Calibri"/>
              </a:rPr>
              <a:t>porost</a:t>
            </a:r>
            <a:r>
              <a:rPr sz="1800" spc="-50" dirty="0">
                <a:latin typeface="Calibri"/>
                <a:cs typeface="Calibri"/>
              </a:rPr>
              <a:t> </a:t>
            </a:r>
            <a:r>
              <a:rPr sz="1800" dirty="0">
                <a:latin typeface="Calibri"/>
                <a:cs typeface="Calibri"/>
              </a:rPr>
              <a:t>v</a:t>
            </a:r>
            <a:r>
              <a:rPr sz="1800" spc="-30" dirty="0">
                <a:latin typeface="Calibri"/>
                <a:cs typeface="Calibri"/>
              </a:rPr>
              <a:t> </a:t>
            </a:r>
            <a:r>
              <a:rPr sz="1800" dirty="0">
                <a:latin typeface="Calibri"/>
                <a:cs typeface="Calibri"/>
              </a:rPr>
              <a:t>meziřadí</a:t>
            </a:r>
            <a:r>
              <a:rPr sz="1800" spc="-15" dirty="0">
                <a:latin typeface="Calibri"/>
                <a:cs typeface="Calibri"/>
              </a:rPr>
              <a:t> </a:t>
            </a:r>
            <a:r>
              <a:rPr sz="1800" dirty="0">
                <a:latin typeface="Calibri"/>
                <a:cs typeface="Calibri"/>
              </a:rPr>
              <a:t>minimálně</a:t>
            </a:r>
            <a:r>
              <a:rPr sz="1800" spc="-20" dirty="0">
                <a:latin typeface="Calibri"/>
                <a:cs typeface="Calibri"/>
              </a:rPr>
              <a:t> </a:t>
            </a:r>
            <a:r>
              <a:rPr sz="1800" dirty="0">
                <a:latin typeface="Calibri"/>
                <a:cs typeface="Calibri"/>
              </a:rPr>
              <a:t>do</a:t>
            </a:r>
            <a:r>
              <a:rPr sz="1800" spc="-20" dirty="0">
                <a:latin typeface="Calibri"/>
                <a:cs typeface="Calibri"/>
              </a:rPr>
              <a:t> </a:t>
            </a:r>
            <a:r>
              <a:rPr sz="1800" dirty="0">
                <a:latin typeface="Calibri"/>
                <a:cs typeface="Calibri"/>
              </a:rPr>
              <a:t>31.</a:t>
            </a:r>
            <a:r>
              <a:rPr sz="1800" spc="-30" dirty="0">
                <a:latin typeface="Calibri"/>
                <a:cs typeface="Calibri"/>
              </a:rPr>
              <a:t> </a:t>
            </a:r>
            <a:r>
              <a:rPr sz="1800" dirty="0">
                <a:latin typeface="Calibri"/>
                <a:cs typeface="Calibri"/>
              </a:rPr>
              <a:t>března</a:t>
            </a:r>
            <a:r>
              <a:rPr sz="1800" spc="-15" dirty="0">
                <a:latin typeface="Calibri"/>
                <a:cs typeface="Calibri"/>
              </a:rPr>
              <a:t> </a:t>
            </a:r>
            <a:r>
              <a:rPr sz="1800" dirty="0">
                <a:latin typeface="Calibri"/>
                <a:cs typeface="Calibri"/>
              </a:rPr>
              <a:t>následujícího</a:t>
            </a:r>
            <a:r>
              <a:rPr sz="1800" spc="-20" dirty="0">
                <a:latin typeface="Calibri"/>
                <a:cs typeface="Calibri"/>
              </a:rPr>
              <a:t> </a:t>
            </a:r>
            <a:r>
              <a:rPr sz="1800" dirty="0">
                <a:latin typeface="Calibri"/>
                <a:cs typeface="Calibri"/>
              </a:rPr>
              <a:t>kalendářního </a:t>
            </a:r>
            <a:r>
              <a:rPr sz="1800" spc="-20" dirty="0">
                <a:latin typeface="Calibri"/>
                <a:cs typeface="Calibri"/>
              </a:rPr>
              <a:t>roku</a:t>
            </a:r>
            <a:endParaRPr sz="1800" dirty="0">
              <a:latin typeface="Calibri"/>
              <a:cs typeface="Calibri"/>
            </a:endParaRPr>
          </a:p>
          <a:p>
            <a:pPr marL="12700" algn="just">
              <a:lnSpc>
                <a:spcPts val="2090"/>
              </a:lnSpc>
            </a:pPr>
            <a:r>
              <a:rPr sz="1800" dirty="0">
                <a:latin typeface="Arial"/>
                <a:cs typeface="Arial"/>
              </a:rPr>
              <a:t>•</a:t>
            </a:r>
            <a:r>
              <a:rPr sz="1800" spc="170" dirty="0">
                <a:latin typeface="Arial"/>
                <a:cs typeface="Arial"/>
              </a:rPr>
              <a:t>  </a:t>
            </a:r>
            <a:r>
              <a:rPr sz="1800" dirty="0">
                <a:latin typeface="Calibri"/>
                <a:cs typeface="Calibri"/>
              </a:rPr>
              <a:t>dodržet</a:t>
            </a:r>
            <a:r>
              <a:rPr sz="1800" spc="-15" dirty="0">
                <a:latin typeface="Calibri"/>
                <a:cs typeface="Calibri"/>
              </a:rPr>
              <a:t> </a:t>
            </a:r>
            <a:r>
              <a:rPr sz="1800" dirty="0">
                <a:latin typeface="Calibri"/>
                <a:cs typeface="Calibri"/>
              </a:rPr>
              <a:t>podmínku</a:t>
            </a:r>
            <a:r>
              <a:rPr sz="1800" spc="-10" dirty="0">
                <a:latin typeface="Calibri"/>
                <a:cs typeface="Calibri"/>
              </a:rPr>
              <a:t> </a:t>
            </a:r>
            <a:r>
              <a:rPr sz="1800" dirty="0">
                <a:latin typeface="Calibri"/>
                <a:cs typeface="Calibri"/>
              </a:rPr>
              <a:t>úplného</a:t>
            </a:r>
            <a:r>
              <a:rPr sz="1800" spc="-5" dirty="0">
                <a:latin typeface="Calibri"/>
                <a:cs typeface="Calibri"/>
              </a:rPr>
              <a:t> </a:t>
            </a:r>
            <a:r>
              <a:rPr sz="1800" dirty="0">
                <a:latin typeface="Calibri"/>
                <a:cs typeface="Calibri"/>
              </a:rPr>
              <a:t>vyloučení</a:t>
            </a:r>
            <a:r>
              <a:rPr sz="1800" spc="-15" dirty="0">
                <a:latin typeface="Calibri"/>
                <a:cs typeface="Calibri"/>
              </a:rPr>
              <a:t> </a:t>
            </a:r>
            <a:r>
              <a:rPr sz="1800" dirty="0">
                <a:latin typeface="Calibri"/>
                <a:cs typeface="Calibri"/>
              </a:rPr>
              <a:t>aplikace herbicidů</a:t>
            </a:r>
            <a:r>
              <a:rPr sz="1800" spc="15" dirty="0">
                <a:latin typeface="Calibri"/>
                <a:cs typeface="Calibri"/>
              </a:rPr>
              <a:t> </a:t>
            </a:r>
            <a:r>
              <a:rPr sz="1800" dirty="0">
                <a:latin typeface="Calibri"/>
                <a:cs typeface="Calibri"/>
              </a:rPr>
              <a:t>v</a:t>
            </a:r>
            <a:r>
              <a:rPr sz="1800" spc="-25" dirty="0">
                <a:latin typeface="Calibri"/>
                <a:cs typeface="Calibri"/>
              </a:rPr>
              <a:t> </a:t>
            </a:r>
            <a:r>
              <a:rPr sz="1800" dirty="0">
                <a:latin typeface="Calibri"/>
                <a:cs typeface="Calibri"/>
              </a:rPr>
              <a:t>příkmenném</a:t>
            </a:r>
            <a:r>
              <a:rPr sz="1800" spc="-20" dirty="0">
                <a:latin typeface="Calibri"/>
                <a:cs typeface="Calibri"/>
              </a:rPr>
              <a:t> </a:t>
            </a:r>
            <a:r>
              <a:rPr sz="1800" dirty="0">
                <a:latin typeface="Calibri"/>
                <a:cs typeface="Calibri"/>
              </a:rPr>
              <a:t>pásu</a:t>
            </a:r>
            <a:r>
              <a:rPr sz="1800" spc="-25" dirty="0">
                <a:latin typeface="Calibri"/>
                <a:cs typeface="Calibri"/>
              </a:rPr>
              <a:t> </a:t>
            </a:r>
            <a:r>
              <a:rPr sz="1800" spc="-10" dirty="0">
                <a:latin typeface="Calibri"/>
                <a:cs typeface="Calibri"/>
              </a:rPr>
              <a:t>vinice</a:t>
            </a:r>
            <a:endParaRPr sz="1800" dirty="0">
              <a:latin typeface="Calibri"/>
              <a:cs typeface="Calibri"/>
            </a:endParaRPr>
          </a:p>
        </p:txBody>
      </p:sp>
      <p:grpSp>
        <p:nvGrpSpPr>
          <p:cNvPr id="26" name="object 26"/>
          <p:cNvGrpSpPr/>
          <p:nvPr/>
        </p:nvGrpSpPr>
        <p:grpSpPr>
          <a:xfrm>
            <a:off x="9627079" y="2250884"/>
            <a:ext cx="2470785" cy="1275715"/>
            <a:chOff x="9627079" y="2250884"/>
            <a:chExt cx="2470785" cy="1275715"/>
          </a:xfrm>
        </p:grpSpPr>
        <p:pic>
          <p:nvPicPr>
            <p:cNvPr id="27" name="object 27"/>
            <p:cNvPicPr/>
            <p:nvPr/>
          </p:nvPicPr>
          <p:blipFill>
            <a:blip r:embed="rId9" cstate="print"/>
            <a:stretch>
              <a:fillRect/>
            </a:stretch>
          </p:blipFill>
          <p:spPr>
            <a:xfrm>
              <a:off x="9627079" y="2250884"/>
              <a:ext cx="2470459" cy="1275683"/>
            </a:xfrm>
            <a:prstGeom prst="rect">
              <a:avLst/>
            </a:prstGeom>
          </p:spPr>
        </p:pic>
        <p:sp>
          <p:nvSpPr>
            <p:cNvPr id="28" name="object 28"/>
            <p:cNvSpPr/>
            <p:nvPr/>
          </p:nvSpPr>
          <p:spPr>
            <a:xfrm>
              <a:off x="9643871" y="2258568"/>
              <a:ext cx="2386965" cy="1201420"/>
            </a:xfrm>
            <a:custGeom>
              <a:avLst/>
              <a:gdLst/>
              <a:ahLst/>
              <a:cxnLst/>
              <a:rect l="l" t="t" r="r" b="b"/>
              <a:pathLst>
                <a:path w="2386965" h="1201420">
                  <a:moveTo>
                    <a:pt x="2186431" y="0"/>
                  </a:moveTo>
                  <a:lnTo>
                    <a:pt x="200151" y="0"/>
                  </a:lnTo>
                  <a:lnTo>
                    <a:pt x="154275" y="5288"/>
                  </a:lnTo>
                  <a:lnTo>
                    <a:pt x="112152" y="20352"/>
                  </a:lnTo>
                  <a:lnTo>
                    <a:pt x="74988" y="43987"/>
                  </a:lnTo>
                  <a:lnTo>
                    <a:pt x="43987" y="74988"/>
                  </a:lnTo>
                  <a:lnTo>
                    <a:pt x="20352" y="112152"/>
                  </a:lnTo>
                  <a:lnTo>
                    <a:pt x="5288" y="154275"/>
                  </a:lnTo>
                  <a:lnTo>
                    <a:pt x="0" y="200152"/>
                  </a:lnTo>
                  <a:lnTo>
                    <a:pt x="0" y="1000760"/>
                  </a:lnTo>
                  <a:lnTo>
                    <a:pt x="5288" y="1046636"/>
                  </a:lnTo>
                  <a:lnTo>
                    <a:pt x="20352" y="1088759"/>
                  </a:lnTo>
                  <a:lnTo>
                    <a:pt x="43987" y="1125923"/>
                  </a:lnTo>
                  <a:lnTo>
                    <a:pt x="74988" y="1156924"/>
                  </a:lnTo>
                  <a:lnTo>
                    <a:pt x="112152" y="1180559"/>
                  </a:lnTo>
                  <a:lnTo>
                    <a:pt x="154275" y="1195623"/>
                  </a:lnTo>
                  <a:lnTo>
                    <a:pt x="200151" y="1200912"/>
                  </a:lnTo>
                  <a:lnTo>
                    <a:pt x="2186431" y="1200912"/>
                  </a:lnTo>
                  <a:lnTo>
                    <a:pt x="2232308" y="1195623"/>
                  </a:lnTo>
                  <a:lnTo>
                    <a:pt x="2274431" y="1180559"/>
                  </a:lnTo>
                  <a:lnTo>
                    <a:pt x="2311595" y="1156924"/>
                  </a:lnTo>
                  <a:lnTo>
                    <a:pt x="2342596" y="1125923"/>
                  </a:lnTo>
                  <a:lnTo>
                    <a:pt x="2366231" y="1088759"/>
                  </a:lnTo>
                  <a:lnTo>
                    <a:pt x="2381295" y="1046636"/>
                  </a:lnTo>
                  <a:lnTo>
                    <a:pt x="2386583" y="1000760"/>
                  </a:lnTo>
                  <a:lnTo>
                    <a:pt x="2386583" y="200152"/>
                  </a:lnTo>
                  <a:lnTo>
                    <a:pt x="2381295" y="154275"/>
                  </a:lnTo>
                  <a:lnTo>
                    <a:pt x="2366231" y="112152"/>
                  </a:lnTo>
                  <a:lnTo>
                    <a:pt x="2342596" y="74988"/>
                  </a:lnTo>
                  <a:lnTo>
                    <a:pt x="2311595" y="43987"/>
                  </a:lnTo>
                  <a:lnTo>
                    <a:pt x="2274431" y="20352"/>
                  </a:lnTo>
                  <a:lnTo>
                    <a:pt x="2232308" y="5288"/>
                  </a:lnTo>
                  <a:lnTo>
                    <a:pt x="2186431" y="0"/>
                  </a:lnTo>
                  <a:close/>
                </a:path>
              </a:pathLst>
            </a:custGeom>
            <a:solidFill>
              <a:srgbClr val="FFF1CC"/>
            </a:solidFill>
          </p:spPr>
          <p:txBody>
            <a:bodyPr wrap="square" lIns="0" tIns="0" rIns="0" bIns="0" rtlCol="0"/>
            <a:lstStyle/>
            <a:p>
              <a:endParaRPr/>
            </a:p>
          </p:txBody>
        </p:sp>
      </p:grpSp>
      <p:sp>
        <p:nvSpPr>
          <p:cNvPr id="29" name="object 29"/>
          <p:cNvSpPr txBox="1"/>
          <p:nvPr/>
        </p:nvSpPr>
        <p:spPr>
          <a:xfrm>
            <a:off x="10036556" y="2404998"/>
            <a:ext cx="1755775" cy="848360"/>
          </a:xfrm>
          <a:prstGeom prst="rect">
            <a:avLst/>
          </a:prstGeom>
        </p:spPr>
        <p:txBody>
          <a:bodyPr vert="horz" wrap="square" lIns="0" tIns="12700" rIns="0" bIns="0" rtlCol="0">
            <a:spAutoFit/>
          </a:bodyPr>
          <a:lstStyle/>
          <a:p>
            <a:pPr marL="12700" marR="5080" indent="199390">
              <a:lnSpc>
                <a:spcPct val="100000"/>
              </a:lnSpc>
              <a:spcBef>
                <a:spcPts val="100"/>
              </a:spcBef>
            </a:pPr>
            <a:r>
              <a:rPr sz="1800" dirty="0">
                <a:latin typeface="Gill Sans MT"/>
                <a:cs typeface="Gill Sans MT"/>
              </a:rPr>
              <a:t>Mladé</a:t>
            </a:r>
            <a:r>
              <a:rPr sz="1800" spc="-20" dirty="0">
                <a:latin typeface="Gill Sans MT"/>
                <a:cs typeface="Gill Sans MT"/>
              </a:rPr>
              <a:t> </a:t>
            </a:r>
            <a:r>
              <a:rPr sz="1800" spc="-10" dirty="0">
                <a:latin typeface="Gill Sans MT"/>
                <a:cs typeface="Gill Sans MT"/>
              </a:rPr>
              <a:t>výsadby </a:t>
            </a:r>
            <a:r>
              <a:rPr sz="1800" dirty="0">
                <a:latin typeface="Gill Sans MT"/>
                <a:cs typeface="Gill Sans MT"/>
              </a:rPr>
              <a:t>do</a:t>
            </a:r>
            <a:r>
              <a:rPr sz="1800" spc="-10" dirty="0">
                <a:latin typeface="Gill Sans MT"/>
                <a:cs typeface="Gill Sans MT"/>
              </a:rPr>
              <a:t> </a:t>
            </a:r>
            <a:r>
              <a:rPr sz="1800" dirty="0">
                <a:latin typeface="Gill Sans MT"/>
                <a:cs typeface="Gill Sans MT"/>
              </a:rPr>
              <a:t>3 let</a:t>
            </a:r>
            <a:r>
              <a:rPr sz="1800" spc="5" dirty="0">
                <a:latin typeface="Gill Sans MT"/>
                <a:cs typeface="Gill Sans MT"/>
              </a:rPr>
              <a:t> </a:t>
            </a:r>
            <a:r>
              <a:rPr sz="1800" dirty="0">
                <a:latin typeface="Gill Sans MT"/>
                <a:cs typeface="Gill Sans MT"/>
              </a:rPr>
              <a:t>–</a:t>
            </a:r>
            <a:r>
              <a:rPr sz="1800" spc="-10" dirty="0">
                <a:latin typeface="Gill Sans MT"/>
                <a:cs typeface="Gill Sans MT"/>
              </a:rPr>
              <a:t> odpočet </a:t>
            </a:r>
            <a:r>
              <a:rPr sz="1800" dirty="0">
                <a:latin typeface="Gill Sans MT"/>
                <a:cs typeface="Gill Sans MT"/>
              </a:rPr>
              <a:t>o</a:t>
            </a:r>
            <a:r>
              <a:rPr sz="1800" spc="-5" dirty="0">
                <a:latin typeface="Gill Sans MT"/>
                <a:cs typeface="Gill Sans MT"/>
              </a:rPr>
              <a:t> </a:t>
            </a:r>
            <a:r>
              <a:rPr sz="1800" dirty="0">
                <a:latin typeface="Gill Sans MT"/>
                <a:cs typeface="Gill Sans MT"/>
              </a:rPr>
              <a:t>333/417</a:t>
            </a:r>
            <a:r>
              <a:rPr sz="1800" spc="-15" dirty="0">
                <a:latin typeface="Gill Sans MT"/>
                <a:cs typeface="Gill Sans MT"/>
              </a:rPr>
              <a:t> </a:t>
            </a:r>
            <a:r>
              <a:rPr sz="1800" spc="-10" dirty="0">
                <a:latin typeface="Gill Sans MT"/>
                <a:cs typeface="Gill Sans MT"/>
              </a:rPr>
              <a:t>EU/ha</a:t>
            </a:r>
            <a:endParaRPr sz="1800">
              <a:latin typeface="Gill Sans MT"/>
              <a:cs typeface="Gill Sans M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3322" y="1525373"/>
            <a:ext cx="4182110" cy="771525"/>
            <a:chOff x="783322" y="1525373"/>
            <a:chExt cx="4182110" cy="771525"/>
          </a:xfrm>
        </p:grpSpPr>
        <p:pic>
          <p:nvPicPr>
            <p:cNvPr id="3" name="object 3"/>
            <p:cNvPicPr/>
            <p:nvPr/>
          </p:nvPicPr>
          <p:blipFill>
            <a:blip r:embed="rId2" cstate="print"/>
            <a:stretch>
              <a:fillRect/>
            </a:stretch>
          </p:blipFill>
          <p:spPr>
            <a:xfrm>
              <a:off x="783322" y="1525373"/>
              <a:ext cx="4181882" cy="771364"/>
            </a:xfrm>
            <a:prstGeom prst="rect">
              <a:avLst/>
            </a:prstGeom>
          </p:spPr>
        </p:pic>
        <p:sp>
          <p:nvSpPr>
            <p:cNvPr id="4" name="object 4"/>
            <p:cNvSpPr/>
            <p:nvPr/>
          </p:nvSpPr>
          <p:spPr>
            <a:xfrm>
              <a:off x="800099" y="1533144"/>
              <a:ext cx="4098290" cy="696595"/>
            </a:xfrm>
            <a:custGeom>
              <a:avLst/>
              <a:gdLst/>
              <a:ahLst/>
              <a:cxnLst/>
              <a:rect l="l" t="t" r="r" b="b"/>
              <a:pathLst>
                <a:path w="4098290" h="696594">
                  <a:moveTo>
                    <a:pt x="3981958" y="0"/>
                  </a:moveTo>
                  <a:lnTo>
                    <a:pt x="116078" y="0"/>
                  </a:lnTo>
                  <a:lnTo>
                    <a:pt x="70894" y="9118"/>
                  </a:lnTo>
                  <a:lnTo>
                    <a:pt x="33997" y="33988"/>
                  </a:lnTo>
                  <a:lnTo>
                    <a:pt x="9121" y="70883"/>
                  </a:lnTo>
                  <a:lnTo>
                    <a:pt x="0" y="116077"/>
                  </a:lnTo>
                  <a:lnTo>
                    <a:pt x="0" y="580389"/>
                  </a:lnTo>
                  <a:lnTo>
                    <a:pt x="9121" y="625584"/>
                  </a:lnTo>
                  <a:lnTo>
                    <a:pt x="33997" y="662479"/>
                  </a:lnTo>
                  <a:lnTo>
                    <a:pt x="70894" y="687349"/>
                  </a:lnTo>
                  <a:lnTo>
                    <a:pt x="116078" y="696467"/>
                  </a:lnTo>
                  <a:lnTo>
                    <a:pt x="3981958" y="696467"/>
                  </a:lnTo>
                  <a:lnTo>
                    <a:pt x="4027152" y="687349"/>
                  </a:lnTo>
                  <a:lnTo>
                    <a:pt x="4064047" y="662479"/>
                  </a:lnTo>
                  <a:lnTo>
                    <a:pt x="4088917" y="625584"/>
                  </a:lnTo>
                  <a:lnTo>
                    <a:pt x="4098036" y="580389"/>
                  </a:lnTo>
                  <a:lnTo>
                    <a:pt x="4098036" y="116077"/>
                  </a:lnTo>
                  <a:lnTo>
                    <a:pt x="4088917" y="70883"/>
                  </a:lnTo>
                  <a:lnTo>
                    <a:pt x="4064047" y="33988"/>
                  </a:lnTo>
                  <a:lnTo>
                    <a:pt x="4027152" y="9118"/>
                  </a:lnTo>
                  <a:lnTo>
                    <a:pt x="3981958" y="0"/>
                  </a:lnTo>
                  <a:close/>
                </a:path>
              </a:pathLst>
            </a:custGeom>
            <a:solidFill>
              <a:srgbClr val="FFF1CC"/>
            </a:solidFill>
          </p:spPr>
          <p:txBody>
            <a:bodyPr wrap="square" lIns="0" tIns="0" rIns="0" bIns="0" rtlCol="0"/>
            <a:lstStyle/>
            <a:p>
              <a:endParaRPr/>
            </a:p>
          </p:txBody>
        </p:sp>
      </p:grpSp>
      <p:grpSp>
        <p:nvGrpSpPr>
          <p:cNvPr id="5" name="object 5"/>
          <p:cNvGrpSpPr/>
          <p:nvPr/>
        </p:nvGrpSpPr>
        <p:grpSpPr>
          <a:xfrm>
            <a:off x="5024618" y="1536102"/>
            <a:ext cx="7061200" cy="1829435"/>
            <a:chOff x="5024618" y="1536102"/>
            <a:chExt cx="7061200" cy="1829435"/>
          </a:xfrm>
        </p:grpSpPr>
        <p:pic>
          <p:nvPicPr>
            <p:cNvPr id="6" name="object 6"/>
            <p:cNvPicPr/>
            <p:nvPr/>
          </p:nvPicPr>
          <p:blipFill>
            <a:blip r:embed="rId3" cstate="print"/>
            <a:stretch>
              <a:fillRect/>
            </a:stretch>
          </p:blipFill>
          <p:spPr>
            <a:xfrm>
              <a:off x="5024618" y="1536102"/>
              <a:ext cx="7060711" cy="1828934"/>
            </a:xfrm>
            <a:prstGeom prst="rect">
              <a:avLst/>
            </a:prstGeom>
          </p:spPr>
        </p:pic>
        <p:sp>
          <p:nvSpPr>
            <p:cNvPr id="7" name="object 7"/>
            <p:cNvSpPr/>
            <p:nvPr/>
          </p:nvSpPr>
          <p:spPr>
            <a:xfrm>
              <a:off x="5041391" y="1543812"/>
              <a:ext cx="6977380" cy="1754505"/>
            </a:xfrm>
            <a:custGeom>
              <a:avLst/>
              <a:gdLst/>
              <a:ahLst/>
              <a:cxnLst/>
              <a:rect l="l" t="t" r="r" b="b"/>
              <a:pathLst>
                <a:path w="6977380" h="1754504">
                  <a:moveTo>
                    <a:pt x="6684517" y="0"/>
                  </a:moveTo>
                  <a:lnTo>
                    <a:pt x="292354" y="0"/>
                  </a:lnTo>
                  <a:lnTo>
                    <a:pt x="244943" y="3827"/>
                  </a:lnTo>
                  <a:lnTo>
                    <a:pt x="199965" y="14908"/>
                  </a:lnTo>
                  <a:lnTo>
                    <a:pt x="158020" y="32640"/>
                  </a:lnTo>
                  <a:lnTo>
                    <a:pt x="119713" y="56420"/>
                  </a:lnTo>
                  <a:lnTo>
                    <a:pt x="85645" y="85645"/>
                  </a:lnTo>
                  <a:lnTo>
                    <a:pt x="56420" y="119713"/>
                  </a:lnTo>
                  <a:lnTo>
                    <a:pt x="32640" y="158020"/>
                  </a:lnTo>
                  <a:lnTo>
                    <a:pt x="14908" y="199965"/>
                  </a:lnTo>
                  <a:lnTo>
                    <a:pt x="3827" y="244943"/>
                  </a:lnTo>
                  <a:lnTo>
                    <a:pt x="0" y="292353"/>
                  </a:lnTo>
                  <a:lnTo>
                    <a:pt x="0" y="1461770"/>
                  </a:lnTo>
                  <a:lnTo>
                    <a:pt x="3827" y="1509180"/>
                  </a:lnTo>
                  <a:lnTo>
                    <a:pt x="14908" y="1554158"/>
                  </a:lnTo>
                  <a:lnTo>
                    <a:pt x="32640" y="1596103"/>
                  </a:lnTo>
                  <a:lnTo>
                    <a:pt x="56420" y="1634410"/>
                  </a:lnTo>
                  <a:lnTo>
                    <a:pt x="85645" y="1668478"/>
                  </a:lnTo>
                  <a:lnTo>
                    <a:pt x="119713" y="1697703"/>
                  </a:lnTo>
                  <a:lnTo>
                    <a:pt x="158020" y="1721483"/>
                  </a:lnTo>
                  <a:lnTo>
                    <a:pt x="199965" y="1739215"/>
                  </a:lnTo>
                  <a:lnTo>
                    <a:pt x="244943" y="1750296"/>
                  </a:lnTo>
                  <a:lnTo>
                    <a:pt x="292354" y="1754124"/>
                  </a:lnTo>
                  <a:lnTo>
                    <a:pt x="6684517" y="1754124"/>
                  </a:lnTo>
                  <a:lnTo>
                    <a:pt x="6731928" y="1750296"/>
                  </a:lnTo>
                  <a:lnTo>
                    <a:pt x="6776906" y="1739215"/>
                  </a:lnTo>
                  <a:lnTo>
                    <a:pt x="6818851" y="1721483"/>
                  </a:lnTo>
                  <a:lnTo>
                    <a:pt x="6857158" y="1697703"/>
                  </a:lnTo>
                  <a:lnTo>
                    <a:pt x="6891226" y="1668478"/>
                  </a:lnTo>
                  <a:lnTo>
                    <a:pt x="6920451" y="1634410"/>
                  </a:lnTo>
                  <a:lnTo>
                    <a:pt x="6944231" y="1596103"/>
                  </a:lnTo>
                  <a:lnTo>
                    <a:pt x="6961963" y="1554158"/>
                  </a:lnTo>
                  <a:lnTo>
                    <a:pt x="6973044" y="1509180"/>
                  </a:lnTo>
                  <a:lnTo>
                    <a:pt x="6976872" y="1461770"/>
                  </a:lnTo>
                  <a:lnTo>
                    <a:pt x="6976872" y="292353"/>
                  </a:lnTo>
                  <a:lnTo>
                    <a:pt x="6973044" y="244943"/>
                  </a:lnTo>
                  <a:lnTo>
                    <a:pt x="6961963" y="199965"/>
                  </a:lnTo>
                  <a:lnTo>
                    <a:pt x="6944231" y="158020"/>
                  </a:lnTo>
                  <a:lnTo>
                    <a:pt x="6920451" y="119713"/>
                  </a:lnTo>
                  <a:lnTo>
                    <a:pt x="6891226" y="85645"/>
                  </a:lnTo>
                  <a:lnTo>
                    <a:pt x="6857158" y="56420"/>
                  </a:lnTo>
                  <a:lnTo>
                    <a:pt x="6818851" y="32640"/>
                  </a:lnTo>
                  <a:lnTo>
                    <a:pt x="6776906" y="14908"/>
                  </a:lnTo>
                  <a:lnTo>
                    <a:pt x="6731928" y="3827"/>
                  </a:lnTo>
                  <a:lnTo>
                    <a:pt x="6684517" y="0"/>
                  </a:lnTo>
                  <a:close/>
                </a:path>
              </a:pathLst>
            </a:custGeom>
            <a:solidFill>
              <a:srgbClr val="FFF1CC"/>
            </a:solidFill>
          </p:spPr>
          <p:txBody>
            <a:bodyPr wrap="square" lIns="0" tIns="0" rIns="0" bIns="0" rtlCol="0"/>
            <a:lstStyle/>
            <a:p>
              <a:endParaRPr/>
            </a:p>
          </p:txBody>
        </p:sp>
      </p:grpSp>
      <p:grpSp>
        <p:nvGrpSpPr>
          <p:cNvPr id="8" name="object 8"/>
          <p:cNvGrpSpPr/>
          <p:nvPr/>
        </p:nvGrpSpPr>
        <p:grpSpPr>
          <a:xfrm>
            <a:off x="516633" y="3579743"/>
            <a:ext cx="11427460" cy="899794"/>
            <a:chOff x="516633" y="3579743"/>
            <a:chExt cx="11427460" cy="899794"/>
          </a:xfrm>
        </p:grpSpPr>
        <p:pic>
          <p:nvPicPr>
            <p:cNvPr id="9" name="object 9"/>
            <p:cNvPicPr/>
            <p:nvPr/>
          </p:nvPicPr>
          <p:blipFill>
            <a:blip r:embed="rId4" cstate="print"/>
            <a:stretch>
              <a:fillRect/>
            </a:stretch>
          </p:blipFill>
          <p:spPr>
            <a:xfrm>
              <a:off x="516633" y="3579743"/>
              <a:ext cx="11426956" cy="899351"/>
            </a:xfrm>
            <a:prstGeom prst="rect">
              <a:avLst/>
            </a:prstGeom>
          </p:spPr>
        </p:pic>
        <p:sp>
          <p:nvSpPr>
            <p:cNvPr id="10" name="object 10"/>
            <p:cNvSpPr/>
            <p:nvPr/>
          </p:nvSpPr>
          <p:spPr>
            <a:xfrm>
              <a:off x="533400" y="3587495"/>
              <a:ext cx="11343640" cy="824865"/>
            </a:xfrm>
            <a:custGeom>
              <a:avLst/>
              <a:gdLst/>
              <a:ahLst/>
              <a:cxnLst/>
              <a:rect l="l" t="t" r="r" b="b"/>
              <a:pathLst>
                <a:path w="11343640" h="824864">
                  <a:moveTo>
                    <a:pt x="11205718" y="0"/>
                  </a:moveTo>
                  <a:lnTo>
                    <a:pt x="137414" y="0"/>
                  </a:lnTo>
                  <a:lnTo>
                    <a:pt x="93979" y="7000"/>
                  </a:lnTo>
                  <a:lnTo>
                    <a:pt x="56257" y="26497"/>
                  </a:lnTo>
                  <a:lnTo>
                    <a:pt x="26511" y="56235"/>
                  </a:lnTo>
                  <a:lnTo>
                    <a:pt x="7005" y="93959"/>
                  </a:lnTo>
                  <a:lnTo>
                    <a:pt x="0" y="137413"/>
                  </a:lnTo>
                  <a:lnTo>
                    <a:pt x="0" y="687069"/>
                  </a:lnTo>
                  <a:lnTo>
                    <a:pt x="7005" y="730524"/>
                  </a:lnTo>
                  <a:lnTo>
                    <a:pt x="26511" y="768248"/>
                  </a:lnTo>
                  <a:lnTo>
                    <a:pt x="56257" y="797986"/>
                  </a:lnTo>
                  <a:lnTo>
                    <a:pt x="93979" y="817483"/>
                  </a:lnTo>
                  <a:lnTo>
                    <a:pt x="137414" y="824483"/>
                  </a:lnTo>
                  <a:lnTo>
                    <a:pt x="11205718" y="824483"/>
                  </a:lnTo>
                  <a:lnTo>
                    <a:pt x="11249172" y="817483"/>
                  </a:lnTo>
                  <a:lnTo>
                    <a:pt x="11286896" y="797986"/>
                  </a:lnTo>
                  <a:lnTo>
                    <a:pt x="11316634" y="768248"/>
                  </a:lnTo>
                  <a:lnTo>
                    <a:pt x="11336131" y="730524"/>
                  </a:lnTo>
                  <a:lnTo>
                    <a:pt x="11343132" y="687069"/>
                  </a:lnTo>
                  <a:lnTo>
                    <a:pt x="11343132" y="137413"/>
                  </a:lnTo>
                  <a:lnTo>
                    <a:pt x="11336131" y="93959"/>
                  </a:lnTo>
                  <a:lnTo>
                    <a:pt x="11316634" y="56235"/>
                  </a:lnTo>
                  <a:lnTo>
                    <a:pt x="11286896" y="26497"/>
                  </a:lnTo>
                  <a:lnTo>
                    <a:pt x="11249172" y="7000"/>
                  </a:lnTo>
                  <a:lnTo>
                    <a:pt x="11205718" y="0"/>
                  </a:lnTo>
                  <a:close/>
                </a:path>
              </a:pathLst>
            </a:custGeom>
            <a:solidFill>
              <a:srgbClr val="FFF1CC"/>
            </a:solidFill>
          </p:spPr>
          <p:txBody>
            <a:bodyPr wrap="square" lIns="0" tIns="0" rIns="0" bIns="0" rtlCol="0"/>
            <a:lstStyle/>
            <a:p>
              <a:endParaRPr/>
            </a:p>
          </p:txBody>
        </p:sp>
      </p:grpSp>
      <p:sp>
        <p:nvSpPr>
          <p:cNvPr id="11" name="object 11"/>
          <p:cNvSpPr txBox="1">
            <a:spLocks noGrp="1"/>
          </p:cNvSpPr>
          <p:nvPr>
            <p:ph type="title"/>
          </p:nvPr>
        </p:nvSpPr>
        <p:spPr>
          <a:xfrm>
            <a:off x="846531" y="136651"/>
            <a:ext cx="8651875" cy="513715"/>
          </a:xfrm>
          <a:prstGeom prst="rect">
            <a:avLst/>
          </a:prstGeom>
        </p:spPr>
        <p:txBody>
          <a:bodyPr vert="horz" wrap="square" lIns="0" tIns="12700" rIns="0" bIns="0" rtlCol="0">
            <a:spAutoFit/>
          </a:bodyPr>
          <a:lstStyle/>
          <a:p>
            <a:pPr marL="12700">
              <a:lnSpc>
                <a:spcPct val="100000"/>
              </a:lnSpc>
              <a:spcBef>
                <a:spcPts val="100"/>
              </a:spcBef>
            </a:pPr>
            <a:r>
              <a:rPr sz="3200" spc="80" dirty="0">
                <a:solidFill>
                  <a:srgbClr val="003300"/>
                </a:solidFill>
                <a:latin typeface="Arial"/>
                <a:cs typeface="Arial"/>
              </a:rPr>
              <a:t>Podopatření</a:t>
            </a:r>
            <a:r>
              <a:rPr sz="3200" spc="-20" dirty="0">
                <a:solidFill>
                  <a:srgbClr val="003300"/>
                </a:solidFill>
                <a:latin typeface="Arial"/>
                <a:cs typeface="Arial"/>
              </a:rPr>
              <a:t> </a:t>
            </a:r>
            <a:r>
              <a:rPr sz="3200" spc="70" dirty="0">
                <a:solidFill>
                  <a:srgbClr val="003300"/>
                </a:solidFill>
                <a:latin typeface="Arial"/>
                <a:cs typeface="Arial"/>
              </a:rPr>
              <a:t>Integrovaná</a:t>
            </a:r>
            <a:r>
              <a:rPr sz="3200" spc="-40" dirty="0">
                <a:solidFill>
                  <a:srgbClr val="003300"/>
                </a:solidFill>
                <a:latin typeface="Arial"/>
                <a:cs typeface="Arial"/>
              </a:rPr>
              <a:t> </a:t>
            </a:r>
            <a:r>
              <a:rPr sz="3200" spc="95" dirty="0">
                <a:solidFill>
                  <a:srgbClr val="003300"/>
                </a:solidFill>
                <a:latin typeface="Arial"/>
                <a:cs typeface="Arial"/>
              </a:rPr>
              <a:t>produkce</a:t>
            </a:r>
            <a:r>
              <a:rPr sz="3200" spc="-35" dirty="0">
                <a:solidFill>
                  <a:srgbClr val="003300"/>
                </a:solidFill>
                <a:latin typeface="Arial"/>
                <a:cs typeface="Arial"/>
              </a:rPr>
              <a:t> </a:t>
            </a:r>
            <a:r>
              <a:rPr sz="3200" dirty="0">
                <a:solidFill>
                  <a:srgbClr val="003300"/>
                </a:solidFill>
                <a:latin typeface="Arial"/>
                <a:cs typeface="Arial"/>
              </a:rPr>
              <a:t>révy</a:t>
            </a:r>
            <a:r>
              <a:rPr sz="3200" spc="-15" dirty="0">
                <a:solidFill>
                  <a:srgbClr val="003300"/>
                </a:solidFill>
                <a:latin typeface="Arial"/>
                <a:cs typeface="Arial"/>
              </a:rPr>
              <a:t> </a:t>
            </a:r>
            <a:r>
              <a:rPr sz="3200" spc="80" dirty="0">
                <a:solidFill>
                  <a:srgbClr val="003300"/>
                </a:solidFill>
                <a:latin typeface="Arial"/>
                <a:cs typeface="Arial"/>
              </a:rPr>
              <a:t>vinné</a:t>
            </a:r>
            <a:endParaRPr sz="3200" dirty="0">
              <a:latin typeface="Arial"/>
              <a:cs typeface="Arial"/>
            </a:endParaRPr>
          </a:p>
        </p:txBody>
      </p:sp>
      <p:pic>
        <p:nvPicPr>
          <p:cNvPr id="12" name="object 12"/>
          <p:cNvPicPr/>
          <p:nvPr/>
        </p:nvPicPr>
        <p:blipFill>
          <a:blip r:embed="rId5" cstate="print"/>
          <a:stretch>
            <a:fillRect/>
          </a:stretch>
        </p:blipFill>
        <p:spPr>
          <a:xfrm>
            <a:off x="156971" y="201155"/>
            <a:ext cx="486156" cy="486168"/>
          </a:xfrm>
          <a:prstGeom prst="rect">
            <a:avLst/>
          </a:prstGeom>
        </p:spPr>
      </p:pic>
      <p:pic>
        <p:nvPicPr>
          <p:cNvPr id="13" name="object 13"/>
          <p:cNvPicPr/>
          <p:nvPr/>
        </p:nvPicPr>
        <p:blipFill>
          <a:blip r:embed="rId6" cstate="print"/>
          <a:stretch>
            <a:fillRect/>
          </a:stretch>
        </p:blipFill>
        <p:spPr>
          <a:xfrm>
            <a:off x="435863" y="1185659"/>
            <a:ext cx="252984" cy="252996"/>
          </a:xfrm>
          <a:prstGeom prst="rect">
            <a:avLst/>
          </a:prstGeom>
        </p:spPr>
      </p:pic>
      <p:sp>
        <p:nvSpPr>
          <p:cNvPr id="14" name="object 14"/>
          <p:cNvSpPr txBox="1"/>
          <p:nvPr/>
        </p:nvSpPr>
        <p:spPr>
          <a:xfrm>
            <a:off x="987653" y="985773"/>
            <a:ext cx="1492885" cy="895350"/>
          </a:xfrm>
          <a:prstGeom prst="rect">
            <a:avLst/>
          </a:prstGeom>
        </p:spPr>
        <p:txBody>
          <a:bodyPr vert="horz" wrap="square" lIns="0" tIns="173355" rIns="0" bIns="0" rtlCol="0">
            <a:spAutoFit/>
          </a:bodyPr>
          <a:lstStyle/>
          <a:p>
            <a:pPr marL="12700">
              <a:lnSpc>
                <a:spcPct val="100000"/>
              </a:lnSpc>
              <a:spcBef>
                <a:spcPts val="1365"/>
              </a:spcBef>
            </a:pPr>
            <a:r>
              <a:rPr sz="1800" dirty="0">
                <a:latin typeface="Calibri"/>
                <a:cs typeface="Calibri"/>
              </a:rPr>
              <a:t>Základní</a:t>
            </a:r>
            <a:r>
              <a:rPr sz="1800" spc="-15" dirty="0">
                <a:latin typeface="Calibri"/>
                <a:cs typeface="Calibri"/>
              </a:rPr>
              <a:t> </a:t>
            </a:r>
            <a:r>
              <a:rPr sz="1800" spc="-20" dirty="0">
                <a:latin typeface="Calibri"/>
                <a:cs typeface="Calibri"/>
              </a:rPr>
              <a:t>titul</a:t>
            </a:r>
            <a:endParaRPr sz="1800">
              <a:latin typeface="Calibri"/>
              <a:cs typeface="Calibri"/>
            </a:endParaRPr>
          </a:p>
          <a:p>
            <a:pPr marL="17780">
              <a:lnSpc>
                <a:spcPct val="100000"/>
              </a:lnSpc>
              <a:spcBef>
                <a:spcPts val="1265"/>
              </a:spcBef>
              <a:tabLst>
                <a:tab pos="304800" algn="l"/>
              </a:tabLst>
            </a:pPr>
            <a:r>
              <a:rPr sz="1800" spc="-50" dirty="0">
                <a:latin typeface="Arial"/>
                <a:cs typeface="Arial"/>
              </a:rPr>
              <a:t>•</a:t>
            </a:r>
            <a:r>
              <a:rPr sz="1800" dirty="0">
                <a:latin typeface="Arial"/>
                <a:cs typeface="Arial"/>
              </a:rPr>
              <a:t>	</a:t>
            </a:r>
            <a:r>
              <a:rPr sz="1800" dirty="0">
                <a:latin typeface="Calibri"/>
                <a:cs typeface="Calibri"/>
              </a:rPr>
              <a:t>BEZE</a:t>
            </a:r>
            <a:r>
              <a:rPr sz="1800" spc="-35" dirty="0">
                <a:latin typeface="Calibri"/>
                <a:cs typeface="Calibri"/>
              </a:rPr>
              <a:t> </a:t>
            </a:r>
            <a:r>
              <a:rPr sz="1800" spc="-10" dirty="0">
                <a:latin typeface="Calibri"/>
                <a:cs typeface="Calibri"/>
              </a:rPr>
              <a:t>ZMĚNY</a:t>
            </a:r>
            <a:endParaRPr sz="1800">
              <a:latin typeface="Calibri"/>
              <a:cs typeface="Calibri"/>
            </a:endParaRPr>
          </a:p>
        </p:txBody>
      </p:sp>
      <p:sp>
        <p:nvSpPr>
          <p:cNvPr id="15" name="object 15"/>
          <p:cNvSpPr txBox="1"/>
          <p:nvPr/>
        </p:nvSpPr>
        <p:spPr>
          <a:xfrm>
            <a:off x="5577078" y="1089786"/>
            <a:ext cx="16497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Nadstavbový</a:t>
            </a:r>
            <a:r>
              <a:rPr sz="1800" spc="-85" dirty="0">
                <a:latin typeface="Calibri"/>
                <a:cs typeface="Calibri"/>
              </a:rPr>
              <a:t> </a:t>
            </a:r>
            <a:r>
              <a:rPr sz="1800" spc="-10" dirty="0">
                <a:latin typeface="Calibri"/>
                <a:cs typeface="Calibri"/>
              </a:rPr>
              <a:t>titul</a:t>
            </a:r>
            <a:endParaRPr sz="1800">
              <a:latin typeface="Calibri"/>
              <a:cs typeface="Calibri"/>
            </a:endParaRPr>
          </a:p>
        </p:txBody>
      </p:sp>
      <p:sp>
        <p:nvSpPr>
          <p:cNvPr id="16" name="object 16"/>
          <p:cNvSpPr txBox="1"/>
          <p:nvPr/>
        </p:nvSpPr>
        <p:spPr>
          <a:xfrm>
            <a:off x="78739" y="732231"/>
            <a:ext cx="795020" cy="39179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Tituly:</a:t>
            </a:r>
            <a:endParaRPr sz="2400">
              <a:latin typeface="Calibri"/>
              <a:cs typeface="Calibri"/>
            </a:endParaRPr>
          </a:p>
        </p:txBody>
      </p:sp>
      <p:pic>
        <p:nvPicPr>
          <p:cNvPr id="17" name="object 17"/>
          <p:cNvPicPr/>
          <p:nvPr/>
        </p:nvPicPr>
        <p:blipFill>
          <a:blip r:embed="rId7" cstate="print"/>
          <a:stretch>
            <a:fillRect/>
          </a:stretch>
        </p:blipFill>
        <p:spPr>
          <a:xfrm>
            <a:off x="5039867" y="1155204"/>
            <a:ext cx="252984" cy="251447"/>
          </a:xfrm>
          <a:prstGeom prst="rect">
            <a:avLst/>
          </a:prstGeom>
        </p:spPr>
      </p:pic>
      <p:sp>
        <p:nvSpPr>
          <p:cNvPr id="18" name="object 18"/>
          <p:cNvSpPr txBox="1"/>
          <p:nvPr/>
        </p:nvSpPr>
        <p:spPr>
          <a:xfrm>
            <a:off x="794715" y="3689984"/>
            <a:ext cx="8829040"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r>
              <a:rPr sz="1800" spc="170" dirty="0">
                <a:latin typeface="Arial"/>
                <a:cs typeface="Arial"/>
              </a:rPr>
              <a:t> </a:t>
            </a:r>
            <a:r>
              <a:rPr sz="1800" dirty="0">
                <a:latin typeface="Calibri"/>
                <a:cs typeface="Calibri"/>
              </a:rPr>
              <a:t>provést</a:t>
            </a:r>
            <a:r>
              <a:rPr sz="1800" spc="-30" dirty="0">
                <a:latin typeface="Calibri"/>
                <a:cs typeface="Calibri"/>
              </a:rPr>
              <a:t> </a:t>
            </a:r>
            <a:r>
              <a:rPr sz="1800" spc="-10" dirty="0">
                <a:latin typeface="Calibri"/>
                <a:cs typeface="Calibri"/>
              </a:rPr>
              <a:t>každoročně</a:t>
            </a:r>
            <a:r>
              <a:rPr sz="1800" spc="-5" dirty="0">
                <a:latin typeface="Calibri"/>
                <a:cs typeface="Calibri"/>
              </a:rPr>
              <a:t> </a:t>
            </a:r>
            <a:r>
              <a:rPr sz="1800" dirty="0">
                <a:latin typeface="Calibri"/>
                <a:cs typeface="Calibri"/>
              </a:rPr>
              <a:t>maximálně</a:t>
            </a:r>
            <a:r>
              <a:rPr sz="1800" spc="-20" dirty="0">
                <a:latin typeface="Calibri"/>
                <a:cs typeface="Calibri"/>
              </a:rPr>
              <a:t> </a:t>
            </a:r>
            <a:r>
              <a:rPr sz="1800" dirty="0">
                <a:latin typeface="Calibri"/>
                <a:cs typeface="Calibri"/>
              </a:rPr>
              <a:t>tři</a:t>
            </a:r>
            <a:r>
              <a:rPr sz="1800" spc="-20" dirty="0">
                <a:latin typeface="Calibri"/>
                <a:cs typeface="Calibri"/>
              </a:rPr>
              <a:t> </a:t>
            </a:r>
            <a:r>
              <a:rPr sz="1800" dirty="0">
                <a:latin typeface="Calibri"/>
                <a:cs typeface="Calibri"/>
              </a:rPr>
              <a:t>aplikace</a:t>
            </a:r>
            <a:r>
              <a:rPr sz="1800" spc="-10" dirty="0">
                <a:latin typeface="Calibri"/>
                <a:cs typeface="Calibri"/>
              </a:rPr>
              <a:t> </a:t>
            </a:r>
            <a:r>
              <a:rPr sz="1800" dirty="0">
                <a:latin typeface="Calibri"/>
                <a:cs typeface="Calibri"/>
              </a:rPr>
              <a:t>herbicidů</a:t>
            </a:r>
            <a:r>
              <a:rPr sz="1800" spc="10" dirty="0">
                <a:latin typeface="Calibri"/>
                <a:cs typeface="Calibri"/>
              </a:rPr>
              <a:t> </a:t>
            </a:r>
            <a:r>
              <a:rPr sz="1800" dirty="0">
                <a:latin typeface="Calibri"/>
                <a:cs typeface="Calibri"/>
              </a:rPr>
              <a:t>v</a:t>
            </a:r>
            <a:r>
              <a:rPr sz="1800" spc="-25" dirty="0">
                <a:latin typeface="Calibri"/>
                <a:cs typeface="Calibri"/>
              </a:rPr>
              <a:t> </a:t>
            </a:r>
            <a:r>
              <a:rPr sz="1800" dirty="0">
                <a:latin typeface="Calibri"/>
                <a:cs typeface="Calibri"/>
              </a:rPr>
              <a:t>příkmenném</a:t>
            </a:r>
            <a:r>
              <a:rPr sz="1800" spc="-15" dirty="0">
                <a:latin typeface="Calibri"/>
                <a:cs typeface="Calibri"/>
              </a:rPr>
              <a:t> </a:t>
            </a:r>
            <a:r>
              <a:rPr sz="1800" dirty="0">
                <a:latin typeface="Calibri"/>
                <a:cs typeface="Calibri"/>
              </a:rPr>
              <a:t>pásu</a:t>
            </a:r>
            <a:r>
              <a:rPr sz="1800" spc="-15" dirty="0">
                <a:latin typeface="Calibri"/>
                <a:cs typeface="Calibri"/>
              </a:rPr>
              <a:t> </a:t>
            </a:r>
            <a:r>
              <a:rPr sz="1800" spc="-10" dirty="0">
                <a:latin typeface="Calibri"/>
                <a:cs typeface="Calibri"/>
              </a:rPr>
              <a:t>vinice</a:t>
            </a:r>
            <a:endParaRPr sz="1800" dirty="0">
              <a:latin typeface="Calibri"/>
              <a:cs typeface="Calibri"/>
            </a:endParaRPr>
          </a:p>
          <a:p>
            <a:pPr marL="12700">
              <a:lnSpc>
                <a:spcPct val="100000"/>
              </a:lnSpc>
            </a:pPr>
            <a:r>
              <a:rPr sz="1800" dirty="0">
                <a:latin typeface="Arial"/>
                <a:cs typeface="Arial"/>
              </a:rPr>
              <a:t>•</a:t>
            </a:r>
            <a:r>
              <a:rPr sz="1800" spc="170" dirty="0">
                <a:latin typeface="Arial"/>
                <a:cs typeface="Arial"/>
              </a:rPr>
              <a:t> </a:t>
            </a:r>
            <a:r>
              <a:rPr sz="1800" dirty="0">
                <a:latin typeface="Calibri"/>
                <a:cs typeface="Calibri"/>
              </a:rPr>
              <a:t>provést</a:t>
            </a:r>
            <a:r>
              <a:rPr sz="1800" spc="-25" dirty="0">
                <a:latin typeface="Calibri"/>
                <a:cs typeface="Calibri"/>
              </a:rPr>
              <a:t> </a:t>
            </a:r>
            <a:r>
              <a:rPr sz="1800" dirty="0">
                <a:latin typeface="Calibri"/>
                <a:cs typeface="Calibri"/>
              </a:rPr>
              <a:t>za</a:t>
            </a:r>
            <a:r>
              <a:rPr sz="1800" spc="-25" dirty="0">
                <a:latin typeface="Calibri"/>
                <a:cs typeface="Calibri"/>
              </a:rPr>
              <a:t> </a:t>
            </a:r>
            <a:r>
              <a:rPr sz="1800" dirty="0">
                <a:latin typeface="Calibri"/>
                <a:cs typeface="Calibri"/>
              </a:rPr>
              <a:t>celé</a:t>
            </a:r>
            <a:r>
              <a:rPr sz="1800" spc="-5" dirty="0">
                <a:latin typeface="Calibri"/>
                <a:cs typeface="Calibri"/>
              </a:rPr>
              <a:t> </a:t>
            </a:r>
            <a:r>
              <a:rPr sz="1800" dirty="0">
                <a:latin typeface="Calibri"/>
                <a:cs typeface="Calibri"/>
              </a:rPr>
              <a:t>období</a:t>
            </a:r>
            <a:r>
              <a:rPr sz="1800" spc="-5" dirty="0">
                <a:latin typeface="Calibri"/>
                <a:cs typeface="Calibri"/>
              </a:rPr>
              <a:t> </a:t>
            </a:r>
            <a:r>
              <a:rPr sz="1800" dirty="0">
                <a:latin typeface="Calibri"/>
                <a:cs typeface="Calibri"/>
              </a:rPr>
              <a:t>trvání</a:t>
            </a:r>
            <a:r>
              <a:rPr sz="1800" spc="-20" dirty="0">
                <a:latin typeface="Calibri"/>
                <a:cs typeface="Calibri"/>
              </a:rPr>
              <a:t> </a:t>
            </a:r>
            <a:r>
              <a:rPr sz="1800" spc="-10" dirty="0">
                <a:latin typeface="Calibri"/>
                <a:cs typeface="Calibri"/>
              </a:rPr>
              <a:t>závazku</a:t>
            </a:r>
            <a:r>
              <a:rPr sz="1800" spc="-25" dirty="0">
                <a:latin typeface="Calibri"/>
                <a:cs typeface="Calibri"/>
              </a:rPr>
              <a:t> </a:t>
            </a:r>
            <a:r>
              <a:rPr sz="1800" dirty="0">
                <a:latin typeface="Calibri"/>
                <a:cs typeface="Calibri"/>
              </a:rPr>
              <a:t>nejvýše</a:t>
            </a:r>
            <a:r>
              <a:rPr sz="1800" spc="-30" dirty="0">
                <a:latin typeface="Calibri"/>
                <a:cs typeface="Calibri"/>
              </a:rPr>
              <a:t> </a:t>
            </a:r>
            <a:r>
              <a:rPr sz="1800" dirty="0">
                <a:latin typeface="Calibri"/>
                <a:cs typeface="Calibri"/>
              </a:rPr>
              <a:t>12</a:t>
            </a:r>
            <a:r>
              <a:rPr sz="1800" spc="-25" dirty="0">
                <a:latin typeface="Calibri"/>
                <a:cs typeface="Calibri"/>
              </a:rPr>
              <a:t> </a:t>
            </a:r>
            <a:r>
              <a:rPr sz="1800" dirty="0">
                <a:latin typeface="Calibri"/>
                <a:cs typeface="Calibri"/>
              </a:rPr>
              <a:t>aplikací</a:t>
            </a:r>
            <a:r>
              <a:rPr sz="1800" spc="-10" dirty="0">
                <a:latin typeface="Calibri"/>
                <a:cs typeface="Calibri"/>
              </a:rPr>
              <a:t> </a:t>
            </a:r>
            <a:r>
              <a:rPr sz="1800" dirty="0">
                <a:latin typeface="Calibri"/>
                <a:cs typeface="Calibri"/>
              </a:rPr>
              <a:t>herbicidů</a:t>
            </a:r>
            <a:r>
              <a:rPr sz="1800" spc="20" dirty="0">
                <a:latin typeface="Calibri"/>
                <a:cs typeface="Calibri"/>
              </a:rPr>
              <a:t> </a:t>
            </a:r>
            <a:r>
              <a:rPr sz="1800" dirty="0">
                <a:latin typeface="Calibri"/>
                <a:cs typeface="Calibri"/>
              </a:rPr>
              <a:t>v</a:t>
            </a:r>
            <a:r>
              <a:rPr sz="1800" spc="-20" dirty="0">
                <a:latin typeface="Calibri"/>
                <a:cs typeface="Calibri"/>
              </a:rPr>
              <a:t> </a:t>
            </a:r>
            <a:r>
              <a:rPr sz="1800" dirty="0">
                <a:latin typeface="Calibri"/>
                <a:cs typeface="Calibri"/>
              </a:rPr>
              <a:t>příkmenném</a:t>
            </a:r>
            <a:r>
              <a:rPr sz="1800" spc="-5" dirty="0">
                <a:latin typeface="Calibri"/>
                <a:cs typeface="Calibri"/>
              </a:rPr>
              <a:t> </a:t>
            </a:r>
            <a:r>
              <a:rPr sz="1800" dirty="0">
                <a:latin typeface="Calibri"/>
                <a:cs typeface="Calibri"/>
              </a:rPr>
              <a:t>pásu</a:t>
            </a:r>
            <a:r>
              <a:rPr sz="1800" spc="-15" dirty="0">
                <a:latin typeface="Calibri"/>
                <a:cs typeface="Calibri"/>
              </a:rPr>
              <a:t> </a:t>
            </a:r>
            <a:r>
              <a:rPr sz="1800" spc="-10" dirty="0">
                <a:latin typeface="Calibri"/>
                <a:cs typeface="Calibri"/>
              </a:rPr>
              <a:t>vinice</a:t>
            </a:r>
            <a:endParaRPr sz="1800" dirty="0">
              <a:latin typeface="Calibri"/>
              <a:cs typeface="Calibri"/>
            </a:endParaRPr>
          </a:p>
        </p:txBody>
      </p:sp>
      <p:sp>
        <p:nvSpPr>
          <p:cNvPr id="19" name="object 19"/>
          <p:cNvSpPr txBox="1"/>
          <p:nvPr/>
        </p:nvSpPr>
        <p:spPr>
          <a:xfrm>
            <a:off x="5116195" y="1566417"/>
            <a:ext cx="6680834" cy="1671955"/>
          </a:xfrm>
          <a:prstGeom prst="rect">
            <a:avLst/>
          </a:prstGeom>
        </p:spPr>
        <p:txBody>
          <a:bodyPr vert="horz" wrap="square" lIns="0" tIns="12700" rIns="0" bIns="0" rtlCol="0">
            <a:spAutoFit/>
          </a:bodyPr>
          <a:lstStyle/>
          <a:p>
            <a:pPr marL="299085" marR="5715" indent="-287020">
              <a:lnSpc>
                <a:spcPct val="100000"/>
              </a:lnSpc>
              <a:spcBef>
                <a:spcPts val="100"/>
              </a:spcBef>
              <a:tabLst>
                <a:tab pos="299085" algn="l"/>
              </a:tabLst>
            </a:pPr>
            <a:r>
              <a:rPr sz="1800" spc="-50" dirty="0">
                <a:latin typeface="Arial"/>
                <a:cs typeface="Arial"/>
              </a:rPr>
              <a:t>•</a:t>
            </a:r>
            <a:r>
              <a:rPr sz="1800" dirty="0">
                <a:latin typeface="Arial"/>
                <a:cs typeface="Arial"/>
              </a:rPr>
              <a:t>	</a:t>
            </a:r>
            <a:r>
              <a:rPr dirty="0">
                <a:latin typeface="Calibri"/>
                <a:cs typeface="Calibri"/>
              </a:rPr>
              <a:t>provést</a:t>
            </a:r>
            <a:r>
              <a:rPr spc="385" dirty="0">
                <a:latin typeface="Calibri"/>
                <a:cs typeface="Calibri"/>
              </a:rPr>
              <a:t> </a:t>
            </a:r>
            <a:r>
              <a:rPr dirty="0">
                <a:latin typeface="Calibri"/>
                <a:cs typeface="Calibri"/>
              </a:rPr>
              <a:t>každoročně</a:t>
            </a:r>
            <a:r>
              <a:rPr spc="405" dirty="0">
                <a:latin typeface="Calibri"/>
                <a:cs typeface="Calibri"/>
              </a:rPr>
              <a:t> </a:t>
            </a:r>
            <a:r>
              <a:rPr dirty="0">
                <a:latin typeface="Calibri"/>
                <a:cs typeface="Calibri"/>
              </a:rPr>
              <a:t>max.</a:t>
            </a:r>
            <a:r>
              <a:rPr spc="385" dirty="0">
                <a:latin typeface="Calibri"/>
                <a:cs typeface="Calibri"/>
              </a:rPr>
              <a:t> </a:t>
            </a:r>
            <a:r>
              <a:rPr dirty="0">
                <a:solidFill>
                  <a:srgbClr val="FF0000"/>
                </a:solidFill>
                <a:latin typeface="Calibri"/>
                <a:cs typeface="Calibri"/>
              </a:rPr>
              <a:t>6</a:t>
            </a:r>
            <a:r>
              <a:rPr spc="385" dirty="0">
                <a:solidFill>
                  <a:srgbClr val="FF0000"/>
                </a:solidFill>
                <a:latin typeface="Calibri"/>
                <a:cs typeface="Calibri"/>
              </a:rPr>
              <a:t> </a:t>
            </a:r>
            <a:r>
              <a:rPr dirty="0">
                <a:latin typeface="Calibri"/>
                <a:cs typeface="Calibri"/>
              </a:rPr>
              <a:t>aplikací</a:t>
            </a:r>
            <a:r>
              <a:rPr spc="395" dirty="0">
                <a:latin typeface="Calibri"/>
                <a:cs typeface="Calibri"/>
              </a:rPr>
              <a:t> </a:t>
            </a:r>
            <a:r>
              <a:rPr dirty="0">
                <a:latin typeface="Calibri"/>
                <a:cs typeface="Calibri"/>
              </a:rPr>
              <a:t>konvenčních</a:t>
            </a:r>
            <a:r>
              <a:rPr spc="395" dirty="0">
                <a:latin typeface="Calibri"/>
                <a:cs typeface="Calibri"/>
              </a:rPr>
              <a:t> </a:t>
            </a:r>
            <a:r>
              <a:rPr dirty="0">
                <a:latin typeface="Calibri"/>
                <a:cs typeface="Calibri"/>
              </a:rPr>
              <a:t>POR</a:t>
            </a:r>
            <a:r>
              <a:rPr spc="390" dirty="0">
                <a:latin typeface="Calibri"/>
                <a:cs typeface="Calibri"/>
              </a:rPr>
              <a:t> </a:t>
            </a:r>
            <a:r>
              <a:rPr dirty="0">
                <a:latin typeface="Calibri"/>
                <a:cs typeface="Calibri"/>
              </a:rPr>
              <a:t>proti</a:t>
            </a:r>
            <a:r>
              <a:rPr spc="395" dirty="0">
                <a:latin typeface="Calibri"/>
                <a:cs typeface="Calibri"/>
              </a:rPr>
              <a:t> </a:t>
            </a:r>
            <a:r>
              <a:rPr spc="-10" dirty="0">
                <a:latin typeface="Calibri"/>
                <a:cs typeface="Calibri"/>
              </a:rPr>
              <a:t>plísni révové,</a:t>
            </a:r>
            <a:endParaRPr dirty="0">
              <a:latin typeface="Calibri"/>
              <a:cs typeface="Calibri"/>
            </a:endParaRPr>
          </a:p>
          <a:p>
            <a:pPr marL="299085" marR="5080" indent="-287020">
              <a:lnSpc>
                <a:spcPct val="100000"/>
              </a:lnSpc>
              <a:tabLst>
                <a:tab pos="299085" algn="l"/>
              </a:tabLst>
            </a:pPr>
            <a:r>
              <a:rPr spc="-50" dirty="0">
                <a:latin typeface="Arial"/>
                <a:cs typeface="Arial"/>
              </a:rPr>
              <a:t>•</a:t>
            </a:r>
            <a:r>
              <a:rPr dirty="0">
                <a:latin typeface="Arial"/>
                <a:cs typeface="Arial"/>
              </a:rPr>
              <a:t>	</a:t>
            </a:r>
            <a:r>
              <a:rPr dirty="0">
                <a:latin typeface="Calibri"/>
                <a:cs typeface="Calibri"/>
              </a:rPr>
              <a:t>provést</a:t>
            </a:r>
            <a:r>
              <a:rPr spc="415" dirty="0">
                <a:latin typeface="Calibri"/>
                <a:cs typeface="Calibri"/>
              </a:rPr>
              <a:t> </a:t>
            </a:r>
            <a:r>
              <a:rPr dirty="0">
                <a:latin typeface="Calibri"/>
                <a:cs typeface="Calibri"/>
              </a:rPr>
              <a:t>každoročně</a:t>
            </a:r>
            <a:r>
              <a:rPr spc="425" dirty="0">
                <a:latin typeface="Calibri"/>
                <a:cs typeface="Calibri"/>
              </a:rPr>
              <a:t> </a:t>
            </a:r>
            <a:r>
              <a:rPr dirty="0">
                <a:latin typeface="Calibri"/>
                <a:cs typeface="Calibri"/>
              </a:rPr>
              <a:t>max.</a:t>
            </a:r>
            <a:r>
              <a:rPr spc="420" dirty="0">
                <a:latin typeface="Calibri"/>
                <a:cs typeface="Calibri"/>
              </a:rPr>
              <a:t> </a:t>
            </a:r>
            <a:r>
              <a:rPr dirty="0">
                <a:solidFill>
                  <a:srgbClr val="FF0000"/>
                </a:solidFill>
                <a:latin typeface="Calibri"/>
                <a:cs typeface="Calibri"/>
              </a:rPr>
              <a:t>6</a:t>
            </a:r>
            <a:r>
              <a:rPr spc="415" dirty="0">
                <a:solidFill>
                  <a:srgbClr val="FF0000"/>
                </a:solidFill>
                <a:latin typeface="Calibri"/>
                <a:cs typeface="Calibri"/>
              </a:rPr>
              <a:t> </a:t>
            </a:r>
            <a:r>
              <a:rPr dirty="0">
                <a:latin typeface="Calibri"/>
                <a:cs typeface="Calibri"/>
              </a:rPr>
              <a:t>aplikací</a:t>
            </a:r>
            <a:r>
              <a:rPr spc="425" dirty="0">
                <a:latin typeface="Calibri"/>
                <a:cs typeface="Calibri"/>
              </a:rPr>
              <a:t> </a:t>
            </a:r>
            <a:r>
              <a:rPr dirty="0">
                <a:latin typeface="Calibri"/>
                <a:cs typeface="Calibri"/>
              </a:rPr>
              <a:t>konvenčních</a:t>
            </a:r>
            <a:r>
              <a:rPr spc="425" dirty="0">
                <a:latin typeface="Calibri"/>
                <a:cs typeface="Calibri"/>
              </a:rPr>
              <a:t> </a:t>
            </a:r>
            <a:r>
              <a:rPr dirty="0">
                <a:latin typeface="Calibri"/>
                <a:cs typeface="Calibri"/>
              </a:rPr>
              <a:t>POR</a:t>
            </a:r>
            <a:r>
              <a:rPr spc="420" dirty="0">
                <a:latin typeface="Calibri"/>
                <a:cs typeface="Calibri"/>
              </a:rPr>
              <a:t> </a:t>
            </a:r>
            <a:r>
              <a:rPr dirty="0">
                <a:latin typeface="Calibri"/>
                <a:cs typeface="Calibri"/>
              </a:rPr>
              <a:t>proti</a:t>
            </a:r>
            <a:r>
              <a:rPr spc="409" dirty="0">
                <a:latin typeface="Calibri"/>
                <a:cs typeface="Calibri"/>
              </a:rPr>
              <a:t> </a:t>
            </a:r>
            <a:r>
              <a:rPr spc="-10" dirty="0">
                <a:latin typeface="Calibri"/>
                <a:cs typeface="Calibri"/>
              </a:rPr>
              <a:t>padlí révovému,</a:t>
            </a:r>
            <a:endParaRPr dirty="0">
              <a:latin typeface="Calibri"/>
              <a:cs typeface="Calibri"/>
            </a:endParaRPr>
          </a:p>
          <a:p>
            <a:pPr marL="12700">
              <a:lnSpc>
                <a:spcPct val="100000"/>
              </a:lnSpc>
              <a:tabLst>
                <a:tab pos="299085" algn="l"/>
              </a:tabLst>
            </a:pPr>
            <a:r>
              <a:rPr spc="-50" dirty="0">
                <a:latin typeface="Arial"/>
                <a:cs typeface="Arial"/>
              </a:rPr>
              <a:t>•</a:t>
            </a:r>
            <a:r>
              <a:rPr dirty="0">
                <a:latin typeface="Arial"/>
                <a:cs typeface="Arial"/>
              </a:rPr>
              <a:t>	</a:t>
            </a:r>
            <a:r>
              <a:rPr dirty="0">
                <a:latin typeface="Calibri"/>
                <a:cs typeface="Calibri"/>
              </a:rPr>
              <a:t>je-li</a:t>
            </a:r>
            <a:r>
              <a:rPr spc="500" dirty="0">
                <a:latin typeface="Calibri"/>
                <a:cs typeface="Calibri"/>
              </a:rPr>
              <a:t> </a:t>
            </a:r>
            <a:r>
              <a:rPr dirty="0">
                <a:latin typeface="Calibri"/>
                <a:cs typeface="Calibri"/>
              </a:rPr>
              <a:t>prováděno</a:t>
            </a:r>
            <a:r>
              <a:rPr spc="525" dirty="0">
                <a:latin typeface="Calibri"/>
                <a:cs typeface="Calibri"/>
              </a:rPr>
              <a:t> </a:t>
            </a:r>
            <a:r>
              <a:rPr dirty="0">
                <a:latin typeface="Calibri"/>
                <a:cs typeface="Calibri"/>
              </a:rPr>
              <a:t>ošetření</a:t>
            </a:r>
            <a:r>
              <a:rPr spc="520" dirty="0">
                <a:latin typeface="Calibri"/>
                <a:cs typeface="Calibri"/>
              </a:rPr>
              <a:t> </a:t>
            </a:r>
            <a:r>
              <a:rPr dirty="0">
                <a:latin typeface="Calibri"/>
                <a:cs typeface="Calibri"/>
              </a:rPr>
              <a:t>proti</a:t>
            </a:r>
            <a:r>
              <a:rPr spc="515" dirty="0">
                <a:latin typeface="Calibri"/>
                <a:cs typeface="Calibri"/>
              </a:rPr>
              <a:t> </a:t>
            </a:r>
            <a:r>
              <a:rPr dirty="0">
                <a:latin typeface="Calibri"/>
                <a:cs typeface="Calibri"/>
              </a:rPr>
              <a:t>šedé</a:t>
            </a:r>
            <a:r>
              <a:rPr spc="520" dirty="0">
                <a:latin typeface="Calibri"/>
                <a:cs typeface="Calibri"/>
              </a:rPr>
              <a:t> </a:t>
            </a:r>
            <a:r>
              <a:rPr dirty="0">
                <a:latin typeface="Calibri"/>
                <a:cs typeface="Calibri"/>
              </a:rPr>
              <a:t>hnilobě,</a:t>
            </a:r>
            <a:r>
              <a:rPr spc="520" dirty="0">
                <a:latin typeface="Calibri"/>
                <a:cs typeface="Calibri"/>
              </a:rPr>
              <a:t> </a:t>
            </a:r>
            <a:r>
              <a:rPr dirty="0">
                <a:latin typeface="Calibri"/>
                <a:cs typeface="Calibri"/>
              </a:rPr>
              <a:t>provést</a:t>
            </a:r>
            <a:r>
              <a:rPr spc="505" dirty="0">
                <a:latin typeface="Calibri"/>
                <a:cs typeface="Calibri"/>
              </a:rPr>
              <a:t> </a:t>
            </a:r>
            <a:r>
              <a:rPr spc="-10" dirty="0">
                <a:latin typeface="Calibri"/>
                <a:cs typeface="Calibri"/>
              </a:rPr>
              <a:t>každoročně</a:t>
            </a:r>
            <a:endParaRPr dirty="0">
              <a:latin typeface="Calibri"/>
              <a:cs typeface="Calibri"/>
            </a:endParaRPr>
          </a:p>
          <a:p>
            <a:pPr marL="299085">
              <a:lnSpc>
                <a:spcPct val="100000"/>
              </a:lnSpc>
            </a:pPr>
            <a:r>
              <a:rPr dirty="0">
                <a:latin typeface="Calibri"/>
                <a:cs typeface="Calibri"/>
              </a:rPr>
              <a:t>proti</a:t>
            </a:r>
            <a:r>
              <a:rPr spc="-15" dirty="0">
                <a:latin typeface="Calibri"/>
                <a:cs typeface="Calibri"/>
              </a:rPr>
              <a:t> </a:t>
            </a:r>
            <a:r>
              <a:rPr dirty="0">
                <a:latin typeface="Calibri"/>
                <a:cs typeface="Calibri"/>
              </a:rPr>
              <a:t>šedé</a:t>
            </a:r>
            <a:r>
              <a:rPr spc="-10" dirty="0">
                <a:latin typeface="Calibri"/>
                <a:cs typeface="Calibri"/>
              </a:rPr>
              <a:t> </a:t>
            </a:r>
            <a:r>
              <a:rPr dirty="0">
                <a:latin typeface="Calibri"/>
                <a:cs typeface="Calibri"/>
              </a:rPr>
              <a:t>hnilobě</a:t>
            </a:r>
            <a:r>
              <a:rPr spc="-10" dirty="0">
                <a:latin typeface="Calibri"/>
                <a:cs typeface="Calibri"/>
              </a:rPr>
              <a:t> </a:t>
            </a:r>
            <a:r>
              <a:rPr dirty="0">
                <a:latin typeface="Calibri"/>
                <a:cs typeface="Calibri"/>
              </a:rPr>
              <a:t>minimálně 2</a:t>
            </a:r>
            <a:r>
              <a:rPr spc="-15" dirty="0">
                <a:latin typeface="Calibri"/>
                <a:cs typeface="Calibri"/>
              </a:rPr>
              <a:t> </a:t>
            </a:r>
            <a:r>
              <a:rPr dirty="0">
                <a:latin typeface="Calibri"/>
                <a:cs typeface="Calibri"/>
              </a:rPr>
              <a:t>aplikace</a:t>
            </a:r>
            <a:r>
              <a:rPr spc="5" dirty="0">
                <a:latin typeface="Calibri"/>
                <a:cs typeface="Calibri"/>
              </a:rPr>
              <a:t> </a:t>
            </a:r>
            <a:r>
              <a:rPr dirty="0">
                <a:latin typeface="Calibri"/>
                <a:cs typeface="Calibri"/>
              </a:rPr>
              <a:t>EZ</a:t>
            </a:r>
            <a:r>
              <a:rPr spc="-20" dirty="0">
                <a:latin typeface="Calibri"/>
                <a:cs typeface="Calibri"/>
              </a:rPr>
              <a:t> </a:t>
            </a:r>
            <a:r>
              <a:rPr spc="-25" dirty="0">
                <a:latin typeface="Calibri"/>
                <a:cs typeface="Calibri"/>
              </a:rPr>
              <a:t>POR</a:t>
            </a:r>
            <a:endParaRPr dirty="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2121" y="3450245"/>
            <a:ext cx="3965575" cy="1811020"/>
            <a:chOff x="262121" y="3450245"/>
            <a:chExt cx="3965575" cy="1811020"/>
          </a:xfrm>
        </p:grpSpPr>
        <p:pic>
          <p:nvPicPr>
            <p:cNvPr id="3" name="object 3"/>
            <p:cNvPicPr/>
            <p:nvPr/>
          </p:nvPicPr>
          <p:blipFill>
            <a:blip r:embed="rId2" cstate="print"/>
            <a:stretch>
              <a:fillRect/>
            </a:stretch>
          </p:blipFill>
          <p:spPr>
            <a:xfrm>
              <a:off x="262121" y="3450245"/>
              <a:ext cx="3965461" cy="1810647"/>
            </a:xfrm>
            <a:prstGeom prst="rect">
              <a:avLst/>
            </a:prstGeom>
          </p:spPr>
        </p:pic>
        <p:sp>
          <p:nvSpPr>
            <p:cNvPr id="4" name="object 4"/>
            <p:cNvSpPr/>
            <p:nvPr/>
          </p:nvSpPr>
          <p:spPr>
            <a:xfrm>
              <a:off x="278892" y="3457956"/>
              <a:ext cx="3881754" cy="1736089"/>
            </a:xfrm>
            <a:custGeom>
              <a:avLst/>
              <a:gdLst/>
              <a:ahLst/>
              <a:cxnLst/>
              <a:rect l="l" t="t" r="r" b="b"/>
              <a:pathLst>
                <a:path w="3881754" h="1736089">
                  <a:moveTo>
                    <a:pt x="3592322" y="0"/>
                  </a:moveTo>
                  <a:lnTo>
                    <a:pt x="289318" y="0"/>
                  </a:lnTo>
                  <a:lnTo>
                    <a:pt x="242388" y="3786"/>
                  </a:lnTo>
                  <a:lnTo>
                    <a:pt x="197869" y="14750"/>
                  </a:lnTo>
                  <a:lnTo>
                    <a:pt x="156357" y="32294"/>
                  </a:lnTo>
                  <a:lnTo>
                    <a:pt x="118448" y="55823"/>
                  </a:lnTo>
                  <a:lnTo>
                    <a:pt x="84737" y="84740"/>
                  </a:lnTo>
                  <a:lnTo>
                    <a:pt x="55820" y="118451"/>
                  </a:lnTo>
                  <a:lnTo>
                    <a:pt x="32292" y="156359"/>
                  </a:lnTo>
                  <a:lnTo>
                    <a:pt x="14749" y="197868"/>
                  </a:lnTo>
                  <a:lnTo>
                    <a:pt x="3786" y="242382"/>
                  </a:lnTo>
                  <a:lnTo>
                    <a:pt x="0" y="289306"/>
                  </a:lnTo>
                  <a:lnTo>
                    <a:pt x="0" y="1446530"/>
                  </a:lnTo>
                  <a:lnTo>
                    <a:pt x="3786" y="1493453"/>
                  </a:lnTo>
                  <a:lnTo>
                    <a:pt x="14749" y="1537967"/>
                  </a:lnTo>
                  <a:lnTo>
                    <a:pt x="32292" y="1579476"/>
                  </a:lnTo>
                  <a:lnTo>
                    <a:pt x="55820" y="1617384"/>
                  </a:lnTo>
                  <a:lnTo>
                    <a:pt x="84737" y="1651095"/>
                  </a:lnTo>
                  <a:lnTo>
                    <a:pt x="118448" y="1680012"/>
                  </a:lnTo>
                  <a:lnTo>
                    <a:pt x="156357" y="1703541"/>
                  </a:lnTo>
                  <a:lnTo>
                    <a:pt x="197869" y="1721085"/>
                  </a:lnTo>
                  <a:lnTo>
                    <a:pt x="242388" y="1732049"/>
                  </a:lnTo>
                  <a:lnTo>
                    <a:pt x="289318" y="1735836"/>
                  </a:lnTo>
                  <a:lnTo>
                    <a:pt x="3592322" y="1735836"/>
                  </a:lnTo>
                  <a:lnTo>
                    <a:pt x="3639245" y="1732049"/>
                  </a:lnTo>
                  <a:lnTo>
                    <a:pt x="3683759" y="1721085"/>
                  </a:lnTo>
                  <a:lnTo>
                    <a:pt x="3725268" y="1703541"/>
                  </a:lnTo>
                  <a:lnTo>
                    <a:pt x="3763176" y="1680012"/>
                  </a:lnTo>
                  <a:lnTo>
                    <a:pt x="3796887" y="1651095"/>
                  </a:lnTo>
                  <a:lnTo>
                    <a:pt x="3825804" y="1617384"/>
                  </a:lnTo>
                  <a:lnTo>
                    <a:pt x="3849333" y="1579476"/>
                  </a:lnTo>
                  <a:lnTo>
                    <a:pt x="3866877" y="1537967"/>
                  </a:lnTo>
                  <a:lnTo>
                    <a:pt x="3877841" y="1493453"/>
                  </a:lnTo>
                  <a:lnTo>
                    <a:pt x="3881628" y="1446530"/>
                  </a:lnTo>
                  <a:lnTo>
                    <a:pt x="3881628" y="289306"/>
                  </a:lnTo>
                  <a:lnTo>
                    <a:pt x="3877841" y="242382"/>
                  </a:lnTo>
                  <a:lnTo>
                    <a:pt x="3866877" y="197868"/>
                  </a:lnTo>
                  <a:lnTo>
                    <a:pt x="3849333" y="156359"/>
                  </a:lnTo>
                  <a:lnTo>
                    <a:pt x="3825804" y="118451"/>
                  </a:lnTo>
                  <a:lnTo>
                    <a:pt x="3796887" y="84740"/>
                  </a:lnTo>
                  <a:lnTo>
                    <a:pt x="3763176" y="55823"/>
                  </a:lnTo>
                  <a:lnTo>
                    <a:pt x="3725268" y="32294"/>
                  </a:lnTo>
                  <a:lnTo>
                    <a:pt x="3683759" y="14750"/>
                  </a:lnTo>
                  <a:lnTo>
                    <a:pt x="3639245" y="3786"/>
                  </a:lnTo>
                  <a:lnTo>
                    <a:pt x="3592322" y="0"/>
                  </a:lnTo>
                  <a:close/>
                </a:path>
              </a:pathLst>
            </a:custGeom>
            <a:solidFill>
              <a:srgbClr val="FFF1CC"/>
            </a:solidFill>
          </p:spPr>
          <p:txBody>
            <a:bodyPr wrap="square" lIns="0" tIns="0" rIns="0" bIns="0" rtlCol="0"/>
            <a:lstStyle/>
            <a:p>
              <a:endParaRPr/>
            </a:p>
          </p:txBody>
        </p:sp>
      </p:grpSp>
      <p:sp>
        <p:nvSpPr>
          <p:cNvPr id="5" name="object 5"/>
          <p:cNvSpPr txBox="1">
            <a:spLocks noGrp="1"/>
          </p:cNvSpPr>
          <p:nvPr>
            <p:ph type="title"/>
          </p:nvPr>
        </p:nvSpPr>
        <p:spPr>
          <a:xfrm>
            <a:off x="803859" y="234434"/>
            <a:ext cx="9345930" cy="382156"/>
          </a:xfrm>
          <a:prstGeom prst="rect">
            <a:avLst/>
          </a:prstGeom>
        </p:spPr>
        <p:txBody>
          <a:bodyPr vert="horz" wrap="square" lIns="0" tIns="12700" rIns="0" bIns="0" rtlCol="0">
            <a:spAutoFit/>
          </a:bodyPr>
          <a:lstStyle/>
          <a:p>
            <a:pPr marL="12700">
              <a:lnSpc>
                <a:spcPct val="100000"/>
              </a:lnSpc>
              <a:spcBef>
                <a:spcPts val="100"/>
              </a:spcBef>
            </a:pPr>
            <a:r>
              <a:rPr sz="2400" spc="70" dirty="0">
                <a:solidFill>
                  <a:srgbClr val="003300"/>
                </a:solidFill>
                <a:latin typeface="Arial"/>
                <a:cs typeface="Arial"/>
              </a:rPr>
              <a:t>Podopatření</a:t>
            </a:r>
            <a:r>
              <a:rPr sz="2400" spc="5" dirty="0">
                <a:solidFill>
                  <a:srgbClr val="003300"/>
                </a:solidFill>
                <a:latin typeface="Arial"/>
                <a:cs typeface="Arial"/>
              </a:rPr>
              <a:t> </a:t>
            </a:r>
            <a:r>
              <a:rPr sz="2400" spc="65" dirty="0">
                <a:solidFill>
                  <a:srgbClr val="003300"/>
                </a:solidFill>
                <a:latin typeface="Arial"/>
                <a:cs typeface="Arial"/>
              </a:rPr>
              <a:t>Integrovaná</a:t>
            </a:r>
            <a:r>
              <a:rPr sz="2400" spc="-20" dirty="0">
                <a:solidFill>
                  <a:srgbClr val="003300"/>
                </a:solidFill>
                <a:latin typeface="Arial"/>
                <a:cs typeface="Arial"/>
              </a:rPr>
              <a:t> </a:t>
            </a:r>
            <a:r>
              <a:rPr sz="2400" spc="80" dirty="0">
                <a:solidFill>
                  <a:srgbClr val="003300"/>
                </a:solidFill>
                <a:latin typeface="Arial"/>
                <a:cs typeface="Arial"/>
              </a:rPr>
              <a:t>produkce</a:t>
            </a:r>
            <a:r>
              <a:rPr sz="2400" dirty="0">
                <a:solidFill>
                  <a:srgbClr val="003300"/>
                </a:solidFill>
                <a:latin typeface="Arial"/>
                <a:cs typeface="Arial"/>
              </a:rPr>
              <a:t> zeleniny, </a:t>
            </a:r>
            <a:r>
              <a:rPr sz="2400" spc="-10" dirty="0">
                <a:solidFill>
                  <a:srgbClr val="003300"/>
                </a:solidFill>
                <a:latin typeface="Arial"/>
                <a:cs typeface="Arial"/>
              </a:rPr>
              <a:t>víceletých</a:t>
            </a:r>
          </a:p>
        </p:txBody>
      </p:sp>
      <p:pic>
        <p:nvPicPr>
          <p:cNvPr id="6" name="object 6"/>
          <p:cNvPicPr/>
          <p:nvPr/>
        </p:nvPicPr>
        <p:blipFill>
          <a:blip r:embed="rId3" cstate="print"/>
          <a:stretch>
            <a:fillRect/>
          </a:stretch>
        </p:blipFill>
        <p:spPr>
          <a:xfrm>
            <a:off x="156971" y="201155"/>
            <a:ext cx="486156" cy="486168"/>
          </a:xfrm>
          <a:prstGeom prst="rect">
            <a:avLst/>
          </a:prstGeom>
        </p:spPr>
      </p:pic>
      <p:sp>
        <p:nvSpPr>
          <p:cNvPr id="7" name="object 7"/>
          <p:cNvSpPr txBox="1"/>
          <p:nvPr/>
        </p:nvSpPr>
        <p:spPr>
          <a:xfrm>
            <a:off x="8817609" y="705739"/>
            <a:ext cx="12636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(460</a:t>
            </a:r>
            <a:r>
              <a:rPr sz="1800" spc="-5" dirty="0">
                <a:latin typeface="Calibri"/>
                <a:cs typeface="Calibri"/>
              </a:rPr>
              <a:t> </a:t>
            </a:r>
            <a:r>
              <a:rPr sz="1800" spc="-10" dirty="0">
                <a:latin typeface="Calibri"/>
                <a:cs typeface="Calibri"/>
              </a:rPr>
              <a:t>EUR/ha)</a:t>
            </a:r>
            <a:endParaRPr sz="1800">
              <a:latin typeface="Calibri"/>
              <a:cs typeface="Calibri"/>
            </a:endParaRPr>
          </a:p>
        </p:txBody>
      </p:sp>
      <p:pic>
        <p:nvPicPr>
          <p:cNvPr id="8" name="object 8"/>
          <p:cNvPicPr/>
          <p:nvPr/>
        </p:nvPicPr>
        <p:blipFill>
          <a:blip r:embed="rId4" cstate="print"/>
          <a:stretch>
            <a:fillRect/>
          </a:stretch>
        </p:blipFill>
        <p:spPr>
          <a:xfrm>
            <a:off x="435863" y="1600212"/>
            <a:ext cx="252984" cy="251447"/>
          </a:xfrm>
          <a:prstGeom prst="rect">
            <a:avLst/>
          </a:prstGeom>
        </p:spPr>
      </p:pic>
      <p:sp>
        <p:nvSpPr>
          <p:cNvPr id="9" name="object 9"/>
          <p:cNvSpPr txBox="1"/>
          <p:nvPr/>
        </p:nvSpPr>
        <p:spPr>
          <a:xfrm>
            <a:off x="78739" y="451146"/>
            <a:ext cx="7864475" cy="1395730"/>
          </a:xfrm>
          <a:prstGeom prst="rect">
            <a:avLst/>
          </a:prstGeom>
        </p:spPr>
        <p:txBody>
          <a:bodyPr vert="horz" wrap="square" lIns="0" tIns="151130" rIns="0" bIns="0" rtlCol="0">
            <a:spAutoFit/>
          </a:bodyPr>
          <a:lstStyle/>
          <a:p>
            <a:pPr marL="737235">
              <a:lnSpc>
                <a:spcPct val="100000"/>
              </a:lnSpc>
              <a:spcBef>
                <a:spcPts val="1190"/>
              </a:spcBef>
            </a:pPr>
            <a:r>
              <a:rPr sz="2900" spc="70" dirty="0">
                <a:solidFill>
                  <a:srgbClr val="003300"/>
                </a:solidFill>
                <a:latin typeface="Arial"/>
                <a:cs typeface="Arial"/>
              </a:rPr>
              <a:t>produkčních</a:t>
            </a:r>
            <a:r>
              <a:rPr sz="2900" spc="-95" dirty="0">
                <a:solidFill>
                  <a:srgbClr val="003300"/>
                </a:solidFill>
                <a:latin typeface="Arial"/>
                <a:cs typeface="Arial"/>
              </a:rPr>
              <a:t> </a:t>
            </a:r>
            <a:r>
              <a:rPr sz="2900" spc="100" dirty="0">
                <a:solidFill>
                  <a:srgbClr val="003300"/>
                </a:solidFill>
                <a:latin typeface="Arial"/>
                <a:cs typeface="Arial"/>
              </a:rPr>
              <a:t>plodin,</a:t>
            </a:r>
            <a:r>
              <a:rPr sz="2900" spc="-65" dirty="0">
                <a:solidFill>
                  <a:srgbClr val="003300"/>
                </a:solidFill>
                <a:latin typeface="Arial"/>
                <a:cs typeface="Arial"/>
              </a:rPr>
              <a:t> </a:t>
            </a:r>
            <a:r>
              <a:rPr sz="2900" spc="145" dirty="0">
                <a:solidFill>
                  <a:srgbClr val="003300"/>
                </a:solidFill>
                <a:latin typeface="Arial"/>
                <a:cs typeface="Arial"/>
              </a:rPr>
              <a:t>brambor</a:t>
            </a:r>
            <a:r>
              <a:rPr sz="2900" spc="-60" dirty="0">
                <a:solidFill>
                  <a:srgbClr val="003300"/>
                </a:solidFill>
                <a:latin typeface="Arial"/>
                <a:cs typeface="Arial"/>
              </a:rPr>
              <a:t> </a:t>
            </a:r>
            <a:r>
              <a:rPr sz="2900" dirty="0">
                <a:solidFill>
                  <a:srgbClr val="003300"/>
                </a:solidFill>
                <a:latin typeface="Arial"/>
                <a:cs typeface="Arial"/>
              </a:rPr>
              <a:t>a</a:t>
            </a:r>
            <a:r>
              <a:rPr sz="2900" spc="-50" dirty="0">
                <a:solidFill>
                  <a:srgbClr val="003300"/>
                </a:solidFill>
                <a:latin typeface="Arial"/>
                <a:cs typeface="Arial"/>
              </a:rPr>
              <a:t> </a:t>
            </a:r>
            <a:r>
              <a:rPr sz="2900" spc="85" dirty="0">
                <a:solidFill>
                  <a:srgbClr val="003300"/>
                </a:solidFill>
                <a:latin typeface="Arial"/>
                <a:cs typeface="Arial"/>
              </a:rPr>
              <a:t>jahodníku</a:t>
            </a:r>
            <a:endParaRPr sz="2900" dirty="0">
              <a:latin typeface="Arial"/>
              <a:cs typeface="Arial"/>
            </a:endParaRPr>
          </a:p>
          <a:p>
            <a:pPr marL="12700">
              <a:lnSpc>
                <a:spcPct val="100000"/>
              </a:lnSpc>
              <a:spcBef>
                <a:spcPts val="905"/>
              </a:spcBef>
            </a:pPr>
            <a:r>
              <a:rPr sz="2400" spc="-10" dirty="0">
                <a:latin typeface="Calibri"/>
                <a:cs typeface="Calibri"/>
              </a:rPr>
              <a:t>TITULY:</a:t>
            </a:r>
            <a:endParaRPr sz="2400" dirty="0">
              <a:latin typeface="Calibri"/>
              <a:cs typeface="Calibri"/>
            </a:endParaRPr>
          </a:p>
          <a:p>
            <a:pPr marL="819785">
              <a:lnSpc>
                <a:spcPct val="100000"/>
              </a:lnSpc>
              <a:spcBef>
                <a:spcPts val="270"/>
              </a:spcBef>
            </a:pPr>
            <a:r>
              <a:rPr sz="1800" spc="-10" dirty="0">
                <a:latin typeface="Calibri"/>
                <a:cs typeface="Calibri"/>
              </a:rPr>
              <a:t>Integrovaná</a:t>
            </a:r>
            <a:r>
              <a:rPr sz="1800" spc="-60" dirty="0">
                <a:latin typeface="Calibri"/>
                <a:cs typeface="Calibri"/>
              </a:rPr>
              <a:t> </a:t>
            </a:r>
            <a:r>
              <a:rPr sz="1800" dirty="0">
                <a:latin typeface="Calibri"/>
                <a:cs typeface="Calibri"/>
              </a:rPr>
              <a:t>produkce</a:t>
            </a:r>
            <a:r>
              <a:rPr sz="1800" spc="-40" dirty="0">
                <a:latin typeface="Calibri"/>
                <a:cs typeface="Calibri"/>
              </a:rPr>
              <a:t> </a:t>
            </a:r>
            <a:r>
              <a:rPr sz="1800" spc="-10" dirty="0">
                <a:latin typeface="Calibri"/>
                <a:cs typeface="Calibri"/>
              </a:rPr>
              <a:t>zeleniny</a:t>
            </a:r>
            <a:endParaRPr sz="1800" dirty="0">
              <a:latin typeface="Calibri"/>
              <a:cs typeface="Calibri"/>
            </a:endParaRPr>
          </a:p>
        </p:txBody>
      </p:sp>
      <p:pic>
        <p:nvPicPr>
          <p:cNvPr id="10" name="object 10"/>
          <p:cNvPicPr/>
          <p:nvPr/>
        </p:nvPicPr>
        <p:blipFill>
          <a:blip r:embed="rId5" cstate="print"/>
          <a:stretch>
            <a:fillRect/>
          </a:stretch>
        </p:blipFill>
        <p:spPr>
          <a:xfrm>
            <a:off x="428244" y="2020811"/>
            <a:ext cx="252984" cy="252996"/>
          </a:xfrm>
          <a:prstGeom prst="rect">
            <a:avLst/>
          </a:prstGeom>
        </p:spPr>
      </p:pic>
      <p:pic>
        <p:nvPicPr>
          <p:cNvPr id="11" name="object 11"/>
          <p:cNvPicPr/>
          <p:nvPr/>
        </p:nvPicPr>
        <p:blipFill>
          <a:blip r:embed="rId5" cstate="print"/>
          <a:stretch>
            <a:fillRect/>
          </a:stretch>
        </p:blipFill>
        <p:spPr>
          <a:xfrm>
            <a:off x="428244" y="2458199"/>
            <a:ext cx="252984" cy="252996"/>
          </a:xfrm>
          <a:prstGeom prst="rect">
            <a:avLst/>
          </a:prstGeom>
        </p:spPr>
      </p:pic>
      <p:pic>
        <p:nvPicPr>
          <p:cNvPr id="12" name="object 12"/>
          <p:cNvPicPr/>
          <p:nvPr/>
        </p:nvPicPr>
        <p:blipFill>
          <a:blip r:embed="rId5" cstate="print"/>
          <a:stretch>
            <a:fillRect/>
          </a:stretch>
        </p:blipFill>
        <p:spPr>
          <a:xfrm>
            <a:off x="409955" y="2863583"/>
            <a:ext cx="252984" cy="252996"/>
          </a:xfrm>
          <a:prstGeom prst="rect">
            <a:avLst/>
          </a:prstGeom>
        </p:spPr>
      </p:pic>
      <p:sp>
        <p:nvSpPr>
          <p:cNvPr id="13" name="object 13"/>
          <p:cNvSpPr txBox="1"/>
          <p:nvPr/>
        </p:nvSpPr>
        <p:spPr>
          <a:xfrm>
            <a:off x="885850" y="1991614"/>
            <a:ext cx="486092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Integrovaná</a:t>
            </a:r>
            <a:r>
              <a:rPr sz="1800" spc="-85" dirty="0">
                <a:latin typeface="Calibri"/>
                <a:cs typeface="Calibri"/>
              </a:rPr>
              <a:t> </a:t>
            </a:r>
            <a:r>
              <a:rPr sz="1800" dirty="0">
                <a:latin typeface="Calibri"/>
                <a:cs typeface="Calibri"/>
              </a:rPr>
              <a:t>produkce</a:t>
            </a:r>
            <a:r>
              <a:rPr sz="1800" spc="-50" dirty="0">
                <a:latin typeface="Calibri"/>
                <a:cs typeface="Calibri"/>
              </a:rPr>
              <a:t> </a:t>
            </a:r>
            <a:r>
              <a:rPr sz="1800" dirty="0">
                <a:latin typeface="Calibri"/>
                <a:cs typeface="Calibri"/>
              </a:rPr>
              <a:t>víceletých</a:t>
            </a:r>
            <a:r>
              <a:rPr sz="1800" spc="-45" dirty="0">
                <a:latin typeface="Calibri"/>
                <a:cs typeface="Calibri"/>
              </a:rPr>
              <a:t> </a:t>
            </a:r>
            <a:r>
              <a:rPr sz="1800" dirty="0">
                <a:latin typeface="Calibri"/>
                <a:cs typeface="Calibri"/>
              </a:rPr>
              <a:t>produkčních</a:t>
            </a:r>
            <a:r>
              <a:rPr sz="1800" spc="-40" dirty="0">
                <a:latin typeface="Calibri"/>
                <a:cs typeface="Calibri"/>
              </a:rPr>
              <a:t> </a:t>
            </a:r>
            <a:r>
              <a:rPr sz="1800" spc="-10" dirty="0">
                <a:latin typeface="Calibri"/>
                <a:cs typeface="Calibri"/>
              </a:rPr>
              <a:t>plodin</a:t>
            </a:r>
            <a:endParaRPr sz="1800">
              <a:latin typeface="Calibri"/>
              <a:cs typeface="Calibri"/>
            </a:endParaRPr>
          </a:p>
        </p:txBody>
      </p:sp>
      <p:sp>
        <p:nvSpPr>
          <p:cNvPr id="14" name="object 14"/>
          <p:cNvSpPr txBox="1"/>
          <p:nvPr/>
        </p:nvSpPr>
        <p:spPr>
          <a:xfrm>
            <a:off x="885850" y="2315464"/>
            <a:ext cx="3559810" cy="803275"/>
          </a:xfrm>
          <a:prstGeom prst="rect">
            <a:avLst/>
          </a:prstGeom>
        </p:spPr>
        <p:txBody>
          <a:bodyPr vert="horz" wrap="square" lIns="0" tIns="12700" rIns="0" bIns="0" rtlCol="0">
            <a:spAutoFit/>
          </a:bodyPr>
          <a:lstStyle/>
          <a:p>
            <a:pPr marL="12700" marR="5080">
              <a:lnSpc>
                <a:spcPct val="141800"/>
              </a:lnSpc>
              <a:spcBef>
                <a:spcPts val="100"/>
              </a:spcBef>
            </a:pPr>
            <a:r>
              <a:rPr sz="1800" spc="-10" dirty="0">
                <a:latin typeface="Calibri"/>
                <a:cs typeface="Calibri"/>
              </a:rPr>
              <a:t>Integrovaná</a:t>
            </a:r>
            <a:r>
              <a:rPr sz="1800" spc="-55" dirty="0">
                <a:latin typeface="Calibri"/>
                <a:cs typeface="Calibri"/>
              </a:rPr>
              <a:t> </a:t>
            </a:r>
            <a:r>
              <a:rPr sz="1800" dirty="0">
                <a:latin typeface="Calibri"/>
                <a:cs typeface="Calibri"/>
              </a:rPr>
              <a:t>produkce</a:t>
            </a:r>
            <a:r>
              <a:rPr sz="1800" spc="-30" dirty="0">
                <a:latin typeface="Calibri"/>
                <a:cs typeface="Calibri"/>
              </a:rPr>
              <a:t> </a:t>
            </a:r>
            <a:r>
              <a:rPr sz="1800" dirty="0">
                <a:latin typeface="Calibri"/>
                <a:cs typeface="Calibri"/>
              </a:rPr>
              <a:t>brambor</a:t>
            </a:r>
            <a:r>
              <a:rPr sz="1800" spc="-25" dirty="0">
                <a:latin typeface="Calibri"/>
                <a:cs typeface="Calibri"/>
              </a:rPr>
              <a:t> </a:t>
            </a:r>
            <a:r>
              <a:rPr sz="1800" spc="-10" dirty="0">
                <a:solidFill>
                  <a:srgbClr val="FF0000"/>
                </a:solidFill>
                <a:latin typeface="Calibri"/>
                <a:cs typeface="Calibri"/>
              </a:rPr>
              <a:t>(nově) </a:t>
            </a:r>
            <a:r>
              <a:rPr sz="1800" spc="-10" dirty="0">
                <a:latin typeface="Calibri"/>
                <a:cs typeface="Calibri"/>
              </a:rPr>
              <a:t>Integrovaná</a:t>
            </a:r>
            <a:r>
              <a:rPr sz="1800" spc="-55" dirty="0">
                <a:latin typeface="Calibri"/>
                <a:cs typeface="Calibri"/>
              </a:rPr>
              <a:t> </a:t>
            </a:r>
            <a:r>
              <a:rPr sz="1800" dirty="0">
                <a:latin typeface="Calibri"/>
                <a:cs typeface="Calibri"/>
              </a:rPr>
              <a:t>produkce</a:t>
            </a:r>
            <a:r>
              <a:rPr sz="1800" spc="-30" dirty="0">
                <a:latin typeface="Calibri"/>
                <a:cs typeface="Calibri"/>
              </a:rPr>
              <a:t> </a:t>
            </a:r>
            <a:r>
              <a:rPr sz="1800" spc="-10" dirty="0">
                <a:latin typeface="Calibri"/>
                <a:cs typeface="Calibri"/>
              </a:rPr>
              <a:t>jahodníku</a:t>
            </a:r>
            <a:endParaRPr sz="1800">
              <a:latin typeface="Calibri"/>
              <a:cs typeface="Calibri"/>
            </a:endParaRPr>
          </a:p>
        </p:txBody>
      </p:sp>
      <p:grpSp>
        <p:nvGrpSpPr>
          <p:cNvPr id="15" name="object 15"/>
          <p:cNvGrpSpPr/>
          <p:nvPr/>
        </p:nvGrpSpPr>
        <p:grpSpPr>
          <a:xfrm>
            <a:off x="5321797" y="2362159"/>
            <a:ext cx="6658609" cy="4051300"/>
            <a:chOff x="5321797" y="2362159"/>
            <a:chExt cx="6658609" cy="4051300"/>
          </a:xfrm>
        </p:grpSpPr>
        <p:pic>
          <p:nvPicPr>
            <p:cNvPr id="16" name="object 16"/>
            <p:cNvPicPr/>
            <p:nvPr/>
          </p:nvPicPr>
          <p:blipFill>
            <a:blip r:embed="rId6" cstate="print"/>
            <a:stretch>
              <a:fillRect/>
            </a:stretch>
          </p:blipFill>
          <p:spPr>
            <a:xfrm>
              <a:off x="5321797" y="2362159"/>
              <a:ext cx="6658376" cy="4050853"/>
            </a:xfrm>
            <a:prstGeom prst="rect">
              <a:avLst/>
            </a:prstGeom>
          </p:spPr>
        </p:pic>
        <p:sp>
          <p:nvSpPr>
            <p:cNvPr id="17" name="object 17"/>
            <p:cNvSpPr/>
            <p:nvPr/>
          </p:nvSpPr>
          <p:spPr>
            <a:xfrm>
              <a:off x="5338572" y="2369820"/>
              <a:ext cx="6574790" cy="3976370"/>
            </a:xfrm>
            <a:custGeom>
              <a:avLst/>
              <a:gdLst/>
              <a:ahLst/>
              <a:cxnLst/>
              <a:rect l="l" t="t" r="r" b="b"/>
              <a:pathLst>
                <a:path w="6574790" h="3976370">
                  <a:moveTo>
                    <a:pt x="5911850" y="0"/>
                  </a:moveTo>
                  <a:lnTo>
                    <a:pt x="662686" y="0"/>
                  </a:lnTo>
                  <a:lnTo>
                    <a:pt x="615356" y="1663"/>
                  </a:lnTo>
                  <a:lnTo>
                    <a:pt x="568926" y="6580"/>
                  </a:lnTo>
                  <a:lnTo>
                    <a:pt x="523506" y="14637"/>
                  </a:lnTo>
                  <a:lnTo>
                    <a:pt x="479209" y="25723"/>
                  </a:lnTo>
                  <a:lnTo>
                    <a:pt x="436147" y="39725"/>
                  </a:lnTo>
                  <a:lnTo>
                    <a:pt x="394432" y="56532"/>
                  </a:lnTo>
                  <a:lnTo>
                    <a:pt x="354176" y="76031"/>
                  </a:lnTo>
                  <a:lnTo>
                    <a:pt x="315492" y="98110"/>
                  </a:lnTo>
                  <a:lnTo>
                    <a:pt x="278490" y="122657"/>
                  </a:lnTo>
                  <a:lnTo>
                    <a:pt x="243284" y="149560"/>
                  </a:lnTo>
                  <a:lnTo>
                    <a:pt x="209986" y="178707"/>
                  </a:lnTo>
                  <a:lnTo>
                    <a:pt x="178707" y="209986"/>
                  </a:lnTo>
                  <a:lnTo>
                    <a:pt x="149560" y="243284"/>
                  </a:lnTo>
                  <a:lnTo>
                    <a:pt x="122657" y="278490"/>
                  </a:lnTo>
                  <a:lnTo>
                    <a:pt x="98110" y="315492"/>
                  </a:lnTo>
                  <a:lnTo>
                    <a:pt x="76031" y="354176"/>
                  </a:lnTo>
                  <a:lnTo>
                    <a:pt x="56532" y="394432"/>
                  </a:lnTo>
                  <a:lnTo>
                    <a:pt x="39725" y="436147"/>
                  </a:lnTo>
                  <a:lnTo>
                    <a:pt x="25723" y="479209"/>
                  </a:lnTo>
                  <a:lnTo>
                    <a:pt x="14637" y="523506"/>
                  </a:lnTo>
                  <a:lnTo>
                    <a:pt x="6580" y="568926"/>
                  </a:lnTo>
                  <a:lnTo>
                    <a:pt x="1663" y="615356"/>
                  </a:lnTo>
                  <a:lnTo>
                    <a:pt x="0" y="662685"/>
                  </a:lnTo>
                  <a:lnTo>
                    <a:pt x="0" y="3313417"/>
                  </a:lnTo>
                  <a:lnTo>
                    <a:pt x="1663" y="3360744"/>
                  </a:lnTo>
                  <a:lnTo>
                    <a:pt x="6580" y="3407174"/>
                  </a:lnTo>
                  <a:lnTo>
                    <a:pt x="14637" y="3452593"/>
                  </a:lnTo>
                  <a:lnTo>
                    <a:pt x="25723" y="3496889"/>
                  </a:lnTo>
                  <a:lnTo>
                    <a:pt x="39725" y="3539951"/>
                  </a:lnTo>
                  <a:lnTo>
                    <a:pt x="56532" y="3581667"/>
                  </a:lnTo>
                  <a:lnTo>
                    <a:pt x="76031" y="3621923"/>
                  </a:lnTo>
                  <a:lnTo>
                    <a:pt x="98110" y="3660608"/>
                  </a:lnTo>
                  <a:lnTo>
                    <a:pt x="122657" y="3697611"/>
                  </a:lnTo>
                  <a:lnTo>
                    <a:pt x="149560" y="3732818"/>
                  </a:lnTo>
                  <a:lnTo>
                    <a:pt x="178707" y="3766117"/>
                  </a:lnTo>
                  <a:lnTo>
                    <a:pt x="209986" y="3797397"/>
                  </a:lnTo>
                  <a:lnTo>
                    <a:pt x="243284" y="3826545"/>
                  </a:lnTo>
                  <a:lnTo>
                    <a:pt x="278490" y="3853450"/>
                  </a:lnTo>
                  <a:lnTo>
                    <a:pt x="315492" y="3877998"/>
                  </a:lnTo>
                  <a:lnTo>
                    <a:pt x="354176" y="3900079"/>
                  </a:lnTo>
                  <a:lnTo>
                    <a:pt x="394432" y="3919579"/>
                  </a:lnTo>
                  <a:lnTo>
                    <a:pt x="436147" y="3936387"/>
                  </a:lnTo>
                  <a:lnTo>
                    <a:pt x="479209" y="3950390"/>
                  </a:lnTo>
                  <a:lnTo>
                    <a:pt x="523506" y="3961477"/>
                  </a:lnTo>
                  <a:lnTo>
                    <a:pt x="568926" y="3969535"/>
                  </a:lnTo>
                  <a:lnTo>
                    <a:pt x="615356" y="3974452"/>
                  </a:lnTo>
                  <a:lnTo>
                    <a:pt x="662686" y="3976116"/>
                  </a:lnTo>
                  <a:lnTo>
                    <a:pt x="5911850" y="3976116"/>
                  </a:lnTo>
                  <a:lnTo>
                    <a:pt x="5959179" y="3974452"/>
                  </a:lnTo>
                  <a:lnTo>
                    <a:pt x="6005609" y="3969535"/>
                  </a:lnTo>
                  <a:lnTo>
                    <a:pt x="6051029" y="3961477"/>
                  </a:lnTo>
                  <a:lnTo>
                    <a:pt x="6095326" y="3950390"/>
                  </a:lnTo>
                  <a:lnTo>
                    <a:pt x="6138388" y="3936387"/>
                  </a:lnTo>
                  <a:lnTo>
                    <a:pt x="6180103" y="3919579"/>
                  </a:lnTo>
                  <a:lnTo>
                    <a:pt x="6220359" y="3900079"/>
                  </a:lnTo>
                  <a:lnTo>
                    <a:pt x="6259043" y="3877998"/>
                  </a:lnTo>
                  <a:lnTo>
                    <a:pt x="6296045" y="3853450"/>
                  </a:lnTo>
                  <a:lnTo>
                    <a:pt x="6331251" y="3826545"/>
                  </a:lnTo>
                  <a:lnTo>
                    <a:pt x="6364549" y="3797397"/>
                  </a:lnTo>
                  <a:lnTo>
                    <a:pt x="6395828" y="3766117"/>
                  </a:lnTo>
                  <a:lnTo>
                    <a:pt x="6424975" y="3732818"/>
                  </a:lnTo>
                  <a:lnTo>
                    <a:pt x="6451878" y="3697611"/>
                  </a:lnTo>
                  <a:lnTo>
                    <a:pt x="6476425" y="3660608"/>
                  </a:lnTo>
                  <a:lnTo>
                    <a:pt x="6498504" y="3621923"/>
                  </a:lnTo>
                  <a:lnTo>
                    <a:pt x="6518003" y="3581667"/>
                  </a:lnTo>
                  <a:lnTo>
                    <a:pt x="6534810" y="3539951"/>
                  </a:lnTo>
                  <a:lnTo>
                    <a:pt x="6548812" y="3496889"/>
                  </a:lnTo>
                  <a:lnTo>
                    <a:pt x="6559898" y="3452593"/>
                  </a:lnTo>
                  <a:lnTo>
                    <a:pt x="6567955" y="3407174"/>
                  </a:lnTo>
                  <a:lnTo>
                    <a:pt x="6572872" y="3360744"/>
                  </a:lnTo>
                  <a:lnTo>
                    <a:pt x="6574535" y="3313417"/>
                  </a:lnTo>
                  <a:lnTo>
                    <a:pt x="6574535" y="662685"/>
                  </a:lnTo>
                  <a:lnTo>
                    <a:pt x="6572872" y="615356"/>
                  </a:lnTo>
                  <a:lnTo>
                    <a:pt x="6567955" y="568926"/>
                  </a:lnTo>
                  <a:lnTo>
                    <a:pt x="6559898" y="523506"/>
                  </a:lnTo>
                  <a:lnTo>
                    <a:pt x="6548812" y="479209"/>
                  </a:lnTo>
                  <a:lnTo>
                    <a:pt x="6534810" y="436147"/>
                  </a:lnTo>
                  <a:lnTo>
                    <a:pt x="6518003" y="394432"/>
                  </a:lnTo>
                  <a:lnTo>
                    <a:pt x="6498504" y="354176"/>
                  </a:lnTo>
                  <a:lnTo>
                    <a:pt x="6476425" y="315492"/>
                  </a:lnTo>
                  <a:lnTo>
                    <a:pt x="6451878" y="278490"/>
                  </a:lnTo>
                  <a:lnTo>
                    <a:pt x="6424975" y="243284"/>
                  </a:lnTo>
                  <a:lnTo>
                    <a:pt x="6395828" y="209986"/>
                  </a:lnTo>
                  <a:lnTo>
                    <a:pt x="6364549" y="178707"/>
                  </a:lnTo>
                  <a:lnTo>
                    <a:pt x="6331251" y="149560"/>
                  </a:lnTo>
                  <a:lnTo>
                    <a:pt x="6296045" y="122657"/>
                  </a:lnTo>
                  <a:lnTo>
                    <a:pt x="6259043" y="98110"/>
                  </a:lnTo>
                  <a:lnTo>
                    <a:pt x="6220359" y="76031"/>
                  </a:lnTo>
                  <a:lnTo>
                    <a:pt x="6180103" y="56532"/>
                  </a:lnTo>
                  <a:lnTo>
                    <a:pt x="6138388" y="39725"/>
                  </a:lnTo>
                  <a:lnTo>
                    <a:pt x="6095326" y="25723"/>
                  </a:lnTo>
                  <a:lnTo>
                    <a:pt x="6051029" y="14637"/>
                  </a:lnTo>
                  <a:lnTo>
                    <a:pt x="6005609" y="6580"/>
                  </a:lnTo>
                  <a:lnTo>
                    <a:pt x="5959179" y="1663"/>
                  </a:lnTo>
                  <a:lnTo>
                    <a:pt x="5911850" y="0"/>
                  </a:lnTo>
                  <a:close/>
                </a:path>
              </a:pathLst>
            </a:custGeom>
            <a:solidFill>
              <a:srgbClr val="FFF1CC"/>
            </a:solidFill>
          </p:spPr>
          <p:txBody>
            <a:bodyPr wrap="square" lIns="0" tIns="0" rIns="0" bIns="0" rtlCol="0"/>
            <a:lstStyle/>
            <a:p>
              <a:endParaRPr/>
            </a:p>
          </p:txBody>
        </p:sp>
      </p:grpSp>
      <p:sp>
        <p:nvSpPr>
          <p:cNvPr id="18" name="object 18"/>
          <p:cNvSpPr txBox="1"/>
          <p:nvPr/>
        </p:nvSpPr>
        <p:spPr>
          <a:xfrm>
            <a:off x="5657469" y="2601290"/>
            <a:ext cx="5858510" cy="3946593"/>
          </a:xfrm>
          <a:prstGeom prst="rect">
            <a:avLst/>
          </a:prstGeom>
        </p:spPr>
        <p:txBody>
          <a:bodyPr vert="horz" wrap="square" lIns="0" tIns="12065" rIns="0" bIns="0" rtlCol="0">
            <a:spAutoFit/>
          </a:bodyPr>
          <a:lstStyle/>
          <a:p>
            <a:pPr marL="299085" marR="5080" indent="-287020">
              <a:lnSpc>
                <a:spcPct val="107300"/>
              </a:lnSpc>
              <a:spcBef>
                <a:spcPts val="95"/>
              </a:spcBef>
              <a:tabLst>
                <a:tab pos="299085" algn="l"/>
              </a:tabLst>
            </a:pPr>
            <a:r>
              <a:rPr sz="1800" spc="-50" dirty="0">
                <a:solidFill>
                  <a:srgbClr val="FF0000"/>
                </a:solidFill>
                <a:latin typeface="Arial"/>
                <a:cs typeface="Arial"/>
              </a:rPr>
              <a:t>•</a:t>
            </a:r>
            <a:r>
              <a:rPr sz="1800" dirty="0">
                <a:solidFill>
                  <a:srgbClr val="FF0000"/>
                </a:solidFill>
                <a:latin typeface="Arial"/>
                <a:cs typeface="Arial"/>
              </a:rPr>
              <a:t>	</a:t>
            </a:r>
            <a:r>
              <a:rPr sz="2000" dirty="0">
                <a:solidFill>
                  <a:srgbClr val="FF0000"/>
                </a:solidFill>
                <a:latin typeface="Calibri"/>
                <a:cs typeface="Calibri"/>
              </a:rPr>
              <a:t>nová</a:t>
            </a:r>
            <a:r>
              <a:rPr sz="2000" spc="-40" dirty="0">
                <a:solidFill>
                  <a:srgbClr val="FF0000"/>
                </a:solidFill>
                <a:latin typeface="Calibri"/>
                <a:cs typeface="Calibri"/>
              </a:rPr>
              <a:t> </a:t>
            </a:r>
            <a:r>
              <a:rPr sz="2000" dirty="0">
                <a:latin typeface="Calibri"/>
                <a:cs typeface="Calibri"/>
              </a:rPr>
              <a:t>povinnost</a:t>
            </a:r>
            <a:r>
              <a:rPr sz="2000" spc="-25" dirty="0">
                <a:latin typeface="Calibri"/>
                <a:cs typeface="Calibri"/>
              </a:rPr>
              <a:t> </a:t>
            </a:r>
            <a:r>
              <a:rPr sz="2000" dirty="0">
                <a:latin typeface="Calibri"/>
                <a:cs typeface="Calibri"/>
              </a:rPr>
              <a:t>provedení</a:t>
            </a:r>
            <a:r>
              <a:rPr sz="2000" spc="-40" dirty="0">
                <a:latin typeface="Calibri"/>
                <a:cs typeface="Calibri"/>
              </a:rPr>
              <a:t> </a:t>
            </a:r>
            <a:r>
              <a:rPr sz="2000" dirty="0">
                <a:latin typeface="Calibri"/>
                <a:cs typeface="Calibri"/>
              </a:rPr>
              <a:t>odběru/rozboru</a:t>
            </a:r>
            <a:r>
              <a:rPr sz="2000" spc="-10" dirty="0">
                <a:latin typeface="Calibri"/>
                <a:cs typeface="Calibri"/>
              </a:rPr>
              <a:t> </a:t>
            </a:r>
            <a:r>
              <a:rPr sz="2000" dirty="0">
                <a:latin typeface="Calibri"/>
                <a:cs typeface="Calibri"/>
              </a:rPr>
              <a:t>plodů</a:t>
            </a:r>
            <a:r>
              <a:rPr sz="2000" spc="-30" dirty="0">
                <a:latin typeface="Calibri"/>
                <a:cs typeface="Calibri"/>
              </a:rPr>
              <a:t> </a:t>
            </a:r>
            <a:r>
              <a:rPr sz="2000" dirty="0">
                <a:latin typeface="Calibri"/>
                <a:cs typeface="Calibri"/>
              </a:rPr>
              <a:t>v</a:t>
            </a:r>
            <a:r>
              <a:rPr sz="2000" spc="-35" dirty="0">
                <a:latin typeface="Calibri"/>
                <a:cs typeface="Calibri"/>
              </a:rPr>
              <a:t> </a:t>
            </a:r>
            <a:r>
              <a:rPr sz="2000" spc="-10" dirty="0">
                <a:latin typeface="Calibri"/>
                <a:cs typeface="Calibri"/>
              </a:rPr>
              <a:t>průběhu závazku</a:t>
            </a:r>
            <a:r>
              <a:rPr sz="2000" spc="-45" dirty="0">
                <a:latin typeface="Calibri"/>
                <a:cs typeface="Calibri"/>
              </a:rPr>
              <a:t> </a:t>
            </a:r>
            <a:r>
              <a:rPr sz="2000" dirty="0">
                <a:latin typeface="Calibri"/>
                <a:cs typeface="Calibri"/>
              </a:rPr>
              <a:t>pouze</a:t>
            </a:r>
            <a:r>
              <a:rPr sz="2000" spc="-30" dirty="0">
                <a:latin typeface="Calibri"/>
                <a:cs typeface="Calibri"/>
              </a:rPr>
              <a:t> </a:t>
            </a:r>
            <a:r>
              <a:rPr sz="2000" dirty="0">
                <a:latin typeface="Calibri"/>
                <a:cs typeface="Calibri"/>
              </a:rPr>
              <a:t>ve</a:t>
            </a:r>
            <a:r>
              <a:rPr sz="2000" spc="-35" dirty="0">
                <a:latin typeface="Calibri"/>
                <a:cs typeface="Calibri"/>
              </a:rPr>
              <a:t> </a:t>
            </a:r>
            <a:r>
              <a:rPr sz="2000" dirty="0">
                <a:latin typeface="Calibri"/>
                <a:cs typeface="Calibri"/>
              </a:rPr>
              <a:t>2</a:t>
            </a:r>
            <a:r>
              <a:rPr sz="2000" spc="-35" dirty="0">
                <a:latin typeface="Calibri"/>
                <a:cs typeface="Calibri"/>
              </a:rPr>
              <a:t> </a:t>
            </a:r>
            <a:r>
              <a:rPr sz="2000" dirty="0">
                <a:latin typeface="Calibri"/>
                <a:cs typeface="Calibri"/>
              </a:rPr>
              <a:t>kalendářních</a:t>
            </a:r>
            <a:r>
              <a:rPr sz="2000" spc="-5" dirty="0">
                <a:latin typeface="Calibri"/>
                <a:cs typeface="Calibri"/>
              </a:rPr>
              <a:t> </a:t>
            </a:r>
            <a:r>
              <a:rPr sz="2000" dirty="0">
                <a:latin typeface="Calibri"/>
                <a:cs typeface="Calibri"/>
              </a:rPr>
              <a:t>letech</a:t>
            </a:r>
            <a:r>
              <a:rPr sz="2000" spc="-15" dirty="0">
                <a:latin typeface="Calibri"/>
                <a:cs typeface="Calibri"/>
              </a:rPr>
              <a:t> </a:t>
            </a:r>
            <a:r>
              <a:rPr sz="2000" dirty="0">
                <a:latin typeface="Calibri"/>
                <a:cs typeface="Calibri"/>
              </a:rPr>
              <a:t>za</a:t>
            </a:r>
            <a:r>
              <a:rPr sz="2000" spc="-35" dirty="0">
                <a:latin typeface="Calibri"/>
                <a:cs typeface="Calibri"/>
              </a:rPr>
              <a:t> </a:t>
            </a:r>
            <a:r>
              <a:rPr sz="2000" dirty="0">
                <a:latin typeface="Calibri"/>
                <a:cs typeface="Calibri"/>
              </a:rPr>
              <a:t>účelem</a:t>
            </a:r>
            <a:r>
              <a:rPr sz="2000" spc="-25" dirty="0">
                <a:latin typeface="Calibri"/>
                <a:cs typeface="Calibri"/>
              </a:rPr>
              <a:t> </a:t>
            </a:r>
            <a:r>
              <a:rPr sz="2000" spc="-10" dirty="0">
                <a:latin typeface="Calibri"/>
                <a:cs typeface="Calibri"/>
              </a:rPr>
              <a:t>zjištění </a:t>
            </a:r>
            <a:r>
              <a:rPr sz="2000" dirty="0">
                <a:latin typeface="Calibri"/>
                <a:cs typeface="Calibri"/>
              </a:rPr>
              <a:t>obsahu</a:t>
            </a:r>
            <a:r>
              <a:rPr sz="2000" spc="-75" dirty="0">
                <a:latin typeface="Calibri"/>
                <a:cs typeface="Calibri"/>
              </a:rPr>
              <a:t> </a:t>
            </a:r>
            <a:r>
              <a:rPr sz="2000" dirty="0">
                <a:latin typeface="Calibri"/>
                <a:cs typeface="Calibri"/>
              </a:rPr>
              <a:t>sledovaných</a:t>
            </a:r>
            <a:r>
              <a:rPr sz="2000" spc="-50" dirty="0">
                <a:latin typeface="Calibri"/>
                <a:cs typeface="Calibri"/>
              </a:rPr>
              <a:t> </a:t>
            </a:r>
            <a:r>
              <a:rPr sz="2000" dirty="0">
                <a:latin typeface="Calibri"/>
                <a:cs typeface="Calibri"/>
              </a:rPr>
              <a:t>těžkých</a:t>
            </a:r>
            <a:r>
              <a:rPr sz="2000" spc="-75" dirty="0">
                <a:latin typeface="Calibri"/>
                <a:cs typeface="Calibri"/>
              </a:rPr>
              <a:t> </a:t>
            </a:r>
            <a:r>
              <a:rPr sz="2000" spc="-20" dirty="0">
                <a:latin typeface="Calibri"/>
                <a:cs typeface="Calibri"/>
              </a:rPr>
              <a:t>kovů</a:t>
            </a:r>
            <a:endParaRPr sz="2000" dirty="0">
              <a:latin typeface="Calibri"/>
              <a:cs typeface="Calibri"/>
            </a:endParaRPr>
          </a:p>
          <a:p>
            <a:pPr marL="299085" marR="41275" indent="-287020">
              <a:lnSpc>
                <a:spcPct val="106900"/>
              </a:lnSpc>
              <a:spcBef>
                <a:spcPts val="800"/>
              </a:spcBef>
              <a:tabLst>
                <a:tab pos="299085" algn="l"/>
              </a:tabLst>
            </a:pPr>
            <a:r>
              <a:rPr sz="2000" spc="-50" dirty="0">
                <a:solidFill>
                  <a:srgbClr val="FF0000"/>
                </a:solidFill>
                <a:latin typeface="Arial"/>
                <a:cs typeface="Arial"/>
              </a:rPr>
              <a:t>•</a:t>
            </a:r>
            <a:r>
              <a:rPr sz="2000" dirty="0">
                <a:solidFill>
                  <a:srgbClr val="FF0000"/>
                </a:solidFill>
                <a:latin typeface="Arial"/>
                <a:cs typeface="Arial"/>
              </a:rPr>
              <a:t>	</a:t>
            </a:r>
            <a:r>
              <a:rPr sz="2000" dirty="0">
                <a:solidFill>
                  <a:srgbClr val="FF0000"/>
                </a:solidFill>
                <a:latin typeface="Calibri"/>
                <a:cs typeface="Calibri"/>
              </a:rPr>
              <a:t>nová</a:t>
            </a:r>
            <a:r>
              <a:rPr sz="2000" spc="-50" dirty="0">
                <a:solidFill>
                  <a:srgbClr val="FF0000"/>
                </a:solidFill>
                <a:latin typeface="Calibri"/>
                <a:cs typeface="Calibri"/>
              </a:rPr>
              <a:t> </a:t>
            </a:r>
            <a:r>
              <a:rPr sz="2000" dirty="0">
                <a:latin typeface="Calibri"/>
                <a:cs typeface="Calibri"/>
              </a:rPr>
              <a:t>povinnost</a:t>
            </a:r>
            <a:r>
              <a:rPr sz="2000" spc="-25" dirty="0">
                <a:latin typeface="Calibri"/>
                <a:cs typeface="Calibri"/>
              </a:rPr>
              <a:t> </a:t>
            </a:r>
            <a:r>
              <a:rPr sz="2000" dirty="0">
                <a:latin typeface="Calibri"/>
                <a:cs typeface="Calibri"/>
              </a:rPr>
              <a:t>provedení</a:t>
            </a:r>
            <a:r>
              <a:rPr sz="2000" spc="-45" dirty="0">
                <a:latin typeface="Calibri"/>
                <a:cs typeface="Calibri"/>
              </a:rPr>
              <a:t> </a:t>
            </a:r>
            <a:r>
              <a:rPr sz="2000" spc="-10" dirty="0">
                <a:latin typeface="Calibri"/>
                <a:cs typeface="Calibri"/>
              </a:rPr>
              <a:t>každoročního</a:t>
            </a:r>
            <a:r>
              <a:rPr sz="2000" spc="-15" dirty="0">
                <a:latin typeface="Calibri"/>
                <a:cs typeface="Calibri"/>
              </a:rPr>
              <a:t> </a:t>
            </a:r>
            <a:r>
              <a:rPr sz="2000" spc="-10" dirty="0">
                <a:latin typeface="Calibri"/>
                <a:cs typeface="Calibri"/>
              </a:rPr>
              <a:t>odběru/rozboru </a:t>
            </a:r>
            <a:r>
              <a:rPr sz="2000" dirty="0">
                <a:latin typeface="Calibri"/>
                <a:cs typeface="Calibri"/>
              </a:rPr>
              <a:t>plodů</a:t>
            </a:r>
            <a:r>
              <a:rPr sz="2000" spc="-25" dirty="0">
                <a:latin typeface="Calibri"/>
                <a:cs typeface="Calibri"/>
              </a:rPr>
              <a:t> </a:t>
            </a:r>
            <a:r>
              <a:rPr sz="2000" dirty="0">
                <a:latin typeface="Calibri"/>
                <a:cs typeface="Calibri"/>
              </a:rPr>
              <a:t>za</a:t>
            </a:r>
            <a:r>
              <a:rPr sz="2000" spc="-25" dirty="0">
                <a:latin typeface="Calibri"/>
                <a:cs typeface="Calibri"/>
              </a:rPr>
              <a:t> </a:t>
            </a:r>
            <a:r>
              <a:rPr sz="2000" dirty="0">
                <a:latin typeface="Calibri"/>
                <a:cs typeface="Calibri"/>
              </a:rPr>
              <a:t>účelem</a:t>
            </a:r>
            <a:r>
              <a:rPr sz="2000" spc="-25" dirty="0">
                <a:latin typeface="Calibri"/>
                <a:cs typeface="Calibri"/>
              </a:rPr>
              <a:t> </a:t>
            </a:r>
            <a:r>
              <a:rPr sz="2000" dirty="0">
                <a:latin typeface="Calibri"/>
                <a:cs typeface="Calibri"/>
              </a:rPr>
              <a:t>stanovení</a:t>
            </a:r>
            <a:r>
              <a:rPr sz="2000" spc="-35" dirty="0">
                <a:latin typeface="Calibri"/>
                <a:cs typeface="Calibri"/>
              </a:rPr>
              <a:t> </a:t>
            </a:r>
            <a:r>
              <a:rPr sz="2000" dirty="0">
                <a:latin typeface="Calibri"/>
                <a:cs typeface="Calibri"/>
              </a:rPr>
              <a:t>a</a:t>
            </a:r>
            <a:r>
              <a:rPr sz="2000" spc="-25" dirty="0">
                <a:latin typeface="Calibri"/>
                <a:cs typeface="Calibri"/>
              </a:rPr>
              <a:t> </a:t>
            </a:r>
            <a:r>
              <a:rPr sz="2000" dirty="0">
                <a:latin typeface="Calibri"/>
                <a:cs typeface="Calibri"/>
              </a:rPr>
              <a:t>zjištění</a:t>
            </a:r>
            <a:r>
              <a:rPr sz="2000" spc="-30" dirty="0">
                <a:latin typeface="Calibri"/>
                <a:cs typeface="Calibri"/>
              </a:rPr>
              <a:t> </a:t>
            </a:r>
            <a:r>
              <a:rPr sz="2000" dirty="0">
                <a:latin typeface="Calibri"/>
                <a:cs typeface="Calibri"/>
              </a:rPr>
              <a:t>dodržení</a:t>
            </a:r>
            <a:r>
              <a:rPr sz="2000" spc="-25" dirty="0">
                <a:latin typeface="Calibri"/>
                <a:cs typeface="Calibri"/>
              </a:rPr>
              <a:t> </a:t>
            </a:r>
            <a:r>
              <a:rPr sz="2000" dirty="0">
                <a:latin typeface="Calibri"/>
                <a:cs typeface="Calibri"/>
              </a:rPr>
              <a:t>limitu</a:t>
            </a:r>
            <a:r>
              <a:rPr sz="2000" spc="-10" dirty="0">
                <a:latin typeface="Calibri"/>
                <a:cs typeface="Calibri"/>
              </a:rPr>
              <a:t> obsahu </a:t>
            </a:r>
            <a:r>
              <a:rPr sz="2000" dirty="0">
                <a:latin typeface="Calibri"/>
                <a:cs typeface="Calibri"/>
              </a:rPr>
              <a:t>reziduí</a:t>
            </a:r>
            <a:r>
              <a:rPr sz="2000" spc="-60" dirty="0">
                <a:latin typeface="Calibri"/>
                <a:cs typeface="Calibri"/>
              </a:rPr>
              <a:t> </a:t>
            </a:r>
            <a:r>
              <a:rPr sz="2000" spc="-10" dirty="0">
                <a:latin typeface="Calibri"/>
                <a:cs typeface="Calibri"/>
              </a:rPr>
              <a:t>pesticidů</a:t>
            </a:r>
            <a:endParaRPr sz="2000" dirty="0">
              <a:latin typeface="Calibri"/>
              <a:cs typeface="Calibri"/>
            </a:endParaRPr>
          </a:p>
          <a:p>
            <a:pPr marL="299085" marR="158750" indent="-287020">
              <a:lnSpc>
                <a:spcPct val="107000"/>
              </a:lnSpc>
              <a:spcBef>
                <a:spcPts val="800"/>
              </a:spcBef>
              <a:tabLst>
                <a:tab pos="299085" algn="l"/>
              </a:tabLst>
            </a:pPr>
            <a:r>
              <a:rPr sz="2000" spc="-50" dirty="0">
                <a:solidFill>
                  <a:srgbClr val="FF0000"/>
                </a:solidFill>
                <a:latin typeface="Arial"/>
                <a:cs typeface="Arial"/>
              </a:rPr>
              <a:t>•</a:t>
            </a:r>
            <a:r>
              <a:rPr sz="2000" dirty="0">
                <a:solidFill>
                  <a:srgbClr val="FF0000"/>
                </a:solidFill>
                <a:latin typeface="Arial"/>
                <a:cs typeface="Arial"/>
              </a:rPr>
              <a:t>	</a:t>
            </a:r>
            <a:r>
              <a:rPr sz="2000" dirty="0">
                <a:solidFill>
                  <a:srgbClr val="FF0000"/>
                </a:solidFill>
                <a:latin typeface="Calibri"/>
                <a:cs typeface="Calibri"/>
              </a:rPr>
              <a:t>nová</a:t>
            </a:r>
            <a:r>
              <a:rPr sz="2000" spc="-45" dirty="0">
                <a:solidFill>
                  <a:srgbClr val="FF0000"/>
                </a:solidFill>
                <a:latin typeface="Calibri"/>
                <a:cs typeface="Calibri"/>
              </a:rPr>
              <a:t> </a:t>
            </a:r>
            <a:r>
              <a:rPr sz="2000" dirty="0">
                <a:latin typeface="Calibri"/>
                <a:cs typeface="Calibri"/>
              </a:rPr>
              <a:t>povinnost</a:t>
            </a:r>
            <a:r>
              <a:rPr sz="2000" spc="-20" dirty="0">
                <a:latin typeface="Calibri"/>
                <a:cs typeface="Calibri"/>
              </a:rPr>
              <a:t> </a:t>
            </a:r>
            <a:r>
              <a:rPr sz="2000" dirty="0">
                <a:latin typeface="Calibri"/>
                <a:cs typeface="Calibri"/>
              </a:rPr>
              <a:t>zajištění</a:t>
            </a:r>
            <a:r>
              <a:rPr sz="2000" spc="-40" dirty="0">
                <a:latin typeface="Calibri"/>
                <a:cs typeface="Calibri"/>
              </a:rPr>
              <a:t> </a:t>
            </a:r>
            <a:r>
              <a:rPr sz="2000" dirty="0">
                <a:latin typeface="Calibri"/>
                <a:cs typeface="Calibri"/>
              </a:rPr>
              <a:t>v</a:t>
            </a:r>
            <a:r>
              <a:rPr sz="2000" spc="-30" dirty="0">
                <a:latin typeface="Calibri"/>
                <a:cs typeface="Calibri"/>
              </a:rPr>
              <a:t> </a:t>
            </a:r>
            <a:r>
              <a:rPr sz="2000" dirty="0">
                <a:latin typeface="Calibri"/>
                <a:cs typeface="Calibri"/>
              </a:rPr>
              <a:t>prvním</a:t>
            </a:r>
            <a:r>
              <a:rPr sz="2000" spc="-25" dirty="0">
                <a:latin typeface="Calibri"/>
                <a:cs typeface="Calibri"/>
              </a:rPr>
              <a:t> </a:t>
            </a:r>
            <a:r>
              <a:rPr sz="2000" dirty="0">
                <a:latin typeface="Calibri"/>
                <a:cs typeface="Calibri"/>
              </a:rPr>
              <a:t>roce</a:t>
            </a:r>
            <a:r>
              <a:rPr sz="2000" spc="-20" dirty="0">
                <a:latin typeface="Calibri"/>
                <a:cs typeface="Calibri"/>
              </a:rPr>
              <a:t> </a:t>
            </a:r>
            <a:r>
              <a:rPr sz="2000" spc="-10" dirty="0">
                <a:latin typeface="Calibri"/>
                <a:cs typeface="Calibri"/>
              </a:rPr>
              <a:t>závazku</a:t>
            </a:r>
            <a:r>
              <a:rPr sz="2000" spc="-40" dirty="0">
                <a:latin typeface="Calibri"/>
                <a:cs typeface="Calibri"/>
              </a:rPr>
              <a:t> </a:t>
            </a:r>
            <a:r>
              <a:rPr sz="2000" spc="-10" dirty="0">
                <a:latin typeface="Calibri"/>
                <a:cs typeface="Calibri"/>
              </a:rPr>
              <a:t>(nejpozději </a:t>
            </a:r>
            <a:r>
              <a:rPr sz="2000" dirty="0">
                <a:latin typeface="Calibri"/>
                <a:cs typeface="Calibri"/>
              </a:rPr>
              <a:t>do</a:t>
            </a:r>
            <a:r>
              <a:rPr sz="2000" spc="-15" dirty="0">
                <a:latin typeface="Calibri"/>
                <a:cs typeface="Calibri"/>
              </a:rPr>
              <a:t> </a:t>
            </a:r>
            <a:r>
              <a:rPr sz="2000" dirty="0">
                <a:latin typeface="Calibri"/>
                <a:cs typeface="Calibri"/>
              </a:rPr>
              <a:t>31.</a:t>
            </a:r>
            <a:r>
              <a:rPr sz="2000" spc="-20" dirty="0">
                <a:latin typeface="Calibri"/>
                <a:cs typeface="Calibri"/>
              </a:rPr>
              <a:t> </a:t>
            </a:r>
            <a:r>
              <a:rPr sz="2000" dirty="0">
                <a:latin typeface="Calibri"/>
                <a:cs typeface="Calibri"/>
              </a:rPr>
              <a:t>ledna</a:t>
            </a:r>
            <a:r>
              <a:rPr sz="2000" spc="-15" dirty="0">
                <a:latin typeface="Calibri"/>
                <a:cs typeface="Calibri"/>
              </a:rPr>
              <a:t> </a:t>
            </a:r>
            <a:r>
              <a:rPr sz="2000" dirty="0">
                <a:latin typeface="Calibri"/>
                <a:cs typeface="Calibri"/>
              </a:rPr>
              <a:t>roku</a:t>
            </a:r>
            <a:r>
              <a:rPr sz="2000" spc="-25" dirty="0">
                <a:latin typeface="Calibri"/>
                <a:cs typeface="Calibri"/>
              </a:rPr>
              <a:t> </a:t>
            </a:r>
            <a:r>
              <a:rPr sz="2000" dirty="0">
                <a:latin typeface="Calibri"/>
                <a:cs typeface="Calibri"/>
              </a:rPr>
              <a:t>následujícího</a:t>
            </a:r>
            <a:r>
              <a:rPr sz="2000" spc="-15" dirty="0">
                <a:latin typeface="Calibri"/>
                <a:cs typeface="Calibri"/>
              </a:rPr>
              <a:t> </a:t>
            </a:r>
            <a:r>
              <a:rPr sz="2000" dirty="0">
                <a:latin typeface="Calibri"/>
                <a:cs typeface="Calibri"/>
              </a:rPr>
              <a:t>po</a:t>
            </a:r>
            <a:r>
              <a:rPr sz="2000" spc="-15" dirty="0">
                <a:latin typeface="Calibri"/>
                <a:cs typeface="Calibri"/>
              </a:rPr>
              <a:t> </a:t>
            </a:r>
            <a:r>
              <a:rPr sz="2000" dirty="0">
                <a:latin typeface="Calibri"/>
                <a:cs typeface="Calibri"/>
              </a:rPr>
              <a:t>podání</a:t>
            </a:r>
            <a:r>
              <a:rPr sz="2000" spc="-15" dirty="0">
                <a:latin typeface="Calibri"/>
                <a:cs typeface="Calibri"/>
              </a:rPr>
              <a:t> </a:t>
            </a:r>
            <a:r>
              <a:rPr sz="2000" dirty="0">
                <a:latin typeface="Calibri"/>
                <a:cs typeface="Calibri"/>
              </a:rPr>
              <a:t>žádosti</a:t>
            </a:r>
            <a:r>
              <a:rPr sz="2000" spc="-20" dirty="0">
                <a:latin typeface="Calibri"/>
                <a:cs typeface="Calibri"/>
              </a:rPr>
              <a:t> </a:t>
            </a:r>
            <a:r>
              <a:rPr sz="2000" spc="-50" dirty="0">
                <a:latin typeface="Calibri"/>
                <a:cs typeface="Calibri"/>
              </a:rPr>
              <a:t>o </a:t>
            </a:r>
            <a:r>
              <a:rPr sz="2000" spc="-10" dirty="0">
                <a:latin typeface="Calibri"/>
                <a:cs typeface="Calibri"/>
              </a:rPr>
              <a:t>zařazení)</a:t>
            </a:r>
            <a:r>
              <a:rPr sz="2000" spc="-40" dirty="0">
                <a:latin typeface="Calibri"/>
                <a:cs typeface="Calibri"/>
              </a:rPr>
              <a:t> </a:t>
            </a:r>
            <a:r>
              <a:rPr sz="2000" dirty="0">
                <a:latin typeface="Calibri"/>
                <a:cs typeface="Calibri"/>
              </a:rPr>
              <a:t>odběru</a:t>
            </a:r>
            <a:r>
              <a:rPr sz="2000" spc="-10" dirty="0">
                <a:latin typeface="Calibri"/>
                <a:cs typeface="Calibri"/>
              </a:rPr>
              <a:t> </a:t>
            </a:r>
            <a:r>
              <a:rPr sz="2000" dirty="0">
                <a:latin typeface="Calibri"/>
                <a:cs typeface="Calibri"/>
              </a:rPr>
              <a:t>vzorků</a:t>
            </a:r>
            <a:r>
              <a:rPr sz="2000" spc="-20" dirty="0">
                <a:latin typeface="Calibri"/>
                <a:cs typeface="Calibri"/>
              </a:rPr>
              <a:t> </a:t>
            </a:r>
            <a:r>
              <a:rPr sz="2000" dirty="0">
                <a:latin typeface="Calibri"/>
                <a:cs typeface="Calibri"/>
              </a:rPr>
              <a:t>půdy</a:t>
            </a:r>
            <a:r>
              <a:rPr sz="2000" spc="-25" dirty="0">
                <a:latin typeface="Calibri"/>
                <a:cs typeface="Calibri"/>
              </a:rPr>
              <a:t> </a:t>
            </a:r>
            <a:r>
              <a:rPr sz="2000" dirty="0">
                <a:latin typeface="Calibri"/>
                <a:cs typeface="Calibri"/>
              </a:rPr>
              <a:t>a</a:t>
            </a:r>
            <a:r>
              <a:rPr sz="2000" spc="-20" dirty="0">
                <a:latin typeface="Calibri"/>
                <a:cs typeface="Calibri"/>
              </a:rPr>
              <a:t> </a:t>
            </a:r>
            <a:r>
              <a:rPr sz="2000" dirty="0">
                <a:latin typeface="Calibri"/>
                <a:cs typeface="Calibri"/>
              </a:rPr>
              <a:t>účelem</a:t>
            </a:r>
            <a:r>
              <a:rPr sz="2000" spc="-20" dirty="0">
                <a:latin typeface="Calibri"/>
                <a:cs typeface="Calibri"/>
              </a:rPr>
              <a:t> </a:t>
            </a:r>
            <a:r>
              <a:rPr sz="2000" dirty="0">
                <a:latin typeface="Calibri"/>
                <a:cs typeface="Calibri"/>
              </a:rPr>
              <a:t>zjištění</a:t>
            </a:r>
            <a:r>
              <a:rPr sz="2000" spc="-20" dirty="0">
                <a:latin typeface="Calibri"/>
                <a:cs typeface="Calibri"/>
              </a:rPr>
              <a:t> </a:t>
            </a:r>
            <a:r>
              <a:rPr sz="2000" spc="-10" dirty="0">
                <a:latin typeface="Calibri"/>
                <a:cs typeface="Calibri"/>
              </a:rPr>
              <a:t>obsahu sledovaných</a:t>
            </a:r>
            <a:r>
              <a:rPr sz="2000" spc="-45" dirty="0">
                <a:latin typeface="Calibri"/>
                <a:cs typeface="Calibri"/>
              </a:rPr>
              <a:t> </a:t>
            </a:r>
            <a:r>
              <a:rPr sz="2000" dirty="0">
                <a:latin typeface="Calibri"/>
                <a:cs typeface="Calibri"/>
              </a:rPr>
              <a:t>těžkých</a:t>
            </a:r>
            <a:r>
              <a:rPr sz="2000" spc="-40" dirty="0">
                <a:latin typeface="Calibri"/>
                <a:cs typeface="Calibri"/>
              </a:rPr>
              <a:t> </a:t>
            </a:r>
            <a:r>
              <a:rPr sz="2000" spc="-20" dirty="0">
                <a:latin typeface="Calibri"/>
                <a:cs typeface="Calibri"/>
              </a:rPr>
              <a:t>kovů</a:t>
            </a:r>
            <a:endParaRPr sz="2000" dirty="0">
              <a:latin typeface="Calibri"/>
              <a:cs typeface="Calibri"/>
            </a:endParaRPr>
          </a:p>
          <a:p>
            <a:pPr marL="12700">
              <a:lnSpc>
                <a:spcPct val="100000"/>
              </a:lnSpc>
              <a:spcBef>
                <a:spcPts val="950"/>
              </a:spcBef>
              <a:tabLst>
                <a:tab pos="299085" algn="l"/>
              </a:tabLst>
            </a:pPr>
            <a:r>
              <a:rPr sz="2000" spc="-50" dirty="0">
                <a:solidFill>
                  <a:srgbClr val="FF0000"/>
                </a:solidFill>
                <a:latin typeface="Arial"/>
                <a:cs typeface="Arial"/>
              </a:rPr>
              <a:t>•</a:t>
            </a:r>
            <a:r>
              <a:rPr sz="2000" dirty="0">
                <a:solidFill>
                  <a:srgbClr val="FF0000"/>
                </a:solidFill>
                <a:latin typeface="Arial"/>
                <a:cs typeface="Arial"/>
              </a:rPr>
              <a:t>	</a:t>
            </a:r>
            <a:r>
              <a:rPr sz="2000" dirty="0">
                <a:solidFill>
                  <a:srgbClr val="FF0000"/>
                </a:solidFill>
                <a:latin typeface="Calibri"/>
                <a:cs typeface="Calibri"/>
              </a:rPr>
              <a:t>nová</a:t>
            </a:r>
            <a:r>
              <a:rPr sz="2000" spc="-65" dirty="0">
                <a:solidFill>
                  <a:srgbClr val="FF0000"/>
                </a:solidFill>
                <a:latin typeface="Calibri"/>
                <a:cs typeface="Calibri"/>
              </a:rPr>
              <a:t> </a:t>
            </a:r>
            <a:r>
              <a:rPr sz="2000" dirty="0">
                <a:latin typeface="Calibri"/>
                <a:cs typeface="Calibri"/>
              </a:rPr>
              <a:t>povinnost</a:t>
            </a:r>
            <a:r>
              <a:rPr sz="2000" spc="-35" dirty="0">
                <a:latin typeface="Calibri"/>
                <a:cs typeface="Calibri"/>
              </a:rPr>
              <a:t> </a:t>
            </a:r>
            <a:r>
              <a:rPr sz="2000" dirty="0">
                <a:latin typeface="Calibri"/>
                <a:cs typeface="Calibri"/>
              </a:rPr>
              <a:t>absolvování</a:t>
            </a:r>
            <a:r>
              <a:rPr sz="2000" spc="-55" dirty="0">
                <a:latin typeface="Calibri"/>
                <a:cs typeface="Calibri"/>
              </a:rPr>
              <a:t> </a:t>
            </a:r>
            <a:r>
              <a:rPr sz="2000" spc="-10" dirty="0">
                <a:latin typeface="Calibri"/>
                <a:cs typeface="Calibri"/>
              </a:rPr>
              <a:t>školení</a:t>
            </a:r>
            <a:endParaRPr sz="2000" dirty="0">
              <a:latin typeface="Calibri"/>
              <a:cs typeface="Calibri"/>
            </a:endParaRPr>
          </a:p>
        </p:txBody>
      </p:sp>
      <p:sp>
        <p:nvSpPr>
          <p:cNvPr id="19" name="object 19"/>
          <p:cNvSpPr txBox="1"/>
          <p:nvPr/>
        </p:nvSpPr>
        <p:spPr>
          <a:xfrm>
            <a:off x="490829" y="3390645"/>
            <a:ext cx="3359150" cy="1702435"/>
          </a:xfrm>
          <a:prstGeom prst="rect">
            <a:avLst/>
          </a:prstGeom>
        </p:spPr>
        <p:txBody>
          <a:bodyPr vert="horz" wrap="square" lIns="0" tIns="165100" rIns="0" bIns="0" rtlCol="0">
            <a:spAutoFit/>
          </a:bodyPr>
          <a:lstStyle/>
          <a:p>
            <a:pPr marL="12700">
              <a:lnSpc>
                <a:spcPct val="100000"/>
              </a:lnSpc>
              <a:spcBef>
                <a:spcPts val="1300"/>
              </a:spcBef>
            </a:pPr>
            <a:r>
              <a:rPr sz="1800" b="1" spc="-10" dirty="0">
                <a:latin typeface="Calibri"/>
                <a:cs typeface="Calibri"/>
              </a:rPr>
              <a:t>Kombinovatelnost</a:t>
            </a:r>
            <a:endParaRPr sz="1800">
              <a:latin typeface="Calibri"/>
              <a:cs typeface="Calibri"/>
            </a:endParaRPr>
          </a:p>
          <a:p>
            <a:pPr marL="299085" marR="5080" indent="-287020">
              <a:lnSpc>
                <a:spcPct val="100000"/>
              </a:lnSpc>
              <a:spcBef>
                <a:spcPts val="12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s</a:t>
            </a:r>
            <a:r>
              <a:rPr sz="1800" spc="-25" dirty="0">
                <a:latin typeface="Calibri"/>
                <a:cs typeface="Calibri"/>
              </a:rPr>
              <a:t> </a:t>
            </a:r>
            <a:r>
              <a:rPr sz="1800" dirty="0">
                <a:latin typeface="Calibri"/>
                <a:cs typeface="Calibri"/>
              </a:rPr>
              <a:t>ALS</a:t>
            </a:r>
            <a:r>
              <a:rPr sz="1800" spc="-20" dirty="0">
                <a:latin typeface="Calibri"/>
                <a:cs typeface="Calibri"/>
              </a:rPr>
              <a:t> </a:t>
            </a:r>
            <a:r>
              <a:rPr sz="1800" dirty="0">
                <a:latin typeface="Calibri"/>
                <a:cs typeface="Calibri"/>
              </a:rPr>
              <a:t>–</a:t>
            </a:r>
            <a:r>
              <a:rPr sz="1800" spc="-20" dirty="0">
                <a:latin typeface="Calibri"/>
                <a:cs typeface="Calibri"/>
              </a:rPr>
              <a:t> </a:t>
            </a:r>
            <a:r>
              <a:rPr sz="1800" dirty="0">
                <a:latin typeface="Calibri"/>
                <a:cs typeface="Calibri"/>
              </a:rPr>
              <a:t>silvoorebný</a:t>
            </a:r>
            <a:r>
              <a:rPr sz="1800" spc="375" dirty="0">
                <a:latin typeface="Calibri"/>
                <a:cs typeface="Calibri"/>
              </a:rPr>
              <a:t> </a:t>
            </a:r>
            <a:r>
              <a:rPr sz="1800" dirty="0">
                <a:latin typeface="Calibri"/>
                <a:cs typeface="Calibri"/>
              </a:rPr>
              <a:t>(platba</a:t>
            </a:r>
            <a:r>
              <a:rPr sz="1800" spc="-5" dirty="0">
                <a:latin typeface="Calibri"/>
                <a:cs typeface="Calibri"/>
              </a:rPr>
              <a:t> </a:t>
            </a:r>
            <a:r>
              <a:rPr sz="1800" spc="-25" dirty="0">
                <a:latin typeface="Calibri"/>
                <a:cs typeface="Calibri"/>
              </a:rPr>
              <a:t>se </a:t>
            </a:r>
            <a:r>
              <a:rPr sz="1800" dirty="0">
                <a:latin typeface="Calibri"/>
                <a:cs typeface="Calibri"/>
              </a:rPr>
              <a:t>poskytne</a:t>
            </a:r>
            <a:r>
              <a:rPr sz="1800" spc="-20" dirty="0">
                <a:latin typeface="Calibri"/>
                <a:cs typeface="Calibri"/>
              </a:rPr>
              <a:t> </a:t>
            </a:r>
            <a:r>
              <a:rPr sz="1800" dirty="0">
                <a:latin typeface="Calibri"/>
                <a:cs typeface="Calibri"/>
              </a:rPr>
              <a:t>jen</a:t>
            </a:r>
            <a:r>
              <a:rPr sz="1800" spc="-15" dirty="0">
                <a:latin typeface="Calibri"/>
                <a:cs typeface="Calibri"/>
              </a:rPr>
              <a:t> </a:t>
            </a:r>
            <a:r>
              <a:rPr sz="1800" dirty="0">
                <a:latin typeface="Calibri"/>
                <a:cs typeface="Calibri"/>
              </a:rPr>
              <a:t>na plochu</a:t>
            </a:r>
            <a:r>
              <a:rPr sz="1800" spc="15" dirty="0">
                <a:latin typeface="Calibri"/>
                <a:cs typeface="Calibri"/>
              </a:rPr>
              <a:t> </a:t>
            </a:r>
            <a:r>
              <a:rPr sz="1800" spc="-50" dirty="0">
                <a:latin typeface="Calibri"/>
                <a:cs typeface="Calibri"/>
              </a:rPr>
              <a:t>s </a:t>
            </a:r>
            <a:r>
              <a:rPr sz="1800" spc="-10" dirty="0">
                <a:latin typeface="Calibri"/>
                <a:cs typeface="Calibri"/>
              </a:rPr>
              <a:t>pěstovanými</a:t>
            </a:r>
            <a:r>
              <a:rPr sz="1800" spc="-65" dirty="0">
                <a:latin typeface="Calibri"/>
                <a:cs typeface="Calibri"/>
              </a:rPr>
              <a:t> </a:t>
            </a:r>
            <a:r>
              <a:rPr sz="1800" dirty="0">
                <a:latin typeface="Calibri"/>
                <a:cs typeface="Calibri"/>
              </a:rPr>
              <a:t>plodinami,</a:t>
            </a:r>
            <a:r>
              <a:rPr sz="1800" spc="-40" dirty="0">
                <a:latin typeface="Calibri"/>
                <a:cs typeface="Calibri"/>
              </a:rPr>
              <a:t> </a:t>
            </a:r>
            <a:r>
              <a:rPr sz="1800" dirty="0">
                <a:latin typeface="Calibri"/>
                <a:cs typeface="Calibri"/>
              </a:rPr>
              <a:t>nikoli</a:t>
            </a:r>
            <a:r>
              <a:rPr sz="1800" spc="-40" dirty="0">
                <a:latin typeface="Calibri"/>
                <a:cs typeface="Calibri"/>
              </a:rPr>
              <a:t> </a:t>
            </a:r>
            <a:r>
              <a:rPr sz="1800" spc="-25" dirty="0">
                <a:latin typeface="Calibri"/>
                <a:cs typeface="Calibri"/>
              </a:rPr>
              <a:t>na </a:t>
            </a:r>
            <a:r>
              <a:rPr sz="1800" dirty="0">
                <a:latin typeface="Calibri"/>
                <a:cs typeface="Calibri"/>
              </a:rPr>
              <a:t>ochranný</a:t>
            </a:r>
            <a:r>
              <a:rPr sz="1800" spc="-40" dirty="0">
                <a:latin typeface="Calibri"/>
                <a:cs typeface="Calibri"/>
              </a:rPr>
              <a:t> </a:t>
            </a:r>
            <a:r>
              <a:rPr sz="1800" dirty="0">
                <a:latin typeface="Calibri"/>
                <a:cs typeface="Calibri"/>
              </a:rPr>
              <a:t>pás</a:t>
            </a:r>
            <a:r>
              <a:rPr sz="1800" spc="-30" dirty="0">
                <a:latin typeface="Calibri"/>
                <a:cs typeface="Calibri"/>
              </a:rPr>
              <a:t> </a:t>
            </a:r>
            <a:r>
              <a:rPr sz="1800" dirty="0">
                <a:latin typeface="Calibri"/>
                <a:cs typeface="Calibri"/>
              </a:rPr>
              <a:t>podél</a:t>
            </a:r>
            <a:r>
              <a:rPr sz="1800" spc="-25" dirty="0">
                <a:latin typeface="Calibri"/>
                <a:cs typeface="Calibri"/>
              </a:rPr>
              <a:t> </a:t>
            </a:r>
            <a:r>
              <a:rPr sz="1800" spc="-10" dirty="0">
                <a:latin typeface="Calibri"/>
                <a:cs typeface="Calibri"/>
              </a:rPr>
              <a:t>dřevin)</a:t>
            </a:r>
            <a:endParaRPr sz="1800">
              <a:latin typeface="Calibri"/>
              <a:cs typeface="Calibri"/>
            </a:endParaRPr>
          </a:p>
        </p:txBody>
      </p:sp>
      <p:grpSp>
        <p:nvGrpSpPr>
          <p:cNvPr id="20" name="object 20"/>
          <p:cNvGrpSpPr/>
          <p:nvPr/>
        </p:nvGrpSpPr>
        <p:grpSpPr>
          <a:xfrm>
            <a:off x="262120" y="5358294"/>
            <a:ext cx="3929379" cy="1364615"/>
            <a:chOff x="262120" y="5358294"/>
            <a:chExt cx="3929379" cy="1364615"/>
          </a:xfrm>
        </p:grpSpPr>
        <p:pic>
          <p:nvPicPr>
            <p:cNvPr id="21" name="object 21"/>
            <p:cNvPicPr/>
            <p:nvPr/>
          </p:nvPicPr>
          <p:blipFill>
            <a:blip r:embed="rId7" cstate="print"/>
            <a:stretch>
              <a:fillRect/>
            </a:stretch>
          </p:blipFill>
          <p:spPr>
            <a:xfrm>
              <a:off x="262120" y="5358294"/>
              <a:ext cx="3928886" cy="1364129"/>
            </a:xfrm>
            <a:prstGeom prst="rect">
              <a:avLst/>
            </a:prstGeom>
          </p:spPr>
        </p:pic>
        <p:pic>
          <p:nvPicPr>
            <p:cNvPr id="22" name="object 22"/>
            <p:cNvPicPr/>
            <p:nvPr/>
          </p:nvPicPr>
          <p:blipFill>
            <a:blip r:embed="rId8" cstate="print"/>
            <a:stretch>
              <a:fillRect/>
            </a:stretch>
          </p:blipFill>
          <p:spPr>
            <a:xfrm>
              <a:off x="600456" y="5640324"/>
              <a:ext cx="3252216" cy="856475"/>
            </a:xfrm>
            <a:prstGeom prst="rect">
              <a:avLst/>
            </a:prstGeom>
          </p:spPr>
        </p:pic>
        <p:sp>
          <p:nvSpPr>
            <p:cNvPr id="23" name="object 23"/>
            <p:cNvSpPr/>
            <p:nvPr/>
          </p:nvSpPr>
          <p:spPr>
            <a:xfrm>
              <a:off x="278891" y="5366004"/>
              <a:ext cx="3845560" cy="1289685"/>
            </a:xfrm>
            <a:custGeom>
              <a:avLst/>
              <a:gdLst/>
              <a:ahLst/>
              <a:cxnLst/>
              <a:rect l="l" t="t" r="r" b="b"/>
              <a:pathLst>
                <a:path w="3845560" h="1289684">
                  <a:moveTo>
                    <a:pt x="3630168" y="0"/>
                  </a:moveTo>
                  <a:lnTo>
                    <a:pt x="214884" y="0"/>
                  </a:lnTo>
                  <a:lnTo>
                    <a:pt x="165611" y="5678"/>
                  </a:lnTo>
                  <a:lnTo>
                    <a:pt x="120381" y="21851"/>
                  </a:lnTo>
                  <a:lnTo>
                    <a:pt x="80483" y="47226"/>
                  </a:lnTo>
                  <a:lnTo>
                    <a:pt x="47206" y="80509"/>
                  </a:lnTo>
                  <a:lnTo>
                    <a:pt x="21840" y="120409"/>
                  </a:lnTo>
                  <a:lnTo>
                    <a:pt x="5675" y="165631"/>
                  </a:lnTo>
                  <a:lnTo>
                    <a:pt x="0" y="214884"/>
                  </a:lnTo>
                  <a:lnTo>
                    <a:pt x="0" y="1074420"/>
                  </a:lnTo>
                  <a:lnTo>
                    <a:pt x="5675" y="1123688"/>
                  </a:lnTo>
                  <a:lnTo>
                    <a:pt x="21840" y="1168916"/>
                  </a:lnTo>
                  <a:lnTo>
                    <a:pt x="47206" y="1208815"/>
                  </a:lnTo>
                  <a:lnTo>
                    <a:pt x="80483" y="1242093"/>
                  </a:lnTo>
                  <a:lnTo>
                    <a:pt x="120381" y="1267461"/>
                  </a:lnTo>
                  <a:lnTo>
                    <a:pt x="165611" y="1283628"/>
                  </a:lnTo>
                  <a:lnTo>
                    <a:pt x="214884" y="1289304"/>
                  </a:lnTo>
                  <a:lnTo>
                    <a:pt x="3630168" y="1289304"/>
                  </a:lnTo>
                  <a:lnTo>
                    <a:pt x="3679420" y="1283628"/>
                  </a:lnTo>
                  <a:lnTo>
                    <a:pt x="3724642" y="1267461"/>
                  </a:lnTo>
                  <a:lnTo>
                    <a:pt x="3764542" y="1242093"/>
                  </a:lnTo>
                  <a:lnTo>
                    <a:pt x="3797825" y="1208815"/>
                  </a:lnTo>
                  <a:lnTo>
                    <a:pt x="3823200" y="1168916"/>
                  </a:lnTo>
                  <a:lnTo>
                    <a:pt x="3839373" y="1123688"/>
                  </a:lnTo>
                  <a:lnTo>
                    <a:pt x="3845052" y="1074420"/>
                  </a:lnTo>
                  <a:lnTo>
                    <a:pt x="3845052" y="214884"/>
                  </a:lnTo>
                  <a:lnTo>
                    <a:pt x="3839373" y="165631"/>
                  </a:lnTo>
                  <a:lnTo>
                    <a:pt x="3823200" y="120409"/>
                  </a:lnTo>
                  <a:lnTo>
                    <a:pt x="3797825" y="80509"/>
                  </a:lnTo>
                  <a:lnTo>
                    <a:pt x="3764542" y="47226"/>
                  </a:lnTo>
                  <a:lnTo>
                    <a:pt x="3724642" y="21851"/>
                  </a:lnTo>
                  <a:lnTo>
                    <a:pt x="3679420" y="5678"/>
                  </a:lnTo>
                  <a:lnTo>
                    <a:pt x="3630168" y="0"/>
                  </a:lnTo>
                  <a:close/>
                </a:path>
              </a:pathLst>
            </a:custGeom>
            <a:solidFill>
              <a:srgbClr val="FFF1CC"/>
            </a:solidFill>
          </p:spPr>
          <p:txBody>
            <a:bodyPr wrap="square" lIns="0" tIns="0" rIns="0" bIns="0" rtlCol="0"/>
            <a:lstStyle/>
            <a:p>
              <a:endParaRPr/>
            </a:p>
          </p:txBody>
        </p:sp>
      </p:grpSp>
      <p:sp>
        <p:nvSpPr>
          <p:cNvPr id="24" name="object 24"/>
          <p:cNvSpPr txBox="1"/>
          <p:nvPr/>
        </p:nvSpPr>
        <p:spPr>
          <a:xfrm>
            <a:off x="750823" y="5709310"/>
            <a:ext cx="2901315" cy="574675"/>
          </a:xfrm>
          <a:prstGeom prst="rect">
            <a:avLst/>
          </a:prstGeom>
        </p:spPr>
        <p:txBody>
          <a:bodyPr vert="horz" wrap="square" lIns="0" tIns="12700" rIns="0" bIns="0" rtlCol="0">
            <a:spAutoFit/>
          </a:bodyPr>
          <a:lstStyle/>
          <a:p>
            <a:pPr marL="74930">
              <a:lnSpc>
                <a:spcPct val="100000"/>
              </a:lnSpc>
              <a:spcBef>
                <a:spcPts val="100"/>
              </a:spcBef>
            </a:pPr>
            <a:r>
              <a:rPr sz="1800" dirty="0">
                <a:latin typeface="Calibri"/>
                <a:cs typeface="Calibri"/>
              </a:rPr>
              <a:t>Umožněno</a:t>
            </a:r>
            <a:r>
              <a:rPr sz="1800" spc="-15" dirty="0">
                <a:latin typeface="Calibri"/>
                <a:cs typeface="Calibri"/>
              </a:rPr>
              <a:t> </a:t>
            </a:r>
            <a:r>
              <a:rPr sz="1800" spc="-10" dirty="0">
                <a:latin typeface="Calibri"/>
                <a:cs typeface="Calibri"/>
              </a:rPr>
              <a:t>pěstovat</a:t>
            </a:r>
            <a:r>
              <a:rPr sz="1800" spc="-30" dirty="0">
                <a:latin typeface="Calibri"/>
                <a:cs typeface="Calibri"/>
              </a:rPr>
              <a:t> </a:t>
            </a:r>
            <a:r>
              <a:rPr sz="1800" dirty="0">
                <a:latin typeface="Calibri"/>
                <a:cs typeface="Calibri"/>
              </a:rPr>
              <a:t>na</a:t>
            </a:r>
            <a:r>
              <a:rPr sz="1800" spc="-15" dirty="0">
                <a:latin typeface="Calibri"/>
                <a:cs typeface="Calibri"/>
              </a:rPr>
              <a:t> </a:t>
            </a:r>
            <a:r>
              <a:rPr sz="1800" dirty="0">
                <a:latin typeface="Calibri"/>
                <a:cs typeface="Calibri"/>
              </a:rPr>
              <a:t>1</a:t>
            </a:r>
            <a:r>
              <a:rPr sz="1800" spc="-15" dirty="0">
                <a:latin typeface="Calibri"/>
                <a:cs typeface="Calibri"/>
              </a:rPr>
              <a:t> </a:t>
            </a:r>
            <a:r>
              <a:rPr sz="1800" spc="-25" dirty="0">
                <a:latin typeface="Calibri"/>
                <a:cs typeface="Calibri"/>
              </a:rPr>
              <a:t>DPB</a:t>
            </a:r>
            <a:endParaRPr sz="1800">
              <a:latin typeface="Calibri"/>
              <a:cs typeface="Calibri"/>
            </a:endParaRPr>
          </a:p>
          <a:p>
            <a:pPr marL="12700">
              <a:lnSpc>
                <a:spcPct val="100000"/>
              </a:lnSpc>
              <a:spcBef>
                <a:spcPts val="5"/>
              </a:spcBef>
            </a:pPr>
            <a:r>
              <a:rPr sz="1800" dirty="0">
                <a:latin typeface="Calibri"/>
                <a:cs typeface="Calibri"/>
              </a:rPr>
              <a:t>zeleninu,</a:t>
            </a:r>
            <a:r>
              <a:rPr sz="1800" spc="-10" dirty="0">
                <a:latin typeface="Calibri"/>
                <a:cs typeface="Calibri"/>
              </a:rPr>
              <a:t> </a:t>
            </a:r>
            <a:r>
              <a:rPr sz="1800" dirty="0">
                <a:latin typeface="Calibri"/>
                <a:cs typeface="Calibri"/>
              </a:rPr>
              <a:t>brambory</a:t>
            </a:r>
            <a:r>
              <a:rPr sz="1800" spc="-30" dirty="0">
                <a:latin typeface="Calibri"/>
                <a:cs typeface="Calibri"/>
              </a:rPr>
              <a:t> </a:t>
            </a:r>
            <a:r>
              <a:rPr sz="1800" dirty="0">
                <a:latin typeface="Calibri"/>
                <a:cs typeface="Calibri"/>
              </a:rPr>
              <a:t>a</a:t>
            </a:r>
            <a:r>
              <a:rPr sz="1800" spc="-30" dirty="0">
                <a:latin typeface="Calibri"/>
                <a:cs typeface="Calibri"/>
              </a:rPr>
              <a:t> </a:t>
            </a:r>
            <a:r>
              <a:rPr sz="1800" spc="-10" dirty="0">
                <a:latin typeface="Calibri"/>
                <a:cs typeface="Calibri"/>
              </a:rPr>
              <a:t>jahodník.</a:t>
            </a:r>
            <a:endParaRPr sz="180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5EB90-3671-5151-8468-54B248864E21}"/>
              </a:ext>
            </a:extLst>
          </p:cNvPr>
          <p:cNvSpPr>
            <a:spLocks noGrp="1"/>
          </p:cNvSpPr>
          <p:nvPr>
            <p:ph type="title"/>
          </p:nvPr>
        </p:nvSpPr>
        <p:spPr>
          <a:xfrm>
            <a:off x="1143000" y="609600"/>
            <a:ext cx="9875520" cy="1356360"/>
          </a:xfrm>
        </p:spPr>
        <p:txBody>
          <a:bodyPr>
            <a:normAutofit/>
          </a:bodyPr>
          <a:lstStyle/>
          <a:p>
            <a:r>
              <a:rPr kumimoji="0" lang="cs-CZ" b="1" i="0" u="none" strike="noStrike" kern="1200" cap="none" spc="0" normalizeH="0" baseline="0" noProof="0">
                <a:ln>
                  <a:noFill/>
                </a:ln>
                <a:effectLst/>
                <a:uLnTx/>
                <a:uFillTx/>
                <a:latin typeface="Corbel" panose="020B0503020204020204"/>
                <a:ea typeface="+mj-ea"/>
                <a:cs typeface="+mj-cs"/>
              </a:rPr>
              <a:t>Plošné intervence a intervence cílené na chov hospodářských zvířat</a:t>
            </a:r>
            <a:endParaRPr lang="cs-CZ"/>
          </a:p>
        </p:txBody>
      </p:sp>
      <p:graphicFrame>
        <p:nvGraphicFramePr>
          <p:cNvPr id="14" name="Zástupný obsah 2">
            <a:extLst>
              <a:ext uri="{FF2B5EF4-FFF2-40B4-BE49-F238E27FC236}">
                <a16:creationId xmlns:a16="http://schemas.microsoft.com/office/drawing/2014/main" id="{2F33FDF0-23DE-891F-1D5F-C1FEE9CA57F3}"/>
              </a:ext>
            </a:extLst>
          </p:cNvPr>
          <p:cNvGraphicFramePr>
            <a:graphicFrameLocks noGrp="1"/>
          </p:cNvGraphicFramePr>
          <p:nvPr>
            <p:ph idx="1"/>
            <p:extLst>
              <p:ext uri="{D42A27DB-BD31-4B8C-83A1-F6EECF244321}">
                <p14:modId xmlns:p14="http://schemas.microsoft.com/office/powerpoint/2010/main" val="1165367593"/>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877401"/>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44230" y="4143768"/>
            <a:ext cx="8745220" cy="2222500"/>
            <a:chOff x="3444230" y="4143768"/>
            <a:chExt cx="8745220" cy="2222500"/>
          </a:xfrm>
        </p:grpSpPr>
        <p:pic>
          <p:nvPicPr>
            <p:cNvPr id="3" name="object 3"/>
            <p:cNvPicPr/>
            <p:nvPr/>
          </p:nvPicPr>
          <p:blipFill>
            <a:blip r:embed="rId2" cstate="print"/>
            <a:stretch>
              <a:fillRect/>
            </a:stretch>
          </p:blipFill>
          <p:spPr>
            <a:xfrm>
              <a:off x="3444230" y="5801773"/>
              <a:ext cx="5608339" cy="564008"/>
            </a:xfrm>
            <a:prstGeom prst="rect">
              <a:avLst/>
            </a:prstGeom>
          </p:spPr>
        </p:pic>
        <p:sp>
          <p:nvSpPr>
            <p:cNvPr id="4" name="object 4"/>
            <p:cNvSpPr/>
            <p:nvPr/>
          </p:nvSpPr>
          <p:spPr>
            <a:xfrm>
              <a:off x="3461003" y="5809488"/>
              <a:ext cx="5524500" cy="489584"/>
            </a:xfrm>
            <a:custGeom>
              <a:avLst/>
              <a:gdLst/>
              <a:ahLst/>
              <a:cxnLst/>
              <a:rect l="l" t="t" r="r" b="b"/>
              <a:pathLst>
                <a:path w="5524500" h="489585">
                  <a:moveTo>
                    <a:pt x="5442966" y="0"/>
                  </a:moveTo>
                  <a:lnTo>
                    <a:pt x="81534" y="0"/>
                  </a:lnTo>
                  <a:lnTo>
                    <a:pt x="49774" y="6406"/>
                  </a:lnTo>
                  <a:lnTo>
                    <a:pt x="23860" y="23879"/>
                  </a:lnTo>
                  <a:lnTo>
                    <a:pt x="6399" y="49795"/>
                  </a:lnTo>
                  <a:lnTo>
                    <a:pt x="0" y="81534"/>
                  </a:lnTo>
                  <a:lnTo>
                    <a:pt x="0" y="407670"/>
                  </a:lnTo>
                  <a:lnTo>
                    <a:pt x="6399" y="439408"/>
                  </a:lnTo>
                  <a:lnTo>
                    <a:pt x="23860" y="465324"/>
                  </a:lnTo>
                  <a:lnTo>
                    <a:pt x="49774" y="482797"/>
                  </a:lnTo>
                  <a:lnTo>
                    <a:pt x="81534" y="489204"/>
                  </a:lnTo>
                  <a:lnTo>
                    <a:pt x="5442966" y="489204"/>
                  </a:lnTo>
                  <a:lnTo>
                    <a:pt x="5474725" y="482797"/>
                  </a:lnTo>
                  <a:lnTo>
                    <a:pt x="5500639" y="465324"/>
                  </a:lnTo>
                  <a:lnTo>
                    <a:pt x="5518100" y="439408"/>
                  </a:lnTo>
                  <a:lnTo>
                    <a:pt x="5524500" y="407670"/>
                  </a:lnTo>
                  <a:lnTo>
                    <a:pt x="5524500" y="81534"/>
                  </a:lnTo>
                  <a:lnTo>
                    <a:pt x="5518100" y="49795"/>
                  </a:lnTo>
                  <a:lnTo>
                    <a:pt x="5500639" y="23879"/>
                  </a:lnTo>
                  <a:lnTo>
                    <a:pt x="5474725" y="6406"/>
                  </a:lnTo>
                  <a:lnTo>
                    <a:pt x="5442966" y="0"/>
                  </a:lnTo>
                  <a:close/>
                </a:path>
              </a:pathLst>
            </a:custGeom>
            <a:solidFill>
              <a:srgbClr val="FFF1CC"/>
            </a:solidFill>
          </p:spPr>
          <p:txBody>
            <a:bodyPr wrap="square" lIns="0" tIns="0" rIns="0" bIns="0" rtlCol="0"/>
            <a:lstStyle/>
            <a:p>
              <a:endParaRPr/>
            </a:p>
          </p:txBody>
        </p:sp>
        <p:pic>
          <p:nvPicPr>
            <p:cNvPr id="5" name="object 5"/>
            <p:cNvPicPr/>
            <p:nvPr/>
          </p:nvPicPr>
          <p:blipFill>
            <a:blip r:embed="rId3" cstate="print"/>
            <a:stretch>
              <a:fillRect/>
            </a:stretch>
          </p:blipFill>
          <p:spPr>
            <a:xfrm>
              <a:off x="9035796" y="4143768"/>
              <a:ext cx="3153155" cy="1682495"/>
            </a:xfrm>
            <a:prstGeom prst="rect">
              <a:avLst/>
            </a:prstGeom>
          </p:spPr>
        </p:pic>
        <p:sp>
          <p:nvSpPr>
            <p:cNvPr id="6" name="object 6"/>
            <p:cNvSpPr/>
            <p:nvPr/>
          </p:nvSpPr>
          <p:spPr>
            <a:xfrm>
              <a:off x="9061703" y="4169664"/>
              <a:ext cx="3051175" cy="1580515"/>
            </a:xfrm>
            <a:custGeom>
              <a:avLst/>
              <a:gdLst/>
              <a:ahLst/>
              <a:cxnLst/>
              <a:rect l="l" t="t" r="r" b="b"/>
              <a:pathLst>
                <a:path w="3051175" h="1580514">
                  <a:moveTo>
                    <a:pt x="2787650" y="0"/>
                  </a:moveTo>
                  <a:lnTo>
                    <a:pt x="263398" y="0"/>
                  </a:lnTo>
                  <a:lnTo>
                    <a:pt x="216066" y="4245"/>
                  </a:lnTo>
                  <a:lnTo>
                    <a:pt x="171512" y="16485"/>
                  </a:lnTo>
                  <a:lnTo>
                    <a:pt x="130480" y="35973"/>
                  </a:lnTo>
                  <a:lnTo>
                    <a:pt x="93716" y="61966"/>
                  </a:lnTo>
                  <a:lnTo>
                    <a:pt x="61966" y="93716"/>
                  </a:lnTo>
                  <a:lnTo>
                    <a:pt x="35973" y="130480"/>
                  </a:lnTo>
                  <a:lnTo>
                    <a:pt x="16485" y="171512"/>
                  </a:lnTo>
                  <a:lnTo>
                    <a:pt x="4245" y="216066"/>
                  </a:lnTo>
                  <a:lnTo>
                    <a:pt x="0" y="263398"/>
                  </a:lnTo>
                  <a:lnTo>
                    <a:pt x="0" y="1316990"/>
                  </a:lnTo>
                  <a:lnTo>
                    <a:pt x="4245" y="1364334"/>
                  </a:lnTo>
                  <a:lnTo>
                    <a:pt x="16485" y="1408896"/>
                  </a:lnTo>
                  <a:lnTo>
                    <a:pt x="35973" y="1449929"/>
                  </a:lnTo>
                  <a:lnTo>
                    <a:pt x="61966" y="1486691"/>
                  </a:lnTo>
                  <a:lnTo>
                    <a:pt x="93716" y="1518438"/>
                  </a:lnTo>
                  <a:lnTo>
                    <a:pt x="130480" y="1544425"/>
                  </a:lnTo>
                  <a:lnTo>
                    <a:pt x="171512" y="1563908"/>
                  </a:lnTo>
                  <a:lnTo>
                    <a:pt x="216066" y="1576144"/>
                  </a:lnTo>
                  <a:lnTo>
                    <a:pt x="263398" y="1580388"/>
                  </a:lnTo>
                  <a:lnTo>
                    <a:pt x="2787650" y="1580388"/>
                  </a:lnTo>
                  <a:lnTo>
                    <a:pt x="2834981" y="1576144"/>
                  </a:lnTo>
                  <a:lnTo>
                    <a:pt x="2879535" y="1563908"/>
                  </a:lnTo>
                  <a:lnTo>
                    <a:pt x="2920567" y="1544425"/>
                  </a:lnTo>
                  <a:lnTo>
                    <a:pt x="2957331" y="1518438"/>
                  </a:lnTo>
                  <a:lnTo>
                    <a:pt x="2989081" y="1486691"/>
                  </a:lnTo>
                  <a:lnTo>
                    <a:pt x="3015074" y="1449929"/>
                  </a:lnTo>
                  <a:lnTo>
                    <a:pt x="3034562" y="1408896"/>
                  </a:lnTo>
                  <a:lnTo>
                    <a:pt x="3046802" y="1364334"/>
                  </a:lnTo>
                  <a:lnTo>
                    <a:pt x="3051048" y="1316990"/>
                  </a:lnTo>
                  <a:lnTo>
                    <a:pt x="3051048" y="263398"/>
                  </a:lnTo>
                  <a:lnTo>
                    <a:pt x="3046802" y="216066"/>
                  </a:lnTo>
                  <a:lnTo>
                    <a:pt x="3034562" y="171512"/>
                  </a:lnTo>
                  <a:lnTo>
                    <a:pt x="3015074" y="130480"/>
                  </a:lnTo>
                  <a:lnTo>
                    <a:pt x="2989081" y="93716"/>
                  </a:lnTo>
                  <a:lnTo>
                    <a:pt x="2957331" y="61966"/>
                  </a:lnTo>
                  <a:lnTo>
                    <a:pt x="2920567" y="35973"/>
                  </a:lnTo>
                  <a:lnTo>
                    <a:pt x="2879535" y="16485"/>
                  </a:lnTo>
                  <a:lnTo>
                    <a:pt x="2834981" y="4245"/>
                  </a:lnTo>
                  <a:lnTo>
                    <a:pt x="2787650" y="0"/>
                  </a:lnTo>
                  <a:close/>
                </a:path>
              </a:pathLst>
            </a:custGeom>
            <a:solidFill>
              <a:srgbClr val="FFF1CC"/>
            </a:solidFill>
          </p:spPr>
          <p:txBody>
            <a:bodyPr wrap="square" lIns="0" tIns="0" rIns="0" bIns="0" rtlCol="0"/>
            <a:lstStyle/>
            <a:p>
              <a:endParaRPr/>
            </a:p>
          </p:txBody>
        </p:sp>
      </p:grpSp>
      <p:sp>
        <p:nvSpPr>
          <p:cNvPr id="7" name="object 7"/>
          <p:cNvSpPr txBox="1">
            <a:spLocks noGrp="1"/>
          </p:cNvSpPr>
          <p:nvPr>
            <p:ph type="title"/>
          </p:nvPr>
        </p:nvSpPr>
        <p:spPr>
          <a:xfrm>
            <a:off x="846531" y="136651"/>
            <a:ext cx="6760845" cy="513715"/>
          </a:xfrm>
          <a:prstGeom prst="rect">
            <a:avLst/>
          </a:prstGeom>
        </p:spPr>
        <p:txBody>
          <a:bodyPr vert="horz" wrap="square" lIns="0" tIns="12700" rIns="0" bIns="0" rtlCol="0">
            <a:spAutoFit/>
          </a:bodyPr>
          <a:lstStyle/>
          <a:p>
            <a:pPr marL="12700">
              <a:lnSpc>
                <a:spcPct val="100000"/>
              </a:lnSpc>
              <a:spcBef>
                <a:spcPts val="100"/>
              </a:spcBef>
            </a:pPr>
            <a:r>
              <a:rPr sz="3200" spc="80" dirty="0">
                <a:solidFill>
                  <a:srgbClr val="003300"/>
                </a:solidFill>
                <a:latin typeface="Arial"/>
                <a:cs typeface="Arial"/>
              </a:rPr>
              <a:t>Titul</a:t>
            </a:r>
            <a:r>
              <a:rPr sz="3200" spc="-55" dirty="0">
                <a:solidFill>
                  <a:srgbClr val="003300"/>
                </a:solidFill>
                <a:latin typeface="Arial"/>
                <a:cs typeface="Arial"/>
              </a:rPr>
              <a:t> </a:t>
            </a:r>
            <a:r>
              <a:rPr sz="3200" spc="70" dirty="0">
                <a:solidFill>
                  <a:srgbClr val="003300"/>
                </a:solidFill>
                <a:latin typeface="Arial"/>
                <a:cs typeface="Arial"/>
              </a:rPr>
              <a:t>Integrovaná</a:t>
            </a:r>
            <a:r>
              <a:rPr sz="3200" spc="-75" dirty="0">
                <a:solidFill>
                  <a:srgbClr val="003300"/>
                </a:solidFill>
                <a:latin typeface="Arial"/>
                <a:cs typeface="Arial"/>
              </a:rPr>
              <a:t> </a:t>
            </a:r>
            <a:r>
              <a:rPr sz="3200" spc="95" dirty="0">
                <a:solidFill>
                  <a:srgbClr val="003300"/>
                </a:solidFill>
                <a:latin typeface="Arial"/>
                <a:cs typeface="Arial"/>
              </a:rPr>
              <a:t>produkce</a:t>
            </a:r>
            <a:r>
              <a:rPr sz="3200" spc="-65" dirty="0">
                <a:solidFill>
                  <a:srgbClr val="003300"/>
                </a:solidFill>
                <a:latin typeface="Arial"/>
                <a:cs typeface="Arial"/>
              </a:rPr>
              <a:t> </a:t>
            </a:r>
            <a:r>
              <a:rPr sz="3200" spc="45" dirty="0">
                <a:solidFill>
                  <a:srgbClr val="003300"/>
                </a:solidFill>
                <a:latin typeface="Arial"/>
                <a:cs typeface="Arial"/>
              </a:rPr>
              <a:t>zeleniny</a:t>
            </a:r>
            <a:endParaRPr sz="3200">
              <a:latin typeface="Arial"/>
              <a:cs typeface="Arial"/>
            </a:endParaRPr>
          </a:p>
        </p:txBody>
      </p:sp>
      <p:grpSp>
        <p:nvGrpSpPr>
          <p:cNvPr id="8" name="object 8"/>
          <p:cNvGrpSpPr/>
          <p:nvPr/>
        </p:nvGrpSpPr>
        <p:grpSpPr>
          <a:xfrm>
            <a:off x="9233901" y="169091"/>
            <a:ext cx="2867025" cy="1120775"/>
            <a:chOff x="9233901" y="169091"/>
            <a:chExt cx="2867025" cy="1120775"/>
          </a:xfrm>
        </p:grpSpPr>
        <p:pic>
          <p:nvPicPr>
            <p:cNvPr id="9" name="object 9"/>
            <p:cNvPicPr/>
            <p:nvPr/>
          </p:nvPicPr>
          <p:blipFill>
            <a:blip r:embed="rId4" cstate="print"/>
            <a:stretch>
              <a:fillRect/>
            </a:stretch>
          </p:blipFill>
          <p:spPr>
            <a:xfrm>
              <a:off x="9233901" y="169091"/>
              <a:ext cx="2866672" cy="1120248"/>
            </a:xfrm>
            <a:prstGeom prst="rect">
              <a:avLst/>
            </a:prstGeom>
          </p:spPr>
        </p:pic>
        <p:sp>
          <p:nvSpPr>
            <p:cNvPr id="10" name="object 10"/>
            <p:cNvSpPr/>
            <p:nvPr/>
          </p:nvSpPr>
          <p:spPr>
            <a:xfrm>
              <a:off x="9250679" y="176783"/>
              <a:ext cx="2783205" cy="1045844"/>
            </a:xfrm>
            <a:custGeom>
              <a:avLst/>
              <a:gdLst/>
              <a:ahLst/>
              <a:cxnLst/>
              <a:rect l="l" t="t" r="r" b="b"/>
              <a:pathLst>
                <a:path w="2783204" h="1045844">
                  <a:moveTo>
                    <a:pt x="2608579" y="0"/>
                  </a:moveTo>
                  <a:lnTo>
                    <a:pt x="174244" y="0"/>
                  </a:lnTo>
                  <a:lnTo>
                    <a:pt x="127911" y="6221"/>
                  </a:lnTo>
                  <a:lnTo>
                    <a:pt x="86284" y="23781"/>
                  </a:lnTo>
                  <a:lnTo>
                    <a:pt x="51022" y="51022"/>
                  </a:lnTo>
                  <a:lnTo>
                    <a:pt x="23781" y="86284"/>
                  </a:lnTo>
                  <a:lnTo>
                    <a:pt x="6221" y="127911"/>
                  </a:lnTo>
                  <a:lnTo>
                    <a:pt x="0" y="174244"/>
                  </a:lnTo>
                  <a:lnTo>
                    <a:pt x="0" y="871220"/>
                  </a:lnTo>
                  <a:lnTo>
                    <a:pt x="6221" y="917552"/>
                  </a:lnTo>
                  <a:lnTo>
                    <a:pt x="23781" y="959179"/>
                  </a:lnTo>
                  <a:lnTo>
                    <a:pt x="51022" y="994441"/>
                  </a:lnTo>
                  <a:lnTo>
                    <a:pt x="86284" y="1021682"/>
                  </a:lnTo>
                  <a:lnTo>
                    <a:pt x="127911" y="1039242"/>
                  </a:lnTo>
                  <a:lnTo>
                    <a:pt x="174244" y="1045464"/>
                  </a:lnTo>
                  <a:lnTo>
                    <a:pt x="2608579" y="1045464"/>
                  </a:lnTo>
                  <a:lnTo>
                    <a:pt x="2654912" y="1039242"/>
                  </a:lnTo>
                  <a:lnTo>
                    <a:pt x="2696539" y="1021682"/>
                  </a:lnTo>
                  <a:lnTo>
                    <a:pt x="2731801" y="994441"/>
                  </a:lnTo>
                  <a:lnTo>
                    <a:pt x="2759042" y="959179"/>
                  </a:lnTo>
                  <a:lnTo>
                    <a:pt x="2776602" y="917552"/>
                  </a:lnTo>
                  <a:lnTo>
                    <a:pt x="2782824" y="871220"/>
                  </a:lnTo>
                  <a:lnTo>
                    <a:pt x="2782824" y="174244"/>
                  </a:lnTo>
                  <a:lnTo>
                    <a:pt x="2776602" y="127911"/>
                  </a:lnTo>
                  <a:lnTo>
                    <a:pt x="2759042" y="86284"/>
                  </a:lnTo>
                  <a:lnTo>
                    <a:pt x="2731801" y="51022"/>
                  </a:lnTo>
                  <a:lnTo>
                    <a:pt x="2696539" y="23781"/>
                  </a:lnTo>
                  <a:lnTo>
                    <a:pt x="2654912" y="6221"/>
                  </a:lnTo>
                  <a:lnTo>
                    <a:pt x="2608579" y="0"/>
                  </a:lnTo>
                  <a:close/>
                </a:path>
              </a:pathLst>
            </a:custGeom>
            <a:solidFill>
              <a:srgbClr val="FFF1CC"/>
            </a:solidFill>
          </p:spPr>
          <p:txBody>
            <a:bodyPr wrap="square" lIns="0" tIns="0" rIns="0" bIns="0" rtlCol="0"/>
            <a:lstStyle/>
            <a:p>
              <a:endParaRPr/>
            </a:p>
          </p:txBody>
        </p:sp>
      </p:grpSp>
      <p:sp>
        <p:nvSpPr>
          <p:cNvPr id="11" name="object 11"/>
          <p:cNvSpPr txBox="1"/>
          <p:nvPr/>
        </p:nvSpPr>
        <p:spPr>
          <a:xfrm>
            <a:off x="9563481" y="268300"/>
            <a:ext cx="2301240" cy="849630"/>
          </a:xfrm>
          <a:prstGeom prst="rect">
            <a:avLst/>
          </a:prstGeom>
        </p:spPr>
        <p:txBody>
          <a:bodyPr vert="horz" wrap="square" lIns="0" tIns="12700" rIns="0" bIns="0" rtlCol="0">
            <a:spAutoFit/>
          </a:bodyPr>
          <a:lstStyle/>
          <a:p>
            <a:pPr marL="12700" marR="5080" algn="ctr">
              <a:lnSpc>
                <a:spcPct val="100000"/>
              </a:lnSpc>
              <a:spcBef>
                <a:spcPts val="100"/>
              </a:spcBef>
            </a:pPr>
            <a:r>
              <a:rPr sz="1800" i="1" dirty="0">
                <a:latin typeface="Gill Sans MT"/>
                <a:cs typeface="Gill Sans MT"/>
              </a:rPr>
              <a:t>Dotace</a:t>
            </a:r>
            <a:r>
              <a:rPr sz="1800" i="1" spc="-20" dirty="0">
                <a:latin typeface="Gill Sans MT"/>
                <a:cs typeface="Gill Sans MT"/>
              </a:rPr>
              <a:t> </a:t>
            </a:r>
            <a:r>
              <a:rPr sz="1800" i="1" dirty="0">
                <a:latin typeface="Gill Sans MT"/>
                <a:cs typeface="Gill Sans MT"/>
              </a:rPr>
              <a:t>je</a:t>
            </a:r>
            <a:r>
              <a:rPr sz="1800" i="1" spc="-30" dirty="0">
                <a:latin typeface="Gill Sans MT"/>
                <a:cs typeface="Gill Sans MT"/>
              </a:rPr>
              <a:t> </a:t>
            </a:r>
            <a:r>
              <a:rPr sz="1800" i="1" dirty="0">
                <a:latin typeface="Gill Sans MT"/>
                <a:cs typeface="Gill Sans MT"/>
              </a:rPr>
              <a:t>vyplácena</a:t>
            </a:r>
            <a:r>
              <a:rPr sz="1800" i="1" spc="-5" dirty="0">
                <a:latin typeface="Gill Sans MT"/>
                <a:cs typeface="Gill Sans MT"/>
              </a:rPr>
              <a:t> </a:t>
            </a:r>
            <a:r>
              <a:rPr sz="1800" i="1" dirty="0">
                <a:latin typeface="Gill Sans MT"/>
                <a:cs typeface="Gill Sans MT"/>
              </a:rPr>
              <a:t>na</a:t>
            </a:r>
            <a:r>
              <a:rPr sz="1800" i="1" spc="-20" dirty="0">
                <a:latin typeface="Gill Sans MT"/>
                <a:cs typeface="Gill Sans MT"/>
              </a:rPr>
              <a:t> </a:t>
            </a:r>
            <a:r>
              <a:rPr sz="1800" i="1" spc="-25" dirty="0">
                <a:latin typeface="Gill Sans MT"/>
                <a:cs typeface="Gill Sans MT"/>
              </a:rPr>
              <a:t>ha </a:t>
            </a:r>
            <a:r>
              <a:rPr sz="1800" i="1" dirty="0">
                <a:latin typeface="Gill Sans MT"/>
                <a:cs typeface="Gill Sans MT"/>
              </a:rPr>
              <a:t>se</a:t>
            </a:r>
            <a:r>
              <a:rPr sz="1800" i="1" spc="-65" dirty="0">
                <a:latin typeface="Gill Sans MT"/>
                <a:cs typeface="Gill Sans MT"/>
              </a:rPr>
              <a:t> </a:t>
            </a:r>
            <a:r>
              <a:rPr sz="1800" i="1" dirty="0">
                <a:latin typeface="Gill Sans MT"/>
                <a:cs typeface="Gill Sans MT"/>
              </a:rPr>
              <a:t>zemědělskou</a:t>
            </a:r>
            <a:r>
              <a:rPr sz="1800" i="1" spc="-45" dirty="0">
                <a:latin typeface="Gill Sans MT"/>
                <a:cs typeface="Gill Sans MT"/>
              </a:rPr>
              <a:t> </a:t>
            </a:r>
            <a:r>
              <a:rPr sz="1800" i="1" spc="-10" dirty="0">
                <a:latin typeface="Gill Sans MT"/>
                <a:cs typeface="Gill Sans MT"/>
              </a:rPr>
              <a:t>kulturou </a:t>
            </a:r>
            <a:r>
              <a:rPr sz="1800" i="1" dirty="0">
                <a:latin typeface="Gill Sans MT"/>
                <a:cs typeface="Gill Sans MT"/>
              </a:rPr>
              <a:t>standardní</a:t>
            </a:r>
            <a:r>
              <a:rPr sz="1800" i="1" spc="-20" dirty="0">
                <a:latin typeface="Gill Sans MT"/>
                <a:cs typeface="Gill Sans MT"/>
              </a:rPr>
              <a:t> </a:t>
            </a:r>
            <a:r>
              <a:rPr sz="1800" i="1" dirty="0">
                <a:latin typeface="Gill Sans MT"/>
                <a:cs typeface="Gill Sans MT"/>
              </a:rPr>
              <a:t>orná</a:t>
            </a:r>
            <a:r>
              <a:rPr sz="1800" i="1" spc="-30" dirty="0">
                <a:latin typeface="Gill Sans MT"/>
                <a:cs typeface="Gill Sans MT"/>
              </a:rPr>
              <a:t> </a:t>
            </a:r>
            <a:r>
              <a:rPr sz="1800" i="1" spc="-20" dirty="0">
                <a:latin typeface="Gill Sans MT"/>
                <a:cs typeface="Gill Sans MT"/>
              </a:rPr>
              <a:t>půda.</a:t>
            </a:r>
            <a:endParaRPr sz="1800">
              <a:latin typeface="Gill Sans MT"/>
              <a:cs typeface="Gill Sans MT"/>
            </a:endParaRPr>
          </a:p>
        </p:txBody>
      </p:sp>
      <p:grpSp>
        <p:nvGrpSpPr>
          <p:cNvPr id="12" name="object 12"/>
          <p:cNvGrpSpPr/>
          <p:nvPr/>
        </p:nvGrpSpPr>
        <p:grpSpPr>
          <a:xfrm>
            <a:off x="4814293" y="1065173"/>
            <a:ext cx="2472055" cy="782320"/>
            <a:chOff x="4814293" y="1065173"/>
            <a:chExt cx="2472055" cy="782320"/>
          </a:xfrm>
        </p:grpSpPr>
        <p:pic>
          <p:nvPicPr>
            <p:cNvPr id="13" name="object 13"/>
            <p:cNvPicPr/>
            <p:nvPr/>
          </p:nvPicPr>
          <p:blipFill>
            <a:blip r:embed="rId5" cstate="print"/>
            <a:stretch>
              <a:fillRect/>
            </a:stretch>
          </p:blipFill>
          <p:spPr>
            <a:xfrm>
              <a:off x="4814293" y="1065173"/>
              <a:ext cx="2471972" cy="781966"/>
            </a:xfrm>
            <a:prstGeom prst="rect">
              <a:avLst/>
            </a:prstGeom>
          </p:spPr>
        </p:pic>
        <p:sp>
          <p:nvSpPr>
            <p:cNvPr id="14" name="object 14"/>
            <p:cNvSpPr/>
            <p:nvPr/>
          </p:nvSpPr>
          <p:spPr>
            <a:xfrm>
              <a:off x="4831080" y="1072895"/>
              <a:ext cx="2388235" cy="707390"/>
            </a:xfrm>
            <a:custGeom>
              <a:avLst/>
              <a:gdLst/>
              <a:ahLst/>
              <a:cxnLst/>
              <a:rect l="l" t="t" r="r" b="b"/>
              <a:pathLst>
                <a:path w="2388234" h="707389">
                  <a:moveTo>
                    <a:pt x="2270252" y="0"/>
                  </a:moveTo>
                  <a:lnTo>
                    <a:pt x="117856" y="0"/>
                  </a:lnTo>
                  <a:lnTo>
                    <a:pt x="71955" y="9253"/>
                  </a:lnTo>
                  <a:lnTo>
                    <a:pt x="34496" y="34496"/>
                  </a:lnTo>
                  <a:lnTo>
                    <a:pt x="9253" y="71955"/>
                  </a:lnTo>
                  <a:lnTo>
                    <a:pt x="0" y="117855"/>
                  </a:lnTo>
                  <a:lnTo>
                    <a:pt x="0" y="589279"/>
                  </a:lnTo>
                  <a:lnTo>
                    <a:pt x="9253" y="635180"/>
                  </a:lnTo>
                  <a:lnTo>
                    <a:pt x="34496" y="672639"/>
                  </a:lnTo>
                  <a:lnTo>
                    <a:pt x="71955" y="697882"/>
                  </a:lnTo>
                  <a:lnTo>
                    <a:pt x="117856" y="707136"/>
                  </a:lnTo>
                  <a:lnTo>
                    <a:pt x="2270252" y="707136"/>
                  </a:lnTo>
                  <a:lnTo>
                    <a:pt x="2316152" y="697882"/>
                  </a:lnTo>
                  <a:lnTo>
                    <a:pt x="2353611" y="672639"/>
                  </a:lnTo>
                  <a:lnTo>
                    <a:pt x="2378854" y="635180"/>
                  </a:lnTo>
                  <a:lnTo>
                    <a:pt x="2388108" y="589279"/>
                  </a:lnTo>
                  <a:lnTo>
                    <a:pt x="2388108" y="117855"/>
                  </a:lnTo>
                  <a:lnTo>
                    <a:pt x="2378854" y="71955"/>
                  </a:lnTo>
                  <a:lnTo>
                    <a:pt x="2353611" y="34496"/>
                  </a:lnTo>
                  <a:lnTo>
                    <a:pt x="2316152" y="9253"/>
                  </a:lnTo>
                  <a:lnTo>
                    <a:pt x="2270252" y="0"/>
                  </a:lnTo>
                  <a:close/>
                </a:path>
              </a:pathLst>
            </a:custGeom>
            <a:solidFill>
              <a:srgbClr val="FFF1CC"/>
            </a:solidFill>
          </p:spPr>
          <p:txBody>
            <a:bodyPr wrap="square" lIns="0" tIns="0" rIns="0" bIns="0" rtlCol="0"/>
            <a:lstStyle/>
            <a:p>
              <a:endParaRPr/>
            </a:p>
          </p:txBody>
        </p:sp>
      </p:grpSp>
      <p:sp>
        <p:nvSpPr>
          <p:cNvPr id="15" name="object 15"/>
          <p:cNvSpPr txBox="1"/>
          <p:nvPr/>
        </p:nvSpPr>
        <p:spPr>
          <a:xfrm>
            <a:off x="5149977" y="1122934"/>
            <a:ext cx="1874520" cy="574040"/>
          </a:xfrm>
          <a:prstGeom prst="rect">
            <a:avLst/>
          </a:prstGeom>
        </p:spPr>
        <p:txBody>
          <a:bodyPr vert="horz" wrap="square" lIns="0" tIns="12700" rIns="0" bIns="0" rtlCol="0">
            <a:spAutoFit/>
          </a:bodyPr>
          <a:lstStyle/>
          <a:p>
            <a:pPr algn="ctr">
              <a:lnSpc>
                <a:spcPct val="100000"/>
              </a:lnSpc>
              <a:spcBef>
                <a:spcPts val="100"/>
              </a:spcBef>
            </a:pPr>
            <a:r>
              <a:rPr sz="1800" dirty="0">
                <a:latin typeface="Gill Sans MT"/>
                <a:cs typeface="Gill Sans MT"/>
              </a:rPr>
              <a:t>aktualizace</a:t>
            </a:r>
            <a:r>
              <a:rPr sz="1800" spc="-10" dirty="0">
                <a:latin typeface="Gill Sans MT"/>
                <a:cs typeface="Gill Sans MT"/>
              </a:rPr>
              <a:t> číselníku</a:t>
            </a:r>
            <a:endParaRPr sz="1800">
              <a:latin typeface="Gill Sans MT"/>
              <a:cs typeface="Gill Sans MT"/>
            </a:endParaRPr>
          </a:p>
          <a:p>
            <a:pPr marL="635" algn="ctr">
              <a:lnSpc>
                <a:spcPct val="100000"/>
              </a:lnSpc>
            </a:pPr>
            <a:r>
              <a:rPr sz="1800" spc="-10" dirty="0">
                <a:latin typeface="Gill Sans MT"/>
                <a:cs typeface="Gill Sans MT"/>
              </a:rPr>
              <a:t>plodin</a:t>
            </a:r>
            <a:endParaRPr sz="1800">
              <a:latin typeface="Gill Sans MT"/>
              <a:cs typeface="Gill Sans MT"/>
            </a:endParaRPr>
          </a:p>
        </p:txBody>
      </p:sp>
      <p:grpSp>
        <p:nvGrpSpPr>
          <p:cNvPr id="16" name="object 16"/>
          <p:cNvGrpSpPr/>
          <p:nvPr/>
        </p:nvGrpSpPr>
        <p:grpSpPr>
          <a:xfrm>
            <a:off x="748264" y="1001247"/>
            <a:ext cx="2774315" cy="1324610"/>
            <a:chOff x="748264" y="1001247"/>
            <a:chExt cx="2774315" cy="1324610"/>
          </a:xfrm>
        </p:grpSpPr>
        <p:pic>
          <p:nvPicPr>
            <p:cNvPr id="17" name="object 17"/>
            <p:cNvPicPr/>
            <p:nvPr/>
          </p:nvPicPr>
          <p:blipFill>
            <a:blip r:embed="rId6" cstate="print"/>
            <a:stretch>
              <a:fillRect/>
            </a:stretch>
          </p:blipFill>
          <p:spPr>
            <a:xfrm>
              <a:off x="748264" y="1001247"/>
              <a:ext cx="2773719" cy="1324386"/>
            </a:xfrm>
            <a:prstGeom prst="rect">
              <a:avLst/>
            </a:prstGeom>
          </p:spPr>
        </p:pic>
        <p:sp>
          <p:nvSpPr>
            <p:cNvPr id="18" name="object 18"/>
            <p:cNvSpPr/>
            <p:nvPr/>
          </p:nvSpPr>
          <p:spPr>
            <a:xfrm>
              <a:off x="765047" y="1008888"/>
              <a:ext cx="2689860" cy="1249680"/>
            </a:xfrm>
            <a:custGeom>
              <a:avLst/>
              <a:gdLst/>
              <a:ahLst/>
              <a:cxnLst/>
              <a:rect l="l" t="t" r="r" b="b"/>
              <a:pathLst>
                <a:path w="2689860" h="1249680">
                  <a:moveTo>
                    <a:pt x="2481579" y="0"/>
                  </a:moveTo>
                  <a:lnTo>
                    <a:pt x="208279" y="0"/>
                  </a:lnTo>
                  <a:lnTo>
                    <a:pt x="160525" y="5499"/>
                  </a:lnTo>
                  <a:lnTo>
                    <a:pt x="116686" y="21164"/>
                  </a:lnTo>
                  <a:lnTo>
                    <a:pt x="78013" y="45746"/>
                  </a:lnTo>
                  <a:lnTo>
                    <a:pt x="45758" y="77997"/>
                  </a:lnTo>
                  <a:lnTo>
                    <a:pt x="21170" y="116669"/>
                  </a:lnTo>
                  <a:lnTo>
                    <a:pt x="5501" y="160513"/>
                  </a:lnTo>
                  <a:lnTo>
                    <a:pt x="0" y="208279"/>
                  </a:lnTo>
                  <a:lnTo>
                    <a:pt x="0" y="1041400"/>
                  </a:lnTo>
                  <a:lnTo>
                    <a:pt x="5501" y="1089166"/>
                  </a:lnTo>
                  <a:lnTo>
                    <a:pt x="21170" y="1133010"/>
                  </a:lnTo>
                  <a:lnTo>
                    <a:pt x="45758" y="1171682"/>
                  </a:lnTo>
                  <a:lnTo>
                    <a:pt x="78013" y="1203933"/>
                  </a:lnTo>
                  <a:lnTo>
                    <a:pt x="116686" y="1228515"/>
                  </a:lnTo>
                  <a:lnTo>
                    <a:pt x="160525" y="1244180"/>
                  </a:lnTo>
                  <a:lnTo>
                    <a:pt x="208279" y="1249679"/>
                  </a:lnTo>
                  <a:lnTo>
                    <a:pt x="2481579" y="1249679"/>
                  </a:lnTo>
                  <a:lnTo>
                    <a:pt x="2529346" y="1244180"/>
                  </a:lnTo>
                  <a:lnTo>
                    <a:pt x="2573190" y="1228515"/>
                  </a:lnTo>
                  <a:lnTo>
                    <a:pt x="2611862" y="1203933"/>
                  </a:lnTo>
                  <a:lnTo>
                    <a:pt x="2644113" y="1171682"/>
                  </a:lnTo>
                  <a:lnTo>
                    <a:pt x="2668695" y="1133010"/>
                  </a:lnTo>
                  <a:lnTo>
                    <a:pt x="2684360" y="1089166"/>
                  </a:lnTo>
                  <a:lnTo>
                    <a:pt x="2689860" y="1041400"/>
                  </a:lnTo>
                  <a:lnTo>
                    <a:pt x="2689860" y="208279"/>
                  </a:lnTo>
                  <a:lnTo>
                    <a:pt x="2684360" y="160513"/>
                  </a:lnTo>
                  <a:lnTo>
                    <a:pt x="2668695" y="116669"/>
                  </a:lnTo>
                  <a:lnTo>
                    <a:pt x="2644113" y="77997"/>
                  </a:lnTo>
                  <a:lnTo>
                    <a:pt x="2611862" y="45746"/>
                  </a:lnTo>
                  <a:lnTo>
                    <a:pt x="2573190" y="21164"/>
                  </a:lnTo>
                  <a:lnTo>
                    <a:pt x="2529346" y="5499"/>
                  </a:lnTo>
                  <a:lnTo>
                    <a:pt x="2481579" y="0"/>
                  </a:lnTo>
                  <a:close/>
                </a:path>
              </a:pathLst>
            </a:custGeom>
            <a:solidFill>
              <a:srgbClr val="FFF1CC"/>
            </a:solidFill>
          </p:spPr>
          <p:txBody>
            <a:bodyPr wrap="square" lIns="0" tIns="0" rIns="0" bIns="0" rtlCol="0"/>
            <a:lstStyle/>
            <a:p>
              <a:endParaRPr/>
            </a:p>
          </p:txBody>
        </p:sp>
      </p:grpSp>
      <p:sp>
        <p:nvSpPr>
          <p:cNvPr id="19" name="object 19"/>
          <p:cNvSpPr txBox="1"/>
          <p:nvPr/>
        </p:nvSpPr>
        <p:spPr>
          <a:xfrm>
            <a:off x="1002588" y="1078484"/>
            <a:ext cx="2350770" cy="1123315"/>
          </a:xfrm>
          <a:prstGeom prst="rect">
            <a:avLst/>
          </a:prstGeom>
        </p:spPr>
        <p:txBody>
          <a:bodyPr vert="horz" wrap="square" lIns="0" tIns="12700" rIns="0" bIns="0" rtlCol="0">
            <a:spAutoFit/>
          </a:bodyPr>
          <a:lstStyle/>
          <a:p>
            <a:pPr algn="ctr">
              <a:lnSpc>
                <a:spcPct val="100000"/>
              </a:lnSpc>
              <a:spcBef>
                <a:spcPts val="100"/>
              </a:spcBef>
            </a:pPr>
            <a:r>
              <a:rPr sz="1800" dirty="0">
                <a:latin typeface="Gill Sans MT"/>
                <a:cs typeface="Gill Sans MT"/>
              </a:rPr>
              <a:t>nově</a:t>
            </a:r>
            <a:r>
              <a:rPr sz="1800" spc="-55" dirty="0">
                <a:latin typeface="Gill Sans MT"/>
                <a:cs typeface="Gill Sans MT"/>
              </a:rPr>
              <a:t> </a:t>
            </a:r>
            <a:r>
              <a:rPr sz="1800" dirty="0">
                <a:latin typeface="Gill Sans MT"/>
                <a:cs typeface="Gill Sans MT"/>
              </a:rPr>
              <a:t>podporované</a:t>
            </a:r>
            <a:r>
              <a:rPr sz="1800" spc="-65" dirty="0">
                <a:latin typeface="Gill Sans MT"/>
                <a:cs typeface="Gill Sans MT"/>
              </a:rPr>
              <a:t> </a:t>
            </a:r>
            <a:r>
              <a:rPr sz="1800" spc="-20" dirty="0">
                <a:latin typeface="Gill Sans MT"/>
                <a:cs typeface="Gill Sans MT"/>
              </a:rPr>
              <a:t>druhy</a:t>
            </a:r>
            <a:endParaRPr sz="1800">
              <a:latin typeface="Gill Sans MT"/>
              <a:cs typeface="Gill Sans MT"/>
            </a:endParaRPr>
          </a:p>
          <a:p>
            <a:pPr marL="22225" algn="ctr">
              <a:lnSpc>
                <a:spcPct val="100000"/>
              </a:lnSpc>
            </a:pPr>
            <a:r>
              <a:rPr sz="1800" spc="-10" dirty="0">
                <a:latin typeface="Gill Sans MT"/>
                <a:cs typeface="Gill Sans MT"/>
              </a:rPr>
              <a:t>zeleniny:</a:t>
            </a:r>
            <a:endParaRPr sz="1800">
              <a:latin typeface="Gill Sans MT"/>
              <a:cs typeface="Gill Sans MT"/>
            </a:endParaRPr>
          </a:p>
          <a:p>
            <a:pPr marL="147955" marR="140335" algn="ctr">
              <a:lnSpc>
                <a:spcPct val="100000"/>
              </a:lnSpc>
            </a:pPr>
            <a:r>
              <a:rPr sz="1800" i="1" dirty="0">
                <a:latin typeface="Gill Sans MT"/>
                <a:cs typeface="Gill Sans MT"/>
              </a:rPr>
              <a:t>kozlíček</a:t>
            </a:r>
            <a:r>
              <a:rPr sz="1800" i="1" spc="-65" dirty="0">
                <a:latin typeface="Gill Sans MT"/>
                <a:cs typeface="Gill Sans MT"/>
              </a:rPr>
              <a:t> </a:t>
            </a:r>
            <a:r>
              <a:rPr sz="1800" i="1" dirty="0">
                <a:latin typeface="Gill Sans MT"/>
                <a:cs typeface="Gill Sans MT"/>
              </a:rPr>
              <a:t>polní</a:t>
            </a:r>
            <a:r>
              <a:rPr sz="1800" i="1" spc="-25" dirty="0">
                <a:latin typeface="Gill Sans MT"/>
                <a:cs typeface="Gill Sans MT"/>
              </a:rPr>
              <a:t> </a:t>
            </a:r>
            <a:r>
              <a:rPr sz="1800" i="1" spc="-10" dirty="0">
                <a:latin typeface="Gill Sans MT"/>
                <a:cs typeface="Gill Sans MT"/>
              </a:rPr>
              <a:t>(polníček) roketa</a:t>
            </a:r>
            <a:r>
              <a:rPr sz="1800" i="1" spc="-35" dirty="0">
                <a:latin typeface="Gill Sans MT"/>
                <a:cs typeface="Gill Sans MT"/>
              </a:rPr>
              <a:t> </a:t>
            </a:r>
            <a:r>
              <a:rPr sz="1800" i="1" dirty="0">
                <a:latin typeface="Gill Sans MT"/>
                <a:cs typeface="Gill Sans MT"/>
              </a:rPr>
              <a:t>setá</a:t>
            </a:r>
            <a:r>
              <a:rPr sz="1800" i="1" spc="-35" dirty="0">
                <a:latin typeface="Gill Sans MT"/>
                <a:cs typeface="Gill Sans MT"/>
              </a:rPr>
              <a:t> </a:t>
            </a:r>
            <a:r>
              <a:rPr sz="1800" i="1" spc="-10" dirty="0">
                <a:latin typeface="Gill Sans MT"/>
                <a:cs typeface="Gill Sans MT"/>
              </a:rPr>
              <a:t>(rukola)</a:t>
            </a:r>
            <a:endParaRPr sz="1800">
              <a:latin typeface="Gill Sans MT"/>
              <a:cs typeface="Gill Sans MT"/>
            </a:endParaRPr>
          </a:p>
        </p:txBody>
      </p:sp>
      <p:grpSp>
        <p:nvGrpSpPr>
          <p:cNvPr id="20" name="object 20"/>
          <p:cNvGrpSpPr/>
          <p:nvPr/>
        </p:nvGrpSpPr>
        <p:grpSpPr>
          <a:xfrm>
            <a:off x="409701" y="2884677"/>
            <a:ext cx="2404110" cy="2323465"/>
            <a:chOff x="409701" y="2884677"/>
            <a:chExt cx="2404110" cy="2323465"/>
          </a:xfrm>
        </p:grpSpPr>
        <p:pic>
          <p:nvPicPr>
            <p:cNvPr id="21" name="object 21"/>
            <p:cNvPicPr/>
            <p:nvPr/>
          </p:nvPicPr>
          <p:blipFill>
            <a:blip r:embed="rId7" cstate="print"/>
            <a:stretch>
              <a:fillRect/>
            </a:stretch>
          </p:blipFill>
          <p:spPr>
            <a:xfrm>
              <a:off x="416051" y="2891027"/>
              <a:ext cx="2391156" cy="2310384"/>
            </a:xfrm>
            <a:prstGeom prst="rect">
              <a:avLst/>
            </a:prstGeom>
          </p:spPr>
        </p:pic>
        <p:sp>
          <p:nvSpPr>
            <p:cNvPr id="22" name="object 22"/>
            <p:cNvSpPr/>
            <p:nvPr/>
          </p:nvSpPr>
          <p:spPr>
            <a:xfrm>
              <a:off x="416051" y="2891027"/>
              <a:ext cx="2391410" cy="2310765"/>
            </a:xfrm>
            <a:custGeom>
              <a:avLst/>
              <a:gdLst/>
              <a:ahLst/>
              <a:cxnLst/>
              <a:rect l="l" t="t" r="r" b="b"/>
              <a:pathLst>
                <a:path w="2391410" h="2310765">
                  <a:moveTo>
                    <a:pt x="0" y="1155192"/>
                  </a:moveTo>
                  <a:lnTo>
                    <a:pt x="997" y="1107571"/>
                  </a:lnTo>
                  <a:lnTo>
                    <a:pt x="3963" y="1060441"/>
                  </a:lnTo>
                  <a:lnTo>
                    <a:pt x="8859" y="1013838"/>
                  </a:lnTo>
                  <a:lnTo>
                    <a:pt x="15648" y="967800"/>
                  </a:lnTo>
                  <a:lnTo>
                    <a:pt x="24289" y="922365"/>
                  </a:lnTo>
                  <a:lnTo>
                    <a:pt x="34746" y="877568"/>
                  </a:lnTo>
                  <a:lnTo>
                    <a:pt x="46980" y="833448"/>
                  </a:lnTo>
                  <a:lnTo>
                    <a:pt x="60951" y="790041"/>
                  </a:lnTo>
                  <a:lnTo>
                    <a:pt x="76622" y="747385"/>
                  </a:lnTo>
                  <a:lnTo>
                    <a:pt x="93954" y="705516"/>
                  </a:lnTo>
                  <a:lnTo>
                    <a:pt x="112909" y="664473"/>
                  </a:lnTo>
                  <a:lnTo>
                    <a:pt x="133448" y="624291"/>
                  </a:lnTo>
                  <a:lnTo>
                    <a:pt x="155533" y="585008"/>
                  </a:lnTo>
                  <a:lnTo>
                    <a:pt x="179125" y="546662"/>
                  </a:lnTo>
                  <a:lnTo>
                    <a:pt x="204186" y="509289"/>
                  </a:lnTo>
                  <a:lnTo>
                    <a:pt x="230677" y="472927"/>
                  </a:lnTo>
                  <a:lnTo>
                    <a:pt x="258560" y="437613"/>
                  </a:lnTo>
                  <a:lnTo>
                    <a:pt x="287797" y="403383"/>
                  </a:lnTo>
                  <a:lnTo>
                    <a:pt x="318348" y="370276"/>
                  </a:lnTo>
                  <a:lnTo>
                    <a:pt x="350177" y="338328"/>
                  </a:lnTo>
                  <a:lnTo>
                    <a:pt x="383243" y="307576"/>
                  </a:lnTo>
                  <a:lnTo>
                    <a:pt x="417509" y="278057"/>
                  </a:lnTo>
                  <a:lnTo>
                    <a:pt x="452936" y="249809"/>
                  </a:lnTo>
                  <a:lnTo>
                    <a:pt x="489485" y="222869"/>
                  </a:lnTo>
                  <a:lnTo>
                    <a:pt x="527119" y="197274"/>
                  </a:lnTo>
                  <a:lnTo>
                    <a:pt x="565799" y="173061"/>
                  </a:lnTo>
                  <a:lnTo>
                    <a:pt x="605485" y="150267"/>
                  </a:lnTo>
                  <a:lnTo>
                    <a:pt x="646141" y="128930"/>
                  </a:lnTo>
                  <a:lnTo>
                    <a:pt x="687727" y="109086"/>
                  </a:lnTo>
                  <a:lnTo>
                    <a:pt x="730205" y="90773"/>
                  </a:lnTo>
                  <a:lnTo>
                    <a:pt x="773536" y="74027"/>
                  </a:lnTo>
                  <a:lnTo>
                    <a:pt x="817683" y="58887"/>
                  </a:lnTo>
                  <a:lnTo>
                    <a:pt x="862606" y="45389"/>
                  </a:lnTo>
                  <a:lnTo>
                    <a:pt x="908267" y="33569"/>
                  </a:lnTo>
                  <a:lnTo>
                    <a:pt x="954627" y="23467"/>
                  </a:lnTo>
                  <a:lnTo>
                    <a:pt x="1001649" y="15118"/>
                  </a:lnTo>
                  <a:lnTo>
                    <a:pt x="1049293" y="8559"/>
                  </a:lnTo>
                  <a:lnTo>
                    <a:pt x="1097522" y="3829"/>
                  </a:lnTo>
                  <a:lnTo>
                    <a:pt x="1146296" y="963"/>
                  </a:lnTo>
                  <a:lnTo>
                    <a:pt x="1195578" y="0"/>
                  </a:lnTo>
                  <a:lnTo>
                    <a:pt x="1244857" y="963"/>
                  </a:lnTo>
                  <a:lnTo>
                    <a:pt x="1293630" y="3829"/>
                  </a:lnTo>
                  <a:lnTo>
                    <a:pt x="1341857" y="8559"/>
                  </a:lnTo>
                  <a:lnTo>
                    <a:pt x="1389500" y="15118"/>
                  </a:lnTo>
                  <a:lnTo>
                    <a:pt x="1436521" y="23467"/>
                  </a:lnTo>
                  <a:lnTo>
                    <a:pt x="1482880" y="33569"/>
                  </a:lnTo>
                  <a:lnTo>
                    <a:pt x="1528540" y="45389"/>
                  </a:lnTo>
                  <a:lnTo>
                    <a:pt x="1573462" y="58887"/>
                  </a:lnTo>
                  <a:lnTo>
                    <a:pt x="1617608" y="74027"/>
                  </a:lnTo>
                  <a:lnTo>
                    <a:pt x="1660939" y="90773"/>
                  </a:lnTo>
                  <a:lnTo>
                    <a:pt x="1703417" y="109086"/>
                  </a:lnTo>
                  <a:lnTo>
                    <a:pt x="1745003" y="128930"/>
                  </a:lnTo>
                  <a:lnTo>
                    <a:pt x="1785658" y="150267"/>
                  </a:lnTo>
                  <a:lnTo>
                    <a:pt x="1825345" y="173061"/>
                  </a:lnTo>
                  <a:lnTo>
                    <a:pt x="1864025" y="197274"/>
                  </a:lnTo>
                  <a:lnTo>
                    <a:pt x="1901659" y="222869"/>
                  </a:lnTo>
                  <a:lnTo>
                    <a:pt x="1938209" y="249809"/>
                  </a:lnTo>
                  <a:lnTo>
                    <a:pt x="1973636" y="278057"/>
                  </a:lnTo>
                  <a:lnTo>
                    <a:pt x="2007902" y="307576"/>
                  </a:lnTo>
                  <a:lnTo>
                    <a:pt x="2040969" y="338327"/>
                  </a:lnTo>
                  <a:lnTo>
                    <a:pt x="2072798" y="370276"/>
                  </a:lnTo>
                  <a:lnTo>
                    <a:pt x="2103350" y="403383"/>
                  </a:lnTo>
                  <a:lnTo>
                    <a:pt x="2132587" y="437613"/>
                  </a:lnTo>
                  <a:lnTo>
                    <a:pt x="2160471" y="472927"/>
                  </a:lnTo>
                  <a:lnTo>
                    <a:pt x="2186963" y="509289"/>
                  </a:lnTo>
                  <a:lnTo>
                    <a:pt x="2212024" y="546662"/>
                  </a:lnTo>
                  <a:lnTo>
                    <a:pt x="2235617" y="585008"/>
                  </a:lnTo>
                  <a:lnTo>
                    <a:pt x="2257702" y="624291"/>
                  </a:lnTo>
                  <a:lnTo>
                    <a:pt x="2278242" y="664473"/>
                  </a:lnTo>
                  <a:lnTo>
                    <a:pt x="2297197" y="705516"/>
                  </a:lnTo>
                  <a:lnTo>
                    <a:pt x="2314530" y="747385"/>
                  </a:lnTo>
                  <a:lnTo>
                    <a:pt x="2330202" y="790041"/>
                  </a:lnTo>
                  <a:lnTo>
                    <a:pt x="2344174" y="833448"/>
                  </a:lnTo>
                  <a:lnTo>
                    <a:pt x="2356407" y="877568"/>
                  </a:lnTo>
                  <a:lnTo>
                    <a:pt x="2366865" y="922365"/>
                  </a:lnTo>
                  <a:lnTo>
                    <a:pt x="2375507" y="967800"/>
                  </a:lnTo>
                  <a:lnTo>
                    <a:pt x="2382295" y="1013838"/>
                  </a:lnTo>
                  <a:lnTo>
                    <a:pt x="2387192" y="1060441"/>
                  </a:lnTo>
                  <a:lnTo>
                    <a:pt x="2390158" y="1107571"/>
                  </a:lnTo>
                  <a:lnTo>
                    <a:pt x="2391156" y="1155192"/>
                  </a:lnTo>
                  <a:lnTo>
                    <a:pt x="2390158" y="1202812"/>
                  </a:lnTo>
                  <a:lnTo>
                    <a:pt x="2387192" y="1249942"/>
                  </a:lnTo>
                  <a:lnTo>
                    <a:pt x="2382295" y="1296545"/>
                  </a:lnTo>
                  <a:lnTo>
                    <a:pt x="2375507" y="1342583"/>
                  </a:lnTo>
                  <a:lnTo>
                    <a:pt x="2366865" y="1388018"/>
                  </a:lnTo>
                  <a:lnTo>
                    <a:pt x="2356407" y="1432815"/>
                  </a:lnTo>
                  <a:lnTo>
                    <a:pt x="2344174" y="1476935"/>
                  </a:lnTo>
                  <a:lnTo>
                    <a:pt x="2330202" y="1520342"/>
                  </a:lnTo>
                  <a:lnTo>
                    <a:pt x="2314530" y="1562998"/>
                  </a:lnTo>
                  <a:lnTo>
                    <a:pt x="2297197" y="1604867"/>
                  </a:lnTo>
                  <a:lnTo>
                    <a:pt x="2278242" y="1645910"/>
                  </a:lnTo>
                  <a:lnTo>
                    <a:pt x="2257702" y="1686092"/>
                  </a:lnTo>
                  <a:lnTo>
                    <a:pt x="2235617" y="1725375"/>
                  </a:lnTo>
                  <a:lnTo>
                    <a:pt x="2212024" y="1763721"/>
                  </a:lnTo>
                  <a:lnTo>
                    <a:pt x="2186963" y="1801094"/>
                  </a:lnTo>
                  <a:lnTo>
                    <a:pt x="2160471" y="1837456"/>
                  </a:lnTo>
                  <a:lnTo>
                    <a:pt x="2132587" y="1872770"/>
                  </a:lnTo>
                  <a:lnTo>
                    <a:pt x="2103350" y="1907000"/>
                  </a:lnTo>
                  <a:lnTo>
                    <a:pt x="2072798" y="1940107"/>
                  </a:lnTo>
                  <a:lnTo>
                    <a:pt x="2040969" y="1972056"/>
                  </a:lnTo>
                  <a:lnTo>
                    <a:pt x="2007902" y="2002807"/>
                  </a:lnTo>
                  <a:lnTo>
                    <a:pt x="1973636" y="2032326"/>
                  </a:lnTo>
                  <a:lnTo>
                    <a:pt x="1938209" y="2060574"/>
                  </a:lnTo>
                  <a:lnTo>
                    <a:pt x="1901659" y="2087514"/>
                  </a:lnTo>
                  <a:lnTo>
                    <a:pt x="1864025" y="2113109"/>
                  </a:lnTo>
                  <a:lnTo>
                    <a:pt x="1825345" y="2137322"/>
                  </a:lnTo>
                  <a:lnTo>
                    <a:pt x="1785658" y="2160116"/>
                  </a:lnTo>
                  <a:lnTo>
                    <a:pt x="1745003" y="2181453"/>
                  </a:lnTo>
                  <a:lnTo>
                    <a:pt x="1703417" y="2201297"/>
                  </a:lnTo>
                  <a:lnTo>
                    <a:pt x="1660939" y="2219610"/>
                  </a:lnTo>
                  <a:lnTo>
                    <a:pt x="1617608" y="2236356"/>
                  </a:lnTo>
                  <a:lnTo>
                    <a:pt x="1573462" y="2251496"/>
                  </a:lnTo>
                  <a:lnTo>
                    <a:pt x="1528540" y="2264994"/>
                  </a:lnTo>
                  <a:lnTo>
                    <a:pt x="1482880" y="2276814"/>
                  </a:lnTo>
                  <a:lnTo>
                    <a:pt x="1436521" y="2286916"/>
                  </a:lnTo>
                  <a:lnTo>
                    <a:pt x="1389500" y="2295265"/>
                  </a:lnTo>
                  <a:lnTo>
                    <a:pt x="1341857" y="2301824"/>
                  </a:lnTo>
                  <a:lnTo>
                    <a:pt x="1293630" y="2306554"/>
                  </a:lnTo>
                  <a:lnTo>
                    <a:pt x="1244857" y="2309420"/>
                  </a:lnTo>
                  <a:lnTo>
                    <a:pt x="1195578" y="2310384"/>
                  </a:lnTo>
                  <a:lnTo>
                    <a:pt x="1146296" y="2309420"/>
                  </a:lnTo>
                  <a:lnTo>
                    <a:pt x="1097522" y="2306554"/>
                  </a:lnTo>
                  <a:lnTo>
                    <a:pt x="1049293" y="2301824"/>
                  </a:lnTo>
                  <a:lnTo>
                    <a:pt x="1001649" y="2295265"/>
                  </a:lnTo>
                  <a:lnTo>
                    <a:pt x="954627" y="2286916"/>
                  </a:lnTo>
                  <a:lnTo>
                    <a:pt x="908267" y="2276814"/>
                  </a:lnTo>
                  <a:lnTo>
                    <a:pt x="862606" y="2264994"/>
                  </a:lnTo>
                  <a:lnTo>
                    <a:pt x="817683" y="2251496"/>
                  </a:lnTo>
                  <a:lnTo>
                    <a:pt x="773536" y="2236356"/>
                  </a:lnTo>
                  <a:lnTo>
                    <a:pt x="730205" y="2219610"/>
                  </a:lnTo>
                  <a:lnTo>
                    <a:pt x="687727" y="2201297"/>
                  </a:lnTo>
                  <a:lnTo>
                    <a:pt x="646141" y="2181453"/>
                  </a:lnTo>
                  <a:lnTo>
                    <a:pt x="605485" y="2160116"/>
                  </a:lnTo>
                  <a:lnTo>
                    <a:pt x="565799" y="2137322"/>
                  </a:lnTo>
                  <a:lnTo>
                    <a:pt x="527119" y="2113109"/>
                  </a:lnTo>
                  <a:lnTo>
                    <a:pt x="489485" y="2087514"/>
                  </a:lnTo>
                  <a:lnTo>
                    <a:pt x="452936" y="2060574"/>
                  </a:lnTo>
                  <a:lnTo>
                    <a:pt x="417509" y="2032326"/>
                  </a:lnTo>
                  <a:lnTo>
                    <a:pt x="383243" y="2002807"/>
                  </a:lnTo>
                  <a:lnTo>
                    <a:pt x="350177" y="1972056"/>
                  </a:lnTo>
                  <a:lnTo>
                    <a:pt x="318348" y="1940107"/>
                  </a:lnTo>
                  <a:lnTo>
                    <a:pt x="287797" y="1907000"/>
                  </a:lnTo>
                  <a:lnTo>
                    <a:pt x="258560" y="1872770"/>
                  </a:lnTo>
                  <a:lnTo>
                    <a:pt x="230677" y="1837456"/>
                  </a:lnTo>
                  <a:lnTo>
                    <a:pt x="204186" y="1801094"/>
                  </a:lnTo>
                  <a:lnTo>
                    <a:pt x="179125" y="1763721"/>
                  </a:lnTo>
                  <a:lnTo>
                    <a:pt x="155533" y="1725375"/>
                  </a:lnTo>
                  <a:lnTo>
                    <a:pt x="133448" y="1686092"/>
                  </a:lnTo>
                  <a:lnTo>
                    <a:pt x="112909" y="1645910"/>
                  </a:lnTo>
                  <a:lnTo>
                    <a:pt x="93954" y="1604867"/>
                  </a:lnTo>
                  <a:lnTo>
                    <a:pt x="76622" y="1562998"/>
                  </a:lnTo>
                  <a:lnTo>
                    <a:pt x="60951" y="1520342"/>
                  </a:lnTo>
                  <a:lnTo>
                    <a:pt x="46980" y="1476935"/>
                  </a:lnTo>
                  <a:lnTo>
                    <a:pt x="34746" y="1432815"/>
                  </a:lnTo>
                  <a:lnTo>
                    <a:pt x="24289" y="1388018"/>
                  </a:lnTo>
                  <a:lnTo>
                    <a:pt x="15648" y="1342583"/>
                  </a:lnTo>
                  <a:lnTo>
                    <a:pt x="8859" y="1296545"/>
                  </a:lnTo>
                  <a:lnTo>
                    <a:pt x="3963" y="1249942"/>
                  </a:lnTo>
                  <a:lnTo>
                    <a:pt x="997" y="1202812"/>
                  </a:lnTo>
                  <a:lnTo>
                    <a:pt x="0" y="1155192"/>
                  </a:lnTo>
                  <a:close/>
                </a:path>
              </a:pathLst>
            </a:custGeom>
            <a:ln w="12700">
              <a:solidFill>
                <a:srgbClr val="003300"/>
              </a:solidFill>
            </a:ln>
          </p:spPr>
          <p:txBody>
            <a:bodyPr wrap="square" lIns="0" tIns="0" rIns="0" bIns="0" rtlCol="0"/>
            <a:lstStyle/>
            <a:p>
              <a:endParaRPr/>
            </a:p>
          </p:txBody>
        </p:sp>
      </p:grpSp>
      <p:sp>
        <p:nvSpPr>
          <p:cNvPr id="23" name="object 23"/>
          <p:cNvSpPr txBox="1"/>
          <p:nvPr/>
        </p:nvSpPr>
        <p:spPr>
          <a:xfrm>
            <a:off x="4332859" y="2133092"/>
            <a:ext cx="6824345" cy="497840"/>
          </a:xfrm>
          <a:prstGeom prst="rect">
            <a:avLst/>
          </a:prstGeom>
        </p:spPr>
        <p:txBody>
          <a:bodyPr vert="horz" wrap="square" lIns="0" tIns="12065" rIns="0" bIns="0" rtlCol="0">
            <a:spAutoFit/>
          </a:bodyPr>
          <a:lstStyle/>
          <a:p>
            <a:pPr marL="12700">
              <a:lnSpc>
                <a:spcPct val="100000"/>
              </a:lnSpc>
              <a:spcBef>
                <a:spcPts val="95"/>
              </a:spcBef>
            </a:pPr>
            <a:r>
              <a:rPr sz="3100" spc="75" dirty="0">
                <a:solidFill>
                  <a:srgbClr val="003300"/>
                </a:solidFill>
                <a:latin typeface="Arial"/>
                <a:cs typeface="Arial"/>
              </a:rPr>
              <a:t>Titul</a:t>
            </a:r>
            <a:r>
              <a:rPr sz="3100" spc="-30" dirty="0">
                <a:solidFill>
                  <a:srgbClr val="003300"/>
                </a:solidFill>
                <a:latin typeface="Arial"/>
                <a:cs typeface="Arial"/>
              </a:rPr>
              <a:t> </a:t>
            </a:r>
            <a:r>
              <a:rPr sz="3100" spc="60" dirty="0">
                <a:solidFill>
                  <a:srgbClr val="003300"/>
                </a:solidFill>
                <a:latin typeface="Arial"/>
                <a:cs typeface="Arial"/>
              </a:rPr>
              <a:t>Integrovaná</a:t>
            </a:r>
            <a:r>
              <a:rPr sz="3100" spc="-10" dirty="0">
                <a:solidFill>
                  <a:srgbClr val="003300"/>
                </a:solidFill>
                <a:latin typeface="Arial"/>
                <a:cs typeface="Arial"/>
              </a:rPr>
              <a:t> </a:t>
            </a:r>
            <a:r>
              <a:rPr sz="3100" spc="85" dirty="0">
                <a:solidFill>
                  <a:srgbClr val="003300"/>
                </a:solidFill>
                <a:latin typeface="Arial"/>
                <a:cs typeface="Arial"/>
              </a:rPr>
              <a:t>produkce</a:t>
            </a:r>
            <a:r>
              <a:rPr sz="3100" spc="-25" dirty="0">
                <a:solidFill>
                  <a:srgbClr val="003300"/>
                </a:solidFill>
                <a:latin typeface="Arial"/>
                <a:cs typeface="Arial"/>
              </a:rPr>
              <a:t> </a:t>
            </a:r>
            <a:r>
              <a:rPr sz="3100" spc="-10" dirty="0">
                <a:solidFill>
                  <a:srgbClr val="003300"/>
                </a:solidFill>
                <a:latin typeface="Arial"/>
                <a:cs typeface="Arial"/>
              </a:rPr>
              <a:t>víceletých</a:t>
            </a:r>
            <a:endParaRPr sz="3100">
              <a:latin typeface="Arial"/>
              <a:cs typeface="Arial"/>
            </a:endParaRPr>
          </a:p>
        </p:txBody>
      </p:sp>
      <p:grpSp>
        <p:nvGrpSpPr>
          <p:cNvPr id="24" name="object 24"/>
          <p:cNvGrpSpPr/>
          <p:nvPr/>
        </p:nvGrpSpPr>
        <p:grpSpPr>
          <a:xfrm>
            <a:off x="9233901" y="2695895"/>
            <a:ext cx="2867025" cy="1349375"/>
            <a:chOff x="9233901" y="2695895"/>
            <a:chExt cx="2867025" cy="1349375"/>
          </a:xfrm>
        </p:grpSpPr>
        <p:pic>
          <p:nvPicPr>
            <p:cNvPr id="25" name="object 25"/>
            <p:cNvPicPr/>
            <p:nvPr/>
          </p:nvPicPr>
          <p:blipFill>
            <a:blip r:embed="rId8" cstate="print"/>
            <a:stretch>
              <a:fillRect/>
            </a:stretch>
          </p:blipFill>
          <p:spPr>
            <a:xfrm>
              <a:off x="9233901" y="2695895"/>
              <a:ext cx="2866672" cy="1348830"/>
            </a:xfrm>
            <a:prstGeom prst="rect">
              <a:avLst/>
            </a:prstGeom>
          </p:spPr>
        </p:pic>
        <p:sp>
          <p:nvSpPr>
            <p:cNvPr id="26" name="object 26"/>
            <p:cNvSpPr/>
            <p:nvPr/>
          </p:nvSpPr>
          <p:spPr>
            <a:xfrm>
              <a:off x="9250679" y="2703576"/>
              <a:ext cx="2783205" cy="1274445"/>
            </a:xfrm>
            <a:custGeom>
              <a:avLst/>
              <a:gdLst/>
              <a:ahLst/>
              <a:cxnLst/>
              <a:rect l="l" t="t" r="r" b="b"/>
              <a:pathLst>
                <a:path w="2783204" h="1274445">
                  <a:moveTo>
                    <a:pt x="2570479" y="0"/>
                  </a:moveTo>
                  <a:lnTo>
                    <a:pt x="212344" y="0"/>
                  </a:lnTo>
                  <a:lnTo>
                    <a:pt x="163672" y="5610"/>
                  </a:lnTo>
                  <a:lnTo>
                    <a:pt x="118983" y="21592"/>
                  </a:lnTo>
                  <a:lnTo>
                    <a:pt x="79556" y="46666"/>
                  </a:lnTo>
                  <a:lnTo>
                    <a:pt x="46666" y="79556"/>
                  </a:lnTo>
                  <a:lnTo>
                    <a:pt x="21592" y="118983"/>
                  </a:lnTo>
                  <a:lnTo>
                    <a:pt x="5610" y="163672"/>
                  </a:lnTo>
                  <a:lnTo>
                    <a:pt x="0" y="212344"/>
                  </a:lnTo>
                  <a:lnTo>
                    <a:pt x="0" y="1061720"/>
                  </a:lnTo>
                  <a:lnTo>
                    <a:pt x="5610" y="1110391"/>
                  </a:lnTo>
                  <a:lnTo>
                    <a:pt x="21592" y="1155080"/>
                  </a:lnTo>
                  <a:lnTo>
                    <a:pt x="46666" y="1194507"/>
                  </a:lnTo>
                  <a:lnTo>
                    <a:pt x="79556" y="1227397"/>
                  </a:lnTo>
                  <a:lnTo>
                    <a:pt x="118983" y="1252471"/>
                  </a:lnTo>
                  <a:lnTo>
                    <a:pt x="163672" y="1268453"/>
                  </a:lnTo>
                  <a:lnTo>
                    <a:pt x="212344" y="1274064"/>
                  </a:lnTo>
                  <a:lnTo>
                    <a:pt x="2570479" y="1274064"/>
                  </a:lnTo>
                  <a:lnTo>
                    <a:pt x="2619151" y="1268453"/>
                  </a:lnTo>
                  <a:lnTo>
                    <a:pt x="2663840" y="1252471"/>
                  </a:lnTo>
                  <a:lnTo>
                    <a:pt x="2703267" y="1227397"/>
                  </a:lnTo>
                  <a:lnTo>
                    <a:pt x="2736157" y="1194507"/>
                  </a:lnTo>
                  <a:lnTo>
                    <a:pt x="2761231" y="1155080"/>
                  </a:lnTo>
                  <a:lnTo>
                    <a:pt x="2777213" y="1110391"/>
                  </a:lnTo>
                  <a:lnTo>
                    <a:pt x="2782824" y="1061720"/>
                  </a:lnTo>
                  <a:lnTo>
                    <a:pt x="2782824" y="212344"/>
                  </a:lnTo>
                  <a:lnTo>
                    <a:pt x="2777213" y="163672"/>
                  </a:lnTo>
                  <a:lnTo>
                    <a:pt x="2761231" y="118983"/>
                  </a:lnTo>
                  <a:lnTo>
                    <a:pt x="2736157" y="79556"/>
                  </a:lnTo>
                  <a:lnTo>
                    <a:pt x="2703267" y="46666"/>
                  </a:lnTo>
                  <a:lnTo>
                    <a:pt x="2663840" y="21592"/>
                  </a:lnTo>
                  <a:lnTo>
                    <a:pt x="2619151" y="5610"/>
                  </a:lnTo>
                  <a:lnTo>
                    <a:pt x="2570479" y="0"/>
                  </a:lnTo>
                  <a:close/>
                </a:path>
              </a:pathLst>
            </a:custGeom>
            <a:solidFill>
              <a:srgbClr val="FFF1CC"/>
            </a:solidFill>
          </p:spPr>
          <p:txBody>
            <a:bodyPr wrap="square" lIns="0" tIns="0" rIns="0" bIns="0" rtlCol="0"/>
            <a:lstStyle/>
            <a:p>
              <a:endParaRPr/>
            </a:p>
          </p:txBody>
        </p:sp>
      </p:grpSp>
      <p:sp>
        <p:nvSpPr>
          <p:cNvPr id="27" name="object 27"/>
          <p:cNvSpPr txBox="1"/>
          <p:nvPr/>
        </p:nvSpPr>
        <p:spPr>
          <a:xfrm>
            <a:off x="9536048" y="2765297"/>
            <a:ext cx="2301875" cy="1123315"/>
          </a:xfrm>
          <a:prstGeom prst="rect">
            <a:avLst/>
          </a:prstGeom>
        </p:spPr>
        <p:txBody>
          <a:bodyPr vert="horz" wrap="square" lIns="0" tIns="12700" rIns="0" bIns="0" rtlCol="0">
            <a:spAutoFit/>
          </a:bodyPr>
          <a:lstStyle/>
          <a:p>
            <a:pPr marL="12700" marR="5080" algn="ctr">
              <a:lnSpc>
                <a:spcPct val="100000"/>
              </a:lnSpc>
              <a:spcBef>
                <a:spcPts val="100"/>
              </a:spcBef>
            </a:pPr>
            <a:r>
              <a:rPr sz="1800" i="1" dirty="0">
                <a:latin typeface="Gill Sans MT"/>
                <a:cs typeface="Gill Sans MT"/>
              </a:rPr>
              <a:t>Dotace</a:t>
            </a:r>
            <a:r>
              <a:rPr sz="1800" i="1" spc="-5" dirty="0">
                <a:latin typeface="Gill Sans MT"/>
                <a:cs typeface="Gill Sans MT"/>
              </a:rPr>
              <a:t> </a:t>
            </a:r>
            <a:r>
              <a:rPr sz="1800" i="1" dirty="0">
                <a:latin typeface="Gill Sans MT"/>
                <a:cs typeface="Gill Sans MT"/>
              </a:rPr>
              <a:t>je</a:t>
            </a:r>
            <a:r>
              <a:rPr sz="1800" i="1" spc="-5" dirty="0">
                <a:latin typeface="Gill Sans MT"/>
                <a:cs typeface="Gill Sans MT"/>
              </a:rPr>
              <a:t> </a:t>
            </a:r>
            <a:r>
              <a:rPr sz="1800" i="1" dirty="0">
                <a:latin typeface="Gill Sans MT"/>
                <a:cs typeface="Gill Sans MT"/>
              </a:rPr>
              <a:t>vyplácena</a:t>
            </a:r>
            <a:r>
              <a:rPr sz="1800" i="1" spc="10" dirty="0">
                <a:latin typeface="Gill Sans MT"/>
                <a:cs typeface="Gill Sans MT"/>
              </a:rPr>
              <a:t> </a:t>
            </a:r>
            <a:r>
              <a:rPr sz="1800" i="1" dirty="0">
                <a:latin typeface="Gill Sans MT"/>
                <a:cs typeface="Gill Sans MT"/>
              </a:rPr>
              <a:t>na </a:t>
            </a:r>
            <a:r>
              <a:rPr sz="1800" i="1" spc="-25" dirty="0">
                <a:latin typeface="Gill Sans MT"/>
                <a:cs typeface="Gill Sans MT"/>
              </a:rPr>
              <a:t>ha </a:t>
            </a:r>
            <a:r>
              <a:rPr sz="1800" i="1" dirty="0">
                <a:latin typeface="Gill Sans MT"/>
                <a:cs typeface="Gill Sans MT"/>
              </a:rPr>
              <a:t>se</a:t>
            </a:r>
            <a:r>
              <a:rPr sz="1800" i="1" spc="-65" dirty="0">
                <a:latin typeface="Gill Sans MT"/>
                <a:cs typeface="Gill Sans MT"/>
              </a:rPr>
              <a:t> </a:t>
            </a:r>
            <a:r>
              <a:rPr sz="1800" i="1" dirty="0">
                <a:latin typeface="Gill Sans MT"/>
                <a:cs typeface="Gill Sans MT"/>
              </a:rPr>
              <a:t>zemědělskou</a:t>
            </a:r>
            <a:r>
              <a:rPr sz="1800" i="1" spc="-45" dirty="0">
                <a:latin typeface="Gill Sans MT"/>
                <a:cs typeface="Gill Sans MT"/>
              </a:rPr>
              <a:t> </a:t>
            </a:r>
            <a:r>
              <a:rPr sz="1800" i="1" spc="-10" dirty="0">
                <a:latin typeface="Gill Sans MT"/>
                <a:cs typeface="Gill Sans MT"/>
              </a:rPr>
              <a:t>kulturou </a:t>
            </a:r>
            <a:r>
              <a:rPr sz="1800" i="1" dirty="0">
                <a:latin typeface="Gill Sans MT"/>
                <a:cs typeface="Gill Sans MT"/>
              </a:rPr>
              <a:t>plocha</a:t>
            </a:r>
            <a:r>
              <a:rPr sz="1800" i="1" spc="15" dirty="0">
                <a:latin typeface="Gill Sans MT"/>
                <a:cs typeface="Gill Sans MT"/>
              </a:rPr>
              <a:t> </a:t>
            </a:r>
            <a:r>
              <a:rPr sz="1800" i="1" dirty="0">
                <a:latin typeface="Gill Sans MT"/>
                <a:cs typeface="Gill Sans MT"/>
              </a:rPr>
              <a:t>s</a:t>
            </a:r>
            <a:r>
              <a:rPr sz="1800" i="1" spc="15" dirty="0">
                <a:latin typeface="Gill Sans MT"/>
                <a:cs typeface="Gill Sans MT"/>
              </a:rPr>
              <a:t> </a:t>
            </a:r>
            <a:r>
              <a:rPr sz="1800" i="1" spc="-10" dirty="0">
                <a:latin typeface="Gill Sans MT"/>
                <a:cs typeface="Gill Sans MT"/>
              </a:rPr>
              <a:t>víceletými </a:t>
            </a:r>
            <a:r>
              <a:rPr sz="1800" i="1" dirty="0">
                <a:latin typeface="Gill Sans MT"/>
                <a:cs typeface="Gill Sans MT"/>
              </a:rPr>
              <a:t>produkčními</a:t>
            </a:r>
            <a:r>
              <a:rPr sz="1800" i="1" spc="-70" dirty="0">
                <a:latin typeface="Gill Sans MT"/>
                <a:cs typeface="Gill Sans MT"/>
              </a:rPr>
              <a:t> </a:t>
            </a:r>
            <a:r>
              <a:rPr sz="1800" i="1" spc="-10" dirty="0">
                <a:latin typeface="Gill Sans MT"/>
                <a:cs typeface="Gill Sans MT"/>
              </a:rPr>
              <a:t>plodinami.</a:t>
            </a:r>
            <a:endParaRPr sz="1800">
              <a:latin typeface="Gill Sans MT"/>
              <a:cs typeface="Gill Sans MT"/>
            </a:endParaRPr>
          </a:p>
        </p:txBody>
      </p:sp>
      <p:sp>
        <p:nvSpPr>
          <p:cNvPr id="28" name="object 28"/>
          <p:cNvSpPr txBox="1"/>
          <p:nvPr/>
        </p:nvSpPr>
        <p:spPr>
          <a:xfrm>
            <a:off x="9417557" y="4251705"/>
            <a:ext cx="2379345" cy="1397635"/>
          </a:xfrm>
          <a:prstGeom prst="rect">
            <a:avLst/>
          </a:prstGeom>
        </p:spPr>
        <p:txBody>
          <a:bodyPr vert="horz" wrap="square" lIns="0" tIns="12700" rIns="0" bIns="0" rtlCol="0">
            <a:spAutoFit/>
          </a:bodyPr>
          <a:lstStyle/>
          <a:p>
            <a:pPr marL="805180" marR="273685" indent="-523240">
              <a:lnSpc>
                <a:spcPct val="100000"/>
              </a:lnSpc>
              <a:spcBef>
                <a:spcPts val="100"/>
              </a:spcBef>
            </a:pPr>
            <a:r>
              <a:rPr sz="1800" dirty="0">
                <a:latin typeface="Gill Sans MT"/>
                <a:cs typeface="Gill Sans MT"/>
              </a:rPr>
              <a:t>podporované</a:t>
            </a:r>
            <a:r>
              <a:rPr sz="1800" spc="-95" dirty="0">
                <a:latin typeface="Gill Sans MT"/>
                <a:cs typeface="Gill Sans MT"/>
              </a:rPr>
              <a:t> </a:t>
            </a:r>
            <a:r>
              <a:rPr sz="1800" spc="-25" dirty="0">
                <a:latin typeface="Gill Sans MT"/>
                <a:cs typeface="Gill Sans MT"/>
              </a:rPr>
              <a:t>druhy </a:t>
            </a:r>
            <a:r>
              <a:rPr sz="1800" spc="-10" dirty="0">
                <a:latin typeface="Gill Sans MT"/>
                <a:cs typeface="Gill Sans MT"/>
              </a:rPr>
              <a:t>zeleniny: </a:t>
            </a:r>
            <a:r>
              <a:rPr sz="1800" i="1" spc="-10" dirty="0">
                <a:latin typeface="Gill Sans MT"/>
                <a:cs typeface="Gill Sans MT"/>
              </a:rPr>
              <a:t>chřest</a:t>
            </a:r>
            <a:endParaRPr sz="1800">
              <a:latin typeface="Gill Sans MT"/>
              <a:cs typeface="Gill Sans MT"/>
            </a:endParaRPr>
          </a:p>
          <a:p>
            <a:pPr marL="635" algn="ctr">
              <a:lnSpc>
                <a:spcPct val="100000"/>
              </a:lnSpc>
            </a:pPr>
            <a:r>
              <a:rPr sz="1800" i="1" dirty="0">
                <a:latin typeface="Gill Sans MT"/>
                <a:cs typeface="Gill Sans MT"/>
              </a:rPr>
              <a:t>křen </a:t>
            </a:r>
            <a:r>
              <a:rPr sz="1800" i="1" spc="-10" dirty="0">
                <a:latin typeface="Gill Sans MT"/>
                <a:cs typeface="Gill Sans MT"/>
              </a:rPr>
              <a:t>selský</a:t>
            </a:r>
            <a:endParaRPr sz="1800">
              <a:latin typeface="Gill Sans MT"/>
              <a:cs typeface="Gill Sans MT"/>
            </a:endParaRPr>
          </a:p>
          <a:p>
            <a:pPr algn="ctr">
              <a:lnSpc>
                <a:spcPct val="100000"/>
              </a:lnSpc>
            </a:pPr>
            <a:r>
              <a:rPr sz="1800" i="1" dirty="0">
                <a:latin typeface="Gill Sans MT"/>
                <a:cs typeface="Gill Sans MT"/>
              </a:rPr>
              <a:t>reveň</a:t>
            </a:r>
            <a:r>
              <a:rPr sz="1800" i="1" spc="-40" dirty="0">
                <a:latin typeface="Gill Sans MT"/>
                <a:cs typeface="Gill Sans MT"/>
              </a:rPr>
              <a:t> </a:t>
            </a:r>
            <a:r>
              <a:rPr sz="1800" i="1" dirty="0">
                <a:latin typeface="Gill Sans MT"/>
                <a:cs typeface="Gill Sans MT"/>
              </a:rPr>
              <a:t>kadeřavá</a:t>
            </a:r>
            <a:r>
              <a:rPr sz="1800" i="1" spc="10" dirty="0">
                <a:latin typeface="Gill Sans MT"/>
                <a:cs typeface="Gill Sans MT"/>
              </a:rPr>
              <a:t> </a:t>
            </a:r>
            <a:r>
              <a:rPr sz="1800" i="1" spc="-10" dirty="0">
                <a:latin typeface="Gill Sans MT"/>
                <a:cs typeface="Gill Sans MT"/>
              </a:rPr>
              <a:t>(rebarbora)</a:t>
            </a:r>
            <a:endParaRPr sz="1800">
              <a:latin typeface="Gill Sans MT"/>
              <a:cs typeface="Gill Sans MT"/>
            </a:endParaRPr>
          </a:p>
        </p:txBody>
      </p:sp>
      <p:grpSp>
        <p:nvGrpSpPr>
          <p:cNvPr id="29" name="object 29"/>
          <p:cNvGrpSpPr/>
          <p:nvPr/>
        </p:nvGrpSpPr>
        <p:grpSpPr>
          <a:xfrm>
            <a:off x="3299445" y="3086050"/>
            <a:ext cx="5669915" cy="2197735"/>
            <a:chOff x="3299445" y="3086050"/>
            <a:chExt cx="5669915" cy="2197735"/>
          </a:xfrm>
        </p:grpSpPr>
        <p:pic>
          <p:nvPicPr>
            <p:cNvPr id="30" name="object 30"/>
            <p:cNvPicPr/>
            <p:nvPr/>
          </p:nvPicPr>
          <p:blipFill>
            <a:blip r:embed="rId9" cstate="print"/>
            <a:stretch>
              <a:fillRect/>
            </a:stretch>
          </p:blipFill>
          <p:spPr>
            <a:xfrm>
              <a:off x="3299445" y="3086050"/>
              <a:ext cx="5669309" cy="2197682"/>
            </a:xfrm>
            <a:prstGeom prst="rect">
              <a:avLst/>
            </a:prstGeom>
          </p:spPr>
        </p:pic>
        <p:sp>
          <p:nvSpPr>
            <p:cNvPr id="31" name="object 31"/>
            <p:cNvSpPr/>
            <p:nvPr/>
          </p:nvSpPr>
          <p:spPr>
            <a:xfrm>
              <a:off x="3316224" y="3093719"/>
              <a:ext cx="5585460" cy="2123440"/>
            </a:xfrm>
            <a:custGeom>
              <a:avLst/>
              <a:gdLst/>
              <a:ahLst/>
              <a:cxnLst/>
              <a:rect l="l" t="t" r="r" b="b"/>
              <a:pathLst>
                <a:path w="5585459" h="2123440">
                  <a:moveTo>
                    <a:pt x="5231637" y="0"/>
                  </a:moveTo>
                  <a:lnTo>
                    <a:pt x="353822" y="0"/>
                  </a:lnTo>
                  <a:lnTo>
                    <a:pt x="305801" y="3229"/>
                  </a:lnTo>
                  <a:lnTo>
                    <a:pt x="259747" y="12635"/>
                  </a:lnTo>
                  <a:lnTo>
                    <a:pt x="216080" y="27799"/>
                  </a:lnTo>
                  <a:lnTo>
                    <a:pt x="175222" y="48297"/>
                  </a:lnTo>
                  <a:lnTo>
                    <a:pt x="137593" y="73710"/>
                  </a:lnTo>
                  <a:lnTo>
                    <a:pt x="103616" y="103616"/>
                  </a:lnTo>
                  <a:lnTo>
                    <a:pt x="73710" y="137593"/>
                  </a:lnTo>
                  <a:lnTo>
                    <a:pt x="48297" y="175222"/>
                  </a:lnTo>
                  <a:lnTo>
                    <a:pt x="27799" y="216080"/>
                  </a:lnTo>
                  <a:lnTo>
                    <a:pt x="12635" y="259747"/>
                  </a:lnTo>
                  <a:lnTo>
                    <a:pt x="3229" y="305801"/>
                  </a:lnTo>
                  <a:lnTo>
                    <a:pt x="0" y="353821"/>
                  </a:lnTo>
                  <a:lnTo>
                    <a:pt x="0" y="1769109"/>
                  </a:lnTo>
                  <a:lnTo>
                    <a:pt x="3229" y="1817130"/>
                  </a:lnTo>
                  <a:lnTo>
                    <a:pt x="12635" y="1863184"/>
                  </a:lnTo>
                  <a:lnTo>
                    <a:pt x="27799" y="1906851"/>
                  </a:lnTo>
                  <a:lnTo>
                    <a:pt x="48297" y="1947709"/>
                  </a:lnTo>
                  <a:lnTo>
                    <a:pt x="73710" y="1985338"/>
                  </a:lnTo>
                  <a:lnTo>
                    <a:pt x="103616" y="2019315"/>
                  </a:lnTo>
                  <a:lnTo>
                    <a:pt x="137593" y="2049221"/>
                  </a:lnTo>
                  <a:lnTo>
                    <a:pt x="175222" y="2074634"/>
                  </a:lnTo>
                  <a:lnTo>
                    <a:pt x="216080" y="2095132"/>
                  </a:lnTo>
                  <a:lnTo>
                    <a:pt x="259747" y="2110296"/>
                  </a:lnTo>
                  <a:lnTo>
                    <a:pt x="305801" y="2119702"/>
                  </a:lnTo>
                  <a:lnTo>
                    <a:pt x="353822" y="2122931"/>
                  </a:lnTo>
                  <a:lnTo>
                    <a:pt x="5231637" y="2122931"/>
                  </a:lnTo>
                  <a:lnTo>
                    <a:pt x="5279658" y="2119702"/>
                  </a:lnTo>
                  <a:lnTo>
                    <a:pt x="5325712" y="2110296"/>
                  </a:lnTo>
                  <a:lnTo>
                    <a:pt x="5369379" y="2095132"/>
                  </a:lnTo>
                  <a:lnTo>
                    <a:pt x="5410237" y="2074634"/>
                  </a:lnTo>
                  <a:lnTo>
                    <a:pt x="5447866" y="2049221"/>
                  </a:lnTo>
                  <a:lnTo>
                    <a:pt x="5481843" y="2019315"/>
                  </a:lnTo>
                  <a:lnTo>
                    <a:pt x="5511749" y="1985338"/>
                  </a:lnTo>
                  <a:lnTo>
                    <a:pt x="5537162" y="1947709"/>
                  </a:lnTo>
                  <a:lnTo>
                    <a:pt x="5557660" y="1906851"/>
                  </a:lnTo>
                  <a:lnTo>
                    <a:pt x="5572824" y="1863184"/>
                  </a:lnTo>
                  <a:lnTo>
                    <a:pt x="5582230" y="1817130"/>
                  </a:lnTo>
                  <a:lnTo>
                    <a:pt x="5585459" y="1769109"/>
                  </a:lnTo>
                  <a:lnTo>
                    <a:pt x="5585459" y="353821"/>
                  </a:lnTo>
                  <a:lnTo>
                    <a:pt x="5582230" y="305801"/>
                  </a:lnTo>
                  <a:lnTo>
                    <a:pt x="5572824" y="259747"/>
                  </a:lnTo>
                  <a:lnTo>
                    <a:pt x="5557660" y="216080"/>
                  </a:lnTo>
                  <a:lnTo>
                    <a:pt x="5537162" y="175222"/>
                  </a:lnTo>
                  <a:lnTo>
                    <a:pt x="5511749" y="137593"/>
                  </a:lnTo>
                  <a:lnTo>
                    <a:pt x="5481843" y="103616"/>
                  </a:lnTo>
                  <a:lnTo>
                    <a:pt x="5447866" y="73710"/>
                  </a:lnTo>
                  <a:lnTo>
                    <a:pt x="5410237" y="48297"/>
                  </a:lnTo>
                  <a:lnTo>
                    <a:pt x="5369379" y="27799"/>
                  </a:lnTo>
                  <a:lnTo>
                    <a:pt x="5325712" y="12635"/>
                  </a:lnTo>
                  <a:lnTo>
                    <a:pt x="5279658" y="3229"/>
                  </a:lnTo>
                  <a:lnTo>
                    <a:pt x="5231637" y="0"/>
                  </a:lnTo>
                  <a:close/>
                </a:path>
              </a:pathLst>
            </a:custGeom>
            <a:solidFill>
              <a:srgbClr val="FFF1CC"/>
            </a:solidFill>
          </p:spPr>
          <p:txBody>
            <a:bodyPr wrap="square" lIns="0" tIns="0" rIns="0" bIns="0" rtlCol="0"/>
            <a:lstStyle/>
            <a:p>
              <a:endParaRPr/>
            </a:p>
          </p:txBody>
        </p:sp>
      </p:grpSp>
      <p:sp>
        <p:nvSpPr>
          <p:cNvPr id="32" name="object 32"/>
          <p:cNvSpPr txBox="1"/>
          <p:nvPr/>
        </p:nvSpPr>
        <p:spPr>
          <a:xfrm>
            <a:off x="3552825" y="2510739"/>
            <a:ext cx="4335780" cy="1083945"/>
          </a:xfrm>
          <a:prstGeom prst="rect">
            <a:avLst/>
          </a:prstGeom>
        </p:spPr>
        <p:txBody>
          <a:bodyPr vert="horz" wrap="square" lIns="0" tIns="12065" rIns="0" bIns="0" rtlCol="0">
            <a:spAutoFit/>
          </a:bodyPr>
          <a:lstStyle/>
          <a:p>
            <a:pPr marL="779780" algn="ctr">
              <a:lnSpc>
                <a:spcPct val="100000"/>
              </a:lnSpc>
              <a:spcBef>
                <a:spcPts val="95"/>
              </a:spcBef>
            </a:pPr>
            <a:r>
              <a:rPr sz="3100" spc="75" dirty="0">
                <a:solidFill>
                  <a:srgbClr val="003300"/>
                </a:solidFill>
                <a:latin typeface="Arial"/>
                <a:cs typeface="Arial"/>
              </a:rPr>
              <a:t>produkčních</a:t>
            </a:r>
            <a:r>
              <a:rPr sz="3100" spc="-50" dirty="0">
                <a:solidFill>
                  <a:srgbClr val="003300"/>
                </a:solidFill>
                <a:latin typeface="Arial"/>
                <a:cs typeface="Arial"/>
              </a:rPr>
              <a:t> </a:t>
            </a:r>
            <a:r>
              <a:rPr sz="3100" spc="130" dirty="0">
                <a:solidFill>
                  <a:srgbClr val="003300"/>
                </a:solidFill>
                <a:latin typeface="Arial"/>
                <a:cs typeface="Arial"/>
              </a:rPr>
              <a:t>plodin</a:t>
            </a:r>
            <a:endParaRPr sz="3100">
              <a:latin typeface="Arial"/>
              <a:cs typeface="Arial"/>
            </a:endParaRPr>
          </a:p>
          <a:p>
            <a:pPr marL="12700">
              <a:lnSpc>
                <a:spcPct val="100000"/>
              </a:lnSpc>
              <a:spcBef>
                <a:spcPts val="2455"/>
              </a:spcBef>
            </a:pPr>
            <a:r>
              <a:rPr sz="1800" dirty="0">
                <a:latin typeface="Gill Sans MT"/>
                <a:cs typeface="Gill Sans MT"/>
              </a:rPr>
              <a:t>Specifické</a:t>
            </a:r>
            <a:r>
              <a:rPr sz="1800" spc="-20" dirty="0">
                <a:latin typeface="Gill Sans MT"/>
                <a:cs typeface="Gill Sans MT"/>
              </a:rPr>
              <a:t> </a:t>
            </a:r>
            <a:r>
              <a:rPr sz="1800" dirty="0">
                <a:latin typeface="Gill Sans MT"/>
                <a:cs typeface="Gill Sans MT"/>
              </a:rPr>
              <a:t>podmínky</a:t>
            </a:r>
            <a:r>
              <a:rPr sz="1800" spc="-5" dirty="0">
                <a:latin typeface="Gill Sans MT"/>
                <a:cs typeface="Gill Sans MT"/>
              </a:rPr>
              <a:t> </a:t>
            </a:r>
            <a:r>
              <a:rPr sz="1800" spc="-10" dirty="0">
                <a:latin typeface="Gill Sans MT"/>
                <a:cs typeface="Gill Sans MT"/>
              </a:rPr>
              <a:t>titulu:</a:t>
            </a:r>
            <a:endParaRPr sz="1800">
              <a:latin typeface="Gill Sans MT"/>
              <a:cs typeface="Gill Sans MT"/>
            </a:endParaRPr>
          </a:p>
        </p:txBody>
      </p:sp>
      <p:sp>
        <p:nvSpPr>
          <p:cNvPr id="33" name="object 33"/>
          <p:cNvSpPr txBox="1"/>
          <p:nvPr/>
        </p:nvSpPr>
        <p:spPr>
          <a:xfrm>
            <a:off x="3552825" y="3570477"/>
            <a:ext cx="5298440" cy="1504315"/>
          </a:xfrm>
          <a:prstGeom prst="rect">
            <a:avLst/>
          </a:prstGeom>
        </p:spPr>
        <p:txBody>
          <a:bodyPr vert="horz" wrap="square" lIns="0" tIns="132715" rIns="0" bIns="0" rtlCol="0">
            <a:spAutoFit/>
          </a:bodyPr>
          <a:lstStyle/>
          <a:p>
            <a:pPr marL="12700">
              <a:lnSpc>
                <a:spcPct val="100000"/>
              </a:lnSpc>
              <a:spcBef>
                <a:spcPts val="1045"/>
              </a:spcBef>
              <a:tabLst>
                <a:tab pos="299085" algn="l"/>
              </a:tabLst>
            </a:pPr>
            <a:r>
              <a:rPr sz="1800" spc="-50" dirty="0">
                <a:latin typeface="Arial"/>
                <a:cs typeface="Arial"/>
              </a:rPr>
              <a:t>•</a:t>
            </a:r>
            <a:r>
              <a:rPr sz="1800" dirty="0">
                <a:latin typeface="Arial"/>
                <a:cs typeface="Arial"/>
              </a:rPr>
              <a:t>	</a:t>
            </a:r>
            <a:r>
              <a:rPr sz="1800" dirty="0">
                <a:latin typeface="Gill Sans MT"/>
                <a:cs typeface="Gill Sans MT"/>
              </a:rPr>
              <a:t>aplikovat</a:t>
            </a:r>
            <a:r>
              <a:rPr sz="1800" spc="-50" dirty="0">
                <a:latin typeface="Gill Sans MT"/>
                <a:cs typeface="Gill Sans MT"/>
              </a:rPr>
              <a:t> </a:t>
            </a:r>
            <a:r>
              <a:rPr sz="1800" dirty="0">
                <a:latin typeface="Gill Sans MT"/>
                <a:cs typeface="Gill Sans MT"/>
              </a:rPr>
              <a:t>povinně</a:t>
            </a:r>
            <a:r>
              <a:rPr sz="1800" spc="-35" dirty="0">
                <a:latin typeface="Gill Sans MT"/>
                <a:cs typeface="Gill Sans MT"/>
              </a:rPr>
              <a:t> </a:t>
            </a:r>
            <a:r>
              <a:rPr sz="1800" dirty="0">
                <a:latin typeface="Gill Sans MT"/>
                <a:cs typeface="Gill Sans MT"/>
              </a:rPr>
              <a:t>před</a:t>
            </a:r>
            <a:r>
              <a:rPr sz="1800" spc="-35" dirty="0">
                <a:latin typeface="Gill Sans MT"/>
                <a:cs typeface="Gill Sans MT"/>
              </a:rPr>
              <a:t> </a:t>
            </a:r>
            <a:r>
              <a:rPr sz="1800" dirty="0">
                <a:latin typeface="Gill Sans MT"/>
                <a:cs typeface="Gill Sans MT"/>
              </a:rPr>
              <a:t>výsadbou</a:t>
            </a:r>
            <a:r>
              <a:rPr sz="1800" spc="-50" dirty="0">
                <a:latin typeface="Gill Sans MT"/>
                <a:cs typeface="Gill Sans MT"/>
              </a:rPr>
              <a:t> </a:t>
            </a:r>
            <a:r>
              <a:rPr sz="1800" spc="-20" dirty="0">
                <a:latin typeface="Gill Sans MT"/>
                <a:cs typeface="Gill Sans MT"/>
              </a:rPr>
              <a:t>hnůj</a:t>
            </a:r>
            <a:endParaRPr sz="1800">
              <a:latin typeface="Gill Sans MT"/>
              <a:cs typeface="Gill Sans MT"/>
            </a:endParaRPr>
          </a:p>
          <a:p>
            <a:pPr marL="12700">
              <a:lnSpc>
                <a:spcPct val="100000"/>
              </a:lnSpc>
              <a:spcBef>
                <a:spcPts val="950"/>
              </a:spcBef>
              <a:tabLst>
                <a:tab pos="299085" algn="l"/>
              </a:tabLst>
            </a:pPr>
            <a:r>
              <a:rPr sz="1800" spc="-50" dirty="0">
                <a:latin typeface="Arial"/>
                <a:cs typeface="Arial"/>
              </a:rPr>
              <a:t>•</a:t>
            </a:r>
            <a:r>
              <a:rPr sz="1800" dirty="0">
                <a:latin typeface="Arial"/>
                <a:cs typeface="Arial"/>
              </a:rPr>
              <a:t>	</a:t>
            </a:r>
            <a:r>
              <a:rPr sz="1800" dirty="0">
                <a:latin typeface="Gill Sans MT"/>
                <a:cs typeface="Gill Sans MT"/>
              </a:rPr>
              <a:t>provést</a:t>
            </a:r>
            <a:r>
              <a:rPr sz="1800" spc="-50" dirty="0">
                <a:latin typeface="Gill Sans MT"/>
                <a:cs typeface="Gill Sans MT"/>
              </a:rPr>
              <a:t> </a:t>
            </a:r>
            <a:r>
              <a:rPr sz="1800" dirty="0">
                <a:latin typeface="Gill Sans MT"/>
                <a:cs typeface="Gill Sans MT"/>
              </a:rPr>
              <a:t>každoročně</a:t>
            </a:r>
            <a:r>
              <a:rPr sz="1800" spc="-60" dirty="0">
                <a:latin typeface="Gill Sans MT"/>
                <a:cs typeface="Gill Sans MT"/>
              </a:rPr>
              <a:t> </a:t>
            </a:r>
            <a:r>
              <a:rPr sz="1800" dirty="0">
                <a:latin typeface="Gill Sans MT"/>
                <a:cs typeface="Gill Sans MT"/>
              </a:rPr>
              <a:t>maximálně</a:t>
            </a:r>
            <a:r>
              <a:rPr sz="1800" spc="-40" dirty="0">
                <a:latin typeface="Gill Sans MT"/>
                <a:cs typeface="Gill Sans MT"/>
              </a:rPr>
              <a:t> </a:t>
            </a:r>
            <a:r>
              <a:rPr sz="1800" dirty="0">
                <a:latin typeface="Gill Sans MT"/>
                <a:cs typeface="Gill Sans MT"/>
              </a:rPr>
              <a:t>dvě</a:t>
            </a:r>
            <a:r>
              <a:rPr sz="1800" spc="-25" dirty="0">
                <a:latin typeface="Gill Sans MT"/>
                <a:cs typeface="Gill Sans MT"/>
              </a:rPr>
              <a:t> </a:t>
            </a:r>
            <a:r>
              <a:rPr sz="1800" dirty="0">
                <a:latin typeface="Gill Sans MT"/>
                <a:cs typeface="Gill Sans MT"/>
              </a:rPr>
              <a:t>aplikace</a:t>
            </a:r>
            <a:r>
              <a:rPr sz="1800" spc="-40" dirty="0">
                <a:latin typeface="Gill Sans MT"/>
                <a:cs typeface="Gill Sans MT"/>
              </a:rPr>
              <a:t> </a:t>
            </a:r>
            <a:r>
              <a:rPr sz="1800" spc="-10" dirty="0">
                <a:latin typeface="Gill Sans MT"/>
                <a:cs typeface="Gill Sans MT"/>
              </a:rPr>
              <a:t>herbicidů</a:t>
            </a:r>
            <a:endParaRPr sz="1800">
              <a:latin typeface="Gill Sans MT"/>
              <a:cs typeface="Gill Sans MT"/>
            </a:endParaRPr>
          </a:p>
          <a:p>
            <a:pPr marL="12700">
              <a:lnSpc>
                <a:spcPct val="100000"/>
              </a:lnSpc>
              <a:spcBef>
                <a:spcPts val="950"/>
              </a:spcBef>
              <a:tabLst>
                <a:tab pos="299085" algn="l"/>
              </a:tabLst>
            </a:pPr>
            <a:r>
              <a:rPr sz="1800" spc="-50" dirty="0">
                <a:latin typeface="Arial"/>
                <a:cs typeface="Arial"/>
              </a:rPr>
              <a:t>•</a:t>
            </a:r>
            <a:r>
              <a:rPr sz="1800" dirty="0">
                <a:latin typeface="Arial"/>
                <a:cs typeface="Arial"/>
              </a:rPr>
              <a:t>	</a:t>
            </a:r>
            <a:r>
              <a:rPr sz="1800" dirty="0">
                <a:latin typeface="Gill Sans MT"/>
                <a:cs typeface="Gill Sans MT"/>
              </a:rPr>
              <a:t>vést</a:t>
            </a:r>
            <a:r>
              <a:rPr sz="1800" spc="-30" dirty="0">
                <a:latin typeface="Gill Sans MT"/>
                <a:cs typeface="Gill Sans MT"/>
              </a:rPr>
              <a:t> </a:t>
            </a:r>
            <a:r>
              <a:rPr sz="1800" dirty="0">
                <a:latin typeface="Gill Sans MT"/>
                <a:cs typeface="Gill Sans MT"/>
              </a:rPr>
              <a:t>a</a:t>
            </a:r>
            <a:r>
              <a:rPr sz="1800" spc="5" dirty="0">
                <a:latin typeface="Gill Sans MT"/>
                <a:cs typeface="Gill Sans MT"/>
              </a:rPr>
              <a:t> </a:t>
            </a:r>
            <a:r>
              <a:rPr sz="1800" dirty="0">
                <a:latin typeface="Gill Sans MT"/>
                <a:cs typeface="Gill Sans MT"/>
              </a:rPr>
              <a:t>zaznamenávat</a:t>
            </a:r>
            <a:r>
              <a:rPr sz="1800" spc="-30" dirty="0">
                <a:latin typeface="Gill Sans MT"/>
                <a:cs typeface="Gill Sans MT"/>
              </a:rPr>
              <a:t> </a:t>
            </a:r>
            <a:r>
              <a:rPr sz="1800" dirty="0">
                <a:latin typeface="Gill Sans MT"/>
                <a:cs typeface="Gill Sans MT"/>
              </a:rPr>
              <a:t>do</a:t>
            </a:r>
            <a:r>
              <a:rPr sz="1800" spc="-5" dirty="0">
                <a:latin typeface="Gill Sans MT"/>
                <a:cs typeface="Gill Sans MT"/>
              </a:rPr>
              <a:t> </a:t>
            </a:r>
            <a:r>
              <a:rPr sz="1800" dirty="0">
                <a:latin typeface="Gill Sans MT"/>
                <a:cs typeface="Gill Sans MT"/>
              </a:rPr>
              <a:t>karty</a:t>
            </a:r>
            <a:r>
              <a:rPr sz="1800" spc="5" dirty="0">
                <a:latin typeface="Gill Sans MT"/>
                <a:cs typeface="Gill Sans MT"/>
              </a:rPr>
              <a:t> </a:t>
            </a:r>
            <a:r>
              <a:rPr sz="1800" dirty="0">
                <a:latin typeface="Gill Sans MT"/>
                <a:cs typeface="Gill Sans MT"/>
              </a:rPr>
              <a:t>DPB</a:t>
            </a:r>
            <a:r>
              <a:rPr sz="1800" spc="-15" dirty="0">
                <a:latin typeface="Gill Sans MT"/>
                <a:cs typeface="Gill Sans MT"/>
              </a:rPr>
              <a:t> </a:t>
            </a:r>
            <a:r>
              <a:rPr sz="1800" dirty="0">
                <a:latin typeface="Gill Sans MT"/>
                <a:cs typeface="Gill Sans MT"/>
              </a:rPr>
              <a:t>datum</a:t>
            </a:r>
            <a:r>
              <a:rPr sz="1800" spc="5" dirty="0">
                <a:latin typeface="Gill Sans MT"/>
                <a:cs typeface="Gill Sans MT"/>
              </a:rPr>
              <a:t> </a:t>
            </a:r>
            <a:r>
              <a:rPr sz="1800" spc="-10" dirty="0">
                <a:latin typeface="Gill Sans MT"/>
                <a:cs typeface="Gill Sans MT"/>
              </a:rPr>
              <a:t>výsadby</a:t>
            </a:r>
            <a:endParaRPr sz="1800">
              <a:latin typeface="Gill Sans MT"/>
              <a:cs typeface="Gill Sans MT"/>
            </a:endParaRPr>
          </a:p>
          <a:p>
            <a:pPr marL="299085">
              <a:lnSpc>
                <a:spcPct val="100000"/>
              </a:lnSpc>
              <a:spcBef>
                <a:spcPts val="155"/>
              </a:spcBef>
            </a:pPr>
            <a:r>
              <a:rPr sz="1800" dirty="0">
                <a:latin typeface="Gill Sans MT"/>
                <a:cs typeface="Gill Sans MT"/>
              </a:rPr>
              <a:t>a</a:t>
            </a:r>
            <a:r>
              <a:rPr sz="1800" spc="-10" dirty="0">
                <a:latin typeface="Gill Sans MT"/>
                <a:cs typeface="Gill Sans MT"/>
              </a:rPr>
              <a:t> sklizně</a:t>
            </a:r>
            <a:endParaRPr sz="1800">
              <a:latin typeface="Gill Sans MT"/>
              <a:cs typeface="Gill Sans MT"/>
            </a:endParaRPr>
          </a:p>
        </p:txBody>
      </p:sp>
      <p:pic>
        <p:nvPicPr>
          <p:cNvPr id="34" name="object 34"/>
          <p:cNvPicPr/>
          <p:nvPr/>
        </p:nvPicPr>
        <p:blipFill>
          <a:blip r:embed="rId10" cstate="print"/>
          <a:stretch>
            <a:fillRect/>
          </a:stretch>
        </p:blipFill>
        <p:spPr>
          <a:xfrm>
            <a:off x="435863" y="243852"/>
            <a:ext cx="251459" cy="251447"/>
          </a:xfrm>
          <a:prstGeom prst="rect">
            <a:avLst/>
          </a:prstGeom>
        </p:spPr>
      </p:pic>
      <p:pic>
        <p:nvPicPr>
          <p:cNvPr id="35" name="object 35"/>
          <p:cNvPicPr/>
          <p:nvPr/>
        </p:nvPicPr>
        <p:blipFill>
          <a:blip r:embed="rId11" cstate="print"/>
          <a:stretch>
            <a:fillRect/>
          </a:stretch>
        </p:blipFill>
        <p:spPr>
          <a:xfrm>
            <a:off x="3983735" y="2269223"/>
            <a:ext cx="252984" cy="252996"/>
          </a:xfrm>
          <a:prstGeom prst="rect">
            <a:avLst/>
          </a:prstGeom>
        </p:spPr>
      </p:pic>
      <p:sp>
        <p:nvSpPr>
          <p:cNvPr id="36" name="object 36"/>
          <p:cNvSpPr txBox="1"/>
          <p:nvPr/>
        </p:nvSpPr>
        <p:spPr>
          <a:xfrm>
            <a:off x="3531489" y="5888532"/>
            <a:ext cx="5337175" cy="299720"/>
          </a:xfrm>
          <a:prstGeom prst="rect">
            <a:avLst/>
          </a:prstGeom>
        </p:spPr>
        <p:txBody>
          <a:bodyPr vert="horz" wrap="square" lIns="0" tIns="12700" rIns="0" bIns="0" rtlCol="0">
            <a:spAutoFit/>
          </a:bodyPr>
          <a:lstStyle/>
          <a:p>
            <a:pPr marL="1270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umožněn</a:t>
            </a:r>
            <a:r>
              <a:rPr sz="1800" spc="-25" dirty="0">
                <a:latin typeface="Calibri"/>
                <a:cs typeface="Calibri"/>
              </a:rPr>
              <a:t> </a:t>
            </a:r>
            <a:r>
              <a:rPr sz="1800" dirty="0">
                <a:latin typeface="Calibri"/>
                <a:cs typeface="Calibri"/>
              </a:rPr>
              <a:t>souběh</a:t>
            </a:r>
            <a:r>
              <a:rPr sz="1800" spc="-30" dirty="0">
                <a:latin typeface="Calibri"/>
                <a:cs typeface="Calibri"/>
              </a:rPr>
              <a:t> </a:t>
            </a:r>
            <a:r>
              <a:rPr sz="1800" dirty="0">
                <a:latin typeface="Calibri"/>
                <a:cs typeface="Calibri"/>
              </a:rPr>
              <a:t>AEKO</a:t>
            </a:r>
            <a:r>
              <a:rPr sz="1800" spc="-50" dirty="0">
                <a:latin typeface="Calibri"/>
                <a:cs typeface="Calibri"/>
              </a:rPr>
              <a:t> </a:t>
            </a:r>
            <a:r>
              <a:rPr sz="1800" dirty="0">
                <a:latin typeface="Calibri"/>
                <a:cs typeface="Calibri"/>
              </a:rPr>
              <a:t>(z.</a:t>
            </a:r>
            <a:r>
              <a:rPr sz="1800" spc="-25" dirty="0">
                <a:latin typeface="Calibri"/>
                <a:cs typeface="Calibri"/>
              </a:rPr>
              <a:t> </a:t>
            </a:r>
            <a:r>
              <a:rPr sz="1800" dirty="0">
                <a:latin typeface="Calibri"/>
                <a:cs typeface="Calibri"/>
              </a:rPr>
              <a:t>kultura</a:t>
            </a:r>
            <a:r>
              <a:rPr sz="1800" spc="-30" dirty="0">
                <a:latin typeface="Calibri"/>
                <a:cs typeface="Calibri"/>
              </a:rPr>
              <a:t> </a:t>
            </a:r>
            <a:r>
              <a:rPr sz="1800" dirty="0">
                <a:latin typeface="Calibri"/>
                <a:cs typeface="Calibri"/>
              </a:rPr>
              <a:t>P)</a:t>
            </a:r>
            <a:r>
              <a:rPr sz="1800" spc="-35" dirty="0">
                <a:latin typeface="Calibri"/>
                <a:cs typeface="Calibri"/>
              </a:rPr>
              <a:t> </a:t>
            </a:r>
            <a:r>
              <a:rPr sz="1800" dirty="0">
                <a:latin typeface="Calibri"/>
                <a:cs typeface="Calibri"/>
              </a:rPr>
              <a:t>a</a:t>
            </a:r>
            <a:r>
              <a:rPr sz="1800" spc="-30" dirty="0">
                <a:latin typeface="Calibri"/>
                <a:cs typeface="Calibri"/>
              </a:rPr>
              <a:t> </a:t>
            </a:r>
            <a:r>
              <a:rPr sz="1800" dirty="0">
                <a:latin typeface="Calibri"/>
                <a:cs typeface="Calibri"/>
              </a:rPr>
              <a:t>EZ</a:t>
            </a:r>
            <a:r>
              <a:rPr sz="1800" spc="-40" dirty="0">
                <a:latin typeface="Calibri"/>
                <a:cs typeface="Calibri"/>
              </a:rPr>
              <a:t> </a:t>
            </a:r>
            <a:r>
              <a:rPr sz="1800" dirty="0">
                <a:latin typeface="Calibri"/>
                <a:cs typeface="Calibri"/>
              </a:rPr>
              <a:t>(z.</a:t>
            </a:r>
            <a:r>
              <a:rPr sz="1800" spc="-30" dirty="0">
                <a:latin typeface="Calibri"/>
                <a:cs typeface="Calibri"/>
              </a:rPr>
              <a:t> </a:t>
            </a:r>
            <a:r>
              <a:rPr sz="1800" dirty="0">
                <a:latin typeface="Calibri"/>
                <a:cs typeface="Calibri"/>
              </a:rPr>
              <a:t>kultura</a:t>
            </a:r>
            <a:r>
              <a:rPr sz="1800" spc="-25" dirty="0">
                <a:latin typeface="Calibri"/>
                <a:cs typeface="Calibri"/>
              </a:rPr>
              <a:t> R)</a:t>
            </a:r>
            <a:endParaRPr sz="180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53831" y="2301220"/>
            <a:ext cx="7938770" cy="4247515"/>
            <a:chOff x="4053831" y="2301220"/>
            <a:chExt cx="7938770" cy="4247515"/>
          </a:xfrm>
        </p:grpSpPr>
        <p:pic>
          <p:nvPicPr>
            <p:cNvPr id="3" name="object 3"/>
            <p:cNvPicPr/>
            <p:nvPr/>
          </p:nvPicPr>
          <p:blipFill>
            <a:blip r:embed="rId2" cstate="print"/>
            <a:stretch>
              <a:fillRect/>
            </a:stretch>
          </p:blipFill>
          <p:spPr>
            <a:xfrm>
              <a:off x="4053831" y="2301220"/>
              <a:ext cx="7938533" cy="4247417"/>
            </a:xfrm>
            <a:prstGeom prst="rect">
              <a:avLst/>
            </a:prstGeom>
          </p:spPr>
        </p:pic>
        <p:sp>
          <p:nvSpPr>
            <p:cNvPr id="4" name="object 4"/>
            <p:cNvSpPr/>
            <p:nvPr/>
          </p:nvSpPr>
          <p:spPr>
            <a:xfrm>
              <a:off x="4070603" y="2308859"/>
              <a:ext cx="7854950" cy="4173220"/>
            </a:xfrm>
            <a:custGeom>
              <a:avLst/>
              <a:gdLst/>
              <a:ahLst/>
              <a:cxnLst/>
              <a:rect l="l" t="t" r="r" b="b"/>
              <a:pathLst>
                <a:path w="7854950" h="4173220">
                  <a:moveTo>
                    <a:pt x="7159244" y="0"/>
                  </a:moveTo>
                  <a:lnTo>
                    <a:pt x="695451" y="0"/>
                  </a:lnTo>
                  <a:lnTo>
                    <a:pt x="647841" y="1604"/>
                  </a:lnTo>
                  <a:lnTo>
                    <a:pt x="601091" y="6349"/>
                  </a:lnTo>
                  <a:lnTo>
                    <a:pt x="555305" y="14130"/>
                  </a:lnTo>
                  <a:lnTo>
                    <a:pt x="510587" y="24844"/>
                  </a:lnTo>
                  <a:lnTo>
                    <a:pt x="467039" y="38388"/>
                  </a:lnTo>
                  <a:lnTo>
                    <a:pt x="424767" y="54657"/>
                  </a:lnTo>
                  <a:lnTo>
                    <a:pt x="383873" y="73548"/>
                  </a:lnTo>
                  <a:lnTo>
                    <a:pt x="344461" y="94958"/>
                  </a:lnTo>
                  <a:lnTo>
                    <a:pt x="306635" y="118782"/>
                  </a:lnTo>
                  <a:lnTo>
                    <a:pt x="270498" y="144918"/>
                  </a:lnTo>
                  <a:lnTo>
                    <a:pt x="236155" y="173261"/>
                  </a:lnTo>
                  <a:lnTo>
                    <a:pt x="203708" y="203708"/>
                  </a:lnTo>
                  <a:lnTo>
                    <a:pt x="173261" y="236155"/>
                  </a:lnTo>
                  <a:lnTo>
                    <a:pt x="144918" y="270498"/>
                  </a:lnTo>
                  <a:lnTo>
                    <a:pt x="118782" y="306635"/>
                  </a:lnTo>
                  <a:lnTo>
                    <a:pt x="94958" y="344461"/>
                  </a:lnTo>
                  <a:lnTo>
                    <a:pt x="73548" y="383873"/>
                  </a:lnTo>
                  <a:lnTo>
                    <a:pt x="54657" y="424767"/>
                  </a:lnTo>
                  <a:lnTo>
                    <a:pt x="38388" y="467039"/>
                  </a:lnTo>
                  <a:lnTo>
                    <a:pt x="24844" y="510587"/>
                  </a:lnTo>
                  <a:lnTo>
                    <a:pt x="14130" y="555305"/>
                  </a:lnTo>
                  <a:lnTo>
                    <a:pt x="6349" y="601091"/>
                  </a:lnTo>
                  <a:lnTo>
                    <a:pt x="1604" y="647841"/>
                  </a:lnTo>
                  <a:lnTo>
                    <a:pt x="0" y="695451"/>
                  </a:lnTo>
                  <a:lnTo>
                    <a:pt x="0" y="3477247"/>
                  </a:lnTo>
                  <a:lnTo>
                    <a:pt x="1604" y="3524863"/>
                  </a:lnTo>
                  <a:lnTo>
                    <a:pt x="6349" y="3571618"/>
                  </a:lnTo>
                  <a:lnTo>
                    <a:pt x="14130" y="3617408"/>
                  </a:lnTo>
                  <a:lnTo>
                    <a:pt x="24844" y="3662130"/>
                  </a:lnTo>
                  <a:lnTo>
                    <a:pt x="38388" y="3705680"/>
                  </a:lnTo>
                  <a:lnTo>
                    <a:pt x="54657" y="3747955"/>
                  </a:lnTo>
                  <a:lnTo>
                    <a:pt x="73548" y="3788850"/>
                  </a:lnTo>
                  <a:lnTo>
                    <a:pt x="94958" y="3828263"/>
                  </a:lnTo>
                  <a:lnTo>
                    <a:pt x="118782" y="3866090"/>
                  </a:lnTo>
                  <a:lnTo>
                    <a:pt x="144918" y="3902226"/>
                  </a:lnTo>
                  <a:lnTo>
                    <a:pt x="173261" y="3936570"/>
                  </a:lnTo>
                  <a:lnTo>
                    <a:pt x="203708" y="3969016"/>
                  </a:lnTo>
                  <a:lnTo>
                    <a:pt x="236155" y="3999462"/>
                  </a:lnTo>
                  <a:lnTo>
                    <a:pt x="270498" y="4027804"/>
                  </a:lnTo>
                  <a:lnTo>
                    <a:pt x="306635" y="4053938"/>
                  </a:lnTo>
                  <a:lnTo>
                    <a:pt x="344461" y="4077761"/>
                  </a:lnTo>
                  <a:lnTo>
                    <a:pt x="383873" y="4099169"/>
                  </a:lnTo>
                  <a:lnTo>
                    <a:pt x="424767" y="4118059"/>
                  </a:lnTo>
                  <a:lnTo>
                    <a:pt x="467039" y="4134327"/>
                  </a:lnTo>
                  <a:lnTo>
                    <a:pt x="510587" y="4147869"/>
                  </a:lnTo>
                  <a:lnTo>
                    <a:pt x="555305" y="4158582"/>
                  </a:lnTo>
                  <a:lnTo>
                    <a:pt x="601091" y="4166363"/>
                  </a:lnTo>
                  <a:lnTo>
                    <a:pt x="647841" y="4171107"/>
                  </a:lnTo>
                  <a:lnTo>
                    <a:pt x="695451" y="4172712"/>
                  </a:lnTo>
                  <a:lnTo>
                    <a:pt x="7159244" y="4172712"/>
                  </a:lnTo>
                  <a:lnTo>
                    <a:pt x="7206854" y="4171107"/>
                  </a:lnTo>
                  <a:lnTo>
                    <a:pt x="7253604" y="4166363"/>
                  </a:lnTo>
                  <a:lnTo>
                    <a:pt x="7299390" y="4158582"/>
                  </a:lnTo>
                  <a:lnTo>
                    <a:pt x="7344108" y="4147869"/>
                  </a:lnTo>
                  <a:lnTo>
                    <a:pt x="7387656" y="4134327"/>
                  </a:lnTo>
                  <a:lnTo>
                    <a:pt x="7429928" y="4118059"/>
                  </a:lnTo>
                  <a:lnTo>
                    <a:pt x="7470822" y="4099169"/>
                  </a:lnTo>
                  <a:lnTo>
                    <a:pt x="7510234" y="4077761"/>
                  </a:lnTo>
                  <a:lnTo>
                    <a:pt x="7548060" y="4053938"/>
                  </a:lnTo>
                  <a:lnTo>
                    <a:pt x="7584197" y="4027804"/>
                  </a:lnTo>
                  <a:lnTo>
                    <a:pt x="7618540" y="3999462"/>
                  </a:lnTo>
                  <a:lnTo>
                    <a:pt x="7650988" y="3969016"/>
                  </a:lnTo>
                  <a:lnTo>
                    <a:pt x="7681434" y="3936570"/>
                  </a:lnTo>
                  <a:lnTo>
                    <a:pt x="7709777" y="3902226"/>
                  </a:lnTo>
                  <a:lnTo>
                    <a:pt x="7735913" y="3866090"/>
                  </a:lnTo>
                  <a:lnTo>
                    <a:pt x="7759737" y="3828263"/>
                  </a:lnTo>
                  <a:lnTo>
                    <a:pt x="7781147" y="3788850"/>
                  </a:lnTo>
                  <a:lnTo>
                    <a:pt x="7800038" y="3747955"/>
                  </a:lnTo>
                  <a:lnTo>
                    <a:pt x="7816307" y="3705680"/>
                  </a:lnTo>
                  <a:lnTo>
                    <a:pt x="7829851" y="3662130"/>
                  </a:lnTo>
                  <a:lnTo>
                    <a:pt x="7840565" y="3617408"/>
                  </a:lnTo>
                  <a:lnTo>
                    <a:pt x="7848346" y="3571618"/>
                  </a:lnTo>
                  <a:lnTo>
                    <a:pt x="7853091" y="3524863"/>
                  </a:lnTo>
                  <a:lnTo>
                    <a:pt x="7854696" y="3477247"/>
                  </a:lnTo>
                  <a:lnTo>
                    <a:pt x="7854696" y="695451"/>
                  </a:lnTo>
                  <a:lnTo>
                    <a:pt x="7853091" y="647841"/>
                  </a:lnTo>
                  <a:lnTo>
                    <a:pt x="7848346" y="601091"/>
                  </a:lnTo>
                  <a:lnTo>
                    <a:pt x="7840565" y="555305"/>
                  </a:lnTo>
                  <a:lnTo>
                    <a:pt x="7829851" y="510587"/>
                  </a:lnTo>
                  <a:lnTo>
                    <a:pt x="7816307" y="467039"/>
                  </a:lnTo>
                  <a:lnTo>
                    <a:pt x="7800038" y="424767"/>
                  </a:lnTo>
                  <a:lnTo>
                    <a:pt x="7781147" y="383873"/>
                  </a:lnTo>
                  <a:lnTo>
                    <a:pt x="7759737" y="344461"/>
                  </a:lnTo>
                  <a:lnTo>
                    <a:pt x="7735913" y="306635"/>
                  </a:lnTo>
                  <a:lnTo>
                    <a:pt x="7709777" y="270498"/>
                  </a:lnTo>
                  <a:lnTo>
                    <a:pt x="7681434" y="236155"/>
                  </a:lnTo>
                  <a:lnTo>
                    <a:pt x="7650988" y="203708"/>
                  </a:lnTo>
                  <a:lnTo>
                    <a:pt x="7618540" y="173261"/>
                  </a:lnTo>
                  <a:lnTo>
                    <a:pt x="7584197" y="144918"/>
                  </a:lnTo>
                  <a:lnTo>
                    <a:pt x="7548060" y="118782"/>
                  </a:lnTo>
                  <a:lnTo>
                    <a:pt x="7510234" y="94958"/>
                  </a:lnTo>
                  <a:lnTo>
                    <a:pt x="7470822" y="73548"/>
                  </a:lnTo>
                  <a:lnTo>
                    <a:pt x="7429928" y="54657"/>
                  </a:lnTo>
                  <a:lnTo>
                    <a:pt x="7387656" y="38388"/>
                  </a:lnTo>
                  <a:lnTo>
                    <a:pt x="7344108" y="24844"/>
                  </a:lnTo>
                  <a:lnTo>
                    <a:pt x="7299390" y="14130"/>
                  </a:lnTo>
                  <a:lnTo>
                    <a:pt x="7253604" y="6349"/>
                  </a:lnTo>
                  <a:lnTo>
                    <a:pt x="7206854" y="1604"/>
                  </a:lnTo>
                  <a:lnTo>
                    <a:pt x="7159244" y="0"/>
                  </a:lnTo>
                  <a:close/>
                </a:path>
              </a:pathLst>
            </a:custGeom>
            <a:solidFill>
              <a:srgbClr val="FFF1CC"/>
            </a:solidFill>
          </p:spPr>
          <p:txBody>
            <a:bodyPr wrap="square" lIns="0" tIns="0" rIns="0" bIns="0" rtlCol="0"/>
            <a:lstStyle/>
            <a:p>
              <a:endParaRPr/>
            </a:p>
          </p:txBody>
        </p:sp>
      </p:grpSp>
      <p:sp>
        <p:nvSpPr>
          <p:cNvPr id="5" name="object 5"/>
          <p:cNvSpPr txBox="1">
            <a:spLocks noGrp="1"/>
          </p:cNvSpPr>
          <p:nvPr>
            <p:ph type="title"/>
          </p:nvPr>
        </p:nvSpPr>
        <p:spPr>
          <a:xfrm>
            <a:off x="803859" y="341502"/>
            <a:ext cx="7092315" cy="513715"/>
          </a:xfrm>
          <a:prstGeom prst="rect">
            <a:avLst/>
          </a:prstGeom>
        </p:spPr>
        <p:txBody>
          <a:bodyPr vert="horz" wrap="square" lIns="0" tIns="12700" rIns="0" bIns="0" rtlCol="0">
            <a:spAutoFit/>
          </a:bodyPr>
          <a:lstStyle/>
          <a:p>
            <a:pPr marL="12700">
              <a:lnSpc>
                <a:spcPct val="100000"/>
              </a:lnSpc>
              <a:spcBef>
                <a:spcPts val="100"/>
              </a:spcBef>
            </a:pPr>
            <a:r>
              <a:rPr sz="3200" spc="80" dirty="0">
                <a:solidFill>
                  <a:srgbClr val="003300"/>
                </a:solidFill>
                <a:latin typeface="Arial"/>
                <a:cs typeface="Arial"/>
              </a:rPr>
              <a:t>Titul</a:t>
            </a:r>
            <a:r>
              <a:rPr sz="3200" spc="-55" dirty="0">
                <a:solidFill>
                  <a:srgbClr val="003300"/>
                </a:solidFill>
                <a:latin typeface="Arial"/>
                <a:cs typeface="Arial"/>
              </a:rPr>
              <a:t> </a:t>
            </a:r>
            <a:r>
              <a:rPr sz="3200" spc="70" dirty="0">
                <a:solidFill>
                  <a:srgbClr val="003300"/>
                </a:solidFill>
                <a:latin typeface="Arial"/>
                <a:cs typeface="Arial"/>
              </a:rPr>
              <a:t>Integrovaná</a:t>
            </a:r>
            <a:r>
              <a:rPr sz="3200" spc="-75" dirty="0">
                <a:solidFill>
                  <a:srgbClr val="003300"/>
                </a:solidFill>
                <a:latin typeface="Arial"/>
                <a:cs typeface="Arial"/>
              </a:rPr>
              <a:t> </a:t>
            </a:r>
            <a:r>
              <a:rPr sz="3200" spc="95" dirty="0">
                <a:solidFill>
                  <a:srgbClr val="003300"/>
                </a:solidFill>
                <a:latin typeface="Arial"/>
                <a:cs typeface="Arial"/>
              </a:rPr>
              <a:t>produkce</a:t>
            </a:r>
            <a:r>
              <a:rPr sz="3200" spc="-65" dirty="0">
                <a:solidFill>
                  <a:srgbClr val="003300"/>
                </a:solidFill>
                <a:latin typeface="Arial"/>
                <a:cs typeface="Arial"/>
              </a:rPr>
              <a:t> </a:t>
            </a:r>
            <a:r>
              <a:rPr sz="3200" spc="95" dirty="0">
                <a:solidFill>
                  <a:srgbClr val="003300"/>
                </a:solidFill>
                <a:latin typeface="Arial"/>
                <a:cs typeface="Arial"/>
              </a:rPr>
              <a:t>jahodníku</a:t>
            </a:r>
            <a:endParaRPr sz="3200">
              <a:latin typeface="Arial"/>
              <a:cs typeface="Arial"/>
            </a:endParaRPr>
          </a:p>
        </p:txBody>
      </p:sp>
      <p:grpSp>
        <p:nvGrpSpPr>
          <p:cNvPr id="6" name="object 6"/>
          <p:cNvGrpSpPr/>
          <p:nvPr/>
        </p:nvGrpSpPr>
        <p:grpSpPr>
          <a:xfrm>
            <a:off x="9233901" y="193475"/>
            <a:ext cx="2867025" cy="1155700"/>
            <a:chOff x="9233901" y="193475"/>
            <a:chExt cx="2867025" cy="1155700"/>
          </a:xfrm>
        </p:grpSpPr>
        <p:pic>
          <p:nvPicPr>
            <p:cNvPr id="7" name="object 7"/>
            <p:cNvPicPr/>
            <p:nvPr/>
          </p:nvPicPr>
          <p:blipFill>
            <a:blip r:embed="rId3" cstate="print"/>
            <a:stretch>
              <a:fillRect/>
            </a:stretch>
          </p:blipFill>
          <p:spPr>
            <a:xfrm>
              <a:off x="9233901" y="193475"/>
              <a:ext cx="2866672" cy="1120248"/>
            </a:xfrm>
            <a:prstGeom prst="rect">
              <a:avLst/>
            </a:prstGeom>
          </p:spPr>
        </p:pic>
        <p:pic>
          <p:nvPicPr>
            <p:cNvPr id="8" name="object 8"/>
            <p:cNvPicPr/>
            <p:nvPr/>
          </p:nvPicPr>
          <p:blipFill>
            <a:blip r:embed="rId4" cstate="print"/>
            <a:stretch>
              <a:fillRect/>
            </a:stretch>
          </p:blipFill>
          <p:spPr>
            <a:xfrm>
              <a:off x="9340595" y="217931"/>
              <a:ext cx="2717292" cy="1130808"/>
            </a:xfrm>
            <a:prstGeom prst="rect">
              <a:avLst/>
            </a:prstGeom>
          </p:spPr>
        </p:pic>
        <p:sp>
          <p:nvSpPr>
            <p:cNvPr id="9" name="object 9"/>
            <p:cNvSpPr/>
            <p:nvPr/>
          </p:nvSpPr>
          <p:spPr>
            <a:xfrm>
              <a:off x="9250679" y="201167"/>
              <a:ext cx="2783205" cy="1045844"/>
            </a:xfrm>
            <a:custGeom>
              <a:avLst/>
              <a:gdLst/>
              <a:ahLst/>
              <a:cxnLst/>
              <a:rect l="l" t="t" r="r" b="b"/>
              <a:pathLst>
                <a:path w="2783204" h="1045844">
                  <a:moveTo>
                    <a:pt x="2608579" y="0"/>
                  </a:moveTo>
                  <a:lnTo>
                    <a:pt x="174244" y="0"/>
                  </a:lnTo>
                  <a:lnTo>
                    <a:pt x="127911" y="6221"/>
                  </a:lnTo>
                  <a:lnTo>
                    <a:pt x="86284" y="23781"/>
                  </a:lnTo>
                  <a:lnTo>
                    <a:pt x="51022" y="51022"/>
                  </a:lnTo>
                  <a:lnTo>
                    <a:pt x="23781" y="86284"/>
                  </a:lnTo>
                  <a:lnTo>
                    <a:pt x="6221" y="127911"/>
                  </a:lnTo>
                  <a:lnTo>
                    <a:pt x="0" y="174243"/>
                  </a:lnTo>
                  <a:lnTo>
                    <a:pt x="0" y="871219"/>
                  </a:lnTo>
                  <a:lnTo>
                    <a:pt x="6221" y="917552"/>
                  </a:lnTo>
                  <a:lnTo>
                    <a:pt x="23781" y="959179"/>
                  </a:lnTo>
                  <a:lnTo>
                    <a:pt x="51022" y="994441"/>
                  </a:lnTo>
                  <a:lnTo>
                    <a:pt x="86284" y="1021682"/>
                  </a:lnTo>
                  <a:lnTo>
                    <a:pt x="127911" y="1039242"/>
                  </a:lnTo>
                  <a:lnTo>
                    <a:pt x="174244" y="1045463"/>
                  </a:lnTo>
                  <a:lnTo>
                    <a:pt x="2608579" y="1045463"/>
                  </a:lnTo>
                  <a:lnTo>
                    <a:pt x="2654912" y="1039242"/>
                  </a:lnTo>
                  <a:lnTo>
                    <a:pt x="2696539" y="1021682"/>
                  </a:lnTo>
                  <a:lnTo>
                    <a:pt x="2731801" y="994441"/>
                  </a:lnTo>
                  <a:lnTo>
                    <a:pt x="2759042" y="959179"/>
                  </a:lnTo>
                  <a:lnTo>
                    <a:pt x="2776602" y="917552"/>
                  </a:lnTo>
                  <a:lnTo>
                    <a:pt x="2782824" y="871219"/>
                  </a:lnTo>
                  <a:lnTo>
                    <a:pt x="2782824" y="174243"/>
                  </a:lnTo>
                  <a:lnTo>
                    <a:pt x="2776602" y="127911"/>
                  </a:lnTo>
                  <a:lnTo>
                    <a:pt x="2759042" y="86284"/>
                  </a:lnTo>
                  <a:lnTo>
                    <a:pt x="2731801" y="51022"/>
                  </a:lnTo>
                  <a:lnTo>
                    <a:pt x="2696539" y="23781"/>
                  </a:lnTo>
                  <a:lnTo>
                    <a:pt x="2654912" y="6221"/>
                  </a:lnTo>
                  <a:lnTo>
                    <a:pt x="2608579" y="0"/>
                  </a:lnTo>
                  <a:close/>
                </a:path>
              </a:pathLst>
            </a:custGeom>
            <a:solidFill>
              <a:srgbClr val="FFF1CC"/>
            </a:solidFill>
          </p:spPr>
          <p:txBody>
            <a:bodyPr wrap="square" lIns="0" tIns="0" rIns="0" bIns="0" rtlCol="0"/>
            <a:lstStyle/>
            <a:p>
              <a:endParaRPr/>
            </a:p>
          </p:txBody>
        </p:sp>
      </p:grpSp>
      <p:sp>
        <p:nvSpPr>
          <p:cNvPr id="10" name="object 10"/>
          <p:cNvSpPr txBox="1"/>
          <p:nvPr/>
        </p:nvSpPr>
        <p:spPr>
          <a:xfrm>
            <a:off x="9493122" y="291210"/>
            <a:ext cx="2305050" cy="848360"/>
          </a:xfrm>
          <a:prstGeom prst="rect">
            <a:avLst/>
          </a:prstGeom>
        </p:spPr>
        <p:txBody>
          <a:bodyPr vert="horz" wrap="square" lIns="0" tIns="12700" rIns="0" bIns="0" rtlCol="0">
            <a:spAutoFit/>
          </a:bodyPr>
          <a:lstStyle/>
          <a:p>
            <a:pPr marL="12700" marR="5080" algn="ctr">
              <a:lnSpc>
                <a:spcPct val="100000"/>
              </a:lnSpc>
              <a:spcBef>
                <a:spcPts val="100"/>
              </a:spcBef>
            </a:pPr>
            <a:r>
              <a:rPr sz="1800" i="1" dirty="0">
                <a:latin typeface="Gill Sans MT"/>
                <a:cs typeface="Gill Sans MT"/>
              </a:rPr>
              <a:t>Dotace</a:t>
            </a:r>
            <a:r>
              <a:rPr sz="1800" i="1" spc="-15" dirty="0">
                <a:latin typeface="Gill Sans MT"/>
                <a:cs typeface="Gill Sans MT"/>
              </a:rPr>
              <a:t> </a:t>
            </a:r>
            <a:r>
              <a:rPr sz="1800" i="1" dirty="0">
                <a:latin typeface="Gill Sans MT"/>
                <a:cs typeface="Gill Sans MT"/>
              </a:rPr>
              <a:t>je</a:t>
            </a:r>
            <a:r>
              <a:rPr sz="1800" i="1" spc="-5" dirty="0">
                <a:latin typeface="Gill Sans MT"/>
                <a:cs typeface="Gill Sans MT"/>
              </a:rPr>
              <a:t> </a:t>
            </a:r>
            <a:r>
              <a:rPr sz="1800" i="1" dirty="0">
                <a:latin typeface="Gill Sans MT"/>
                <a:cs typeface="Gill Sans MT"/>
              </a:rPr>
              <a:t>vyplácena</a:t>
            </a:r>
            <a:r>
              <a:rPr sz="1800" i="1" spc="20" dirty="0">
                <a:latin typeface="Gill Sans MT"/>
                <a:cs typeface="Gill Sans MT"/>
              </a:rPr>
              <a:t> </a:t>
            </a:r>
            <a:r>
              <a:rPr sz="1800" i="1" dirty="0">
                <a:latin typeface="Gill Sans MT"/>
                <a:cs typeface="Gill Sans MT"/>
              </a:rPr>
              <a:t>na</a:t>
            </a:r>
            <a:r>
              <a:rPr sz="1800" i="1" spc="10" dirty="0">
                <a:latin typeface="Gill Sans MT"/>
                <a:cs typeface="Gill Sans MT"/>
              </a:rPr>
              <a:t> </a:t>
            </a:r>
            <a:r>
              <a:rPr sz="1800" i="1" spc="-25" dirty="0">
                <a:latin typeface="Gill Sans MT"/>
                <a:cs typeface="Gill Sans MT"/>
              </a:rPr>
              <a:t>ha </a:t>
            </a:r>
            <a:r>
              <a:rPr sz="1800" i="1" dirty="0">
                <a:latin typeface="Gill Sans MT"/>
                <a:cs typeface="Gill Sans MT"/>
              </a:rPr>
              <a:t>se</a:t>
            </a:r>
            <a:r>
              <a:rPr sz="1800" i="1" spc="-55" dirty="0">
                <a:latin typeface="Gill Sans MT"/>
                <a:cs typeface="Gill Sans MT"/>
              </a:rPr>
              <a:t> </a:t>
            </a:r>
            <a:r>
              <a:rPr sz="1800" i="1" dirty="0">
                <a:latin typeface="Gill Sans MT"/>
                <a:cs typeface="Gill Sans MT"/>
              </a:rPr>
              <a:t>zemědělskou</a:t>
            </a:r>
            <a:r>
              <a:rPr sz="1800" i="1" spc="-40" dirty="0">
                <a:latin typeface="Gill Sans MT"/>
                <a:cs typeface="Gill Sans MT"/>
              </a:rPr>
              <a:t> </a:t>
            </a:r>
            <a:r>
              <a:rPr sz="1800" i="1" spc="-10" dirty="0">
                <a:latin typeface="Gill Sans MT"/>
                <a:cs typeface="Gill Sans MT"/>
              </a:rPr>
              <a:t>kulturou </a:t>
            </a:r>
            <a:r>
              <a:rPr sz="1800" i="1" dirty="0">
                <a:latin typeface="Gill Sans MT"/>
                <a:cs typeface="Gill Sans MT"/>
              </a:rPr>
              <a:t>standardní</a:t>
            </a:r>
            <a:r>
              <a:rPr sz="1800" i="1" spc="-20" dirty="0">
                <a:latin typeface="Gill Sans MT"/>
                <a:cs typeface="Gill Sans MT"/>
              </a:rPr>
              <a:t> </a:t>
            </a:r>
            <a:r>
              <a:rPr sz="1800" i="1" dirty="0">
                <a:latin typeface="Gill Sans MT"/>
                <a:cs typeface="Gill Sans MT"/>
              </a:rPr>
              <a:t>orná</a:t>
            </a:r>
            <a:r>
              <a:rPr sz="1800" i="1" spc="-30" dirty="0">
                <a:latin typeface="Gill Sans MT"/>
                <a:cs typeface="Gill Sans MT"/>
              </a:rPr>
              <a:t> </a:t>
            </a:r>
            <a:r>
              <a:rPr sz="1800" i="1" spc="-20" dirty="0">
                <a:latin typeface="Gill Sans MT"/>
                <a:cs typeface="Gill Sans MT"/>
              </a:rPr>
              <a:t>půda.</a:t>
            </a:r>
            <a:endParaRPr sz="1800">
              <a:latin typeface="Gill Sans MT"/>
              <a:cs typeface="Gill Sans MT"/>
            </a:endParaRPr>
          </a:p>
        </p:txBody>
      </p:sp>
      <p:grpSp>
        <p:nvGrpSpPr>
          <p:cNvPr id="11" name="object 11"/>
          <p:cNvGrpSpPr/>
          <p:nvPr/>
        </p:nvGrpSpPr>
        <p:grpSpPr>
          <a:xfrm>
            <a:off x="716265" y="1018029"/>
            <a:ext cx="2867025" cy="483234"/>
            <a:chOff x="716265" y="1018029"/>
            <a:chExt cx="2867025" cy="483234"/>
          </a:xfrm>
        </p:grpSpPr>
        <p:pic>
          <p:nvPicPr>
            <p:cNvPr id="12" name="object 12"/>
            <p:cNvPicPr/>
            <p:nvPr/>
          </p:nvPicPr>
          <p:blipFill>
            <a:blip r:embed="rId5" cstate="print"/>
            <a:stretch>
              <a:fillRect/>
            </a:stretch>
          </p:blipFill>
          <p:spPr>
            <a:xfrm>
              <a:off x="716265" y="1018029"/>
              <a:ext cx="2866672" cy="483138"/>
            </a:xfrm>
            <a:prstGeom prst="rect">
              <a:avLst/>
            </a:prstGeom>
          </p:spPr>
        </p:pic>
        <p:sp>
          <p:nvSpPr>
            <p:cNvPr id="13" name="object 13"/>
            <p:cNvSpPr/>
            <p:nvPr/>
          </p:nvSpPr>
          <p:spPr>
            <a:xfrm>
              <a:off x="733044" y="1034796"/>
              <a:ext cx="2783205" cy="399415"/>
            </a:xfrm>
            <a:custGeom>
              <a:avLst/>
              <a:gdLst/>
              <a:ahLst/>
              <a:cxnLst/>
              <a:rect l="l" t="t" r="r" b="b"/>
              <a:pathLst>
                <a:path w="2783204" h="399415">
                  <a:moveTo>
                    <a:pt x="2716276" y="0"/>
                  </a:moveTo>
                  <a:lnTo>
                    <a:pt x="66548" y="0"/>
                  </a:lnTo>
                  <a:lnTo>
                    <a:pt x="40644" y="5236"/>
                  </a:lnTo>
                  <a:lnTo>
                    <a:pt x="19491" y="19510"/>
                  </a:lnTo>
                  <a:lnTo>
                    <a:pt x="5229" y="40665"/>
                  </a:lnTo>
                  <a:lnTo>
                    <a:pt x="0" y="66548"/>
                  </a:lnTo>
                  <a:lnTo>
                    <a:pt x="0" y="332739"/>
                  </a:lnTo>
                  <a:lnTo>
                    <a:pt x="5229" y="358622"/>
                  </a:lnTo>
                  <a:lnTo>
                    <a:pt x="19491" y="379777"/>
                  </a:lnTo>
                  <a:lnTo>
                    <a:pt x="40644" y="394051"/>
                  </a:lnTo>
                  <a:lnTo>
                    <a:pt x="66548" y="399288"/>
                  </a:lnTo>
                  <a:lnTo>
                    <a:pt x="2716276" y="399288"/>
                  </a:lnTo>
                  <a:lnTo>
                    <a:pt x="2742158" y="394051"/>
                  </a:lnTo>
                  <a:lnTo>
                    <a:pt x="2763313" y="379777"/>
                  </a:lnTo>
                  <a:lnTo>
                    <a:pt x="2777587" y="358622"/>
                  </a:lnTo>
                  <a:lnTo>
                    <a:pt x="2782823" y="332739"/>
                  </a:lnTo>
                  <a:lnTo>
                    <a:pt x="2782823" y="66548"/>
                  </a:lnTo>
                  <a:lnTo>
                    <a:pt x="2777587" y="40665"/>
                  </a:lnTo>
                  <a:lnTo>
                    <a:pt x="2763313" y="19510"/>
                  </a:lnTo>
                  <a:lnTo>
                    <a:pt x="2742158" y="5236"/>
                  </a:lnTo>
                  <a:lnTo>
                    <a:pt x="2716276" y="0"/>
                  </a:lnTo>
                  <a:close/>
                </a:path>
              </a:pathLst>
            </a:custGeom>
            <a:solidFill>
              <a:srgbClr val="FFF1CC"/>
            </a:solidFill>
          </p:spPr>
          <p:txBody>
            <a:bodyPr wrap="square" lIns="0" tIns="0" rIns="0" bIns="0" rtlCol="0"/>
            <a:lstStyle/>
            <a:p>
              <a:endParaRPr/>
            </a:p>
          </p:txBody>
        </p:sp>
      </p:grpSp>
      <p:sp>
        <p:nvSpPr>
          <p:cNvPr id="14" name="object 14"/>
          <p:cNvSpPr txBox="1"/>
          <p:nvPr/>
        </p:nvSpPr>
        <p:spPr>
          <a:xfrm>
            <a:off x="925474" y="1083005"/>
            <a:ext cx="1487805" cy="300355"/>
          </a:xfrm>
          <a:prstGeom prst="rect">
            <a:avLst/>
          </a:prstGeom>
        </p:spPr>
        <p:txBody>
          <a:bodyPr vert="horz" wrap="square" lIns="0" tIns="12700" rIns="0" bIns="0" rtlCol="0">
            <a:spAutoFit/>
          </a:bodyPr>
          <a:lstStyle/>
          <a:p>
            <a:pPr marL="12700">
              <a:lnSpc>
                <a:spcPct val="100000"/>
              </a:lnSpc>
              <a:spcBef>
                <a:spcPts val="100"/>
              </a:spcBef>
              <a:tabLst>
                <a:tab pos="299085" algn="l"/>
              </a:tabLst>
            </a:pPr>
            <a:r>
              <a:rPr sz="1800" spc="-50" dirty="0">
                <a:latin typeface="Arial"/>
                <a:cs typeface="Arial"/>
              </a:rPr>
              <a:t>•</a:t>
            </a:r>
            <a:r>
              <a:rPr sz="1800" dirty="0">
                <a:latin typeface="Arial"/>
                <a:cs typeface="Arial"/>
              </a:rPr>
              <a:t>	</a:t>
            </a:r>
            <a:r>
              <a:rPr sz="1800" dirty="0">
                <a:latin typeface="Calibri"/>
                <a:cs typeface="Calibri"/>
              </a:rPr>
              <a:t>BEZE</a:t>
            </a:r>
            <a:r>
              <a:rPr sz="1800" spc="-40" dirty="0">
                <a:latin typeface="Calibri"/>
                <a:cs typeface="Calibri"/>
              </a:rPr>
              <a:t> </a:t>
            </a:r>
            <a:r>
              <a:rPr sz="1800" spc="-20" dirty="0">
                <a:latin typeface="Calibri"/>
                <a:cs typeface="Calibri"/>
              </a:rPr>
              <a:t>ZMĚNY</a:t>
            </a:r>
            <a:endParaRPr sz="1800">
              <a:latin typeface="Calibri"/>
              <a:cs typeface="Calibri"/>
            </a:endParaRPr>
          </a:p>
        </p:txBody>
      </p:sp>
      <p:sp>
        <p:nvSpPr>
          <p:cNvPr id="15" name="object 15"/>
          <p:cNvSpPr txBox="1"/>
          <p:nvPr/>
        </p:nvSpPr>
        <p:spPr>
          <a:xfrm>
            <a:off x="4290440" y="1572259"/>
            <a:ext cx="7416800" cy="4740910"/>
          </a:xfrm>
          <a:prstGeom prst="rect">
            <a:avLst/>
          </a:prstGeom>
        </p:spPr>
        <p:txBody>
          <a:bodyPr vert="horz" wrap="square" lIns="0" tIns="13335" rIns="0" bIns="0" rtlCol="0">
            <a:spAutoFit/>
          </a:bodyPr>
          <a:lstStyle/>
          <a:p>
            <a:pPr marL="112395">
              <a:lnSpc>
                <a:spcPct val="100000"/>
              </a:lnSpc>
              <a:spcBef>
                <a:spcPts val="105"/>
              </a:spcBef>
            </a:pPr>
            <a:r>
              <a:rPr sz="3200" spc="80" dirty="0">
                <a:solidFill>
                  <a:srgbClr val="003300"/>
                </a:solidFill>
                <a:latin typeface="Arial"/>
                <a:cs typeface="Arial"/>
              </a:rPr>
              <a:t>Titul</a:t>
            </a:r>
            <a:r>
              <a:rPr sz="3200" spc="-55" dirty="0">
                <a:solidFill>
                  <a:srgbClr val="003300"/>
                </a:solidFill>
                <a:latin typeface="Arial"/>
                <a:cs typeface="Arial"/>
              </a:rPr>
              <a:t> </a:t>
            </a:r>
            <a:r>
              <a:rPr sz="3200" spc="70" dirty="0">
                <a:solidFill>
                  <a:srgbClr val="003300"/>
                </a:solidFill>
                <a:latin typeface="Arial"/>
                <a:cs typeface="Arial"/>
              </a:rPr>
              <a:t>Integrovaná</a:t>
            </a:r>
            <a:r>
              <a:rPr sz="3200" spc="-75" dirty="0">
                <a:solidFill>
                  <a:srgbClr val="003300"/>
                </a:solidFill>
                <a:latin typeface="Arial"/>
                <a:cs typeface="Arial"/>
              </a:rPr>
              <a:t> </a:t>
            </a:r>
            <a:r>
              <a:rPr sz="3200" spc="95" dirty="0">
                <a:solidFill>
                  <a:srgbClr val="003300"/>
                </a:solidFill>
                <a:latin typeface="Arial"/>
                <a:cs typeface="Arial"/>
              </a:rPr>
              <a:t>produkce</a:t>
            </a:r>
            <a:r>
              <a:rPr sz="3200" spc="-65" dirty="0">
                <a:solidFill>
                  <a:srgbClr val="003300"/>
                </a:solidFill>
                <a:latin typeface="Arial"/>
                <a:cs typeface="Arial"/>
              </a:rPr>
              <a:t> </a:t>
            </a:r>
            <a:r>
              <a:rPr sz="3200" spc="150" dirty="0">
                <a:solidFill>
                  <a:srgbClr val="003300"/>
                </a:solidFill>
                <a:latin typeface="Arial"/>
                <a:cs typeface="Arial"/>
              </a:rPr>
              <a:t>brambor</a:t>
            </a:r>
            <a:endParaRPr sz="3200">
              <a:latin typeface="Arial"/>
              <a:cs typeface="Arial"/>
            </a:endParaRPr>
          </a:p>
          <a:p>
            <a:pPr marL="195580" marR="6350" indent="-182880" algn="just">
              <a:lnSpc>
                <a:spcPct val="100000"/>
              </a:lnSpc>
              <a:spcBef>
                <a:spcPts val="3030"/>
              </a:spcBef>
            </a:pPr>
            <a:r>
              <a:rPr sz="1800" dirty="0">
                <a:latin typeface="Arial"/>
                <a:cs typeface="Arial"/>
              </a:rPr>
              <a:t>•</a:t>
            </a:r>
            <a:r>
              <a:rPr sz="1800" spc="260" dirty="0">
                <a:latin typeface="Arial"/>
                <a:cs typeface="Arial"/>
              </a:rPr>
              <a:t> </a:t>
            </a:r>
            <a:r>
              <a:rPr sz="1800" dirty="0">
                <a:latin typeface="Calibri"/>
                <a:cs typeface="Calibri"/>
              </a:rPr>
              <a:t>provést</a:t>
            </a:r>
            <a:r>
              <a:rPr sz="1800" spc="80" dirty="0">
                <a:latin typeface="Calibri"/>
                <a:cs typeface="Calibri"/>
              </a:rPr>
              <a:t> </a:t>
            </a:r>
            <a:r>
              <a:rPr sz="1800" dirty="0">
                <a:latin typeface="Calibri"/>
                <a:cs typeface="Calibri"/>
              </a:rPr>
              <a:t>výsadbu</a:t>
            </a:r>
            <a:r>
              <a:rPr sz="1800" spc="85" dirty="0">
                <a:latin typeface="Calibri"/>
                <a:cs typeface="Calibri"/>
              </a:rPr>
              <a:t> </a:t>
            </a:r>
            <a:r>
              <a:rPr sz="1800" dirty="0">
                <a:latin typeface="Calibri"/>
                <a:cs typeface="Calibri"/>
              </a:rPr>
              <a:t>brambor</a:t>
            </a:r>
            <a:r>
              <a:rPr sz="1800" spc="90" dirty="0">
                <a:latin typeface="Calibri"/>
                <a:cs typeface="Calibri"/>
              </a:rPr>
              <a:t> </a:t>
            </a:r>
            <a:r>
              <a:rPr sz="1800" dirty="0">
                <a:latin typeface="Calibri"/>
                <a:cs typeface="Calibri"/>
              </a:rPr>
              <a:t>na</a:t>
            </a:r>
            <a:r>
              <a:rPr sz="1800" spc="100" dirty="0">
                <a:latin typeface="Calibri"/>
                <a:cs typeface="Calibri"/>
              </a:rPr>
              <a:t> </a:t>
            </a:r>
            <a:r>
              <a:rPr sz="1800" dirty="0">
                <a:latin typeface="Calibri"/>
                <a:cs typeface="Calibri"/>
              </a:rPr>
              <a:t>DPB</a:t>
            </a:r>
            <a:r>
              <a:rPr sz="1800" spc="90" dirty="0">
                <a:latin typeface="Calibri"/>
                <a:cs typeface="Calibri"/>
              </a:rPr>
              <a:t> </a:t>
            </a:r>
            <a:r>
              <a:rPr sz="1800" dirty="0">
                <a:latin typeface="Calibri"/>
                <a:cs typeface="Calibri"/>
              </a:rPr>
              <a:t>nebo</a:t>
            </a:r>
            <a:r>
              <a:rPr sz="1800" spc="90" dirty="0">
                <a:latin typeface="Calibri"/>
                <a:cs typeface="Calibri"/>
              </a:rPr>
              <a:t> </a:t>
            </a:r>
            <a:r>
              <a:rPr sz="1800" dirty="0">
                <a:latin typeface="Calibri"/>
                <a:cs typeface="Calibri"/>
              </a:rPr>
              <a:t>jeho</a:t>
            </a:r>
            <a:r>
              <a:rPr sz="1800" spc="100" dirty="0">
                <a:latin typeface="Calibri"/>
                <a:cs typeface="Calibri"/>
              </a:rPr>
              <a:t> </a:t>
            </a:r>
            <a:r>
              <a:rPr sz="1800" dirty="0">
                <a:latin typeface="Calibri"/>
                <a:cs typeface="Calibri"/>
              </a:rPr>
              <a:t>části,</a:t>
            </a:r>
            <a:r>
              <a:rPr sz="1800" spc="95" dirty="0">
                <a:latin typeface="Calibri"/>
                <a:cs typeface="Calibri"/>
              </a:rPr>
              <a:t> </a:t>
            </a:r>
            <a:r>
              <a:rPr sz="1800" dirty="0">
                <a:latin typeface="Calibri"/>
                <a:cs typeface="Calibri"/>
              </a:rPr>
              <a:t>na</a:t>
            </a:r>
            <a:r>
              <a:rPr sz="1800" spc="85" dirty="0">
                <a:latin typeface="Calibri"/>
                <a:cs typeface="Calibri"/>
              </a:rPr>
              <a:t> </a:t>
            </a:r>
            <a:r>
              <a:rPr sz="1800" dirty="0">
                <a:latin typeface="Calibri"/>
                <a:cs typeface="Calibri"/>
              </a:rPr>
              <a:t>kterém</a:t>
            </a:r>
            <a:r>
              <a:rPr sz="1800" spc="95" dirty="0">
                <a:latin typeface="Calibri"/>
                <a:cs typeface="Calibri"/>
              </a:rPr>
              <a:t> </a:t>
            </a:r>
            <a:r>
              <a:rPr sz="1800" dirty="0">
                <a:latin typeface="Calibri"/>
                <a:cs typeface="Calibri"/>
              </a:rPr>
              <a:t>byla</a:t>
            </a:r>
            <a:r>
              <a:rPr sz="1800" spc="95" dirty="0">
                <a:latin typeface="Calibri"/>
                <a:cs typeface="Calibri"/>
              </a:rPr>
              <a:t> </a:t>
            </a:r>
            <a:r>
              <a:rPr sz="1800" spc="-10" dirty="0">
                <a:latin typeface="Calibri"/>
                <a:cs typeface="Calibri"/>
              </a:rPr>
              <a:t>pěstována </a:t>
            </a:r>
            <a:r>
              <a:rPr sz="1800" dirty="0">
                <a:latin typeface="Calibri"/>
                <a:cs typeface="Calibri"/>
              </a:rPr>
              <a:t>předplodina,</a:t>
            </a:r>
            <a:r>
              <a:rPr sz="1800" spc="555" dirty="0">
                <a:latin typeface="Calibri"/>
                <a:cs typeface="Calibri"/>
              </a:rPr>
              <a:t> </a:t>
            </a:r>
            <a:r>
              <a:rPr sz="1800" dirty="0">
                <a:latin typeface="Calibri"/>
                <a:cs typeface="Calibri"/>
              </a:rPr>
              <a:t>nebo</a:t>
            </a:r>
            <a:r>
              <a:rPr sz="1800" spc="535" dirty="0">
                <a:latin typeface="Calibri"/>
                <a:cs typeface="Calibri"/>
              </a:rPr>
              <a:t> </a:t>
            </a:r>
            <a:r>
              <a:rPr sz="1800" dirty="0">
                <a:latin typeface="Calibri"/>
                <a:cs typeface="Calibri"/>
              </a:rPr>
              <a:t>hlavní</a:t>
            </a:r>
            <a:r>
              <a:rPr sz="1800" spc="540" dirty="0">
                <a:latin typeface="Calibri"/>
                <a:cs typeface="Calibri"/>
              </a:rPr>
              <a:t> </a:t>
            </a:r>
            <a:r>
              <a:rPr sz="1800" dirty="0">
                <a:latin typeface="Calibri"/>
                <a:cs typeface="Calibri"/>
              </a:rPr>
              <a:t>plodina</a:t>
            </a:r>
            <a:r>
              <a:rPr sz="1800" spc="545" dirty="0">
                <a:latin typeface="Calibri"/>
                <a:cs typeface="Calibri"/>
              </a:rPr>
              <a:t> </a:t>
            </a:r>
            <a:r>
              <a:rPr sz="1800" dirty="0">
                <a:latin typeface="Calibri"/>
                <a:cs typeface="Calibri"/>
              </a:rPr>
              <a:t>s</a:t>
            </a:r>
            <a:r>
              <a:rPr sz="1800" spc="545" dirty="0">
                <a:latin typeface="Calibri"/>
                <a:cs typeface="Calibri"/>
              </a:rPr>
              <a:t> </a:t>
            </a:r>
            <a:r>
              <a:rPr sz="1800" dirty="0">
                <a:latin typeface="Calibri"/>
                <a:cs typeface="Calibri"/>
              </a:rPr>
              <a:t>meziplodinou,</a:t>
            </a:r>
            <a:r>
              <a:rPr sz="1800" spc="520" dirty="0">
                <a:latin typeface="Calibri"/>
                <a:cs typeface="Calibri"/>
              </a:rPr>
              <a:t> </a:t>
            </a:r>
            <a:r>
              <a:rPr sz="1800" dirty="0">
                <a:latin typeface="Calibri"/>
                <a:cs typeface="Calibri"/>
              </a:rPr>
              <a:t>nebo</a:t>
            </a:r>
            <a:r>
              <a:rPr sz="1800" spc="540" dirty="0">
                <a:latin typeface="Calibri"/>
                <a:cs typeface="Calibri"/>
              </a:rPr>
              <a:t> </a:t>
            </a:r>
            <a:r>
              <a:rPr sz="1800" dirty="0">
                <a:latin typeface="Calibri"/>
                <a:cs typeface="Calibri"/>
              </a:rPr>
              <a:t>na</a:t>
            </a:r>
            <a:r>
              <a:rPr sz="1800" spc="555" dirty="0">
                <a:latin typeface="Calibri"/>
                <a:cs typeface="Calibri"/>
              </a:rPr>
              <a:t> </a:t>
            </a:r>
            <a:r>
              <a:rPr sz="1800" dirty="0">
                <a:latin typeface="Calibri"/>
                <a:cs typeface="Calibri"/>
              </a:rPr>
              <a:t>kterém</a:t>
            </a:r>
            <a:r>
              <a:rPr sz="1800" spc="540" dirty="0">
                <a:latin typeface="Calibri"/>
                <a:cs typeface="Calibri"/>
              </a:rPr>
              <a:t> </a:t>
            </a:r>
            <a:r>
              <a:rPr sz="1800" spc="-20" dirty="0">
                <a:latin typeface="Calibri"/>
                <a:cs typeface="Calibri"/>
              </a:rPr>
              <a:t>bylo </a:t>
            </a:r>
            <a:r>
              <a:rPr sz="1800" dirty="0">
                <a:latin typeface="Calibri"/>
                <a:cs typeface="Calibri"/>
              </a:rPr>
              <a:t>aplikováno</a:t>
            </a:r>
            <a:r>
              <a:rPr sz="1800" spc="75" dirty="0">
                <a:latin typeface="Calibri"/>
                <a:cs typeface="Calibri"/>
              </a:rPr>
              <a:t> </a:t>
            </a:r>
            <a:r>
              <a:rPr sz="1800" dirty="0">
                <a:latin typeface="Calibri"/>
                <a:cs typeface="Calibri"/>
              </a:rPr>
              <a:t>tuhé</a:t>
            </a:r>
            <a:r>
              <a:rPr sz="1800" spc="95" dirty="0">
                <a:latin typeface="Calibri"/>
                <a:cs typeface="Calibri"/>
              </a:rPr>
              <a:t> </a:t>
            </a:r>
            <a:r>
              <a:rPr sz="1800" dirty="0">
                <a:latin typeface="Calibri"/>
                <a:cs typeface="Calibri"/>
              </a:rPr>
              <a:t>nebo</a:t>
            </a:r>
            <a:r>
              <a:rPr sz="1800" spc="75" dirty="0">
                <a:latin typeface="Calibri"/>
                <a:cs typeface="Calibri"/>
              </a:rPr>
              <a:t> </a:t>
            </a:r>
            <a:r>
              <a:rPr sz="1800" dirty="0">
                <a:latin typeface="Calibri"/>
                <a:cs typeface="Calibri"/>
              </a:rPr>
              <a:t>kapalné</a:t>
            </a:r>
            <a:r>
              <a:rPr sz="1800" spc="95" dirty="0">
                <a:latin typeface="Calibri"/>
                <a:cs typeface="Calibri"/>
              </a:rPr>
              <a:t> </a:t>
            </a:r>
            <a:r>
              <a:rPr sz="1800" dirty="0">
                <a:latin typeface="Calibri"/>
                <a:cs typeface="Calibri"/>
              </a:rPr>
              <a:t>statkové</a:t>
            </a:r>
            <a:r>
              <a:rPr sz="1800" spc="85" dirty="0">
                <a:latin typeface="Calibri"/>
                <a:cs typeface="Calibri"/>
              </a:rPr>
              <a:t> </a:t>
            </a:r>
            <a:r>
              <a:rPr sz="1800" dirty="0">
                <a:latin typeface="Calibri"/>
                <a:cs typeface="Calibri"/>
              </a:rPr>
              <a:t>hnojivo</a:t>
            </a:r>
            <a:r>
              <a:rPr sz="1800" spc="70" dirty="0">
                <a:latin typeface="Calibri"/>
                <a:cs typeface="Calibri"/>
              </a:rPr>
              <a:t> </a:t>
            </a:r>
            <a:r>
              <a:rPr sz="1800" dirty="0">
                <a:latin typeface="Calibri"/>
                <a:cs typeface="Calibri"/>
              </a:rPr>
              <a:t>nebo</a:t>
            </a:r>
            <a:r>
              <a:rPr sz="1800" spc="75" dirty="0">
                <a:latin typeface="Calibri"/>
                <a:cs typeface="Calibri"/>
              </a:rPr>
              <a:t> </a:t>
            </a:r>
            <a:r>
              <a:rPr sz="1800" dirty="0">
                <a:latin typeface="Calibri"/>
                <a:cs typeface="Calibri"/>
              </a:rPr>
              <a:t>tuhé</a:t>
            </a:r>
            <a:r>
              <a:rPr sz="1800" spc="80" dirty="0">
                <a:latin typeface="Calibri"/>
                <a:cs typeface="Calibri"/>
              </a:rPr>
              <a:t> </a:t>
            </a:r>
            <a:r>
              <a:rPr sz="1800" dirty="0">
                <a:latin typeface="Calibri"/>
                <a:cs typeface="Calibri"/>
              </a:rPr>
              <a:t>organické</a:t>
            </a:r>
            <a:r>
              <a:rPr sz="1800" spc="90" dirty="0">
                <a:latin typeface="Calibri"/>
                <a:cs typeface="Calibri"/>
              </a:rPr>
              <a:t> </a:t>
            </a:r>
            <a:r>
              <a:rPr sz="1800" spc="-10" dirty="0">
                <a:latin typeface="Calibri"/>
                <a:cs typeface="Calibri"/>
              </a:rPr>
              <a:t>hnojivo </a:t>
            </a:r>
            <a:r>
              <a:rPr sz="1800" dirty="0">
                <a:latin typeface="Calibri"/>
                <a:cs typeface="Calibri"/>
              </a:rPr>
              <a:t>(komposty),</a:t>
            </a:r>
            <a:r>
              <a:rPr sz="1800" spc="130" dirty="0">
                <a:latin typeface="Calibri"/>
                <a:cs typeface="Calibri"/>
              </a:rPr>
              <a:t> </a:t>
            </a:r>
            <a:r>
              <a:rPr sz="1800" dirty="0">
                <a:latin typeface="Calibri"/>
                <a:cs typeface="Calibri"/>
              </a:rPr>
              <a:t>přičemž</a:t>
            </a:r>
            <a:r>
              <a:rPr sz="1800" spc="130" dirty="0">
                <a:latin typeface="Calibri"/>
                <a:cs typeface="Calibri"/>
              </a:rPr>
              <a:t> </a:t>
            </a:r>
            <a:r>
              <a:rPr sz="1800" dirty="0">
                <a:latin typeface="Calibri"/>
                <a:cs typeface="Calibri"/>
              </a:rPr>
              <a:t>předplodina</a:t>
            </a:r>
            <a:r>
              <a:rPr sz="1800" spc="130" dirty="0">
                <a:latin typeface="Calibri"/>
                <a:cs typeface="Calibri"/>
              </a:rPr>
              <a:t> </a:t>
            </a:r>
            <a:r>
              <a:rPr sz="1800" dirty="0">
                <a:latin typeface="Calibri"/>
                <a:cs typeface="Calibri"/>
              </a:rPr>
              <a:t>nebo</a:t>
            </a:r>
            <a:r>
              <a:rPr sz="1800" spc="135" dirty="0">
                <a:latin typeface="Calibri"/>
                <a:cs typeface="Calibri"/>
              </a:rPr>
              <a:t> </a:t>
            </a:r>
            <a:r>
              <a:rPr sz="1800" dirty="0">
                <a:latin typeface="Calibri"/>
                <a:cs typeface="Calibri"/>
              </a:rPr>
              <a:t>meziplodina</a:t>
            </a:r>
            <a:r>
              <a:rPr sz="1800" spc="145" dirty="0">
                <a:latin typeface="Calibri"/>
                <a:cs typeface="Calibri"/>
              </a:rPr>
              <a:t> </a:t>
            </a:r>
            <a:r>
              <a:rPr sz="1800" dirty="0">
                <a:latin typeface="Calibri"/>
                <a:cs typeface="Calibri"/>
              </a:rPr>
              <a:t>byla</a:t>
            </a:r>
            <a:r>
              <a:rPr sz="1800" spc="125" dirty="0">
                <a:latin typeface="Calibri"/>
                <a:cs typeface="Calibri"/>
              </a:rPr>
              <a:t> </a:t>
            </a:r>
            <a:r>
              <a:rPr sz="1800" dirty="0">
                <a:latin typeface="Calibri"/>
                <a:cs typeface="Calibri"/>
              </a:rPr>
              <a:t>zapravena</a:t>
            </a:r>
            <a:r>
              <a:rPr sz="1800" spc="125" dirty="0">
                <a:latin typeface="Calibri"/>
                <a:cs typeface="Calibri"/>
              </a:rPr>
              <a:t> </a:t>
            </a:r>
            <a:r>
              <a:rPr sz="1800" dirty="0">
                <a:latin typeface="Calibri"/>
                <a:cs typeface="Calibri"/>
              </a:rPr>
              <a:t>do</a:t>
            </a:r>
            <a:r>
              <a:rPr sz="1800" spc="135" dirty="0">
                <a:latin typeface="Calibri"/>
                <a:cs typeface="Calibri"/>
              </a:rPr>
              <a:t> </a:t>
            </a:r>
            <a:r>
              <a:rPr sz="1800" spc="-20" dirty="0">
                <a:latin typeface="Calibri"/>
                <a:cs typeface="Calibri"/>
              </a:rPr>
              <a:t>půdy </a:t>
            </a:r>
            <a:r>
              <a:rPr sz="1800" dirty="0">
                <a:latin typeface="Calibri"/>
                <a:cs typeface="Calibri"/>
              </a:rPr>
              <a:t>jako</a:t>
            </a:r>
            <a:r>
              <a:rPr sz="1800" spc="-70" dirty="0">
                <a:latin typeface="Calibri"/>
                <a:cs typeface="Calibri"/>
              </a:rPr>
              <a:t> </a:t>
            </a:r>
            <a:r>
              <a:rPr sz="1800" dirty="0">
                <a:latin typeface="Calibri"/>
                <a:cs typeface="Calibri"/>
              </a:rPr>
              <a:t>zelené</a:t>
            </a:r>
            <a:r>
              <a:rPr sz="1800" spc="-35" dirty="0">
                <a:latin typeface="Calibri"/>
                <a:cs typeface="Calibri"/>
              </a:rPr>
              <a:t> </a:t>
            </a:r>
            <a:r>
              <a:rPr sz="1800" spc="-10" dirty="0">
                <a:latin typeface="Calibri"/>
                <a:cs typeface="Calibri"/>
              </a:rPr>
              <a:t>hnojení</a:t>
            </a:r>
            <a:endParaRPr sz="1800">
              <a:latin typeface="Calibri"/>
              <a:cs typeface="Calibri"/>
            </a:endParaRPr>
          </a:p>
          <a:p>
            <a:pPr marL="195580" marR="5080" indent="-182880" algn="just">
              <a:lnSpc>
                <a:spcPct val="100000"/>
              </a:lnSpc>
              <a:spcBef>
                <a:spcPts val="5"/>
              </a:spcBef>
            </a:pPr>
            <a:r>
              <a:rPr sz="1800" dirty="0">
                <a:latin typeface="Arial"/>
                <a:cs typeface="Arial"/>
              </a:rPr>
              <a:t>•</a:t>
            </a:r>
            <a:r>
              <a:rPr sz="1800" spc="285" dirty="0">
                <a:latin typeface="Arial"/>
                <a:cs typeface="Arial"/>
              </a:rPr>
              <a:t> </a:t>
            </a:r>
            <a:r>
              <a:rPr sz="1800" dirty="0">
                <a:latin typeface="Calibri"/>
                <a:cs typeface="Calibri"/>
              </a:rPr>
              <a:t>používat</a:t>
            </a:r>
            <a:r>
              <a:rPr sz="1800" spc="305" dirty="0">
                <a:latin typeface="Calibri"/>
                <a:cs typeface="Calibri"/>
              </a:rPr>
              <a:t>  </a:t>
            </a:r>
            <a:r>
              <a:rPr sz="1800" dirty="0">
                <a:latin typeface="Calibri"/>
                <a:cs typeface="Calibri"/>
              </a:rPr>
              <a:t>minimálně</a:t>
            </a:r>
            <a:r>
              <a:rPr sz="1800" spc="315" dirty="0">
                <a:latin typeface="Calibri"/>
                <a:cs typeface="Calibri"/>
              </a:rPr>
              <a:t>  </a:t>
            </a:r>
            <a:r>
              <a:rPr sz="1800" dirty="0">
                <a:latin typeface="Calibri"/>
                <a:cs typeface="Calibri"/>
              </a:rPr>
              <a:t>na</a:t>
            </a:r>
            <a:r>
              <a:rPr sz="1800" spc="305" dirty="0">
                <a:latin typeface="Calibri"/>
                <a:cs typeface="Calibri"/>
              </a:rPr>
              <a:t>  </a:t>
            </a:r>
            <a:r>
              <a:rPr sz="1800" dirty="0">
                <a:latin typeface="Calibri"/>
                <a:cs typeface="Calibri"/>
              </a:rPr>
              <a:t>50</a:t>
            </a:r>
            <a:r>
              <a:rPr sz="1800" spc="315" dirty="0">
                <a:latin typeface="Calibri"/>
                <a:cs typeface="Calibri"/>
              </a:rPr>
              <a:t>  </a:t>
            </a:r>
            <a:r>
              <a:rPr sz="1800" dirty="0">
                <a:latin typeface="Calibri"/>
                <a:cs typeface="Calibri"/>
              </a:rPr>
              <a:t>%</a:t>
            </a:r>
            <a:r>
              <a:rPr sz="1800" spc="305" dirty="0">
                <a:latin typeface="Calibri"/>
                <a:cs typeface="Calibri"/>
              </a:rPr>
              <a:t>  </a:t>
            </a:r>
            <a:r>
              <a:rPr sz="1800" dirty="0">
                <a:latin typeface="Calibri"/>
                <a:cs typeface="Calibri"/>
              </a:rPr>
              <a:t>plochy</a:t>
            </a:r>
            <a:r>
              <a:rPr sz="1800" spc="315" dirty="0">
                <a:latin typeface="Calibri"/>
                <a:cs typeface="Calibri"/>
              </a:rPr>
              <a:t>  </a:t>
            </a:r>
            <a:r>
              <a:rPr sz="1800" dirty="0">
                <a:latin typeface="Calibri"/>
                <a:cs typeface="Calibri"/>
              </a:rPr>
              <a:t>DPB</a:t>
            </a:r>
            <a:r>
              <a:rPr sz="1800" spc="310" dirty="0">
                <a:latin typeface="Calibri"/>
                <a:cs typeface="Calibri"/>
              </a:rPr>
              <a:t>  </a:t>
            </a:r>
            <a:r>
              <a:rPr sz="1800" dirty="0">
                <a:latin typeface="Calibri"/>
                <a:cs typeface="Calibri"/>
              </a:rPr>
              <a:t>zařazených</a:t>
            </a:r>
            <a:r>
              <a:rPr sz="1800" spc="310" dirty="0">
                <a:latin typeface="Calibri"/>
                <a:cs typeface="Calibri"/>
              </a:rPr>
              <a:t>  </a:t>
            </a:r>
            <a:r>
              <a:rPr sz="1800" dirty="0">
                <a:latin typeface="Calibri"/>
                <a:cs typeface="Calibri"/>
              </a:rPr>
              <a:t>v</a:t>
            </a:r>
            <a:r>
              <a:rPr sz="1800" spc="310" dirty="0">
                <a:latin typeface="Calibri"/>
                <a:cs typeface="Calibri"/>
              </a:rPr>
              <a:t>  </a:t>
            </a:r>
            <a:r>
              <a:rPr sz="1800" spc="-10" dirty="0">
                <a:latin typeface="Calibri"/>
                <a:cs typeface="Calibri"/>
              </a:rPr>
              <a:t>příslušném </a:t>
            </a:r>
            <a:r>
              <a:rPr sz="1800" dirty="0">
                <a:latin typeface="Calibri"/>
                <a:cs typeface="Calibri"/>
              </a:rPr>
              <a:t>kalendářním</a:t>
            </a:r>
            <a:r>
              <a:rPr sz="1800" spc="425" dirty="0">
                <a:latin typeface="Calibri"/>
                <a:cs typeface="Calibri"/>
              </a:rPr>
              <a:t> </a:t>
            </a:r>
            <a:r>
              <a:rPr sz="1800" dirty="0">
                <a:latin typeface="Calibri"/>
                <a:cs typeface="Calibri"/>
              </a:rPr>
              <a:t>roce</a:t>
            </a:r>
            <a:r>
              <a:rPr sz="1800" spc="430" dirty="0">
                <a:latin typeface="Calibri"/>
                <a:cs typeface="Calibri"/>
              </a:rPr>
              <a:t> </a:t>
            </a:r>
            <a:r>
              <a:rPr sz="1800" dirty="0">
                <a:latin typeface="Calibri"/>
                <a:cs typeface="Calibri"/>
              </a:rPr>
              <a:t>do</a:t>
            </a:r>
            <a:r>
              <a:rPr sz="1800" spc="420" dirty="0">
                <a:latin typeface="Calibri"/>
                <a:cs typeface="Calibri"/>
              </a:rPr>
              <a:t> </a:t>
            </a:r>
            <a:r>
              <a:rPr sz="1800" dirty="0">
                <a:latin typeface="Calibri"/>
                <a:cs typeface="Calibri"/>
              </a:rPr>
              <a:t>titulu</a:t>
            </a:r>
            <a:r>
              <a:rPr sz="1800" spc="430" dirty="0">
                <a:latin typeface="Calibri"/>
                <a:cs typeface="Calibri"/>
              </a:rPr>
              <a:t> </a:t>
            </a:r>
            <a:r>
              <a:rPr sz="1800" dirty="0">
                <a:latin typeface="Calibri"/>
                <a:cs typeface="Calibri"/>
              </a:rPr>
              <a:t>pro</a:t>
            </a:r>
            <a:r>
              <a:rPr sz="1800" spc="420" dirty="0">
                <a:latin typeface="Calibri"/>
                <a:cs typeface="Calibri"/>
              </a:rPr>
              <a:t> </a:t>
            </a:r>
            <a:r>
              <a:rPr sz="1800" dirty="0">
                <a:latin typeface="Calibri"/>
                <a:cs typeface="Calibri"/>
              </a:rPr>
              <a:t>předčasné</a:t>
            </a:r>
            <a:r>
              <a:rPr sz="1800" spc="434" dirty="0">
                <a:latin typeface="Calibri"/>
                <a:cs typeface="Calibri"/>
              </a:rPr>
              <a:t> </a:t>
            </a:r>
            <a:r>
              <a:rPr sz="1800" dirty="0">
                <a:latin typeface="Calibri"/>
                <a:cs typeface="Calibri"/>
              </a:rPr>
              <a:t>ukončení</a:t>
            </a:r>
            <a:r>
              <a:rPr sz="1800" spc="425" dirty="0">
                <a:latin typeface="Calibri"/>
                <a:cs typeface="Calibri"/>
              </a:rPr>
              <a:t> </a:t>
            </a:r>
            <a:r>
              <a:rPr sz="1800" dirty="0">
                <a:latin typeface="Calibri"/>
                <a:cs typeface="Calibri"/>
              </a:rPr>
              <a:t>vegetace</a:t>
            </a:r>
            <a:r>
              <a:rPr sz="1800" spc="425" dirty="0">
                <a:latin typeface="Calibri"/>
                <a:cs typeface="Calibri"/>
              </a:rPr>
              <a:t> </a:t>
            </a:r>
            <a:r>
              <a:rPr sz="1800" spc="-10" dirty="0">
                <a:latin typeface="Calibri"/>
                <a:cs typeface="Calibri"/>
              </a:rPr>
              <a:t>alternativní </a:t>
            </a:r>
            <a:r>
              <a:rPr sz="1800" dirty="0">
                <a:latin typeface="Calibri"/>
                <a:cs typeface="Calibri"/>
              </a:rPr>
              <a:t>metodu</a:t>
            </a:r>
            <a:r>
              <a:rPr sz="1800" spc="-15" dirty="0">
                <a:latin typeface="Calibri"/>
                <a:cs typeface="Calibri"/>
              </a:rPr>
              <a:t> </a:t>
            </a:r>
            <a:r>
              <a:rPr sz="1800" dirty="0">
                <a:latin typeface="Calibri"/>
                <a:cs typeface="Calibri"/>
              </a:rPr>
              <a:t>s</a:t>
            </a:r>
            <a:r>
              <a:rPr sz="1800" spc="-15" dirty="0">
                <a:latin typeface="Calibri"/>
                <a:cs typeface="Calibri"/>
              </a:rPr>
              <a:t> </a:t>
            </a:r>
            <a:r>
              <a:rPr sz="1800" dirty="0">
                <a:latin typeface="Calibri"/>
                <a:cs typeface="Calibri"/>
              </a:rPr>
              <a:t>vyloučením </a:t>
            </a:r>
            <a:r>
              <a:rPr sz="1800" spc="-10" dirty="0">
                <a:latin typeface="Calibri"/>
                <a:cs typeface="Calibri"/>
              </a:rPr>
              <a:t>desikantů</a:t>
            </a:r>
            <a:endParaRPr sz="1800">
              <a:latin typeface="Calibri"/>
              <a:cs typeface="Calibri"/>
            </a:endParaRPr>
          </a:p>
          <a:p>
            <a:pPr marL="195580" marR="5080" indent="-182880" algn="just">
              <a:lnSpc>
                <a:spcPct val="100000"/>
              </a:lnSpc>
            </a:pPr>
            <a:r>
              <a:rPr sz="1800" dirty="0">
                <a:latin typeface="Arial"/>
                <a:cs typeface="Arial"/>
              </a:rPr>
              <a:t>•</a:t>
            </a:r>
            <a:r>
              <a:rPr sz="1800" spc="265" dirty="0">
                <a:latin typeface="Arial"/>
                <a:cs typeface="Arial"/>
              </a:rPr>
              <a:t> </a:t>
            </a:r>
            <a:r>
              <a:rPr sz="1800" dirty="0">
                <a:latin typeface="Calibri"/>
                <a:cs typeface="Calibri"/>
              </a:rPr>
              <a:t>provést</a:t>
            </a:r>
            <a:r>
              <a:rPr sz="1800" spc="340" dirty="0">
                <a:latin typeface="Calibri"/>
                <a:cs typeface="Calibri"/>
              </a:rPr>
              <a:t> </a:t>
            </a:r>
            <a:r>
              <a:rPr sz="1800" dirty="0">
                <a:latin typeface="Calibri"/>
                <a:cs typeface="Calibri"/>
              </a:rPr>
              <a:t>za</a:t>
            </a:r>
            <a:r>
              <a:rPr sz="1800" spc="340" dirty="0">
                <a:latin typeface="Calibri"/>
                <a:cs typeface="Calibri"/>
              </a:rPr>
              <a:t> </a:t>
            </a:r>
            <a:r>
              <a:rPr sz="1800" dirty="0">
                <a:latin typeface="Calibri"/>
                <a:cs typeface="Calibri"/>
              </a:rPr>
              <a:t>celé</a:t>
            </a:r>
            <a:r>
              <a:rPr sz="1800" spc="365" dirty="0">
                <a:latin typeface="Calibri"/>
                <a:cs typeface="Calibri"/>
              </a:rPr>
              <a:t> </a:t>
            </a:r>
            <a:r>
              <a:rPr sz="1800" dirty="0">
                <a:latin typeface="Calibri"/>
                <a:cs typeface="Calibri"/>
              </a:rPr>
              <a:t>období</a:t>
            </a:r>
            <a:r>
              <a:rPr sz="1800" spc="350" dirty="0">
                <a:latin typeface="Calibri"/>
                <a:cs typeface="Calibri"/>
              </a:rPr>
              <a:t> </a:t>
            </a:r>
            <a:r>
              <a:rPr sz="1800" dirty="0">
                <a:latin typeface="Calibri"/>
                <a:cs typeface="Calibri"/>
              </a:rPr>
              <a:t>trvání</a:t>
            </a:r>
            <a:r>
              <a:rPr sz="1800" spc="365" dirty="0">
                <a:latin typeface="Calibri"/>
                <a:cs typeface="Calibri"/>
              </a:rPr>
              <a:t> </a:t>
            </a:r>
            <a:r>
              <a:rPr sz="1800" dirty="0">
                <a:latin typeface="Calibri"/>
                <a:cs typeface="Calibri"/>
              </a:rPr>
              <a:t>závazku</a:t>
            </a:r>
            <a:r>
              <a:rPr sz="1800" spc="345" dirty="0">
                <a:latin typeface="Calibri"/>
                <a:cs typeface="Calibri"/>
              </a:rPr>
              <a:t> </a:t>
            </a:r>
            <a:r>
              <a:rPr sz="1800" dirty="0">
                <a:latin typeface="Calibri"/>
                <a:cs typeface="Calibri"/>
              </a:rPr>
              <a:t>nejvýše</a:t>
            </a:r>
            <a:r>
              <a:rPr sz="1800" spc="345" dirty="0">
                <a:latin typeface="Calibri"/>
                <a:cs typeface="Calibri"/>
              </a:rPr>
              <a:t> </a:t>
            </a:r>
            <a:r>
              <a:rPr sz="1800" dirty="0">
                <a:latin typeface="Calibri"/>
                <a:cs typeface="Calibri"/>
              </a:rPr>
              <a:t>3</a:t>
            </a:r>
            <a:r>
              <a:rPr sz="1800" spc="355" dirty="0">
                <a:latin typeface="Calibri"/>
                <a:cs typeface="Calibri"/>
              </a:rPr>
              <a:t> </a:t>
            </a:r>
            <a:r>
              <a:rPr sz="1800" dirty="0">
                <a:latin typeface="Calibri"/>
                <a:cs typeface="Calibri"/>
              </a:rPr>
              <a:t>aplikace</a:t>
            </a:r>
            <a:r>
              <a:rPr sz="1800" spc="360" dirty="0">
                <a:latin typeface="Calibri"/>
                <a:cs typeface="Calibri"/>
              </a:rPr>
              <a:t> </a:t>
            </a:r>
            <a:r>
              <a:rPr sz="1800" dirty="0">
                <a:latin typeface="Calibri"/>
                <a:cs typeface="Calibri"/>
              </a:rPr>
              <a:t>insekticidů</a:t>
            </a:r>
            <a:r>
              <a:rPr sz="1800" spc="370" dirty="0">
                <a:latin typeface="Calibri"/>
                <a:cs typeface="Calibri"/>
              </a:rPr>
              <a:t> </a:t>
            </a:r>
            <a:r>
              <a:rPr sz="1800" spc="-10" dirty="0">
                <a:latin typeface="Calibri"/>
                <a:cs typeface="Calibri"/>
              </a:rPr>
              <a:t>proti </a:t>
            </a:r>
            <a:r>
              <a:rPr sz="1800" dirty="0">
                <a:latin typeface="Calibri"/>
                <a:cs typeface="Calibri"/>
              </a:rPr>
              <a:t>mandelince</a:t>
            </a:r>
            <a:r>
              <a:rPr sz="1800" spc="405" dirty="0">
                <a:latin typeface="Calibri"/>
                <a:cs typeface="Calibri"/>
              </a:rPr>
              <a:t> </a:t>
            </a:r>
            <a:r>
              <a:rPr sz="1800" dirty="0">
                <a:latin typeface="Calibri"/>
                <a:cs typeface="Calibri"/>
              </a:rPr>
              <a:t>bramborové,</a:t>
            </a:r>
            <a:r>
              <a:rPr sz="1800" spc="395" dirty="0">
                <a:latin typeface="Calibri"/>
                <a:cs typeface="Calibri"/>
              </a:rPr>
              <a:t> </a:t>
            </a:r>
            <a:r>
              <a:rPr sz="1800" dirty="0">
                <a:latin typeface="Calibri"/>
                <a:cs typeface="Calibri"/>
              </a:rPr>
              <a:t>přičemž</a:t>
            </a:r>
            <a:r>
              <a:rPr sz="1800" spc="400" dirty="0">
                <a:latin typeface="Calibri"/>
                <a:cs typeface="Calibri"/>
              </a:rPr>
              <a:t> </a:t>
            </a:r>
            <a:r>
              <a:rPr sz="1800" dirty="0">
                <a:latin typeface="Calibri"/>
                <a:cs typeface="Calibri"/>
              </a:rPr>
              <a:t>první</a:t>
            </a:r>
            <a:r>
              <a:rPr sz="1800" spc="405" dirty="0">
                <a:latin typeface="Calibri"/>
                <a:cs typeface="Calibri"/>
              </a:rPr>
              <a:t> </a:t>
            </a:r>
            <a:r>
              <a:rPr sz="1800" dirty="0">
                <a:latin typeface="Calibri"/>
                <a:cs typeface="Calibri"/>
              </a:rPr>
              <a:t>aplikace</a:t>
            </a:r>
            <a:r>
              <a:rPr sz="1800" spc="400" dirty="0">
                <a:latin typeface="Calibri"/>
                <a:cs typeface="Calibri"/>
              </a:rPr>
              <a:t> </a:t>
            </a:r>
            <a:r>
              <a:rPr sz="1800" dirty="0">
                <a:latin typeface="Calibri"/>
                <a:cs typeface="Calibri"/>
              </a:rPr>
              <a:t>bude</a:t>
            </a:r>
            <a:r>
              <a:rPr sz="1800" spc="409" dirty="0">
                <a:latin typeface="Calibri"/>
                <a:cs typeface="Calibri"/>
              </a:rPr>
              <a:t> </a:t>
            </a:r>
            <a:r>
              <a:rPr sz="1800" dirty="0">
                <a:latin typeface="Calibri"/>
                <a:cs typeface="Calibri"/>
              </a:rPr>
              <a:t>provedena</a:t>
            </a:r>
            <a:r>
              <a:rPr sz="1800" spc="395" dirty="0">
                <a:latin typeface="Calibri"/>
                <a:cs typeface="Calibri"/>
              </a:rPr>
              <a:t> </a:t>
            </a:r>
            <a:r>
              <a:rPr sz="1800" dirty="0">
                <a:latin typeface="Calibri"/>
                <a:cs typeface="Calibri"/>
              </a:rPr>
              <a:t>vždy</a:t>
            </a:r>
            <a:r>
              <a:rPr sz="1800" spc="400" dirty="0">
                <a:latin typeface="Calibri"/>
                <a:cs typeface="Calibri"/>
              </a:rPr>
              <a:t> </a:t>
            </a:r>
            <a:r>
              <a:rPr sz="1800" spc="-25" dirty="0">
                <a:latin typeface="Calibri"/>
                <a:cs typeface="Calibri"/>
              </a:rPr>
              <a:t>EZ </a:t>
            </a:r>
            <a:r>
              <a:rPr sz="1800" dirty="0">
                <a:latin typeface="Calibri"/>
                <a:cs typeface="Calibri"/>
              </a:rPr>
              <a:t>POR</a:t>
            </a:r>
            <a:r>
              <a:rPr sz="1800" spc="-40" dirty="0">
                <a:latin typeface="Calibri"/>
                <a:cs typeface="Calibri"/>
              </a:rPr>
              <a:t> </a:t>
            </a:r>
            <a:r>
              <a:rPr sz="1800" dirty="0">
                <a:latin typeface="Calibri"/>
                <a:cs typeface="Calibri"/>
              </a:rPr>
              <a:t>(do</a:t>
            </a:r>
            <a:r>
              <a:rPr sz="1800" spc="-25" dirty="0">
                <a:latin typeface="Calibri"/>
                <a:cs typeface="Calibri"/>
              </a:rPr>
              <a:t> </a:t>
            </a:r>
            <a:r>
              <a:rPr sz="1800" dirty="0">
                <a:latin typeface="Calibri"/>
                <a:cs typeface="Calibri"/>
              </a:rPr>
              <a:t>počtu</a:t>
            </a:r>
            <a:r>
              <a:rPr sz="1800" spc="-5" dirty="0">
                <a:latin typeface="Calibri"/>
                <a:cs typeface="Calibri"/>
              </a:rPr>
              <a:t> </a:t>
            </a:r>
            <a:r>
              <a:rPr sz="1800" dirty="0">
                <a:latin typeface="Calibri"/>
                <a:cs typeface="Calibri"/>
              </a:rPr>
              <a:t>3</a:t>
            </a:r>
            <a:r>
              <a:rPr sz="1800" spc="-30" dirty="0">
                <a:latin typeface="Calibri"/>
                <a:cs typeface="Calibri"/>
              </a:rPr>
              <a:t> </a:t>
            </a:r>
            <a:r>
              <a:rPr sz="1800" dirty="0">
                <a:latin typeface="Calibri"/>
                <a:cs typeface="Calibri"/>
              </a:rPr>
              <a:t>aplikací</a:t>
            </a:r>
            <a:r>
              <a:rPr sz="1800" spc="-15" dirty="0">
                <a:latin typeface="Calibri"/>
                <a:cs typeface="Calibri"/>
              </a:rPr>
              <a:t> </a:t>
            </a:r>
            <a:r>
              <a:rPr sz="1800" dirty="0">
                <a:latin typeface="Calibri"/>
                <a:cs typeface="Calibri"/>
              </a:rPr>
              <a:t>nejsou</a:t>
            </a:r>
            <a:r>
              <a:rPr sz="1800" spc="-25" dirty="0">
                <a:latin typeface="Calibri"/>
                <a:cs typeface="Calibri"/>
              </a:rPr>
              <a:t> </a:t>
            </a:r>
            <a:r>
              <a:rPr sz="1800" dirty="0">
                <a:latin typeface="Calibri"/>
                <a:cs typeface="Calibri"/>
              </a:rPr>
              <a:t>započítány</a:t>
            </a:r>
            <a:r>
              <a:rPr sz="1800" spc="-20" dirty="0">
                <a:latin typeface="Calibri"/>
                <a:cs typeface="Calibri"/>
              </a:rPr>
              <a:t> </a:t>
            </a:r>
            <a:r>
              <a:rPr sz="1800" dirty="0">
                <a:latin typeface="Calibri"/>
                <a:cs typeface="Calibri"/>
              </a:rPr>
              <a:t>EZ</a:t>
            </a:r>
            <a:r>
              <a:rPr sz="1800" spc="-15" dirty="0">
                <a:latin typeface="Calibri"/>
                <a:cs typeface="Calibri"/>
              </a:rPr>
              <a:t> </a:t>
            </a:r>
            <a:r>
              <a:rPr sz="1800" spc="-20" dirty="0">
                <a:latin typeface="Calibri"/>
                <a:cs typeface="Calibri"/>
              </a:rPr>
              <a:t>POR)</a:t>
            </a:r>
            <a:endParaRPr sz="1800">
              <a:latin typeface="Calibri"/>
              <a:cs typeface="Calibri"/>
            </a:endParaRPr>
          </a:p>
          <a:p>
            <a:pPr marL="195580" marR="6985" indent="-182880" algn="just">
              <a:lnSpc>
                <a:spcPct val="100000"/>
              </a:lnSpc>
            </a:pPr>
            <a:r>
              <a:rPr sz="1800" dirty="0">
                <a:latin typeface="Arial"/>
                <a:cs typeface="Arial"/>
              </a:rPr>
              <a:t>•</a:t>
            </a:r>
            <a:r>
              <a:rPr sz="1800" spc="275" dirty="0">
                <a:latin typeface="Arial"/>
                <a:cs typeface="Arial"/>
              </a:rPr>
              <a:t> </a:t>
            </a:r>
            <a:r>
              <a:rPr sz="1800" dirty="0">
                <a:latin typeface="Calibri"/>
                <a:cs typeface="Calibri"/>
              </a:rPr>
              <a:t>provést</a:t>
            </a:r>
            <a:r>
              <a:rPr sz="1800" spc="114" dirty="0">
                <a:latin typeface="Calibri"/>
                <a:cs typeface="Calibri"/>
              </a:rPr>
              <a:t>  </a:t>
            </a:r>
            <a:r>
              <a:rPr sz="1800" dirty="0">
                <a:latin typeface="Calibri"/>
                <a:cs typeface="Calibri"/>
              </a:rPr>
              <a:t>za</a:t>
            </a:r>
            <a:r>
              <a:rPr sz="1800" spc="114" dirty="0">
                <a:latin typeface="Calibri"/>
                <a:cs typeface="Calibri"/>
              </a:rPr>
              <a:t>  </a:t>
            </a:r>
            <a:r>
              <a:rPr sz="1800" dirty="0">
                <a:latin typeface="Calibri"/>
                <a:cs typeface="Calibri"/>
              </a:rPr>
              <a:t>celé</a:t>
            </a:r>
            <a:r>
              <a:rPr sz="1800" spc="120" dirty="0">
                <a:latin typeface="Calibri"/>
                <a:cs typeface="Calibri"/>
              </a:rPr>
              <a:t>  </a:t>
            </a:r>
            <a:r>
              <a:rPr sz="1800" dirty="0">
                <a:latin typeface="Calibri"/>
                <a:cs typeface="Calibri"/>
              </a:rPr>
              <a:t>období</a:t>
            </a:r>
            <a:r>
              <a:rPr sz="1800" spc="125" dirty="0">
                <a:latin typeface="Calibri"/>
                <a:cs typeface="Calibri"/>
              </a:rPr>
              <a:t>  </a:t>
            </a:r>
            <a:r>
              <a:rPr sz="1800" dirty="0">
                <a:latin typeface="Calibri"/>
                <a:cs typeface="Calibri"/>
              </a:rPr>
              <a:t>trvání</a:t>
            </a:r>
            <a:r>
              <a:rPr sz="1800" spc="125" dirty="0">
                <a:latin typeface="Calibri"/>
                <a:cs typeface="Calibri"/>
              </a:rPr>
              <a:t>  </a:t>
            </a:r>
            <a:r>
              <a:rPr sz="1800" dirty="0">
                <a:latin typeface="Calibri"/>
                <a:cs typeface="Calibri"/>
              </a:rPr>
              <a:t>závazku</a:t>
            </a:r>
            <a:r>
              <a:rPr sz="1800" spc="120" dirty="0">
                <a:latin typeface="Calibri"/>
                <a:cs typeface="Calibri"/>
              </a:rPr>
              <a:t>  </a:t>
            </a:r>
            <a:r>
              <a:rPr sz="1800" dirty="0">
                <a:latin typeface="Calibri"/>
                <a:cs typeface="Calibri"/>
              </a:rPr>
              <a:t>nejvýše</a:t>
            </a:r>
            <a:r>
              <a:rPr sz="1800" spc="125" dirty="0">
                <a:latin typeface="Calibri"/>
                <a:cs typeface="Calibri"/>
              </a:rPr>
              <a:t>  </a:t>
            </a:r>
            <a:r>
              <a:rPr sz="1800" dirty="0">
                <a:latin typeface="Calibri"/>
                <a:cs typeface="Calibri"/>
              </a:rPr>
              <a:t>30</a:t>
            </a:r>
            <a:r>
              <a:rPr sz="1800" spc="114" dirty="0">
                <a:latin typeface="Calibri"/>
                <a:cs typeface="Calibri"/>
              </a:rPr>
              <a:t>  </a:t>
            </a:r>
            <a:r>
              <a:rPr sz="1800" dirty="0">
                <a:latin typeface="Calibri"/>
                <a:cs typeface="Calibri"/>
              </a:rPr>
              <a:t>aplikací</a:t>
            </a:r>
            <a:r>
              <a:rPr sz="1800" spc="125" dirty="0">
                <a:latin typeface="Calibri"/>
                <a:cs typeface="Calibri"/>
              </a:rPr>
              <a:t>  </a:t>
            </a:r>
            <a:r>
              <a:rPr sz="1800" spc="-10" dirty="0">
                <a:latin typeface="Calibri"/>
                <a:cs typeface="Calibri"/>
              </a:rPr>
              <a:t>konvenčních </a:t>
            </a:r>
            <a:r>
              <a:rPr sz="1800" dirty="0">
                <a:latin typeface="Calibri"/>
                <a:cs typeface="Calibri"/>
              </a:rPr>
              <a:t>fungicidů</a:t>
            </a:r>
            <a:r>
              <a:rPr sz="1800" spc="110" dirty="0">
                <a:latin typeface="Calibri"/>
                <a:cs typeface="Calibri"/>
              </a:rPr>
              <a:t>  </a:t>
            </a:r>
            <a:r>
              <a:rPr sz="1800" dirty="0">
                <a:latin typeface="Calibri"/>
                <a:cs typeface="Calibri"/>
              </a:rPr>
              <a:t>proti</a:t>
            </a:r>
            <a:r>
              <a:rPr sz="1800" spc="120" dirty="0">
                <a:latin typeface="Calibri"/>
                <a:cs typeface="Calibri"/>
              </a:rPr>
              <a:t>  </a:t>
            </a:r>
            <a:r>
              <a:rPr sz="1800" dirty="0">
                <a:latin typeface="Calibri"/>
                <a:cs typeface="Calibri"/>
              </a:rPr>
              <a:t>plísni</a:t>
            </a:r>
            <a:r>
              <a:rPr sz="1800" spc="114" dirty="0">
                <a:latin typeface="Calibri"/>
                <a:cs typeface="Calibri"/>
              </a:rPr>
              <a:t>  </a:t>
            </a:r>
            <a:r>
              <a:rPr sz="1800" dirty="0">
                <a:latin typeface="Calibri"/>
                <a:cs typeface="Calibri"/>
              </a:rPr>
              <a:t>bramborové,</a:t>
            </a:r>
            <a:r>
              <a:rPr sz="1800" spc="110" dirty="0">
                <a:latin typeface="Calibri"/>
                <a:cs typeface="Calibri"/>
              </a:rPr>
              <a:t>  </a:t>
            </a:r>
            <a:r>
              <a:rPr sz="1800" dirty="0">
                <a:latin typeface="Calibri"/>
                <a:cs typeface="Calibri"/>
              </a:rPr>
              <a:t>přičemž</a:t>
            </a:r>
            <a:r>
              <a:rPr sz="1800" spc="120" dirty="0">
                <a:latin typeface="Calibri"/>
                <a:cs typeface="Calibri"/>
              </a:rPr>
              <a:t>  </a:t>
            </a:r>
            <a:r>
              <a:rPr sz="1800" dirty="0">
                <a:latin typeface="Calibri"/>
                <a:cs typeface="Calibri"/>
              </a:rPr>
              <a:t>počet</a:t>
            </a:r>
            <a:r>
              <a:rPr sz="1800" spc="114" dirty="0">
                <a:latin typeface="Calibri"/>
                <a:cs typeface="Calibri"/>
              </a:rPr>
              <a:t>  </a:t>
            </a:r>
            <a:r>
              <a:rPr sz="1800" dirty="0">
                <a:latin typeface="Calibri"/>
                <a:cs typeface="Calibri"/>
              </a:rPr>
              <a:t>aplikací</a:t>
            </a:r>
            <a:r>
              <a:rPr sz="1800" spc="120" dirty="0">
                <a:latin typeface="Calibri"/>
                <a:cs typeface="Calibri"/>
              </a:rPr>
              <a:t>  </a:t>
            </a:r>
            <a:r>
              <a:rPr sz="1800" dirty="0">
                <a:latin typeface="Calibri"/>
                <a:cs typeface="Calibri"/>
              </a:rPr>
              <a:t>EZ</a:t>
            </a:r>
            <a:r>
              <a:rPr sz="1800" spc="110" dirty="0">
                <a:latin typeface="Calibri"/>
                <a:cs typeface="Calibri"/>
              </a:rPr>
              <a:t>  </a:t>
            </a:r>
            <a:r>
              <a:rPr sz="1800" dirty="0">
                <a:latin typeface="Calibri"/>
                <a:cs typeface="Calibri"/>
              </a:rPr>
              <a:t>POR</a:t>
            </a:r>
            <a:r>
              <a:rPr sz="1800" spc="105" dirty="0">
                <a:latin typeface="Calibri"/>
                <a:cs typeface="Calibri"/>
              </a:rPr>
              <a:t>  </a:t>
            </a:r>
            <a:r>
              <a:rPr sz="1800" spc="-20" dirty="0">
                <a:latin typeface="Calibri"/>
                <a:cs typeface="Calibri"/>
              </a:rPr>
              <a:t>není </a:t>
            </a:r>
            <a:r>
              <a:rPr sz="1800" spc="-10" dirty="0">
                <a:latin typeface="Calibri"/>
                <a:cs typeface="Calibri"/>
              </a:rPr>
              <a:t>omezen</a:t>
            </a:r>
            <a:endParaRPr sz="1800">
              <a:latin typeface="Calibri"/>
              <a:cs typeface="Calibri"/>
            </a:endParaRPr>
          </a:p>
        </p:txBody>
      </p:sp>
      <p:pic>
        <p:nvPicPr>
          <p:cNvPr id="16" name="object 16"/>
          <p:cNvPicPr/>
          <p:nvPr/>
        </p:nvPicPr>
        <p:blipFill>
          <a:blip r:embed="rId6" cstate="print"/>
          <a:stretch>
            <a:fillRect/>
          </a:stretch>
        </p:blipFill>
        <p:spPr>
          <a:xfrm>
            <a:off x="3916679" y="1719059"/>
            <a:ext cx="252984" cy="252996"/>
          </a:xfrm>
          <a:prstGeom prst="rect">
            <a:avLst/>
          </a:prstGeom>
        </p:spPr>
      </p:pic>
      <p:pic>
        <p:nvPicPr>
          <p:cNvPr id="17" name="object 17"/>
          <p:cNvPicPr/>
          <p:nvPr/>
        </p:nvPicPr>
        <p:blipFill>
          <a:blip r:embed="rId7" cstate="print"/>
          <a:stretch>
            <a:fillRect/>
          </a:stretch>
        </p:blipFill>
        <p:spPr>
          <a:xfrm>
            <a:off x="472440" y="536460"/>
            <a:ext cx="252983" cy="251447"/>
          </a:xfrm>
          <a:prstGeom prst="rect">
            <a:avLst/>
          </a:prstGeom>
        </p:spPr>
      </p:pic>
      <p:grpSp>
        <p:nvGrpSpPr>
          <p:cNvPr id="18" name="object 18"/>
          <p:cNvGrpSpPr/>
          <p:nvPr/>
        </p:nvGrpSpPr>
        <p:grpSpPr>
          <a:xfrm>
            <a:off x="840994" y="3479038"/>
            <a:ext cx="2702560" cy="2702560"/>
            <a:chOff x="840994" y="3479038"/>
            <a:chExt cx="2702560" cy="2702560"/>
          </a:xfrm>
        </p:grpSpPr>
        <p:pic>
          <p:nvPicPr>
            <p:cNvPr id="19" name="object 19"/>
            <p:cNvPicPr/>
            <p:nvPr/>
          </p:nvPicPr>
          <p:blipFill>
            <a:blip r:embed="rId8" cstate="print"/>
            <a:stretch>
              <a:fillRect/>
            </a:stretch>
          </p:blipFill>
          <p:spPr>
            <a:xfrm>
              <a:off x="847344" y="3485388"/>
              <a:ext cx="2689860" cy="2689860"/>
            </a:xfrm>
            <a:prstGeom prst="rect">
              <a:avLst/>
            </a:prstGeom>
          </p:spPr>
        </p:pic>
        <p:sp>
          <p:nvSpPr>
            <p:cNvPr id="20" name="object 20"/>
            <p:cNvSpPr/>
            <p:nvPr/>
          </p:nvSpPr>
          <p:spPr>
            <a:xfrm>
              <a:off x="847344" y="3485388"/>
              <a:ext cx="2689860" cy="2689860"/>
            </a:xfrm>
            <a:custGeom>
              <a:avLst/>
              <a:gdLst/>
              <a:ahLst/>
              <a:cxnLst/>
              <a:rect l="l" t="t" r="r" b="b"/>
              <a:pathLst>
                <a:path w="2689860" h="2689860">
                  <a:moveTo>
                    <a:pt x="0" y="1344930"/>
                  </a:moveTo>
                  <a:lnTo>
                    <a:pt x="848" y="1296689"/>
                  </a:lnTo>
                  <a:lnTo>
                    <a:pt x="3376" y="1248875"/>
                  </a:lnTo>
                  <a:lnTo>
                    <a:pt x="7554" y="1201518"/>
                  </a:lnTo>
                  <a:lnTo>
                    <a:pt x="13355" y="1154645"/>
                  </a:lnTo>
                  <a:lnTo>
                    <a:pt x="20748" y="1108285"/>
                  </a:lnTo>
                  <a:lnTo>
                    <a:pt x="29707" y="1062466"/>
                  </a:lnTo>
                  <a:lnTo>
                    <a:pt x="40202" y="1017216"/>
                  </a:lnTo>
                  <a:lnTo>
                    <a:pt x="52206" y="972565"/>
                  </a:lnTo>
                  <a:lnTo>
                    <a:pt x="65689" y="928540"/>
                  </a:lnTo>
                  <a:lnTo>
                    <a:pt x="80624" y="885170"/>
                  </a:lnTo>
                  <a:lnTo>
                    <a:pt x="96982" y="842484"/>
                  </a:lnTo>
                  <a:lnTo>
                    <a:pt x="114734" y="800509"/>
                  </a:lnTo>
                  <a:lnTo>
                    <a:pt x="133852" y="759275"/>
                  </a:lnTo>
                  <a:lnTo>
                    <a:pt x="154308" y="718809"/>
                  </a:lnTo>
                  <a:lnTo>
                    <a:pt x="176072" y="679141"/>
                  </a:lnTo>
                  <a:lnTo>
                    <a:pt x="199118" y="640298"/>
                  </a:lnTo>
                  <a:lnTo>
                    <a:pt x="223415" y="602310"/>
                  </a:lnTo>
                  <a:lnTo>
                    <a:pt x="248937" y="565204"/>
                  </a:lnTo>
                  <a:lnTo>
                    <a:pt x="275654" y="529008"/>
                  </a:lnTo>
                  <a:lnTo>
                    <a:pt x="303538" y="493753"/>
                  </a:lnTo>
                  <a:lnTo>
                    <a:pt x="332560" y="459465"/>
                  </a:lnTo>
                  <a:lnTo>
                    <a:pt x="362692" y="426173"/>
                  </a:lnTo>
                  <a:lnTo>
                    <a:pt x="393906" y="393906"/>
                  </a:lnTo>
                  <a:lnTo>
                    <a:pt x="426173" y="362692"/>
                  </a:lnTo>
                  <a:lnTo>
                    <a:pt x="459465" y="332560"/>
                  </a:lnTo>
                  <a:lnTo>
                    <a:pt x="493753" y="303538"/>
                  </a:lnTo>
                  <a:lnTo>
                    <a:pt x="529008" y="275654"/>
                  </a:lnTo>
                  <a:lnTo>
                    <a:pt x="565204" y="248937"/>
                  </a:lnTo>
                  <a:lnTo>
                    <a:pt x="602310" y="223415"/>
                  </a:lnTo>
                  <a:lnTo>
                    <a:pt x="640298" y="199118"/>
                  </a:lnTo>
                  <a:lnTo>
                    <a:pt x="679141" y="176072"/>
                  </a:lnTo>
                  <a:lnTo>
                    <a:pt x="718809" y="154308"/>
                  </a:lnTo>
                  <a:lnTo>
                    <a:pt x="759275" y="133852"/>
                  </a:lnTo>
                  <a:lnTo>
                    <a:pt x="800509" y="114734"/>
                  </a:lnTo>
                  <a:lnTo>
                    <a:pt x="842484" y="96982"/>
                  </a:lnTo>
                  <a:lnTo>
                    <a:pt x="885170" y="80624"/>
                  </a:lnTo>
                  <a:lnTo>
                    <a:pt x="928540" y="65689"/>
                  </a:lnTo>
                  <a:lnTo>
                    <a:pt x="972565" y="52206"/>
                  </a:lnTo>
                  <a:lnTo>
                    <a:pt x="1017216" y="40202"/>
                  </a:lnTo>
                  <a:lnTo>
                    <a:pt x="1062466" y="29707"/>
                  </a:lnTo>
                  <a:lnTo>
                    <a:pt x="1108285" y="20748"/>
                  </a:lnTo>
                  <a:lnTo>
                    <a:pt x="1154645" y="13355"/>
                  </a:lnTo>
                  <a:lnTo>
                    <a:pt x="1201518" y="7554"/>
                  </a:lnTo>
                  <a:lnTo>
                    <a:pt x="1248875" y="3376"/>
                  </a:lnTo>
                  <a:lnTo>
                    <a:pt x="1296689" y="848"/>
                  </a:lnTo>
                  <a:lnTo>
                    <a:pt x="1344930" y="0"/>
                  </a:lnTo>
                  <a:lnTo>
                    <a:pt x="1393170" y="848"/>
                  </a:lnTo>
                  <a:lnTo>
                    <a:pt x="1440984" y="3376"/>
                  </a:lnTo>
                  <a:lnTo>
                    <a:pt x="1488341" y="7554"/>
                  </a:lnTo>
                  <a:lnTo>
                    <a:pt x="1535214" y="13355"/>
                  </a:lnTo>
                  <a:lnTo>
                    <a:pt x="1581574" y="20748"/>
                  </a:lnTo>
                  <a:lnTo>
                    <a:pt x="1627393" y="29707"/>
                  </a:lnTo>
                  <a:lnTo>
                    <a:pt x="1672643" y="40202"/>
                  </a:lnTo>
                  <a:lnTo>
                    <a:pt x="1717294" y="52206"/>
                  </a:lnTo>
                  <a:lnTo>
                    <a:pt x="1761319" y="65689"/>
                  </a:lnTo>
                  <a:lnTo>
                    <a:pt x="1804689" y="80624"/>
                  </a:lnTo>
                  <a:lnTo>
                    <a:pt x="1847375" y="96982"/>
                  </a:lnTo>
                  <a:lnTo>
                    <a:pt x="1889350" y="114734"/>
                  </a:lnTo>
                  <a:lnTo>
                    <a:pt x="1930584" y="133852"/>
                  </a:lnTo>
                  <a:lnTo>
                    <a:pt x="1971050" y="154308"/>
                  </a:lnTo>
                  <a:lnTo>
                    <a:pt x="2010718" y="176072"/>
                  </a:lnTo>
                  <a:lnTo>
                    <a:pt x="2049561" y="199118"/>
                  </a:lnTo>
                  <a:lnTo>
                    <a:pt x="2087549" y="223415"/>
                  </a:lnTo>
                  <a:lnTo>
                    <a:pt x="2124655" y="248937"/>
                  </a:lnTo>
                  <a:lnTo>
                    <a:pt x="2160851" y="275654"/>
                  </a:lnTo>
                  <a:lnTo>
                    <a:pt x="2196106" y="303538"/>
                  </a:lnTo>
                  <a:lnTo>
                    <a:pt x="2230394" y="332560"/>
                  </a:lnTo>
                  <a:lnTo>
                    <a:pt x="2263686" y="362692"/>
                  </a:lnTo>
                  <a:lnTo>
                    <a:pt x="2295953" y="393906"/>
                  </a:lnTo>
                  <a:lnTo>
                    <a:pt x="2327167" y="426173"/>
                  </a:lnTo>
                  <a:lnTo>
                    <a:pt x="2357299" y="459465"/>
                  </a:lnTo>
                  <a:lnTo>
                    <a:pt x="2386321" y="493753"/>
                  </a:lnTo>
                  <a:lnTo>
                    <a:pt x="2414205" y="529008"/>
                  </a:lnTo>
                  <a:lnTo>
                    <a:pt x="2440922" y="565204"/>
                  </a:lnTo>
                  <a:lnTo>
                    <a:pt x="2466444" y="602310"/>
                  </a:lnTo>
                  <a:lnTo>
                    <a:pt x="2490741" y="640298"/>
                  </a:lnTo>
                  <a:lnTo>
                    <a:pt x="2513787" y="679141"/>
                  </a:lnTo>
                  <a:lnTo>
                    <a:pt x="2535551" y="718809"/>
                  </a:lnTo>
                  <a:lnTo>
                    <a:pt x="2556007" y="759275"/>
                  </a:lnTo>
                  <a:lnTo>
                    <a:pt x="2575125" y="800509"/>
                  </a:lnTo>
                  <a:lnTo>
                    <a:pt x="2592877" y="842484"/>
                  </a:lnTo>
                  <a:lnTo>
                    <a:pt x="2609235" y="885170"/>
                  </a:lnTo>
                  <a:lnTo>
                    <a:pt x="2624170" y="928540"/>
                  </a:lnTo>
                  <a:lnTo>
                    <a:pt x="2637653" y="972565"/>
                  </a:lnTo>
                  <a:lnTo>
                    <a:pt x="2649657" y="1017216"/>
                  </a:lnTo>
                  <a:lnTo>
                    <a:pt x="2660152" y="1062466"/>
                  </a:lnTo>
                  <a:lnTo>
                    <a:pt x="2669111" y="1108285"/>
                  </a:lnTo>
                  <a:lnTo>
                    <a:pt x="2676504" y="1154645"/>
                  </a:lnTo>
                  <a:lnTo>
                    <a:pt x="2682305" y="1201518"/>
                  </a:lnTo>
                  <a:lnTo>
                    <a:pt x="2686483" y="1248875"/>
                  </a:lnTo>
                  <a:lnTo>
                    <a:pt x="2689011" y="1296689"/>
                  </a:lnTo>
                  <a:lnTo>
                    <a:pt x="2689860" y="1344930"/>
                  </a:lnTo>
                  <a:lnTo>
                    <a:pt x="2689011" y="1393170"/>
                  </a:lnTo>
                  <a:lnTo>
                    <a:pt x="2686483" y="1440984"/>
                  </a:lnTo>
                  <a:lnTo>
                    <a:pt x="2682305" y="1488341"/>
                  </a:lnTo>
                  <a:lnTo>
                    <a:pt x="2676504" y="1535214"/>
                  </a:lnTo>
                  <a:lnTo>
                    <a:pt x="2669111" y="1581574"/>
                  </a:lnTo>
                  <a:lnTo>
                    <a:pt x="2660152" y="1627393"/>
                  </a:lnTo>
                  <a:lnTo>
                    <a:pt x="2649657" y="1672643"/>
                  </a:lnTo>
                  <a:lnTo>
                    <a:pt x="2637653" y="1717294"/>
                  </a:lnTo>
                  <a:lnTo>
                    <a:pt x="2624170" y="1761319"/>
                  </a:lnTo>
                  <a:lnTo>
                    <a:pt x="2609235" y="1804689"/>
                  </a:lnTo>
                  <a:lnTo>
                    <a:pt x="2592877" y="1847375"/>
                  </a:lnTo>
                  <a:lnTo>
                    <a:pt x="2575125" y="1889350"/>
                  </a:lnTo>
                  <a:lnTo>
                    <a:pt x="2556007" y="1930584"/>
                  </a:lnTo>
                  <a:lnTo>
                    <a:pt x="2535551" y="1971050"/>
                  </a:lnTo>
                  <a:lnTo>
                    <a:pt x="2513787" y="2010718"/>
                  </a:lnTo>
                  <a:lnTo>
                    <a:pt x="2490741" y="2049561"/>
                  </a:lnTo>
                  <a:lnTo>
                    <a:pt x="2466444" y="2087549"/>
                  </a:lnTo>
                  <a:lnTo>
                    <a:pt x="2440922" y="2124655"/>
                  </a:lnTo>
                  <a:lnTo>
                    <a:pt x="2414205" y="2160851"/>
                  </a:lnTo>
                  <a:lnTo>
                    <a:pt x="2386321" y="2196106"/>
                  </a:lnTo>
                  <a:lnTo>
                    <a:pt x="2357299" y="2230394"/>
                  </a:lnTo>
                  <a:lnTo>
                    <a:pt x="2327167" y="2263686"/>
                  </a:lnTo>
                  <a:lnTo>
                    <a:pt x="2295953" y="2295953"/>
                  </a:lnTo>
                  <a:lnTo>
                    <a:pt x="2263686" y="2327167"/>
                  </a:lnTo>
                  <a:lnTo>
                    <a:pt x="2230394" y="2357299"/>
                  </a:lnTo>
                  <a:lnTo>
                    <a:pt x="2196106" y="2386321"/>
                  </a:lnTo>
                  <a:lnTo>
                    <a:pt x="2160851" y="2414205"/>
                  </a:lnTo>
                  <a:lnTo>
                    <a:pt x="2124655" y="2440922"/>
                  </a:lnTo>
                  <a:lnTo>
                    <a:pt x="2087549" y="2466444"/>
                  </a:lnTo>
                  <a:lnTo>
                    <a:pt x="2049561" y="2490741"/>
                  </a:lnTo>
                  <a:lnTo>
                    <a:pt x="2010718" y="2513787"/>
                  </a:lnTo>
                  <a:lnTo>
                    <a:pt x="1971050" y="2535551"/>
                  </a:lnTo>
                  <a:lnTo>
                    <a:pt x="1930584" y="2556007"/>
                  </a:lnTo>
                  <a:lnTo>
                    <a:pt x="1889350" y="2575125"/>
                  </a:lnTo>
                  <a:lnTo>
                    <a:pt x="1847375" y="2592877"/>
                  </a:lnTo>
                  <a:lnTo>
                    <a:pt x="1804689" y="2609235"/>
                  </a:lnTo>
                  <a:lnTo>
                    <a:pt x="1761319" y="2624170"/>
                  </a:lnTo>
                  <a:lnTo>
                    <a:pt x="1717294" y="2637653"/>
                  </a:lnTo>
                  <a:lnTo>
                    <a:pt x="1672643" y="2649657"/>
                  </a:lnTo>
                  <a:lnTo>
                    <a:pt x="1627393" y="2660152"/>
                  </a:lnTo>
                  <a:lnTo>
                    <a:pt x="1581574" y="2669111"/>
                  </a:lnTo>
                  <a:lnTo>
                    <a:pt x="1535214" y="2676504"/>
                  </a:lnTo>
                  <a:lnTo>
                    <a:pt x="1488341" y="2682305"/>
                  </a:lnTo>
                  <a:lnTo>
                    <a:pt x="1440984" y="2686483"/>
                  </a:lnTo>
                  <a:lnTo>
                    <a:pt x="1393170" y="2689011"/>
                  </a:lnTo>
                  <a:lnTo>
                    <a:pt x="1344930" y="2689860"/>
                  </a:lnTo>
                  <a:lnTo>
                    <a:pt x="1296689" y="2689011"/>
                  </a:lnTo>
                  <a:lnTo>
                    <a:pt x="1248875" y="2686483"/>
                  </a:lnTo>
                  <a:lnTo>
                    <a:pt x="1201518" y="2682305"/>
                  </a:lnTo>
                  <a:lnTo>
                    <a:pt x="1154645" y="2676504"/>
                  </a:lnTo>
                  <a:lnTo>
                    <a:pt x="1108285" y="2669111"/>
                  </a:lnTo>
                  <a:lnTo>
                    <a:pt x="1062466" y="2660152"/>
                  </a:lnTo>
                  <a:lnTo>
                    <a:pt x="1017216" y="2649657"/>
                  </a:lnTo>
                  <a:lnTo>
                    <a:pt x="972565" y="2637653"/>
                  </a:lnTo>
                  <a:lnTo>
                    <a:pt x="928540" y="2624170"/>
                  </a:lnTo>
                  <a:lnTo>
                    <a:pt x="885170" y="2609235"/>
                  </a:lnTo>
                  <a:lnTo>
                    <a:pt x="842484" y="2592877"/>
                  </a:lnTo>
                  <a:lnTo>
                    <a:pt x="800509" y="2575125"/>
                  </a:lnTo>
                  <a:lnTo>
                    <a:pt x="759275" y="2556007"/>
                  </a:lnTo>
                  <a:lnTo>
                    <a:pt x="718809" y="2535551"/>
                  </a:lnTo>
                  <a:lnTo>
                    <a:pt x="679141" y="2513787"/>
                  </a:lnTo>
                  <a:lnTo>
                    <a:pt x="640298" y="2490741"/>
                  </a:lnTo>
                  <a:lnTo>
                    <a:pt x="602310" y="2466444"/>
                  </a:lnTo>
                  <a:lnTo>
                    <a:pt x="565204" y="2440922"/>
                  </a:lnTo>
                  <a:lnTo>
                    <a:pt x="529008" y="2414205"/>
                  </a:lnTo>
                  <a:lnTo>
                    <a:pt x="493753" y="2386321"/>
                  </a:lnTo>
                  <a:lnTo>
                    <a:pt x="459465" y="2357299"/>
                  </a:lnTo>
                  <a:lnTo>
                    <a:pt x="426173" y="2327167"/>
                  </a:lnTo>
                  <a:lnTo>
                    <a:pt x="393906" y="2295953"/>
                  </a:lnTo>
                  <a:lnTo>
                    <a:pt x="362692" y="2263686"/>
                  </a:lnTo>
                  <a:lnTo>
                    <a:pt x="332560" y="2230394"/>
                  </a:lnTo>
                  <a:lnTo>
                    <a:pt x="303538" y="2196106"/>
                  </a:lnTo>
                  <a:lnTo>
                    <a:pt x="275654" y="2160851"/>
                  </a:lnTo>
                  <a:lnTo>
                    <a:pt x="248937" y="2124655"/>
                  </a:lnTo>
                  <a:lnTo>
                    <a:pt x="223415" y="2087549"/>
                  </a:lnTo>
                  <a:lnTo>
                    <a:pt x="199118" y="2049561"/>
                  </a:lnTo>
                  <a:lnTo>
                    <a:pt x="176072" y="2010718"/>
                  </a:lnTo>
                  <a:lnTo>
                    <a:pt x="154308" y="1971050"/>
                  </a:lnTo>
                  <a:lnTo>
                    <a:pt x="133852" y="1930584"/>
                  </a:lnTo>
                  <a:lnTo>
                    <a:pt x="114734" y="1889350"/>
                  </a:lnTo>
                  <a:lnTo>
                    <a:pt x="96982" y="1847375"/>
                  </a:lnTo>
                  <a:lnTo>
                    <a:pt x="80624" y="1804689"/>
                  </a:lnTo>
                  <a:lnTo>
                    <a:pt x="65689" y="1761319"/>
                  </a:lnTo>
                  <a:lnTo>
                    <a:pt x="52206" y="1717294"/>
                  </a:lnTo>
                  <a:lnTo>
                    <a:pt x="40202" y="1672643"/>
                  </a:lnTo>
                  <a:lnTo>
                    <a:pt x="29707" y="1627393"/>
                  </a:lnTo>
                  <a:lnTo>
                    <a:pt x="20748" y="1581574"/>
                  </a:lnTo>
                  <a:lnTo>
                    <a:pt x="13355" y="1535214"/>
                  </a:lnTo>
                  <a:lnTo>
                    <a:pt x="7554" y="1488341"/>
                  </a:lnTo>
                  <a:lnTo>
                    <a:pt x="3376" y="1440984"/>
                  </a:lnTo>
                  <a:lnTo>
                    <a:pt x="848" y="1393170"/>
                  </a:lnTo>
                  <a:lnTo>
                    <a:pt x="0" y="1344930"/>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AF971-76C1-F918-1464-12797C846C08}"/>
              </a:ext>
            </a:extLst>
          </p:cNvPr>
          <p:cNvSpPr>
            <a:spLocks noGrp="1"/>
          </p:cNvSpPr>
          <p:nvPr>
            <p:ph type="title"/>
          </p:nvPr>
        </p:nvSpPr>
        <p:spPr>
          <a:xfrm>
            <a:off x="1143000" y="609600"/>
            <a:ext cx="9875520" cy="681872"/>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86C616B0-E51E-9C13-E968-92473164699A}"/>
              </a:ext>
            </a:extLst>
          </p:cNvPr>
          <p:cNvSpPr>
            <a:spLocks noGrp="1"/>
          </p:cNvSpPr>
          <p:nvPr>
            <p:ph idx="1"/>
          </p:nvPr>
        </p:nvSpPr>
        <p:spPr>
          <a:xfrm>
            <a:off x="641023" y="1508289"/>
            <a:ext cx="10652287" cy="4587711"/>
          </a:xfrm>
        </p:spPr>
        <p:txBody>
          <a:bodyPr/>
          <a:lstStyle/>
          <a:p>
            <a:pPr marL="45720" indent="0">
              <a:buNone/>
            </a:pPr>
            <a:r>
              <a:rPr lang="cs-CZ" b="1" cap="all" dirty="0">
                <a:solidFill>
                  <a:srgbClr val="C00000"/>
                </a:solidFill>
              </a:rPr>
              <a:t>Druhově bohaté pokrytí orné půdy </a:t>
            </a:r>
            <a:r>
              <a:rPr lang="cs-CZ" dirty="0"/>
              <a:t>(nové podopatření)</a:t>
            </a:r>
          </a:p>
          <a:p>
            <a:pPr marL="45720" indent="0">
              <a:buNone/>
            </a:pPr>
            <a:r>
              <a:rPr lang="cs-CZ" sz="2400" b="1" dirty="0">
                <a:solidFill>
                  <a:srgbClr val="92D050"/>
                </a:solidFill>
              </a:rPr>
              <a:t>Přispívá primárně k vytváření zdrojů potravy pro hmyz</a:t>
            </a:r>
          </a:p>
          <a:p>
            <a:pPr>
              <a:buFontTx/>
              <a:buChar char="-"/>
            </a:pPr>
            <a:r>
              <a:rPr lang="cs-CZ" sz="2400" b="1" dirty="0">
                <a:solidFill>
                  <a:srgbClr val="92D050"/>
                </a:solidFill>
              </a:rPr>
              <a:t>založit každoročně na nejvýše 50 % výměry příslušného DPB, na kterou žádá o dotaci, porost specifické směsi osiv, a to do 30. dubna (v prvním roce trvání závazku do 31. května).</a:t>
            </a:r>
          </a:p>
          <a:p>
            <a:pPr>
              <a:buFontTx/>
              <a:buChar char="-"/>
            </a:pPr>
            <a:r>
              <a:rPr lang="cs-CZ" sz="2400" b="1" dirty="0">
                <a:solidFill>
                  <a:srgbClr val="92D050"/>
                </a:solidFill>
              </a:rPr>
              <a:t>Po vzejití porostu je možné do 15. června mechanické ošetření za účelem likvidace plevelů</a:t>
            </a:r>
          </a:p>
          <a:p>
            <a:pPr>
              <a:buFontTx/>
              <a:buChar char="-"/>
            </a:pPr>
            <a:r>
              <a:rPr lang="cs-CZ" sz="2400" b="1" dirty="0">
                <a:solidFill>
                  <a:srgbClr val="92D050"/>
                </a:solidFill>
              </a:rPr>
              <a:t>následně provádí mechanickou údržbu v termínu od 15. září do 14. října</a:t>
            </a:r>
          </a:p>
          <a:p>
            <a:pPr>
              <a:buFontTx/>
              <a:buChar char="-"/>
            </a:pPr>
            <a:r>
              <a:rPr lang="pl-PL" sz="2400" b="1" dirty="0">
                <a:solidFill>
                  <a:srgbClr val="92D050"/>
                </a:solidFill>
              </a:rPr>
              <a:t>musí být zapraven do půdy od 15. října do 31. prosince</a:t>
            </a:r>
          </a:p>
          <a:p>
            <a:pPr>
              <a:buFontTx/>
              <a:buChar char="-"/>
            </a:pPr>
            <a:endParaRPr lang="cs-CZ" dirty="0">
              <a:solidFill>
                <a:srgbClr val="92D050"/>
              </a:solidFill>
            </a:endParaRPr>
          </a:p>
        </p:txBody>
      </p:sp>
    </p:spTree>
    <p:extLst>
      <p:ext uri="{BB962C8B-B14F-4D97-AF65-F5344CB8AC3E}">
        <p14:creationId xmlns:p14="http://schemas.microsoft.com/office/powerpoint/2010/main" val="10832180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AFE732-CAF1-D82A-A7E8-C24C46BE172E}"/>
              </a:ext>
            </a:extLst>
          </p:cNvPr>
          <p:cNvSpPr>
            <a:spLocks noGrp="1"/>
          </p:cNvSpPr>
          <p:nvPr>
            <p:ph type="title"/>
          </p:nvPr>
        </p:nvSpPr>
        <p:spPr>
          <a:xfrm>
            <a:off x="1143000" y="609600"/>
            <a:ext cx="9875520" cy="700726"/>
          </a:xfrm>
        </p:spPr>
        <p:txBody>
          <a:bodyPr/>
          <a:lstStyle/>
          <a:p>
            <a:r>
              <a:rPr lang="cs-CZ" dirty="0"/>
              <a:t>Environmentální opatření od roku 2023</a:t>
            </a:r>
          </a:p>
        </p:txBody>
      </p:sp>
      <p:sp>
        <p:nvSpPr>
          <p:cNvPr id="3" name="Zástupný obsah 2">
            <a:extLst>
              <a:ext uri="{FF2B5EF4-FFF2-40B4-BE49-F238E27FC236}">
                <a16:creationId xmlns:a16="http://schemas.microsoft.com/office/drawing/2014/main" id="{5A3B8E4D-D897-B063-6AF3-7AF5B233C9B4}"/>
              </a:ext>
            </a:extLst>
          </p:cNvPr>
          <p:cNvSpPr>
            <a:spLocks noGrp="1"/>
          </p:cNvSpPr>
          <p:nvPr>
            <p:ph idx="1"/>
          </p:nvPr>
        </p:nvSpPr>
        <p:spPr>
          <a:xfrm>
            <a:off x="1143000" y="1310325"/>
            <a:ext cx="9872871" cy="5147035"/>
          </a:xfrm>
        </p:spPr>
        <p:txBody>
          <a:bodyPr>
            <a:normAutofit/>
          </a:bodyPr>
          <a:lstStyle/>
          <a:p>
            <a:pPr marL="45720" indent="0">
              <a:buNone/>
            </a:pPr>
            <a:r>
              <a:rPr lang="cs-CZ" b="1" cap="all" dirty="0">
                <a:solidFill>
                  <a:srgbClr val="C00000"/>
                </a:solidFill>
              </a:rPr>
              <a:t>Integrovaná produkce révy  vinné</a:t>
            </a:r>
          </a:p>
          <a:p>
            <a:pPr marL="45720" indent="0">
              <a:buNone/>
            </a:pPr>
            <a:r>
              <a:rPr lang="cs-CZ" b="1" cap="all" dirty="0">
                <a:solidFill>
                  <a:srgbClr val="92D050"/>
                </a:solidFill>
              </a:rPr>
              <a:t>2 </a:t>
            </a:r>
            <a:r>
              <a:rPr lang="cs-CZ" b="1" dirty="0">
                <a:solidFill>
                  <a:srgbClr val="92D050"/>
                </a:solidFill>
              </a:rPr>
              <a:t>tituly - základní a nadstavbová ochrana vinic, které se liší např. v podmínkách aplikace prostředků na ochranu rostlin</a:t>
            </a:r>
            <a:r>
              <a:rPr lang="cs-CZ" b="1" cap="all" dirty="0">
                <a:solidFill>
                  <a:srgbClr val="92D050"/>
                </a:solidFill>
              </a:rPr>
              <a:t>.</a:t>
            </a:r>
          </a:p>
          <a:p>
            <a:pPr marL="45720" indent="0">
              <a:buNone/>
            </a:pPr>
            <a:r>
              <a:rPr lang="cs-CZ" b="1" dirty="0">
                <a:solidFill>
                  <a:srgbClr val="92D050"/>
                </a:solidFill>
              </a:rPr>
              <a:t>Povinnosti:</a:t>
            </a:r>
          </a:p>
          <a:p>
            <a:pPr>
              <a:buFont typeface="Wingdings" panose="05000000000000000000" pitchFamily="2" charset="2"/>
              <a:buChar char="ü"/>
            </a:pPr>
            <a:r>
              <a:rPr lang="cs-CZ" b="1" dirty="0">
                <a:solidFill>
                  <a:srgbClr val="92D050"/>
                </a:solidFill>
              </a:rPr>
              <a:t> dodržovat zákaz používání stanovených účinných látek,</a:t>
            </a:r>
          </a:p>
          <a:p>
            <a:pPr>
              <a:buFont typeface="Wingdings" panose="05000000000000000000" pitchFamily="2" charset="2"/>
              <a:buChar char="ü"/>
            </a:pPr>
            <a:r>
              <a:rPr lang="cs-CZ" b="1" dirty="0">
                <a:solidFill>
                  <a:srgbClr val="92D050"/>
                </a:solidFill>
              </a:rPr>
              <a:t> omezení počtu aplikací vyjmenovaných přípravků na ochranu rostlin,</a:t>
            </a:r>
          </a:p>
          <a:p>
            <a:pPr>
              <a:buFont typeface="Wingdings" panose="05000000000000000000" pitchFamily="2" charset="2"/>
              <a:buChar char="ü"/>
            </a:pPr>
            <a:r>
              <a:rPr lang="cs-CZ" b="1" dirty="0">
                <a:solidFill>
                  <a:srgbClr val="92D050"/>
                </a:solidFill>
              </a:rPr>
              <a:t>povinné aplikace přípravků na ochranu rostlin a pomocných látek povolených k použití v systému ekologického zemědělství </a:t>
            </a:r>
          </a:p>
          <a:p>
            <a:pPr>
              <a:buFont typeface="Wingdings" panose="05000000000000000000" pitchFamily="2" charset="2"/>
              <a:buChar char="ü"/>
            </a:pPr>
            <a:r>
              <a:rPr lang="cs-CZ" b="1" dirty="0">
                <a:solidFill>
                  <a:srgbClr val="92D050"/>
                </a:solidFill>
              </a:rPr>
              <a:t>stanovené postupy údržby vinic. </a:t>
            </a:r>
          </a:p>
          <a:p>
            <a:pPr marL="45720" indent="0">
              <a:buNone/>
            </a:pPr>
            <a:r>
              <a:rPr lang="cs-CZ" b="1" dirty="0">
                <a:solidFill>
                  <a:srgbClr val="92D050"/>
                </a:solidFill>
              </a:rPr>
              <a:t>Nově bude mít žadatel možnost žádat o doplňkovou platbu pokud založí porost v neozeleněném </a:t>
            </a:r>
            <a:r>
              <a:rPr lang="cs-CZ" b="1" dirty="0" err="1">
                <a:solidFill>
                  <a:srgbClr val="92D050"/>
                </a:solidFill>
              </a:rPr>
              <a:t>meziřadí</a:t>
            </a:r>
            <a:r>
              <a:rPr lang="cs-CZ" b="1" dirty="0">
                <a:solidFill>
                  <a:srgbClr val="92D050"/>
                </a:solidFill>
              </a:rPr>
              <a:t> nebo neprovede aplikaci herbicidů v </a:t>
            </a:r>
            <a:r>
              <a:rPr lang="cs-CZ" b="1" dirty="0" err="1">
                <a:solidFill>
                  <a:srgbClr val="92D050"/>
                </a:solidFill>
              </a:rPr>
              <a:t>příkmenném</a:t>
            </a:r>
            <a:r>
              <a:rPr lang="cs-CZ" b="1" dirty="0">
                <a:solidFill>
                  <a:srgbClr val="92D050"/>
                </a:solidFill>
              </a:rPr>
              <a:t> pásu vinice</a:t>
            </a:r>
          </a:p>
        </p:txBody>
      </p:sp>
    </p:spTree>
    <p:extLst>
      <p:ext uri="{BB962C8B-B14F-4D97-AF65-F5344CB8AC3E}">
        <p14:creationId xmlns:p14="http://schemas.microsoft.com/office/powerpoint/2010/main" val="27118943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BFE100-7472-EE6F-6CF7-B241DD0FF3A2}"/>
              </a:ext>
            </a:extLst>
          </p:cNvPr>
          <p:cNvSpPr>
            <a:spLocks noGrp="1"/>
          </p:cNvSpPr>
          <p:nvPr>
            <p:ph type="title"/>
          </p:nvPr>
        </p:nvSpPr>
        <p:spPr>
          <a:xfrm>
            <a:off x="1143000" y="609600"/>
            <a:ext cx="9875520" cy="512190"/>
          </a:xfrm>
        </p:spPr>
        <p:txBody>
          <a:bodyPr>
            <a:normAutofit fontScale="90000"/>
          </a:bodyPr>
          <a:lstStyle/>
          <a:p>
            <a:r>
              <a:rPr lang="cs-CZ" dirty="0"/>
              <a:t>Environmentální opatření od roku 2023</a:t>
            </a:r>
          </a:p>
        </p:txBody>
      </p:sp>
      <p:sp>
        <p:nvSpPr>
          <p:cNvPr id="3" name="Zástupný obsah 2">
            <a:extLst>
              <a:ext uri="{FF2B5EF4-FFF2-40B4-BE49-F238E27FC236}">
                <a16:creationId xmlns:a16="http://schemas.microsoft.com/office/drawing/2014/main" id="{71EDE97A-FA02-3A8F-4689-C8BCD05FA2FB}"/>
              </a:ext>
            </a:extLst>
          </p:cNvPr>
          <p:cNvSpPr>
            <a:spLocks noGrp="1"/>
          </p:cNvSpPr>
          <p:nvPr>
            <p:ph idx="1"/>
          </p:nvPr>
        </p:nvSpPr>
        <p:spPr>
          <a:xfrm>
            <a:off x="1143000" y="1414021"/>
            <a:ext cx="9872871" cy="4681979"/>
          </a:xfrm>
        </p:spPr>
        <p:txBody>
          <a:bodyPr/>
          <a:lstStyle/>
          <a:p>
            <a:pPr marL="45720" indent="0">
              <a:buNone/>
            </a:pPr>
            <a:r>
              <a:rPr lang="cs-CZ" b="1" cap="all" dirty="0">
                <a:solidFill>
                  <a:srgbClr val="C00000"/>
                </a:solidFill>
              </a:rPr>
              <a:t>Integrovaná produkce zeleniny, chřestu, jahodníku a brambor</a:t>
            </a:r>
          </a:p>
          <a:p>
            <a:pPr marL="45720" indent="0">
              <a:buNone/>
            </a:pPr>
            <a:r>
              <a:rPr lang="cs-CZ" sz="2400" dirty="0">
                <a:solidFill>
                  <a:srgbClr val="92D050"/>
                </a:solidFill>
              </a:rPr>
              <a:t>K vyjmenovaným zelením přibyly </a:t>
            </a:r>
            <a:r>
              <a:rPr lang="cs-CZ" sz="2400" b="1" dirty="0">
                <a:solidFill>
                  <a:srgbClr val="92D050"/>
                </a:solidFill>
              </a:rPr>
              <a:t>nově i konzumní brambory</a:t>
            </a:r>
          </a:p>
          <a:p>
            <a:pPr marL="45720" indent="0">
              <a:buNone/>
            </a:pPr>
            <a:r>
              <a:rPr lang="cs-CZ" sz="2400" b="1" dirty="0">
                <a:solidFill>
                  <a:srgbClr val="92D050"/>
                </a:solidFill>
              </a:rPr>
              <a:t>Dotace je dále vyplácena na ha dílu půdního bloku se zemědělskou kulturou plocha s víceletými produkčními plodinami, na kterém žadatel pěstuje chřest</a:t>
            </a:r>
          </a:p>
          <a:p>
            <a:pPr marL="45720" indent="0">
              <a:buNone/>
            </a:pPr>
            <a:r>
              <a:rPr lang="cs-CZ" sz="2400" b="1" dirty="0">
                <a:solidFill>
                  <a:srgbClr val="92D050"/>
                </a:solidFill>
              </a:rPr>
              <a:t>Nutno dodržovat zákaz používání stanovených účinných látek</a:t>
            </a:r>
          </a:p>
          <a:p>
            <a:pPr marL="45720" indent="0">
              <a:buNone/>
            </a:pPr>
            <a:r>
              <a:rPr lang="cs-CZ" sz="2400" b="1" dirty="0">
                <a:solidFill>
                  <a:srgbClr val="92D050"/>
                </a:solidFill>
              </a:rPr>
              <a:t>Nově bude žadatel provádět rozbory plodů v průběhu závazku pouze ve 2</a:t>
            </a:r>
          </a:p>
          <a:p>
            <a:pPr marL="45720" indent="0">
              <a:buNone/>
            </a:pPr>
            <a:r>
              <a:rPr lang="cs-CZ" sz="2400" b="1" dirty="0">
                <a:solidFill>
                  <a:srgbClr val="92D050"/>
                </a:solidFill>
              </a:rPr>
              <a:t>kalendářních letech za účelem zjištění obsahu sledovaných těžkých kovů, provádět každoročně rozbory plodů za účelem stanovení a zjištění dodržení limitu obsahu reziduí pesticidů a bude muset absolvovat školení</a:t>
            </a:r>
          </a:p>
        </p:txBody>
      </p:sp>
    </p:spTree>
    <p:extLst>
      <p:ext uri="{BB962C8B-B14F-4D97-AF65-F5344CB8AC3E}">
        <p14:creationId xmlns:p14="http://schemas.microsoft.com/office/powerpoint/2010/main" val="3099350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7CB308-3A80-BD7A-EEE0-3A8F74E9044C}"/>
              </a:ext>
            </a:extLst>
          </p:cNvPr>
          <p:cNvSpPr>
            <a:spLocks noGrp="1"/>
          </p:cNvSpPr>
          <p:nvPr>
            <p:ph type="title"/>
          </p:nvPr>
        </p:nvSpPr>
        <p:spPr>
          <a:xfrm>
            <a:off x="1143000" y="609600"/>
            <a:ext cx="9875520" cy="700726"/>
          </a:xfrm>
        </p:spPr>
        <p:txBody>
          <a:bodyPr/>
          <a:lstStyle/>
          <a:p>
            <a:r>
              <a:rPr lang="cs-CZ" dirty="0"/>
              <a:t>Environmentální opatření od roku 2023</a:t>
            </a:r>
          </a:p>
        </p:txBody>
      </p:sp>
      <p:sp>
        <p:nvSpPr>
          <p:cNvPr id="3" name="Zástupný obsah 2">
            <a:extLst>
              <a:ext uri="{FF2B5EF4-FFF2-40B4-BE49-F238E27FC236}">
                <a16:creationId xmlns:a16="http://schemas.microsoft.com/office/drawing/2014/main" id="{961B7D7C-858C-0D58-B46A-7BDF386AE110}"/>
              </a:ext>
            </a:extLst>
          </p:cNvPr>
          <p:cNvSpPr>
            <a:spLocks noGrp="1"/>
          </p:cNvSpPr>
          <p:nvPr>
            <p:ph idx="1"/>
          </p:nvPr>
        </p:nvSpPr>
        <p:spPr/>
        <p:txBody>
          <a:bodyPr/>
          <a:lstStyle/>
          <a:p>
            <a:pPr marL="45720" indent="0">
              <a:buNone/>
            </a:pPr>
            <a:r>
              <a:rPr lang="cs-CZ" dirty="0"/>
              <a:t>Ve Strategickém plánu SZP je v rámci AEKO navrženo nové podopatření </a:t>
            </a:r>
          </a:p>
          <a:p>
            <a:pPr marL="45720" indent="0">
              <a:buNone/>
            </a:pPr>
            <a:r>
              <a:rPr lang="cs-CZ" b="1" cap="all" dirty="0">
                <a:solidFill>
                  <a:srgbClr val="C00000"/>
                </a:solidFill>
              </a:rPr>
              <a:t>Omezení používání pesticidů v OPVZ na orné půdě</a:t>
            </a:r>
            <a:r>
              <a:rPr lang="cs-CZ" dirty="0"/>
              <a:t>. </a:t>
            </a:r>
          </a:p>
          <a:p>
            <a:pPr marL="45720" indent="0">
              <a:buNone/>
            </a:pPr>
            <a:r>
              <a:rPr lang="cs-CZ" dirty="0"/>
              <a:t>Vzhledem k současné notifikaci procesu národního programu na omezení aplikace POR v povodí vodárenských nádrží bude toto opatření spuštěno až od roku 2024.</a:t>
            </a:r>
          </a:p>
        </p:txBody>
      </p:sp>
    </p:spTree>
    <p:extLst>
      <p:ext uri="{BB962C8B-B14F-4D97-AF65-F5344CB8AC3E}">
        <p14:creationId xmlns:p14="http://schemas.microsoft.com/office/powerpoint/2010/main" val="811764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DF4822-53AD-BEC1-B619-82964D89FB69}"/>
              </a:ext>
            </a:extLst>
          </p:cNvPr>
          <p:cNvSpPr>
            <a:spLocks noGrp="1"/>
          </p:cNvSpPr>
          <p:nvPr>
            <p:ph type="title"/>
          </p:nvPr>
        </p:nvSpPr>
        <p:spPr>
          <a:xfrm>
            <a:off x="1143000" y="609600"/>
            <a:ext cx="9875520" cy="606458"/>
          </a:xfrm>
        </p:spPr>
        <p:txBody>
          <a:bodyPr>
            <a:normAutofit fontScale="90000"/>
          </a:bodyPr>
          <a:lstStyle/>
          <a:p>
            <a:r>
              <a:rPr lang="cs-CZ" b="1" dirty="0"/>
              <a:t>EKOLOGICKÉ ZEMĚDĚLSTVÍ</a:t>
            </a:r>
          </a:p>
        </p:txBody>
      </p:sp>
      <p:sp>
        <p:nvSpPr>
          <p:cNvPr id="3" name="Zástupný obsah 2">
            <a:extLst>
              <a:ext uri="{FF2B5EF4-FFF2-40B4-BE49-F238E27FC236}">
                <a16:creationId xmlns:a16="http://schemas.microsoft.com/office/drawing/2014/main" id="{89652367-525E-181A-F2BF-4F8C52863B80}"/>
              </a:ext>
            </a:extLst>
          </p:cNvPr>
          <p:cNvSpPr>
            <a:spLocks noGrp="1"/>
          </p:cNvSpPr>
          <p:nvPr>
            <p:ph idx="1"/>
          </p:nvPr>
        </p:nvSpPr>
        <p:spPr>
          <a:xfrm>
            <a:off x="848412" y="1376313"/>
            <a:ext cx="10167459" cy="4939646"/>
          </a:xfrm>
        </p:spPr>
        <p:txBody>
          <a:bodyPr>
            <a:normAutofit/>
          </a:bodyPr>
          <a:lstStyle/>
          <a:p>
            <a:pPr marL="45720" indent="0">
              <a:buNone/>
            </a:pPr>
            <a:r>
              <a:rPr lang="cs-CZ" sz="2400" dirty="0">
                <a:solidFill>
                  <a:srgbClr val="00B050"/>
                </a:solidFill>
              </a:rPr>
              <a:t>Opatření je realizováno formou pětiletých závazků</a:t>
            </a:r>
          </a:p>
          <a:p>
            <a:pPr marL="45720" indent="0">
              <a:buNone/>
            </a:pPr>
            <a:r>
              <a:rPr lang="cs-CZ" sz="2400" b="1" dirty="0">
                <a:solidFill>
                  <a:srgbClr val="C00000"/>
                </a:solidFill>
              </a:rPr>
              <a:t>Nově možné hospodařit souběžně v režimu konvenční produkce</a:t>
            </a:r>
          </a:p>
          <a:p>
            <a:pPr marL="45720" indent="0">
              <a:buNone/>
            </a:pPr>
            <a:r>
              <a:rPr lang="cs-CZ" sz="2400" b="1" dirty="0">
                <a:solidFill>
                  <a:srgbClr val="00B050"/>
                </a:solidFill>
              </a:rPr>
              <a:t>Žadatel:</a:t>
            </a:r>
          </a:p>
          <a:p>
            <a:pPr>
              <a:buFont typeface="Wingdings" panose="05000000000000000000" pitchFamily="2" charset="2"/>
              <a:buChar char="q"/>
            </a:pPr>
            <a:r>
              <a:rPr lang="cs-CZ" sz="2400" b="1" dirty="0">
                <a:solidFill>
                  <a:srgbClr val="00B050"/>
                </a:solidFill>
              </a:rPr>
              <a:t>  musí být zemědělský podnikatel a registrovaný ekologický podnikatel</a:t>
            </a:r>
          </a:p>
          <a:p>
            <a:pPr>
              <a:buFont typeface="Wingdings" panose="05000000000000000000" pitchFamily="2" charset="2"/>
              <a:buChar char="q"/>
            </a:pPr>
            <a:r>
              <a:rPr lang="cs-CZ" sz="2400" b="1" dirty="0">
                <a:solidFill>
                  <a:srgbClr val="00B050"/>
                </a:solidFill>
              </a:rPr>
              <a:t>  obhospodařuje min. 0,5 ha zemědělské půdy evidované v LPIS</a:t>
            </a:r>
          </a:p>
          <a:p>
            <a:pPr>
              <a:buFont typeface="Wingdings" panose="05000000000000000000" pitchFamily="2" charset="2"/>
              <a:buChar char="q"/>
            </a:pPr>
            <a:r>
              <a:rPr lang="cs-CZ" sz="2400" b="1" dirty="0">
                <a:solidFill>
                  <a:srgbClr val="00B050"/>
                </a:solidFill>
              </a:rPr>
              <a:t>  musí dodržovat požadavky </a:t>
            </a:r>
            <a:r>
              <a:rPr lang="cs-CZ" sz="2400" b="1" dirty="0" err="1">
                <a:solidFill>
                  <a:srgbClr val="00B050"/>
                </a:solidFill>
              </a:rPr>
              <a:t>Cross</a:t>
            </a:r>
            <a:r>
              <a:rPr lang="cs-CZ" sz="2400" b="1" dirty="0">
                <a:solidFill>
                  <a:srgbClr val="00B050"/>
                </a:solidFill>
              </a:rPr>
              <a:t> </a:t>
            </a:r>
            <a:r>
              <a:rPr lang="cs-CZ" sz="2400" b="1" dirty="0" err="1">
                <a:solidFill>
                  <a:srgbClr val="00B050"/>
                </a:solidFill>
              </a:rPr>
              <a:t>Compliance</a:t>
            </a:r>
            <a:endParaRPr lang="cs-CZ" sz="2400" b="1" dirty="0">
              <a:solidFill>
                <a:srgbClr val="00B050"/>
              </a:solidFill>
            </a:endParaRPr>
          </a:p>
          <a:p>
            <a:pPr>
              <a:buFont typeface="Wingdings" panose="05000000000000000000" pitchFamily="2" charset="2"/>
              <a:buChar char="q"/>
            </a:pPr>
            <a:r>
              <a:rPr lang="cs-CZ" sz="2400" b="1" dirty="0">
                <a:solidFill>
                  <a:srgbClr val="00B050"/>
                </a:solidFill>
              </a:rPr>
              <a:t>  dodržovat minimální požadavky na hnojiva a přípravky na ochranu rostlin</a:t>
            </a:r>
          </a:p>
          <a:p>
            <a:pPr>
              <a:buFont typeface="Wingdings" panose="05000000000000000000" pitchFamily="2" charset="2"/>
              <a:buChar char="q"/>
            </a:pPr>
            <a:r>
              <a:rPr lang="cs-CZ" sz="2400" b="1" dirty="0">
                <a:solidFill>
                  <a:srgbClr val="00B050"/>
                </a:solidFill>
              </a:rPr>
              <a:t>  bude povinen zúčastnit se alespoň jednou za dobu závazku školení o vhodných   praktikách v EZ</a:t>
            </a:r>
          </a:p>
        </p:txBody>
      </p:sp>
    </p:spTree>
    <p:extLst>
      <p:ext uri="{BB962C8B-B14F-4D97-AF65-F5344CB8AC3E}">
        <p14:creationId xmlns:p14="http://schemas.microsoft.com/office/powerpoint/2010/main" val="744973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A18F57-E060-3C38-EF15-EAC13EA6BF7D}"/>
              </a:ext>
            </a:extLst>
          </p:cNvPr>
          <p:cNvSpPr>
            <a:spLocks noGrp="1"/>
          </p:cNvSpPr>
          <p:nvPr>
            <p:ph type="title"/>
          </p:nvPr>
        </p:nvSpPr>
        <p:spPr>
          <a:xfrm>
            <a:off x="1143000" y="609600"/>
            <a:ext cx="9875520" cy="634738"/>
          </a:xfrm>
        </p:spPr>
        <p:txBody>
          <a:bodyPr>
            <a:normAutofit fontScale="90000"/>
          </a:bodyPr>
          <a:lstStyle/>
          <a:p>
            <a:r>
              <a:rPr lang="cs-CZ" b="1" dirty="0"/>
              <a:t>EKOLOGICKÉ ZEMĚDĚLSTVÍ</a:t>
            </a:r>
          </a:p>
        </p:txBody>
      </p:sp>
      <p:sp>
        <p:nvSpPr>
          <p:cNvPr id="3" name="Zástupný obsah 2">
            <a:extLst>
              <a:ext uri="{FF2B5EF4-FFF2-40B4-BE49-F238E27FC236}">
                <a16:creationId xmlns:a16="http://schemas.microsoft.com/office/drawing/2014/main" id="{732102C3-0C60-1F75-F451-31E2F862AEAB}"/>
              </a:ext>
            </a:extLst>
          </p:cNvPr>
          <p:cNvSpPr>
            <a:spLocks noGrp="1"/>
          </p:cNvSpPr>
          <p:nvPr>
            <p:ph idx="1"/>
          </p:nvPr>
        </p:nvSpPr>
        <p:spPr>
          <a:xfrm>
            <a:off x="1143000" y="1376313"/>
            <a:ext cx="9872871" cy="4719687"/>
          </a:xfrm>
        </p:spPr>
        <p:txBody>
          <a:bodyPr/>
          <a:lstStyle/>
          <a:p>
            <a:pPr marL="45720" indent="0">
              <a:buNone/>
            </a:pPr>
            <a:r>
              <a:rPr lang="cs-CZ" dirty="0"/>
              <a:t>Dodržování minimální intenzity 0,3 VDJ/ha v období od 1.6. do 30.9.. Do intenzity se nově zařadili i jelenovití</a:t>
            </a:r>
          </a:p>
          <a:p>
            <a:pPr marL="45720" indent="0">
              <a:buNone/>
            </a:pPr>
            <a:r>
              <a:rPr lang="cs-CZ" dirty="0"/>
              <a:t>U podopatření  Pěstování zeleniny, speciálních bylin - Nově bude do tohoto titulu </a:t>
            </a:r>
            <a:r>
              <a:rPr lang="cs-CZ" b="1" dirty="0"/>
              <a:t>zařazeno pěstování brambor</a:t>
            </a:r>
          </a:p>
          <a:p>
            <a:pPr marL="45720" indent="0">
              <a:buNone/>
            </a:pPr>
            <a:r>
              <a:rPr lang="cs-CZ" b="1" dirty="0"/>
              <a:t>Novou podmínkou je také prokazování stanovených minimálních výnosů vlastní produkce. Větší finanční podpora bude směřovat pro malé ekologické podnikatele, kteří obhospodařují zemědělskou půdu v celkové rozloze do 6 ha.</a:t>
            </a:r>
          </a:p>
          <a:p>
            <a:pPr marL="45720" indent="0">
              <a:buNone/>
            </a:pPr>
            <a:endParaRPr lang="cs-CZ" dirty="0"/>
          </a:p>
        </p:txBody>
      </p:sp>
    </p:spTree>
    <p:extLst>
      <p:ext uri="{BB962C8B-B14F-4D97-AF65-F5344CB8AC3E}">
        <p14:creationId xmlns:p14="http://schemas.microsoft.com/office/powerpoint/2010/main" val="31484957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348488"/>
            <a:ext cx="580644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385622"/>
                </a:solidFill>
                <a:latin typeface="Arial"/>
                <a:cs typeface="Arial"/>
              </a:rPr>
              <a:t>Ekologické</a:t>
            </a:r>
            <a:r>
              <a:rPr sz="3600" spc="-75" dirty="0">
                <a:solidFill>
                  <a:srgbClr val="385622"/>
                </a:solidFill>
                <a:latin typeface="Arial"/>
                <a:cs typeface="Arial"/>
              </a:rPr>
              <a:t> </a:t>
            </a:r>
            <a:r>
              <a:rPr sz="3600" spc="60" dirty="0">
                <a:solidFill>
                  <a:srgbClr val="385622"/>
                </a:solidFill>
                <a:latin typeface="Arial"/>
                <a:cs typeface="Arial"/>
              </a:rPr>
              <a:t>zemědělství</a:t>
            </a:r>
            <a:r>
              <a:rPr sz="3600" spc="-60" dirty="0">
                <a:solidFill>
                  <a:srgbClr val="385622"/>
                </a:solidFill>
                <a:latin typeface="Arial"/>
                <a:cs typeface="Arial"/>
              </a:rPr>
              <a:t> </a:t>
            </a:r>
            <a:r>
              <a:rPr sz="3600" spc="-150" dirty="0">
                <a:solidFill>
                  <a:srgbClr val="385622"/>
                </a:solidFill>
                <a:latin typeface="Arial"/>
                <a:cs typeface="Arial"/>
              </a:rPr>
              <a:t>(EZ)</a:t>
            </a:r>
            <a:endParaRPr sz="3600">
              <a:latin typeface="Arial"/>
              <a:cs typeface="Arial"/>
            </a:endParaRPr>
          </a:p>
        </p:txBody>
      </p:sp>
      <p:pic>
        <p:nvPicPr>
          <p:cNvPr id="3" name="object 3"/>
          <p:cNvPicPr/>
          <p:nvPr/>
        </p:nvPicPr>
        <p:blipFill>
          <a:blip r:embed="rId2" cstate="print"/>
          <a:stretch>
            <a:fillRect/>
          </a:stretch>
        </p:blipFill>
        <p:spPr>
          <a:xfrm>
            <a:off x="507491" y="1245095"/>
            <a:ext cx="486155" cy="486168"/>
          </a:xfrm>
          <a:prstGeom prst="rect">
            <a:avLst/>
          </a:prstGeom>
        </p:spPr>
      </p:pic>
      <p:pic>
        <p:nvPicPr>
          <p:cNvPr id="4" name="object 4"/>
          <p:cNvPicPr/>
          <p:nvPr/>
        </p:nvPicPr>
        <p:blipFill>
          <a:blip r:embed="rId3" cstate="print"/>
          <a:stretch>
            <a:fillRect/>
          </a:stretch>
        </p:blipFill>
        <p:spPr>
          <a:xfrm>
            <a:off x="495300" y="1996427"/>
            <a:ext cx="486156" cy="486168"/>
          </a:xfrm>
          <a:prstGeom prst="rect">
            <a:avLst/>
          </a:prstGeom>
        </p:spPr>
      </p:pic>
      <p:sp>
        <p:nvSpPr>
          <p:cNvPr id="5" name="object 5"/>
          <p:cNvSpPr txBox="1"/>
          <p:nvPr/>
        </p:nvSpPr>
        <p:spPr>
          <a:xfrm>
            <a:off x="6536817" y="1361058"/>
            <a:ext cx="4229735" cy="1511935"/>
          </a:xfrm>
          <a:prstGeom prst="rect">
            <a:avLst/>
          </a:prstGeom>
        </p:spPr>
        <p:txBody>
          <a:bodyPr vert="horz" wrap="square" lIns="0" tIns="13335" rIns="0" bIns="0" rtlCol="0">
            <a:spAutoFit/>
          </a:bodyPr>
          <a:lstStyle/>
          <a:p>
            <a:pPr marL="12700">
              <a:lnSpc>
                <a:spcPct val="100000"/>
              </a:lnSpc>
              <a:spcBef>
                <a:spcPts val="105"/>
              </a:spcBef>
            </a:pPr>
            <a:r>
              <a:rPr sz="2000" spc="-10" dirty="0">
                <a:latin typeface="Calibri"/>
                <a:cs typeface="Calibri"/>
              </a:rPr>
              <a:t>Pěstování</a:t>
            </a:r>
            <a:r>
              <a:rPr sz="2000" spc="-45" dirty="0">
                <a:latin typeface="Calibri"/>
                <a:cs typeface="Calibri"/>
              </a:rPr>
              <a:t> </a:t>
            </a:r>
            <a:r>
              <a:rPr sz="2000" dirty="0">
                <a:latin typeface="Calibri"/>
                <a:cs typeface="Calibri"/>
              </a:rPr>
              <a:t>travního</a:t>
            </a:r>
            <a:r>
              <a:rPr sz="2000" spc="-55" dirty="0">
                <a:latin typeface="Calibri"/>
                <a:cs typeface="Calibri"/>
              </a:rPr>
              <a:t> </a:t>
            </a:r>
            <a:r>
              <a:rPr sz="2000" dirty="0">
                <a:latin typeface="Calibri"/>
                <a:cs typeface="Calibri"/>
              </a:rPr>
              <a:t>porostu</a:t>
            </a:r>
            <a:r>
              <a:rPr sz="2000" spc="-50" dirty="0">
                <a:latin typeface="Calibri"/>
                <a:cs typeface="Calibri"/>
              </a:rPr>
              <a:t> </a:t>
            </a:r>
            <a:r>
              <a:rPr sz="2000" dirty="0">
                <a:latin typeface="Calibri"/>
                <a:cs typeface="Calibri"/>
              </a:rPr>
              <a:t>na</a:t>
            </a:r>
            <a:r>
              <a:rPr sz="2000" spc="-65" dirty="0">
                <a:latin typeface="Calibri"/>
                <a:cs typeface="Calibri"/>
              </a:rPr>
              <a:t> </a:t>
            </a:r>
            <a:r>
              <a:rPr sz="2000" dirty="0">
                <a:latin typeface="Calibri"/>
                <a:cs typeface="Calibri"/>
              </a:rPr>
              <a:t>orné</a:t>
            </a:r>
            <a:r>
              <a:rPr sz="2000" spc="-55" dirty="0">
                <a:latin typeface="Calibri"/>
                <a:cs typeface="Calibri"/>
              </a:rPr>
              <a:t> </a:t>
            </a:r>
            <a:r>
              <a:rPr sz="2000" spc="-20" dirty="0">
                <a:latin typeface="Calibri"/>
                <a:cs typeface="Calibri"/>
              </a:rPr>
              <a:t>půdě</a:t>
            </a:r>
            <a:endParaRPr sz="2000">
              <a:latin typeface="Calibri"/>
              <a:cs typeface="Calibri"/>
            </a:endParaRPr>
          </a:p>
          <a:p>
            <a:pPr>
              <a:lnSpc>
                <a:spcPct val="100000"/>
              </a:lnSpc>
            </a:pPr>
            <a:endParaRPr sz="2000">
              <a:latin typeface="Calibri"/>
              <a:cs typeface="Calibri"/>
            </a:endParaRPr>
          </a:p>
          <a:p>
            <a:pPr marL="12700">
              <a:lnSpc>
                <a:spcPct val="100000"/>
              </a:lnSpc>
              <a:spcBef>
                <a:spcPts val="1405"/>
              </a:spcBef>
            </a:pPr>
            <a:r>
              <a:rPr sz="2000" spc="-10" dirty="0">
                <a:latin typeface="Calibri"/>
                <a:cs typeface="Calibri"/>
              </a:rPr>
              <a:t>Trvalé</a:t>
            </a:r>
            <a:r>
              <a:rPr sz="2000" spc="-90" dirty="0">
                <a:latin typeface="Calibri"/>
                <a:cs typeface="Calibri"/>
              </a:rPr>
              <a:t> </a:t>
            </a:r>
            <a:r>
              <a:rPr sz="2000" spc="-10" dirty="0">
                <a:latin typeface="Calibri"/>
                <a:cs typeface="Calibri"/>
              </a:rPr>
              <a:t>kultury</a:t>
            </a:r>
            <a:endParaRPr sz="2000">
              <a:latin typeface="Calibri"/>
              <a:cs typeface="Calibri"/>
            </a:endParaRPr>
          </a:p>
          <a:p>
            <a:pPr marL="382905">
              <a:lnSpc>
                <a:spcPct val="100000"/>
              </a:lnSpc>
              <a:spcBef>
                <a:spcPts val="1130"/>
              </a:spcBef>
            </a:pPr>
            <a:r>
              <a:rPr sz="1600" spc="-10" dirty="0">
                <a:latin typeface="Calibri"/>
                <a:cs typeface="Calibri"/>
              </a:rPr>
              <a:t>Intenzivní </a:t>
            </a:r>
            <a:r>
              <a:rPr sz="1600" spc="-20" dirty="0">
                <a:latin typeface="Calibri"/>
                <a:cs typeface="Calibri"/>
              </a:rPr>
              <a:t>sady</a:t>
            </a:r>
            <a:endParaRPr sz="1600">
              <a:latin typeface="Calibri"/>
              <a:cs typeface="Calibri"/>
            </a:endParaRPr>
          </a:p>
        </p:txBody>
      </p:sp>
      <p:pic>
        <p:nvPicPr>
          <p:cNvPr id="6" name="object 6"/>
          <p:cNvPicPr/>
          <p:nvPr/>
        </p:nvPicPr>
        <p:blipFill>
          <a:blip r:embed="rId4" cstate="print"/>
          <a:stretch>
            <a:fillRect/>
          </a:stretch>
        </p:blipFill>
        <p:spPr>
          <a:xfrm>
            <a:off x="5885688" y="1299959"/>
            <a:ext cx="486156" cy="486168"/>
          </a:xfrm>
          <a:prstGeom prst="rect">
            <a:avLst/>
          </a:prstGeom>
        </p:spPr>
      </p:pic>
      <p:pic>
        <p:nvPicPr>
          <p:cNvPr id="7" name="object 7"/>
          <p:cNvPicPr/>
          <p:nvPr/>
        </p:nvPicPr>
        <p:blipFill>
          <a:blip r:embed="rId5" cstate="print"/>
          <a:stretch>
            <a:fillRect/>
          </a:stretch>
        </p:blipFill>
        <p:spPr>
          <a:xfrm>
            <a:off x="5873496" y="2051291"/>
            <a:ext cx="486155" cy="486168"/>
          </a:xfrm>
          <a:prstGeom prst="rect">
            <a:avLst/>
          </a:prstGeom>
        </p:spPr>
      </p:pic>
      <p:pic>
        <p:nvPicPr>
          <p:cNvPr id="8" name="object 8"/>
          <p:cNvPicPr/>
          <p:nvPr/>
        </p:nvPicPr>
        <p:blipFill>
          <a:blip r:embed="rId6" cstate="print"/>
          <a:stretch>
            <a:fillRect/>
          </a:stretch>
        </p:blipFill>
        <p:spPr>
          <a:xfrm>
            <a:off x="992124" y="2648724"/>
            <a:ext cx="252984" cy="251447"/>
          </a:xfrm>
          <a:prstGeom prst="rect">
            <a:avLst/>
          </a:prstGeom>
        </p:spPr>
      </p:pic>
      <p:pic>
        <p:nvPicPr>
          <p:cNvPr id="9" name="object 9"/>
          <p:cNvPicPr/>
          <p:nvPr/>
        </p:nvPicPr>
        <p:blipFill>
          <a:blip r:embed="rId6" cstate="print"/>
          <a:stretch>
            <a:fillRect/>
          </a:stretch>
        </p:blipFill>
        <p:spPr>
          <a:xfrm>
            <a:off x="992124" y="3235464"/>
            <a:ext cx="252984" cy="251447"/>
          </a:xfrm>
          <a:prstGeom prst="rect">
            <a:avLst/>
          </a:prstGeom>
        </p:spPr>
      </p:pic>
      <p:pic>
        <p:nvPicPr>
          <p:cNvPr id="10" name="object 10"/>
          <p:cNvPicPr/>
          <p:nvPr/>
        </p:nvPicPr>
        <p:blipFill>
          <a:blip r:embed="rId7" cstate="print"/>
          <a:stretch>
            <a:fillRect/>
          </a:stretch>
        </p:blipFill>
        <p:spPr>
          <a:xfrm>
            <a:off x="992124" y="3761219"/>
            <a:ext cx="252984" cy="252996"/>
          </a:xfrm>
          <a:prstGeom prst="rect">
            <a:avLst/>
          </a:prstGeom>
        </p:spPr>
      </p:pic>
      <p:sp>
        <p:nvSpPr>
          <p:cNvPr id="11" name="object 11"/>
          <p:cNvSpPr txBox="1"/>
          <p:nvPr/>
        </p:nvSpPr>
        <p:spPr>
          <a:xfrm>
            <a:off x="6879242" y="3199002"/>
            <a:ext cx="104013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Ostatní</a:t>
            </a:r>
            <a:r>
              <a:rPr sz="1600" spc="-50" dirty="0">
                <a:latin typeface="Calibri"/>
                <a:cs typeface="Calibri"/>
              </a:rPr>
              <a:t> </a:t>
            </a:r>
            <a:r>
              <a:rPr sz="1600" spc="-20" dirty="0">
                <a:latin typeface="Calibri"/>
                <a:cs typeface="Calibri"/>
              </a:rPr>
              <a:t>sady</a:t>
            </a:r>
            <a:endParaRPr sz="1600">
              <a:latin typeface="Calibri"/>
              <a:cs typeface="Calibri"/>
            </a:endParaRPr>
          </a:p>
        </p:txBody>
      </p:sp>
      <p:sp>
        <p:nvSpPr>
          <p:cNvPr id="12" name="object 12"/>
          <p:cNvSpPr txBox="1"/>
          <p:nvPr/>
        </p:nvSpPr>
        <p:spPr>
          <a:xfrm>
            <a:off x="6911776" y="3744595"/>
            <a:ext cx="52641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Vinice</a:t>
            </a:r>
            <a:endParaRPr sz="1600">
              <a:latin typeface="Calibri"/>
              <a:cs typeface="Calibri"/>
            </a:endParaRPr>
          </a:p>
        </p:txBody>
      </p:sp>
      <p:pic>
        <p:nvPicPr>
          <p:cNvPr id="13" name="object 13"/>
          <p:cNvPicPr/>
          <p:nvPr/>
        </p:nvPicPr>
        <p:blipFill>
          <a:blip r:embed="rId8" cstate="print"/>
          <a:stretch>
            <a:fillRect/>
          </a:stretch>
        </p:blipFill>
        <p:spPr>
          <a:xfrm>
            <a:off x="995172" y="4303763"/>
            <a:ext cx="251459" cy="252996"/>
          </a:xfrm>
          <a:prstGeom prst="rect">
            <a:avLst/>
          </a:prstGeom>
        </p:spPr>
      </p:pic>
      <p:sp>
        <p:nvSpPr>
          <p:cNvPr id="14" name="object 14"/>
          <p:cNvSpPr txBox="1"/>
          <p:nvPr/>
        </p:nvSpPr>
        <p:spPr>
          <a:xfrm>
            <a:off x="1158646" y="1305306"/>
            <a:ext cx="3222625" cy="3254375"/>
          </a:xfrm>
          <a:prstGeom prst="rect">
            <a:avLst/>
          </a:prstGeom>
        </p:spPr>
        <p:txBody>
          <a:bodyPr vert="horz" wrap="square" lIns="0" tIns="13335" rIns="0" bIns="0" rtlCol="0">
            <a:spAutoFit/>
          </a:bodyPr>
          <a:lstStyle/>
          <a:p>
            <a:pPr marL="12700">
              <a:lnSpc>
                <a:spcPct val="100000"/>
              </a:lnSpc>
              <a:spcBef>
                <a:spcPts val="105"/>
              </a:spcBef>
            </a:pPr>
            <a:r>
              <a:rPr sz="2000" spc="-10" dirty="0">
                <a:latin typeface="Calibri"/>
                <a:cs typeface="Calibri"/>
              </a:rPr>
              <a:t>Trvalý</a:t>
            </a:r>
            <a:r>
              <a:rPr sz="2000" spc="-90" dirty="0">
                <a:latin typeface="Calibri"/>
                <a:cs typeface="Calibri"/>
              </a:rPr>
              <a:t> </a:t>
            </a:r>
            <a:r>
              <a:rPr sz="2000" dirty="0">
                <a:latin typeface="Calibri"/>
                <a:cs typeface="Calibri"/>
              </a:rPr>
              <a:t>travní</a:t>
            </a:r>
            <a:r>
              <a:rPr sz="2000" spc="-85" dirty="0">
                <a:latin typeface="Calibri"/>
                <a:cs typeface="Calibri"/>
              </a:rPr>
              <a:t> </a:t>
            </a:r>
            <a:r>
              <a:rPr sz="2000" spc="-10" dirty="0">
                <a:latin typeface="Calibri"/>
                <a:cs typeface="Calibri"/>
              </a:rPr>
              <a:t>porost</a:t>
            </a:r>
            <a:endParaRPr sz="2000">
              <a:latin typeface="Calibri"/>
              <a:cs typeface="Calibri"/>
            </a:endParaRPr>
          </a:p>
          <a:p>
            <a:pPr>
              <a:lnSpc>
                <a:spcPct val="100000"/>
              </a:lnSpc>
            </a:pPr>
            <a:endParaRPr sz="2000">
              <a:latin typeface="Calibri"/>
              <a:cs typeface="Calibri"/>
            </a:endParaRPr>
          </a:p>
          <a:p>
            <a:pPr marL="12700">
              <a:lnSpc>
                <a:spcPct val="100000"/>
              </a:lnSpc>
              <a:spcBef>
                <a:spcPts val="1405"/>
              </a:spcBef>
            </a:pPr>
            <a:r>
              <a:rPr sz="2000" dirty="0">
                <a:latin typeface="Calibri"/>
                <a:cs typeface="Calibri"/>
              </a:rPr>
              <a:t>Orná</a:t>
            </a:r>
            <a:r>
              <a:rPr sz="2000" spc="-25" dirty="0">
                <a:latin typeface="Calibri"/>
                <a:cs typeface="Calibri"/>
              </a:rPr>
              <a:t> </a:t>
            </a:r>
            <a:r>
              <a:rPr sz="2000" spc="-20" dirty="0">
                <a:latin typeface="Calibri"/>
                <a:cs typeface="Calibri"/>
              </a:rPr>
              <a:t>půda</a:t>
            </a:r>
            <a:endParaRPr sz="2000">
              <a:latin typeface="Calibri"/>
              <a:cs typeface="Calibri"/>
            </a:endParaRPr>
          </a:p>
          <a:p>
            <a:pPr marL="261620" marR="5080">
              <a:lnSpc>
                <a:spcPct val="100000"/>
              </a:lnSpc>
              <a:spcBef>
                <a:spcPts val="1565"/>
              </a:spcBef>
            </a:pPr>
            <a:r>
              <a:rPr sz="1600" spc="-10" dirty="0">
                <a:latin typeface="Calibri"/>
                <a:cs typeface="Calibri"/>
              </a:rPr>
              <a:t>Pěstování</a:t>
            </a:r>
            <a:r>
              <a:rPr sz="1600" spc="-25" dirty="0">
                <a:latin typeface="Calibri"/>
                <a:cs typeface="Calibri"/>
              </a:rPr>
              <a:t> </a:t>
            </a:r>
            <a:r>
              <a:rPr sz="1600" spc="-20" dirty="0">
                <a:latin typeface="Calibri"/>
                <a:cs typeface="Calibri"/>
              </a:rPr>
              <a:t>zeleniny,</a:t>
            </a:r>
            <a:r>
              <a:rPr sz="1600" spc="-30" dirty="0">
                <a:latin typeface="Calibri"/>
                <a:cs typeface="Calibri"/>
              </a:rPr>
              <a:t> </a:t>
            </a:r>
            <a:r>
              <a:rPr sz="1600" spc="-10" dirty="0">
                <a:latin typeface="Calibri"/>
                <a:cs typeface="Calibri"/>
              </a:rPr>
              <a:t>speciálních</a:t>
            </a:r>
            <a:r>
              <a:rPr sz="1600" spc="-50" dirty="0">
                <a:latin typeface="Calibri"/>
                <a:cs typeface="Calibri"/>
              </a:rPr>
              <a:t> </a:t>
            </a:r>
            <a:r>
              <a:rPr sz="1600" spc="-20" dirty="0">
                <a:latin typeface="Calibri"/>
                <a:cs typeface="Calibri"/>
              </a:rPr>
              <a:t>bylin </a:t>
            </a:r>
            <a:r>
              <a:rPr sz="1600" dirty="0">
                <a:latin typeface="Calibri"/>
                <a:cs typeface="Calibri"/>
              </a:rPr>
              <a:t>a</a:t>
            </a:r>
            <a:r>
              <a:rPr sz="1600" spc="-10" dirty="0">
                <a:latin typeface="Calibri"/>
                <a:cs typeface="Calibri"/>
              </a:rPr>
              <a:t> jahodníku</a:t>
            </a:r>
            <a:endParaRPr sz="1600">
              <a:latin typeface="Calibri"/>
              <a:cs typeface="Calibri"/>
            </a:endParaRPr>
          </a:p>
          <a:p>
            <a:pPr marL="261620">
              <a:lnSpc>
                <a:spcPct val="100000"/>
              </a:lnSpc>
              <a:spcBef>
                <a:spcPts val="850"/>
              </a:spcBef>
            </a:pPr>
            <a:r>
              <a:rPr sz="1600" spc="-10" dirty="0">
                <a:latin typeface="Calibri"/>
                <a:cs typeface="Calibri"/>
              </a:rPr>
              <a:t>Pěstování</a:t>
            </a:r>
            <a:r>
              <a:rPr sz="1600" spc="-80" dirty="0">
                <a:latin typeface="Calibri"/>
                <a:cs typeface="Calibri"/>
              </a:rPr>
              <a:t> </a:t>
            </a:r>
            <a:r>
              <a:rPr sz="1600" dirty="0">
                <a:latin typeface="Calibri"/>
                <a:cs typeface="Calibri"/>
              </a:rPr>
              <a:t>víceletých</a:t>
            </a:r>
            <a:r>
              <a:rPr sz="1600" spc="-60" dirty="0">
                <a:latin typeface="Calibri"/>
                <a:cs typeface="Calibri"/>
              </a:rPr>
              <a:t> </a:t>
            </a:r>
            <a:r>
              <a:rPr sz="1600" spc="-10" dirty="0">
                <a:latin typeface="Calibri"/>
                <a:cs typeface="Calibri"/>
              </a:rPr>
              <a:t>pícnin</a:t>
            </a:r>
            <a:endParaRPr sz="1600">
              <a:latin typeface="Calibri"/>
              <a:cs typeface="Calibri"/>
            </a:endParaRPr>
          </a:p>
          <a:p>
            <a:pPr marL="250825" marR="802640">
              <a:lnSpc>
                <a:spcPts val="4300"/>
              </a:lnSpc>
              <a:spcBef>
                <a:spcPts val="335"/>
              </a:spcBef>
            </a:pPr>
            <a:r>
              <a:rPr sz="1600" spc="-10" dirty="0">
                <a:latin typeface="Calibri"/>
                <a:cs typeface="Calibri"/>
              </a:rPr>
              <a:t>Pěstování</a:t>
            </a:r>
            <a:r>
              <a:rPr sz="1600" spc="-65" dirty="0">
                <a:latin typeface="Calibri"/>
                <a:cs typeface="Calibri"/>
              </a:rPr>
              <a:t> </a:t>
            </a:r>
            <a:r>
              <a:rPr sz="1600" dirty="0">
                <a:latin typeface="Calibri"/>
                <a:cs typeface="Calibri"/>
              </a:rPr>
              <a:t>trav</a:t>
            </a:r>
            <a:r>
              <a:rPr sz="1600" spc="-55" dirty="0">
                <a:latin typeface="Calibri"/>
                <a:cs typeface="Calibri"/>
              </a:rPr>
              <a:t> </a:t>
            </a:r>
            <a:r>
              <a:rPr sz="1600" dirty="0">
                <a:latin typeface="Calibri"/>
                <a:cs typeface="Calibri"/>
              </a:rPr>
              <a:t>na</a:t>
            </a:r>
            <a:r>
              <a:rPr sz="1600" spc="-65" dirty="0">
                <a:latin typeface="Calibri"/>
                <a:cs typeface="Calibri"/>
              </a:rPr>
              <a:t> </a:t>
            </a:r>
            <a:r>
              <a:rPr sz="1600" spc="-10" dirty="0">
                <a:latin typeface="Calibri"/>
                <a:cs typeface="Calibri"/>
              </a:rPr>
              <a:t>semeno Pěstování</a:t>
            </a:r>
            <a:r>
              <a:rPr sz="1600" spc="-55" dirty="0">
                <a:latin typeface="Calibri"/>
                <a:cs typeface="Calibri"/>
              </a:rPr>
              <a:t> </a:t>
            </a:r>
            <a:r>
              <a:rPr sz="1600" spc="-10" dirty="0">
                <a:latin typeface="Calibri"/>
                <a:cs typeface="Calibri"/>
              </a:rPr>
              <a:t>ostatních</a:t>
            </a:r>
            <a:r>
              <a:rPr sz="1600" spc="-60" dirty="0">
                <a:latin typeface="Calibri"/>
                <a:cs typeface="Calibri"/>
              </a:rPr>
              <a:t> </a:t>
            </a:r>
            <a:r>
              <a:rPr sz="1600" spc="-10" dirty="0">
                <a:latin typeface="Calibri"/>
                <a:cs typeface="Calibri"/>
              </a:rPr>
              <a:t>plodin</a:t>
            </a:r>
            <a:endParaRPr sz="1600">
              <a:latin typeface="Calibri"/>
              <a:cs typeface="Calibri"/>
            </a:endParaRPr>
          </a:p>
        </p:txBody>
      </p:sp>
      <p:sp>
        <p:nvSpPr>
          <p:cNvPr id="15" name="object 15"/>
          <p:cNvSpPr txBox="1"/>
          <p:nvPr/>
        </p:nvSpPr>
        <p:spPr>
          <a:xfrm>
            <a:off x="6913172" y="4290440"/>
            <a:ext cx="88963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Chmelnice</a:t>
            </a:r>
            <a:endParaRPr sz="1600">
              <a:latin typeface="Calibri"/>
              <a:cs typeface="Calibri"/>
            </a:endParaRPr>
          </a:p>
        </p:txBody>
      </p:sp>
      <p:pic>
        <p:nvPicPr>
          <p:cNvPr id="16" name="object 16"/>
          <p:cNvPicPr/>
          <p:nvPr/>
        </p:nvPicPr>
        <p:blipFill>
          <a:blip r:embed="rId9" cstate="print"/>
          <a:stretch>
            <a:fillRect/>
          </a:stretch>
        </p:blipFill>
        <p:spPr>
          <a:xfrm>
            <a:off x="6440423" y="2618219"/>
            <a:ext cx="252983" cy="252996"/>
          </a:xfrm>
          <a:prstGeom prst="rect">
            <a:avLst/>
          </a:prstGeom>
        </p:spPr>
      </p:pic>
      <p:pic>
        <p:nvPicPr>
          <p:cNvPr id="17" name="object 17"/>
          <p:cNvPicPr/>
          <p:nvPr/>
        </p:nvPicPr>
        <p:blipFill>
          <a:blip r:embed="rId9" cstate="print"/>
          <a:stretch>
            <a:fillRect/>
          </a:stretch>
        </p:blipFill>
        <p:spPr>
          <a:xfrm>
            <a:off x="6440423" y="3214103"/>
            <a:ext cx="252983" cy="252996"/>
          </a:xfrm>
          <a:prstGeom prst="rect">
            <a:avLst/>
          </a:prstGeom>
        </p:spPr>
      </p:pic>
      <p:pic>
        <p:nvPicPr>
          <p:cNvPr id="18" name="object 18"/>
          <p:cNvPicPr/>
          <p:nvPr/>
        </p:nvPicPr>
        <p:blipFill>
          <a:blip r:embed="rId9" cstate="print"/>
          <a:stretch>
            <a:fillRect/>
          </a:stretch>
        </p:blipFill>
        <p:spPr>
          <a:xfrm>
            <a:off x="6440423" y="3750551"/>
            <a:ext cx="252983" cy="252996"/>
          </a:xfrm>
          <a:prstGeom prst="rect">
            <a:avLst/>
          </a:prstGeom>
        </p:spPr>
      </p:pic>
      <p:pic>
        <p:nvPicPr>
          <p:cNvPr id="19" name="object 19"/>
          <p:cNvPicPr/>
          <p:nvPr/>
        </p:nvPicPr>
        <p:blipFill>
          <a:blip r:embed="rId10" cstate="print"/>
          <a:stretch>
            <a:fillRect/>
          </a:stretch>
        </p:blipFill>
        <p:spPr>
          <a:xfrm>
            <a:off x="6441947" y="4293120"/>
            <a:ext cx="252983" cy="251447"/>
          </a:xfrm>
          <a:prstGeom prst="rect">
            <a:avLst/>
          </a:prstGeom>
        </p:spPr>
      </p:pic>
      <p:grpSp>
        <p:nvGrpSpPr>
          <p:cNvPr id="20" name="object 20"/>
          <p:cNvGrpSpPr/>
          <p:nvPr/>
        </p:nvGrpSpPr>
        <p:grpSpPr>
          <a:xfrm>
            <a:off x="8997442" y="3806697"/>
            <a:ext cx="2702560" cy="2704465"/>
            <a:chOff x="8997442" y="3806697"/>
            <a:chExt cx="2702560" cy="2704465"/>
          </a:xfrm>
        </p:grpSpPr>
        <p:pic>
          <p:nvPicPr>
            <p:cNvPr id="21" name="object 21"/>
            <p:cNvPicPr/>
            <p:nvPr/>
          </p:nvPicPr>
          <p:blipFill>
            <a:blip r:embed="rId11" cstate="print"/>
            <a:stretch>
              <a:fillRect/>
            </a:stretch>
          </p:blipFill>
          <p:spPr>
            <a:xfrm>
              <a:off x="9003792" y="3813047"/>
              <a:ext cx="2689859" cy="2691384"/>
            </a:xfrm>
            <a:prstGeom prst="rect">
              <a:avLst/>
            </a:prstGeom>
          </p:spPr>
        </p:pic>
        <p:sp>
          <p:nvSpPr>
            <p:cNvPr id="22" name="object 22"/>
            <p:cNvSpPr/>
            <p:nvPr/>
          </p:nvSpPr>
          <p:spPr>
            <a:xfrm>
              <a:off x="9003792" y="3813047"/>
              <a:ext cx="2689860" cy="2691765"/>
            </a:xfrm>
            <a:custGeom>
              <a:avLst/>
              <a:gdLst/>
              <a:ahLst/>
              <a:cxnLst/>
              <a:rect l="l" t="t" r="r" b="b"/>
              <a:pathLst>
                <a:path w="2689859" h="2691765">
                  <a:moveTo>
                    <a:pt x="0" y="1345691"/>
                  </a:moveTo>
                  <a:lnTo>
                    <a:pt x="848" y="1297426"/>
                  </a:lnTo>
                  <a:lnTo>
                    <a:pt x="3376" y="1249588"/>
                  </a:lnTo>
                  <a:lnTo>
                    <a:pt x="7554" y="1202206"/>
                  </a:lnTo>
                  <a:lnTo>
                    <a:pt x="13355" y="1155308"/>
                  </a:lnTo>
                  <a:lnTo>
                    <a:pt x="20748" y="1108923"/>
                  </a:lnTo>
                  <a:lnTo>
                    <a:pt x="29707" y="1063079"/>
                  </a:lnTo>
                  <a:lnTo>
                    <a:pt x="40202" y="1017806"/>
                  </a:lnTo>
                  <a:lnTo>
                    <a:pt x="52206" y="973130"/>
                  </a:lnTo>
                  <a:lnTo>
                    <a:pt x="65689" y="929081"/>
                  </a:lnTo>
                  <a:lnTo>
                    <a:pt x="80624" y="885688"/>
                  </a:lnTo>
                  <a:lnTo>
                    <a:pt x="96982" y="842978"/>
                  </a:lnTo>
                  <a:lnTo>
                    <a:pt x="114734" y="800980"/>
                  </a:lnTo>
                  <a:lnTo>
                    <a:pt x="133852" y="759723"/>
                  </a:lnTo>
                  <a:lnTo>
                    <a:pt x="154308" y="719234"/>
                  </a:lnTo>
                  <a:lnTo>
                    <a:pt x="176072" y="679544"/>
                  </a:lnTo>
                  <a:lnTo>
                    <a:pt x="199118" y="640679"/>
                  </a:lnTo>
                  <a:lnTo>
                    <a:pt x="223415" y="602669"/>
                  </a:lnTo>
                  <a:lnTo>
                    <a:pt x="248937" y="565541"/>
                  </a:lnTo>
                  <a:lnTo>
                    <a:pt x="275654" y="529325"/>
                  </a:lnTo>
                  <a:lnTo>
                    <a:pt x="303538" y="494049"/>
                  </a:lnTo>
                  <a:lnTo>
                    <a:pt x="332560" y="459741"/>
                  </a:lnTo>
                  <a:lnTo>
                    <a:pt x="362692" y="426430"/>
                  </a:lnTo>
                  <a:lnTo>
                    <a:pt x="393906" y="394144"/>
                  </a:lnTo>
                  <a:lnTo>
                    <a:pt x="426173" y="362912"/>
                  </a:lnTo>
                  <a:lnTo>
                    <a:pt x="459465" y="332762"/>
                  </a:lnTo>
                  <a:lnTo>
                    <a:pt x="493753" y="303722"/>
                  </a:lnTo>
                  <a:lnTo>
                    <a:pt x="529008" y="275822"/>
                  </a:lnTo>
                  <a:lnTo>
                    <a:pt x="565204" y="249089"/>
                  </a:lnTo>
                  <a:lnTo>
                    <a:pt x="602310" y="223552"/>
                  </a:lnTo>
                  <a:lnTo>
                    <a:pt x="640298" y="199240"/>
                  </a:lnTo>
                  <a:lnTo>
                    <a:pt x="679141" y="176181"/>
                  </a:lnTo>
                  <a:lnTo>
                    <a:pt x="718809" y="154403"/>
                  </a:lnTo>
                  <a:lnTo>
                    <a:pt x="759275" y="133935"/>
                  </a:lnTo>
                  <a:lnTo>
                    <a:pt x="800509" y="114805"/>
                  </a:lnTo>
                  <a:lnTo>
                    <a:pt x="842484" y="97042"/>
                  </a:lnTo>
                  <a:lnTo>
                    <a:pt x="885170" y="80674"/>
                  </a:lnTo>
                  <a:lnTo>
                    <a:pt x="928540" y="65730"/>
                  </a:lnTo>
                  <a:lnTo>
                    <a:pt x="972565" y="52239"/>
                  </a:lnTo>
                  <a:lnTo>
                    <a:pt x="1017216" y="40228"/>
                  </a:lnTo>
                  <a:lnTo>
                    <a:pt x="1062466" y="29726"/>
                  </a:lnTo>
                  <a:lnTo>
                    <a:pt x="1108285" y="20761"/>
                  </a:lnTo>
                  <a:lnTo>
                    <a:pt x="1154645" y="13363"/>
                  </a:lnTo>
                  <a:lnTo>
                    <a:pt x="1201518" y="7559"/>
                  </a:lnTo>
                  <a:lnTo>
                    <a:pt x="1248875" y="3378"/>
                  </a:lnTo>
                  <a:lnTo>
                    <a:pt x="1296689" y="849"/>
                  </a:lnTo>
                  <a:lnTo>
                    <a:pt x="1344929" y="0"/>
                  </a:lnTo>
                  <a:lnTo>
                    <a:pt x="1393170" y="849"/>
                  </a:lnTo>
                  <a:lnTo>
                    <a:pt x="1440984" y="3378"/>
                  </a:lnTo>
                  <a:lnTo>
                    <a:pt x="1488341" y="7559"/>
                  </a:lnTo>
                  <a:lnTo>
                    <a:pt x="1535214" y="13363"/>
                  </a:lnTo>
                  <a:lnTo>
                    <a:pt x="1581574" y="20761"/>
                  </a:lnTo>
                  <a:lnTo>
                    <a:pt x="1627393" y="29726"/>
                  </a:lnTo>
                  <a:lnTo>
                    <a:pt x="1672643" y="40228"/>
                  </a:lnTo>
                  <a:lnTo>
                    <a:pt x="1717294" y="52239"/>
                  </a:lnTo>
                  <a:lnTo>
                    <a:pt x="1761319" y="65730"/>
                  </a:lnTo>
                  <a:lnTo>
                    <a:pt x="1804689" y="80674"/>
                  </a:lnTo>
                  <a:lnTo>
                    <a:pt x="1847375" y="97042"/>
                  </a:lnTo>
                  <a:lnTo>
                    <a:pt x="1889350" y="114805"/>
                  </a:lnTo>
                  <a:lnTo>
                    <a:pt x="1930584" y="133935"/>
                  </a:lnTo>
                  <a:lnTo>
                    <a:pt x="1971050" y="154403"/>
                  </a:lnTo>
                  <a:lnTo>
                    <a:pt x="2010718" y="176181"/>
                  </a:lnTo>
                  <a:lnTo>
                    <a:pt x="2049561" y="199240"/>
                  </a:lnTo>
                  <a:lnTo>
                    <a:pt x="2087549" y="223552"/>
                  </a:lnTo>
                  <a:lnTo>
                    <a:pt x="2124655" y="249089"/>
                  </a:lnTo>
                  <a:lnTo>
                    <a:pt x="2160851" y="275822"/>
                  </a:lnTo>
                  <a:lnTo>
                    <a:pt x="2196106" y="303722"/>
                  </a:lnTo>
                  <a:lnTo>
                    <a:pt x="2230394" y="332762"/>
                  </a:lnTo>
                  <a:lnTo>
                    <a:pt x="2263686" y="362912"/>
                  </a:lnTo>
                  <a:lnTo>
                    <a:pt x="2295953" y="394144"/>
                  </a:lnTo>
                  <a:lnTo>
                    <a:pt x="2327167" y="426430"/>
                  </a:lnTo>
                  <a:lnTo>
                    <a:pt x="2357299" y="459741"/>
                  </a:lnTo>
                  <a:lnTo>
                    <a:pt x="2386321" y="494049"/>
                  </a:lnTo>
                  <a:lnTo>
                    <a:pt x="2414205" y="529325"/>
                  </a:lnTo>
                  <a:lnTo>
                    <a:pt x="2440922" y="565541"/>
                  </a:lnTo>
                  <a:lnTo>
                    <a:pt x="2466444" y="602669"/>
                  </a:lnTo>
                  <a:lnTo>
                    <a:pt x="2490741" y="640679"/>
                  </a:lnTo>
                  <a:lnTo>
                    <a:pt x="2513787" y="679544"/>
                  </a:lnTo>
                  <a:lnTo>
                    <a:pt x="2535551" y="719234"/>
                  </a:lnTo>
                  <a:lnTo>
                    <a:pt x="2556007" y="759723"/>
                  </a:lnTo>
                  <a:lnTo>
                    <a:pt x="2575125" y="800980"/>
                  </a:lnTo>
                  <a:lnTo>
                    <a:pt x="2592877" y="842978"/>
                  </a:lnTo>
                  <a:lnTo>
                    <a:pt x="2609235" y="885688"/>
                  </a:lnTo>
                  <a:lnTo>
                    <a:pt x="2624170" y="929081"/>
                  </a:lnTo>
                  <a:lnTo>
                    <a:pt x="2637653" y="973130"/>
                  </a:lnTo>
                  <a:lnTo>
                    <a:pt x="2649657" y="1017806"/>
                  </a:lnTo>
                  <a:lnTo>
                    <a:pt x="2660152" y="1063079"/>
                  </a:lnTo>
                  <a:lnTo>
                    <a:pt x="2669111" y="1108923"/>
                  </a:lnTo>
                  <a:lnTo>
                    <a:pt x="2676504" y="1155308"/>
                  </a:lnTo>
                  <a:lnTo>
                    <a:pt x="2682305" y="1202206"/>
                  </a:lnTo>
                  <a:lnTo>
                    <a:pt x="2686483" y="1249588"/>
                  </a:lnTo>
                  <a:lnTo>
                    <a:pt x="2689011" y="1297426"/>
                  </a:lnTo>
                  <a:lnTo>
                    <a:pt x="2689859" y="1345691"/>
                  </a:lnTo>
                  <a:lnTo>
                    <a:pt x="2689011" y="1393957"/>
                  </a:lnTo>
                  <a:lnTo>
                    <a:pt x="2686483" y="1441795"/>
                  </a:lnTo>
                  <a:lnTo>
                    <a:pt x="2682305" y="1489177"/>
                  </a:lnTo>
                  <a:lnTo>
                    <a:pt x="2676504" y="1536075"/>
                  </a:lnTo>
                  <a:lnTo>
                    <a:pt x="2669111" y="1582460"/>
                  </a:lnTo>
                  <a:lnTo>
                    <a:pt x="2660152" y="1628304"/>
                  </a:lnTo>
                  <a:lnTo>
                    <a:pt x="2649657" y="1673577"/>
                  </a:lnTo>
                  <a:lnTo>
                    <a:pt x="2637653" y="1718253"/>
                  </a:lnTo>
                  <a:lnTo>
                    <a:pt x="2624170" y="1762302"/>
                  </a:lnTo>
                  <a:lnTo>
                    <a:pt x="2609235" y="1805695"/>
                  </a:lnTo>
                  <a:lnTo>
                    <a:pt x="2592877" y="1848405"/>
                  </a:lnTo>
                  <a:lnTo>
                    <a:pt x="2575125" y="1890403"/>
                  </a:lnTo>
                  <a:lnTo>
                    <a:pt x="2556007" y="1931660"/>
                  </a:lnTo>
                  <a:lnTo>
                    <a:pt x="2535551" y="1972149"/>
                  </a:lnTo>
                  <a:lnTo>
                    <a:pt x="2513787" y="2011839"/>
                  </a:lnTo>
                  <a:lnTo>
                    <a:pt x="2490741" y="2050704"/>
                  </a:lnTo>
                  <a:lnTo>
                    <a:pt x="2466444" y="2088714"/>
                  </a:lnTo>
                  <a:lnTo>
                    <a:pt x="2440922" y="2125842"/>
                  </a:lnTo>
                  <a:lnTo>
                    <a:pt x="2414205" y="2162058"/>
                  </a:lnTo>
                  <a:lnTo>
                    <a:pt x="2386321" y="2197334"/>
                  </a:lnTo>
                  <a:lnTo>
                    <a:pt x="2357299" y="2231642"/>
                  </a:lnTo>
                  <a:lnTo>
                    <a:pt x="2327167" y="2264953"/>
                  </a:lnTo>
                  <a:lnTo>
                    <a:pt x="2295953" y="2297239"/>
                  </a:lnTo>
                  <a:lnTo>
                    <a:pt x="2263686" y="2328471"/>
                  </a:lnTo>
                  <a:lnTo>
                    <a:pt x="2230394" y="2358621"/>
                  </a:lnTo>
                  <a:lnTo>
                    <a:pt x="2196106" y="2387661"/>
                  </a:lnTo>
                  <a:lnTo>
                    <a:pt x="2160851" y="2415561"/>
                  </a:lnTo>
                  <a:lnTo>
                    <a:pt x="2124655" y="2442294"/>
                  </a:lnTo>
                  <a:lnTo>
                    <a:pt x="2087549" y="2467831"/>
                  </a:lnTo>
                  <a:lnTo>
                    <a:pt x="2049561" y="2492143"/>
                  </a:lnTo>
                  <a:lnTo>
                    <a:pt x="2010718" y="2515202"/>
                  </a:lnTo>
                  <a:lnTo>
                    <a:pt x="1971050" y="2536980"/>
                  </a:lnTo>
                  <a:lnTo>
                    <a:pt x="1930584" y="2557448"/>
                  </a:lnTo>
                  <a:lnTo>
                    <a:pt x="1889350" y="2576578"/>
                  </a:lnTo>
                  <a:lnTo>
                    <a:pt x="1847375" y="2594341"/>
                  </a:lnTo>
                  <a:lnTo>
                    <a:pt x="1804689" y="2610709"/>
                  </a:lnTo>
                  <a:lnTo>
                    <a:pt x="1761319" y="2625653"/>
                  </a:lnTo>
                  <a:lnTo>
                    <a:pt x="1717294" y="2639144"/>
                  </a:lnTo>
                  <a:lnTo>
                    <a:pt x="1672643" y="2651155"/>
                  </a:lnTo>
                  <a:lnTo>
                    <a:pt x="1627393" y="2661657"/>
                  </a:lnTo>
                  <a:lnTo>
                    <a:pt x="1581574" y="2670622"/>
                  </a:lnTo>
                  <a:lnTo>
                    <a:pt x="1535214" y="2678020"/>
                  </a:lnTo>
                  <a:lnTo>
                    <a:pt x="1488341" y="2683824"/>
                  </a:lnTo>
                  <a:lnTo>
                    <a:pt x="1440984" y="2688005"/>
                  </a:lnTo>
                  <a:lnTo>
                    <a:pt x="1393170" y="2690534"/>
                  </a:lnTo>
                  <a:lnTo>
                    <a:pt x="1344929" y="2691384"/>
                  </a:lnTo>
                  <a:lnTo>
                    <a:pt x="1296689" y="2690534"/>
                  </a:lnTo>
                  <a:lnTo>
                    <a:pt x="1248875" y="2688005"/>
                  </a:lnTo>
                  <a:lnTo>
                    <a:pt x="1201518" y="2683824"/>
                  </a:lnTo>
                  <a:lnTo>
                    <a:pt x="1154645" y="2678020"/>
                  </a:lnTo>
                  <a:lnTo>
                    <a:pt x="1108285" y="2670622"/>
                  </a:lnTo>
                  <a:lnTo>
                    <a:pt x="1062466" y="2661657"/>
                  </a:lnTo>
                  <a:lnTo>
                    <a:pt x="1017216" y="2651155"/>
                  </a:lnTo>
                  <a:lnTo>
                    <a:pt x="972565" y="2639144"/>
                  </a:lnTo>
                  <a:lnTo>
                    <a:pt x="928540" y="2625653"/>
                  </a:lnTo>
                  <a:lnTo>
                    <a:pt x="885170" y="2610709"/>
                  </a:lnTo>
                  <a:lnTo>
                    <a:pt x="842484" y="2594341"/>
                  </a:lnTo>
                  <a:lnTo>
                    <a:pt x="800509" y="2576578"/>
                  </a:lnTo>
                  <a:lnTo>
                    <a:pt x="759275" y="2557448"/>
                  </a:lnTo>
                  <a:lnTo>
                    <a:pt x="718809" y="2536980"/>
                  </a:lnTo>
                  <a:lnTo>
                    <a:pt x="679141" y="2515202"/>
                  </a:lnTo>
                  <a:lnTo>
                    <a:pt x="640298" y="2492143"/>
                  </a:lnTo>
                  <a:lnTo>
                    <a:pt x="602310" y="2467831"/>
                  </a:lnTo>
                  <a:lnTo>
                    <a:pt x="565204" y="2442294"/>
                  </a:lnTo>
                  <a:lnTo>
                    <a:pt x="529008" y="2415561"/>
                  </a:lnTo>
                  <a:lnTo>
                    <a:pt x="493753" y="2387661"/>
                  </a:lnTo>
                  <a:lnTo>
                    <a:pt x="459465" y="2358621"/>
                  </a:lnTo>
                  <a:lnTo>
                    <a:pt x="426173" y="2328471"/>
                  </a:lnTo>
                  <a:lnTo>
                    <a:pt x="393906" y="2297239"/>
                  </a:lnTo>
                  <a:lnTo>
                    <a:pt x="362692" y="2264953"/>
                  </a:lnTo>
                  <a:lnTo>
                    <a:pt x="332560" y="2231642"/>
                  </a:lnTo>
                  <a:lnTo>
                    <a:pt x="303538" y="2197334"/>
                  </a:lnTo>
                  <a:lnTo>
                    <a:pt x="275654" y="2162058"/>
                  </a:lnTo>
                  <a:lnTo>
                    <a:pt x="248937" y="2125842"/>
                  </a:lnTo>
                  <a:lnTo>
                    <a:pt x="223415" y="2088714"/>
                  </a:lnTo>
                  <a:lnTo>
                    <a:pt x="199118" y="2050704"/>
                  </a:lnTo>
                  <a:lnTo>
                    <a:pt x="176072" y="2011839"/>
                  </a:lnTo>
                  <a:lnTo>
                    <a:pt x="154308" y="1972149"/>
                  </a:lnTo>
                  <a:lnTo>
                    <a:pt x="133852" y="1931660"/>
                  </a:lnTo>
                  <a:lnTo>
                    <a:pt x="114734" y="1890403"/>
                  </a:lnTo>
                  <a:lnTo>
                    <a:pt x="96982" y="1848405"/>
                  </a:lnTo>
                  <a:lnTo>
                    <a:pt x="80624" y="1805695"/>
                  </a:lnTo>
                  <a:lnTo>
                    <a:pt x="65689" y="1762302"/>
                  </a:lnTo>
                  <a:lnTo>
                    <a:pt x="52206" y="1718253"/>
                  </a:lnTo>
                  <a:lnTo>
                    <a:pt x="40202" y="1673577"/>
                  </a:lnTo>
                  <a:lnTo>
                    <a:pt x="29707" y="1628304"/>
                  </a:lnTo>
                  <a:lnTo>
                    <a:pt x="20748" y="1582460"/>
                  </a:lnTo>
                  <a:lnTo>
                    <a:pt x="13355" y="1536075"/>
                  </a:lnTo>
                  <a:lnTo>
                    <a:pt x="7554" y="1489177"/>
                  </a:lnTo>
                  <a:lnTo>
                    <a:pt x="3376" y="1441795"/>
                  </a:lnTo>
                  <a:lnTo>
                    <a:pt x="848" y="1393957"/>
                  </a:lnTo>
                  <a:lnTo>
                    <a:pt x="0" y="1345691"/>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64098" y="4971227"/>
            <a:ext cx="7188834" cy="1358265"/>
            <a:chOff x="864098" y="4971227"/>
            <a:chExt cx="7188834" cy="1358265"/>
          </a:xfrm>
        </p:grpSpPr>
        <p:pic>
          <p:nvPicPr>
            <p:cNvPr id="3" name="object 3"/>
            <p:cNvPicPr/>
            <p:nvPr/>
          </p:nvPicPr>
          <p:blipFill>
            <a:blip r:embed="rId2" cstate="print"/>
            <a:stretch>
              <a:fillRect/>
            </a:stretch>
          </p:blipFill>
          <p:spPr>
            <a:xfrm>
              <a:off x="864098" y="4971227"/>
              <a:ext cx="7188727" cy="1357974"/>
            </a:xfrm>
            <a:prstGeom prst="rect">
              <a:avLst/>
            </a:prstGeom>
          </p:spPr>
        </p:pic>
        <p:sp>
          <p:nvSpPr>
            <p:cNvPr id="4" name="object 4"/>
            <p:cNvSpPr/>
            <p:nvPr/>
          </p:nvSpPr>
          <p:spPr>
            <a:xfrm>
              <a:off x="880871" y="4978908"/>
              <a:ext cx="7105015" cy="1283335"/>
            </a:xfrm>
            <a:custGeom>
              <a:avLst/>
              <a:gdLst/>
              <a:ahLst/>
              <a:cxnLst/>
              <a:rect l="l" t="t" r="r" b="b"/>
              <a:pathLst>
                <a:path w="7105015" h="1283335">
                  <a:moveTo>
                    <a:pt x="6891020" y="0"/>
                  </a:moveTo>
                  <a:lnTo>
                    <a:pt x="213868" y="0"/>
                  </a:lnTo>
                  <a:lnTo>
                    <a:pt x="164831" y="5648"/>
                  </a:lnTo>
                  <a:lnTo>
                    <a:pt x="119816" y="21738"/>
                  </a:lnTo>
                  <a:lnTo>
                    <a:pt x="80107" y="46986"/>
                  </a:lnTo>
                  <a:lnTo>
                    <a:pt x="46986" y="80107"/>
                  </a:lnTo>
                  <a:lnTo>
                    <a:pt x="21738" y="119816"/>
                  </a:lnTo>
                  <a:lnTo>
                    <a:pt x="5648" y="164831"/>
                  </a:lnTo>
                  <a:lnTo>
                    <a:pt x="0" y="213868"/>
                  </a:lnTo>
                  <a:lnTo>
                    <a:pt x="0" y="1069340"/>
                  </a:lnTo>
                  <a:lnTo>
                    <a:pt x="5648" y="1118376"/>
                  </a:lnTo>
                  <a:lnTo>
                    <a:pt x="21738" y="1163391"/>
                  </a:lnTo>
                  <a:lnTo>
                    <a:pt x="46986" y="1203100"/>
                  </a:lnTo>
                  <a:lnTo>
                    <a:pt x="80107" y="1236221"/>
                  </a:lnTo>
                  <a:lnTo>
                    <a:pt x="119816" y="1261469"/>
                  </a:lnTo>
                  <a:lnTo>
                    <a:pt x="164831" y="1277559"/>
                  </a:lnTo>
                  <a:lnTo>
                    <a:pt x="213868" y="1283208"/>
                  </a:lnTo>
                  <a:lnTo>
                    <a:pt x="6891020" y="1283208"/>
                  </a:lnTo>
                  <a:lnTo>
                    <a:pt x="6940056" y="1277559"/>
                  </a:lnTo>
                  <a:lnTo>
                    <a:pt x="6985071" y="1261469"/>
                  </a:lnTo>
                  <a:lnTo>
                    <a:pt x="7024780" y="1236221"/>
                  </a:lnTo>
                  <a:lnTo>
                    <a:pt x="7057901" y="1203100"/>
                  </a:lnTo>
                  <a:lnTo>
                    <a:pt x="7083149" y="1163391"/>
                  </a:lnTo>
                  <a:lnTo>
                    <a:pt x="7099239" y="1118376"/>
                  </a:lnTo>
                  <a:lnTo>
                    <a:pt x="7104887" y="1069340"/>
                  </a:lnTo>
                  <a:lnTo>
                    <a:pt x="7104887" y="213868"/>
                  </a:lnTo>
                  <a:lnTo>
                    <a:pt x="7099239" y="164831"/>
                  </a:lnTo>
                  <a:lnTo>
                    <a:pt x="7083149" y="119816"/>
                  </a:lnTo>
                  <a:lnTo>
                    <a:pt x="7057901" y="80107"/>
                  </a:lnTo>
                  <a:lnTo>
                    <a:pt x="7024780" y="46986"/>
                  </a:lnTo>
                  <a:lnTo>
                    <a:pt x="6985071" y="21738"/>
                  </a:lnTo>
                  <a:lnTo>
                    <a:pt x="6940056" y="5648"/>
                  </a:lnTo>
                  <a:lnTo>
                    <a:pt x="6891020" y="0"/>
                  </a:lnTo>
                  <a:close/>
                </a:path>
              </a:pathLst>
            </a:custGeom>
            <a:solidFill>
              <a:srgbClr val="E1EFD9"/>
            </a:solidFill>
          </p:spPr>
          <p:txBody>
            <a:bodyPr wrap="square" lIns="0" tIns="0" rIns="0" bIns="0" rtlCol="0"/>
            <a:lstStyle/>
            <a:p>
              <a:endParaRPr/>
            </a:p>
          </p:txBody>
        </p:sp>
      </p:grpSp>
      <p:sp>
        <p:nvSpPr>
          <p:cNvPr id="5" name="object 5"/>
          <p:cNvSpPr txBox="1">
            <a:spLocks noGrp="1"/>
          </p:cNvSpPr>
          <p:nvPr>
            <p:ph type="title"/>
          </p:nvPr>
        </p:nvSpPr>
        <p:spPr>
          <a:xfrm>
            <a:off x="1143000" y="1127479"/>
            <a:ext cx="9875520" cy="320601"/>
          </a:xfrm>
          <a:prstGeom prst="rect">
            <a:avLst/>
          </a:prstGeom>
        </p:spPr>
        <p:txBody>
          <a:bodyPr vert="horz" wrap="square" lIns="0" tIns="12700" rIns="0" bIns="0" rtlCol="0">
            <a:spAutoFit/>
          </a:bodyPr>
          <a:lstStyle/>
          <a:p>
            <a:pPr marL="12700">
              <a:lnSpc>
                <a:spcPct val="100000"/>
              </a:lnSpc>
              <a:spcBef>
                <a:spcPts val="100"/>
              </a:spcBef>
            </a:pPr>
            <a:r>
              <a:rPr sz="2000" dirty="0"/>
              <a:t>Dotace</a:t>
            </a:r>
            <a:r>
              <a:rPr sz="2000" spc="-70" dirty="0"/>
              <a:t> </a:t>
            </a:r>
            <a:r>
              <a:rPr sz="2000" dirty="0"/>
              <a:t>na</a:t>
            </a:r>
            <a:r>
              <a:rPr sz="2000" spc="-40" dirty="0"/>
              <a:t> </a:t>
            </a:r>
            <a:r>
              <a:rPr sz="2000" spc="-10" dirty="0"/>
              <a:t>zemědělskou</a:t>
            </a:r>
            <a:r>
              <a:rPr sz="2000" spc="-90" dirty="0"/>
              <a:t> </a:t>
            </a:r>
            <a:r>
              <a:rPr sz="2000" dirty="0"/>
              <a:t>půdu</a:t>
            </a:r>
            <a:r>
              <a:rPr sz="2000" spc="-45" dirty="0"/>
              <a:t> </a:t>
            </a:r>
            <a:r>
              <a:rPr sz="2000" dirty="0"/>
              <a:t>s</a:t>
            </a:r>
            <a:r>
              <a:rPr sz="2000" spc="-35" dirty="0"/>
              <a:t> </a:t>
            </a:r>
            <a:r>
              <a:rPr sz="2000" dirty="0"/>
              <a:t>druhem</a:t>
            </a:r>
            <a:r>
              <a:rPr sz="2000" spc="-55" dirty="0"/>
              <a:t> </a:t>
            </a:r>
            <a:r>
              <a:rPr sz="2000" spc="-10" dirty="0"/>
              <a:t>zemědělské</a:t>
            </a:r>
            <a:r>
              <a:rPr sz="2000" spc="-80" dirty="0"/>
              <a:t> </a:t>
            </a:r>
            <a:r>
              <a:rPr sz="2000" spc="-10" dirty="0"/>
              <a:t>kultury</a:t>
            </a:r>
          </a:p>
        </p:txBody>
      </p:sp>
      <p:pic>
        <p:nvPicPr>
          <p:cNvPr id="6" name="object 6"/>
          <p:cNvPicPr/>
          <p:nvPr/>
        </p:nvPicPr>
        <p:blipFill>
          <a:blip r:embed="rId3" cstate="print"/>
          <a:stretch>
            <a:fillRect/>
          </a:stretch>
        </p:blipFill>
        <p:spPr>
          <a:xfrm>
            <a:off x="193547" y="175247"/>
            <a:ext cx="486156" cy="486168"/>
          </a:xfrm>
          <a:prstGeom prst="rect">
            <a:avLst/>
          </a:prstGeom>
        </p:spPr>
      </p:pic>
      <p:grpSp>
        <p:nvGrpSpPr>
          <p:cNvPr id="7" name="object 7"/>
          <p:cNvGrpSpPr/>
          <p:nvPr/>
        </p:nvGrpSpPr>
        <p:grpSpPr>
          <a:xfrm>
            <a:off x="903720" y="1597101"/>
            <a:ext cx="7187565" cy="3264535"/>
            <a:chOff x="903720" y="1597101"/>
            <a:chExt cx="7187565" cy="3264535"/>
          </a:xfrm>
        </p:grpSpPr>
        <p:pic>
          <p:nvPicPr>
            <p:cNvPr id="8" name="object 8"/>
            <p:cNvPicPr/>
            <p:nvPr/>
          </p:nvPicPr>
          <p:blipFill>
            <a:blip r:embed="rId4" cstate="print"/>
            <a:stretch>
              <a:fillRect/>
            </a:stretch>
          </p:blipFill>
          <p:spPr>
            <a:xfrm>
              <a:off x="903720" y="1597101"/>
              <a:ext cx="7187207" cy="3264483"/>
            </a:xfrm>
            <a:prstGeom prst="rect">
              <a:avLst/>
            </a:prstGeom>
          </p:spPr>
        </p:pic>
        <p:sp>
          <p:nvSpPr>
            <p:cNvPr id="9" name="object 9"/>
            <p:cNvSpPr/>
            <p:nvPr/>
          </p:nvSpPr>
          <p:spPr>
            <a:xfrm>
              <a:off x="920496" y="1604772"/>
              <a:ext cx="7103745" cy="3190240"/>
            </a:xfrm>
            <a:custGeom>
              <a:avLst/>
              <a:gdLst/>
              <a:ahLst/>
              <a:cxnLst/>
              <a:rect l="l" t="t" r="r" b="b"/>
              <a:pathLst>
                <a:path w="7103745" h="3190240">
                  <a:moveTo>
                    <a:pt x="6571742" y="0"/>
                  </a:moveTo>
                  <a:lnTo>
                    <a:pt x="531622" y="0"/>
                  </a:lnTo>
                  <a:lnTo>
                    <a:pt x="483234" y="2172"/>
                  </a:lnTo>
                  <a:lnTo>
                    <a:pt x="436064" y="8564"/>
                  </a:lnTo>
                  <a:lnTo>
                    <a:pt x="390298" y="18988"/>
                  </a:lnTo>
                  <a:lnTo>
                    <a:pt x="346125" y="33257"/>
                  </a:lnTo>
                  <a:lnTo>
                    <a:pt x="303731" y="51183"/>
                  </a:lnTo>
                  <a:lnTo>
                    <a:pt x="263305" y="72578"/>
                  </a:lnTo>
                  <a:lnTo>
                    <a:pt x="225035" y="97254"/>
                  </a:lnTo>
                  <a:lnTo>
                    <a:pt x="189108" y="125025"/>
                  </a:lnTo>
                  <a:lnTo>
                    <a:pt x="155711" y="155701"/>
                  </a:lnTo>
                  <a:lnTo>
                    <a:pt x="125033" y="189097"/>
                  </a:lnTo>
                  <a:lnTo>
                    <a:pt x="97261" y="225024"/>
                  </a:lnTo>
                  <a:lnTo>
                    <a:pt x="72583" y="263294"/>
                  </a:lnTo>
                  <a:lnTo>
                    <a:pt x="51187" y="303720"/>
                  </a:lnTo>
                  <a:lnTo>
                    <a:pt x="33260" y="346114"/>
                  </a:lnTo>
                  <a:lnTo>
                    <a:pt x="18990" y="390289"/>
                  </a:lnTo>
                  <a:lnTo>
                    <a:pt x="8565" y="436057"/>
                  </a:lnTo>
                  <a:lnTo>
                    <a:pt x="2172" y="483230"/>
                  </a:lnTo>
                  <a:lnTo>
                    <a:pt x="0" y="531622"/>
                  </a:lnTo>
                  <a:lnTo>
                    <a:pt x="0" y="2658110"/>
                  </a:lnTo>
                  <a:lnTo>
                    <a:pt x="2172" y="2706501"/>
                  </a:lnTo>
                  <a:lnTo>
                    <a:pt x="8565" y="2753674"/>
                  </a:lnTo>
                  <a:lnTo>
                    <a:pt x="18990" y="2799442"/>
                  </a:lnTo>
                  <a:lnTo>
                    <a:pt x="33260" y="2843617"/>
                  </a:lnTo>
                  <a:lnTo>
                    <a:pt x="51187" y="2886011"/>
                  </a:lnTo>
                  <a:lnTo>
                    <a:pt x="72583" y="2926437"/>
                  </a:lnTo>
                  <a:lnTo>
                    <a:pt x="97261" y="2964707"/>
                  </a:lnTo>
                  <a:lnTo>
                    <a:pt x="125033" y="3000634"/>
                  </a:lnTo>
                  <a:lnTo>
                    <a:pt x="155711" y="3034030"/>
                  </a:lnTo>
                  <a:lnTo>
                    <a:pt x="189108" y="3064706"/>
                  </a:lnTo>
                  <a:lnTo>
                    <a:pt x="225035" y="3092477"/>
                  </a:lnTo>
                  <a:lnTo>
                    <a:pt x="263305" y="3117153"/>
                  </a:lnTo>
                  <a:lnTo>
                    <a:pt x="303731" y="3138548"/>
                  </a:lnTo>
                  <a:lnTo>
                    <a:pt x="346125" y="3156474"/>
                  </a:lnTo>
                  <a:lnTo>
                    <a:pt x="390298" y="3170743"/>
                  </a:lnTo>
                  <a:lnTo>
                    <a:pt x="436064" y="3181167"/>
                  </a:lnTo>
                  <a:lnTo>
                    <a:pt x="483234" y="3187559"/>
                  </a:lnTo>
                  <a:lnTo>
                    <a:pt x="531622" y="3189732"/>
                  </a:lnTo>
                  <a:lnTo>
                    <a:pt x="6571742" y="3189732"/>
                  </a:lnTo>
                  <a:lnTo>
                    <a:pt x="6620133" y="3187559"/>
                  </a:lnTo>
                  <a:lnTo>
                    <a:pt x="6667306" y="3181167"/>
                  </a:lnTo>
                  <a:lnTo>
                    <a:pt x="6713074" y="3170743"/>
                  </a:lnTo>
                  <a:lnTo>
                    <a:pt x="6757249" y="3156474"/>
                  </a:lnTo>
                  <a:lnTo>
                    <a:pt x="6799643" y="3138548"/>
                  </a:lnTo>
                  <a:lnTo>
                    <a:pt x="6840069" y="3117153"/>
                  </a:lnTo>
                  <a:lnTo>
                    <a:pt x="6878339" y="3092477"/>
                  </a:lnTo>
                  <a:lnTo>
                    <a:pt x="6914266" y="3064706"/>
                  </a:lnTo>
                  <a:lnTo>
                    <a:pt x="6947661" y="3034029"/>
                  </a:lnTo>
                  <a:lnTo>
                    <a:pt x="6978338" y="3000634"/>
                  </a:lnTo>
                  <a:lnTo>
                    <a:pt x="7006109" y="2964707"/>
                  </a:lnTo>
                  <a:lnTo>
                    <a:pt x="7030785" y="2926437"/>
                  </a:lnTo>
                  <a:lnTo>
                    <a:pt x="7052180" y="2886011"/>
                  </a:lnTo>
                  <a:lnTo>
                    <a:pt x="7070106" y="2843617"/>
                  </a:lnTo>
                  <a:lnTo>
                    <a:pt x="7084375" y="2799442"/>
                  </a:lnTo>
                  <a:lnTo>
                    <a:pt x="7094799" y="2753674"/>
                  </a:lnTo>
                  <a:lnTo>
                    <a:pt x="7101191" y="2706501"/>
                  </a:lnTo>
                  <a:lnTo>
                    <a:pt x="7103363" y="2658110"/>
                  </a:lnTo>
                  <a:lnTo>
                    <a:pt x="7103363" y="531622"/>
                  </a:lnTo>
                  <a:lnTo>
                    <a:pt x="7101191" y="483230"/>
                  </a:lnTo>
                  <a:lnTo>
                    <a:pt x="7094799" y="436057"/>
                  </a:lnTo>
                  <a:lnTo>
                    <a:pt x="7084375" y="390289"/>
                  </a:lnTo>
                  <a:lnTo>
                    <a:pt x="7070106" y="346114"/>
                  </a:lnTo>
                  <a:lnTo>
                    <a:pt x="7052180" y="303720"/>
                  </a:lnTo>
                  <a:lnTo>
                    <a:pt x="7030785" y="263294"/>
                  </a:lnTo>
                  <a:lnTo>
                    <a:pt x="7006109" y="225024"/>
                  </a:lnTo>
                  <a:lnTo>
                    <a:pt x="6978338" y="189097"/>
                  </a:lnTo>
                  <a:lnTo>
                    <a:pt x="6947661" y="155702"/>
                  </a:lnTo>
                  <a:lnTo>
                    <a:pt x="6914266" y="125025"/>
                  </a:lnTo>
                  <a:lnTo>
                    <a:pt x="6878339" y="97254"/>
                  </a:lnTo>
                  <a:lnTo>
                    <a:pt x="6840069" y="72578"/>
                  </a:lnTo>
                  <a:lnTo>
                    <a:pt x="6799643" y="51183"/>
                  </a:lnTo>
                  <a:lnTo>
                    <a:pt x="6757249" y="33257"/>
                  </a:lnTo>
                  <a:lnTo>
                    <a:pt x="6713074" y="18988"/>
                  </a:lnTo>
                  <a:lnTo>
                    <a:pt x="6667306" y="8564"/>
                  </a:lnTo>
                  <a:lnTo>
                    <a:pt x="6620133" y="2172"/>
                  </a:lnTo>
                  <a:lnTo>
                    <a:pt x="6571742" y="0"/>
                  </a:lnTo>
                  <a:close/>
                </a:path>
              </a:pathLst>
            </a:custGeom>
            <a:solidFill>
              <a:srgbClr val="E1EFD9"/>
            </a:solidFill>
          </p:spPr>
          <p:txBody>
            <a:bodyPr wrap="square" lIns="0" tIns="0" rIns="0" bIns="0" rtlCol="0"/>
            <a:lstStyle/>
            <a:p>
              <a:endParaRPr/>
            </a:p>
          </p:txBody>
        </p:sp>
      </p:grpSp>
      <p:sp>
        <p:nvSpPr>
          <p:cNvPr id="10" name="object 10"/>
          <p:cNvSpPr txBox="1"/>
          <p:nvPr/>
        </p:nvSpPr>
        <p:spPr>
          <a:xfrm>
            <a:off x="846530" y="341027"/>
            <a:ext cx="8010957" cy="5867632"/>
          </a:xfrm>
          <a:prstGeom prst="rect">
            <a:avLst/>
          </a:prstGeom>
        </p:spPr>
        <p:txBody>
          <a:bodyPr vert="horz" wrap="square" lIns="0" tIns="187325" rIns="0" bIns="0" rtlCol="0">
            <a:spAutoFit/>
          </a:bodyPr>
          <a:lstStyle/>
          <a:p>
            <a:pPr marL="12700">
              <a:lnSpc>
                <a:spcPct val="100000"/>
              </a:lnSpc>
              <a:spcBef>
                <a:spcPts val="1475"/>
              </a:spcBef>
            </a:pPr>
            <a:r>
              <a:rPr lang="cs-CZ" sz="2000" b="1" dirty="0">
                <a:latin typeface="Calibri"/>
                <a:cs typeface="Calibri"/>
              </a:rPr>
              <a:t>trvalý</a:t>
            </a:r>
            <a:r>
              <a:rPr lang="cs-CZ" sz="2000" b="1" spc="-85" dirty="0">
                <a:latin typeface="Calibri"/>
                <a:cs typeface="Calibri"/>
              </a:rPr>
              <a:t> </a:t>
            </a:r>
            <a:r>
              <a:rPr lang="cs-CZ" sz="2000" b="1" dirty="0">
                <a:latin typeface="Calibri"/>
                <a:cs typeface="Calibri"/>
              </a:rPr>
              <a:t>travní</a:t>
            </a:r>
            <a:r>
              <a:rPr lang="cs-CZ" sz="2000" b="1" spc="-110" dirty="0">
                <a:latin typeface="Calibri"/>
                <a:cs typeface="Calibri"/>
              </a:rPr>
              <a:t> </a:t>
            </a:r>
            <a:r>
              <a:rPr lang="cs-CZ" sz="2000" b="1" spc="-10" dirty="0">
                <a:latin typeface="Calibri"/>
                <a:cs typeface="Calibri"/>
              </a:rPr>
              <a:t>porost</a:t>
            </a:r>
            <a:endParaRPr lang="cs-CZ" sz="2000" dirty="0">
              <a:latin typeface="Calibri"/>
              <a:cs typeface="Calibri"/>
            </a:endParaRPr>
          </a:p>
          <a:p>
            <a:pPr>
              <a:lnSpc>
                <a:spcPct val="100000"/>
              </a:lnSpc>
              <a:spcBef>
                <a:spcPts val="20"/>
              </a:spcBef>
            </a:pPr>
            <a:endParaRPr lang="cs-CZ" sz="2600" dirty="0">
              <a:latin typeface="Calibri"/>
              <a:cs typeface="Calibri"/>
            </a:endParaRPr>
          </a:p>
          <a:p>
            <a:pPr marL="770890" marR="710565" indent="-287020">
              <a:tabLst>
                <a:tab pos="770890" algn="l"/>
              </a:tabLst>
            </a:pPr>
            <a:r>
              <a:rPr lang="cs-CZ" sz="1800" spc="-50" dirty="0">
                <a:latin typeface="Arial"/>
                <a:cs typeface="Arial"/>
              </a:rPr>
              <a:t>•</a:t>
            </a:r>
            <a:r>
              <a:rPr lang="cs-CZ" sz="1800" dirty="0">
                <a:latin typeface="Arial"/>
                <a:cs typeface="Arial"/>
              </a:rPr>
              <a:t>	</a:t>
            </a:r>
          </a:p>
          <a:p>
            <a:pPr marL="770890" marR="710565" indent="-287020">
              <a:lnSpc>
                <a:spcPct val="100000"/>
              </a:lnSpc>
              <a:tabLst>
                <a:tab pos="770890" algn="l"/>
              </a:tabLst>
            </a:pPr>
            <a:endParaRPr lang="cs-CZ" dirty="0">
              <a:latin typeface="Arial"/>
              <a:cs typeface="Arial"/>
            </a:endParaRPr>
          </a:p>
          <a:p>
            <a:pPr marL="770890" marR="710565" indent="-287020">
              <a:tabLst>
                <a:tab pos="770890" algn="l"/>
              </a:tabLst>
            </a:pPr>
            <a:r>
              <a:rPr lang="cs-CZ" b="1" dirty="0">
                <a:solidFill>
                  <a:srgbClr val="6FAC46"/>
                </a:solidFill>
                <a:latin typeface="Calibri"/>
                <a:cs typeface="Calibri"/>
              </a:rPr>
              <a:t>Intenzita</a:t>
            </a:r>
            <a:r>
              <a:rPr lang="cs-CZ" b="1" spc="-50" dirty="0">
                <a:solidFill>
                  <a:srgbClr val="6FAC46"/>
                </a:solidFill>
                <a:latin typeface="Calibri"/>
                <a:cs typeface="Calibri"/>
              </a:rPr>
              <a:t> </a:t>
            </a:r>
            <a:r>
              <a:rPr lang="cs-CZ" b="1" dirty="0">
                <a:solidFill>
                  <a:srgbClr val="6FAC46"/>
                </a:solidFill>
                <a:latin typeface="Calibri"/>
                <a:cs typeface="Calibri"/>
              </a:rPr>
              <a:t>chovu</a:t>
            </a:r>
            <a:r>
              <a:rPr lang="cs-CZ" b="1" spc="-60" dirty="0">
                <a:solidFill>
                  <a:srgbClr val="6FAC46"/>
                </a:solidFill>
                <a:latin typeface="Calibri"/>
                <a:cs typeface="Calibri"/>
              </a:rPr>
              <a:t> </a:t>
            </a:r>
            <a:r>
              <a:rPr lang="cs-CZ" b="1" dirty="0" err="1">
                <a:solidFill>
                  <a:srgbClr val="6FAC46"/>
                </a:solidFill>
                <a:latin typeface="Calibri"/>
                <a:cs typeface="Calibri"/>
              </a:rPr>
              <a:t>hosp</a:t>
            </a:r>
            <a:r>
              <a:rPr lang="cs-CZ" b="1" dirty="0">
                <a:solidFill>
                  <a:srgbClr val="6FAC46"/>
                </a:solidFill>
                <a:latin typeface="Calibri"/>
                <a:cs typeface="Calibri"/>
              </a:rPr>
              <a:t>.</a:t>
            </a:r>
            <a:r>
              <a:rPr lang="cs-CZ" b="1" spc="-60" dirty="0">
                <a:solidFill>
                  <a:srgbClr val="6FAC46"/>
                </a:solidFill>
                <a:latin typeface="Calibri"/>
                <a:cs typeface="Calibri"/>
              </a:rPr>
              <a:t> </a:t>
            </a:r>
            <a:r>
              <a:rPr lang="cs-CZ" b="1" spc="-10" dirty="0">
                <a:solidFill>
                  <a:srgbClr val="6FAC46"/>
                </a:solidFill>
                <a:latin typeface="Calibri"/>
                <a:cs typeface="Calibri"/>
              </a:rPr>
              <a:t>zvířat</a:t>
            </a:r>
            <a:endParaRPr lang="cs-CZ" dirty="0">
              <a:latin typeface="Calibri"/>
              <a:cs typeface="Calibri"/>
            </a:endParaRPr>
          </a:p>
          <a:p>
            <a:pPr marL="770890" marR="710565" indent="-287020">
              <a:lnSpc>
                <a:spcPct val="100000"/>
              </a:lnSpc>
              <a:tabLst>
                <a:tab pos="770890" algn="l"/>
              </a:tabLst>
            </a:pPr>
            <a:endParaRPr lang="cs-CZ" sz="1800" dirty="0">
              <a:latin typeface="Arial"/>
              <a:cs typeface="Arial"/>
            </a:endParaRPr>
          </a:p>
          <a:p>
            <a:pPr marL="770890" marR="710565" indent="-287020">
              <a:lnSpc>
                <a:spcPct val="100000"/>
              </a:lnSpc>
              <a:tabLst>
                <a:tab pos="770890" algn="l"/>
              </a:tabLst>
            </a:pPr>
            <a:r>
              <a:rPr sz="1800" dirty="0">
                <a:latin typeface="Calibri"/>
                <a:cs typeface="Calibri"/>
              </a:rPr>
              <a:t>min.</a:t>
            </a:r>
            <a:r>
              <a:rPr sz="1800" spc="-60" dirty="0">
                <a:latin typeface="Calibri"/>
                <a:cs typeface="Calibri"/>
              </a:rPr>
              <a:t> </a:t>
            </a:r>
            <a:r>
              <a:rPr sz="1800" dirty="0">
                <a:latin typeface="Calibri"/>
                <a:cs typeface="Calibri"/>
              </a:rPr>
              <a:t>intenzita</a:t>
            </a:r>
            <a:r>
              <a:rPr sz="1800" spc="-30" dirty="0">
                <a:latin typeface="Calibri"/>
                <a:cs typeface="Calibri"/>
              </a:rPr>
              <a:t> </a:t>
            </a:r>
            <a:r>
              <a:rPr sz="1800" dirty="0">
                <a:latin typeface="Calibri"/>
                <a:cs typeface="Calibri"/>
              </a:rPr>
              <a:t>hospodářských</a:t>
            </a:r>
            <a:r>
              <a:rPr sz="1800" spc="-40" dirty="0">
                <a:latin typeface="Calibri"/>
                <a:cs typeface="Calibri"/>
              </a:rPr>
              <a:t> </a:t>
            </a:r>
            <a:r>
              <a:rPr sz="1800" dirty="0">
                <a:latin typeface="Calibri"/>
                <a:cs typeface="Calibri"/>
              </a:rPr>
              <a:t>zvířat</a:t>
            </a:r>
            <a:r>
              <a:rPr sz="1800" spc="-50" dirty="0">
                <a:latin typeface="Calibri"/>
                <a:cs typeface="Calibri"/>
              </a:rPr>
              <a:t> </a:t>
            </a:r>
            <a:r>
              <a:rPr sz="1800" spc="-10" dirty="0">
                <a:latin typeface="Calibri"/>
                <a:cs typeface="Calibri"/>
              </a:rPr>
              <a:t>chovaných</a:t>
            </a:r>
            <a:r>
              <a:rPr sz="1800" spc="-40" dirty="0">
                <a:latin typeface="Calibri"/>
                <a:cs typeface="Calibri"/>
              </a:rPr>
              <a:t> </a:t>
            </a:r>
            <a:r>
              <a:rPr sz="1800" dirty="0">
                <a:latin typeface="Calibri"/>
                <a:cs typeface="Calibri"/>
              </a:rPr>
              <a:t>dle</a:t>
            </a:r>
            <a:r>
              <a:rPr sz="1800" spc="-40" dirty="0">
                <a:latin typeface="Calibri"/>
                <a:cs typeface="Calibri"/>
              </a:rPr>
              <a:t> </a:t>
            </a:r>
            <a:r>
              <a:rPr sz="1800" spc="-10" dirty="0">
                <a:latin typeface="Calibri"/>
                <a:cs typeface="Calibri"/>
              </a:rPr>
              <a:t>zákona </a:t>
            </a:r>
            <a:r>
              <a:rPr sz="1800" dirty="0">
                <a:latin typeface="Calibri"/>
                <a:cs typeface="Calibri"/>
              </a:rPr>
              <a:t>o</a:t>
            </a:r>
            <a:r>
              <a:rPr sz="1800" spc="-5" dirty="0">
                <a:latin typeface="Calibri"/>
                <a:cs typeface="Calibri"/>
              </a:rPr>
              <a:t> </a:t>
            </a:r>
            <a:r>
              <a:rPr sz="1800" dirty="0">
                <a:latin typeface="Calibri"/>
                <a:cs typeface="Calibri"/>
              </a:rPr>
              <a:t>EZ</a:t>
            </a:r>
            <a:r>
              <a:rPr sz="1800" spc="-10" dirty="0">
                <a:latin typeface="Calibri"/>
                <a:cs typeface="Calibri"/>
              </a:rPr>
              <a:t> </a:t>
            </a:r>
            <a:r>
              <a:rPr sz="1800" dirty="0">
                <a:latin typeface="Calibri"/>
                <a:cs typeface="Calibri"/>
              </a:rPr>
              <a:t>činí</a:t>
            </a:r>
            <a:r>
              <a:rPr sz="1800" spc="20" dirty="0">
                <a:latin typeface="Calibri"/>
                <a:cs typeface="Calibri"/>
              </a:rPr>
              <a:t> </a:t>
            </a:r>
            <a:r>
              <a:rPr sz="1800" b="1" dirty="0">
                <a:latin typeface="Calibri"/>
                <a:cs typeface="Calibri"/>
              </a:rPr>
              <a:t>0,3</a:t>
            </a:r>
            <a:r>
              <a:rPr sz="1800" b="1" spc="-5" dirty="0">
                <a:latin typeface="Calibri"/>
                <a:cs typeface="Calibri"/>
              </a:rPr>
              <a:t> </a:t>
            </a:r>
            <a:r>
              <a:rPr sz="1800" b="1" dirty="0">
                <a:latin typeface="Calibri"/>
                <a:cs typeface="Calibri"/>
              </a:rPr>
              <a:t>VDJ</a:t>
            </a:r>
            <a:r>
              <a:rPr sz="1800" b="1" spc="-5" dirty="0">
                <a:latin typeface="Calibri"/>
                <a:cs typeface="Calibri"/>
              </a:rPr>
              <a:t> </a:t>
            </a:r>
            <a:r>
              <a:rPr sz="1800" b="1" dirty="0">
                <a:latin typeface="Calibri"/>
                <a:cs typeface="Calibri"/>
              </a:rPr>
              <a:t>/ 1</a:t>
            </a:r>
            <a:r>
              <a:rPr sz="1800" b="1" spc="-5" dirty="0">
                <a:latin typeface="Calibri"/>
                <a:cs typeface="Calibri"/>
              </a:rPr>
              <a:t> </a:t>
            </a:r>
            <a:r>
              <a:rPr sz="1800" b="1" dirty="0">
                <a:latin typeface="Calibri"/>
                <a:cs typeface="Calibri"/>
              </a:rPr>
              <a:t>ha</a:t>
            </a:r>
            <a:r>
              <a:rPr sz="1800" b="1" spc="-5" dirty="0">
                <a:latin typeface="Calibri"/>
                <a:cs typeface="Calibri"/>
              </a:rPr>
              <a:t> </a:t>
            </a:r>
            <a:r>
              <a:rPr sz="1800" b="1" dirty="0">
                <a:latin typeface="Calibri"/>
                <a:cs typeface="Calibri"/>
              </a:rPr>
              <a:t>TTP</a:t>
            </a:r>
            <a:r>
              <a:rPr sz="1800" b="1" spc="5" dirty="0">
                <a:latin typeface="Calibri"/>
                <a:cs typeface="Calibri"/>
              </a:rPr>
              <a:t> </a:t>
            </a:r>
            <a:r>
              <a:rPr sz="1800" dirty="0">
                <a:latin typeface="Calibri"/>
                <a:cs typeface="Calibri"/>
              </a:rPr>
              <a:t>(v období od</a:t>
            </a:r>
            <a:r>
              <a:rPr sz="1800" spc="5" dirty="0">
                <a:latin typeface="Calibri"/>
                <a:cs typeface="Calibri"/>
              </a:rPr>
              <a:t> </a:t>
            </a:r>
            <a:r>
              <a:rPr sz="1800" dirty="0">
                <a:latin typeface="Calibri"/>
                <a:cs typeface="Calibri"/>
              </a:rPr>
              <a:t>1.6.</a:t>
            </a:r>
            <a:r>
              <a:rPr sz="1800" spc="-5" dirty="0">
                <a:latin typeface="Calibri"/>
                <a:cs typeface="Calibri"/>
              </a:rPr>
              <a:t> </a:t>
            </a:r>
            <a:r>
              <a:rPr sz="1800" dirty="0">
                <a:latin typeface="Calibri"/>
                <a:cs typeface="Calibri"/>
              </a:rPr>
              <a:t>do</a:t>
            </a:r>
            <a:r>
              <a:rPr sz="1800" spc="-10" dirty="0">
                <a:latin typeface="Calibri"/>
                <a:cs typeface="Calibri"/>
              </a:rPr>
              <a:t> 30.9.)</a:t>
            </a:r>
            <a:endParaRPr sz="1800" dirty="0">
              <a:latin typeface="Calibri"/>
              <a:cs typeface="Calibri"/>
            </a:endParaRPr>
          </a:p>
          <a:p>
            <a:pPr marL="770890">
              <a:lnSpc>
                <a:spcPct val="100000"/>
              </a:lnSpc>
            </a:pPr>
            <a:r>
              <a:rPr sz="1800" dirty="0">
                <a:latin typeface="Calibri"/>
                <a:cs typeface="Calibri"/>
              </a:rPr>
              <a:t>s </a:t>
            </a:r>
            <a:r>
              <a:rPr sz="1800" spc="-10" dirty="0">
                <a:latin typeface="Calibri"/>
                <a:cs typeface="Calibri"/>
              </a:rPr>
              <a:t>výjimkou:</a:t>
            </a:r>
            <a:endParaRPr sz="1800" dirty="0">
              <a:latin typeface="Calibri"/>
              <a:cs typeface="Calibri"/>
            </a:endParaRPr>
          </a:p>
          <a:p>
            <a:pPr marL="1228090" marR="454025" indent="-287020">
              <a:lnSpc>
                <a:spcPct val="100000"/>
              </a:lnSpc>
              <a:spcBef>
                <a:spcPts val="204"/>
              </a:spcBef>
              <a:tabLst>
                <a:tab pos="1228090" algn="l"/>
              </a:tabLst>
            </a:pPr>
            <a:r>
              <a:rPr sz="1800" spc="-50" dirty="0">
                <a:latin typeface="Arial"/>
                <a:cs typeface="Arial"/>
              </a:rPr>
              <a:t>•</a:t>
            </a:r>
            <a:r>
              <a:rPr sz="1800" dirty="0">
                <a:latin typeface="Arial"/>
                <a:cs typeface="Arial"/>
              </a:rPr>
              <a:t>	</a:t>
            </a:r>
            <a:r>
              <a:rPr sz="1800" dirty="0">
                <a:latin typeface="Calibri"/>
                <a:cs typeface="Calibri"/>
              </a:rPr>
              <a:t>výměry</a:t>
            </a:r>
            <a:r>
              <a:rPr sz="1800" spc="-55" dirty="0">
                <a:latin typeface="Calibri"/>
                <a:cs typeface="Calibri"/>
              </a:rPr>
              <a:t> </a:t>
            </a:r>
            <a:r>
              <a:rPr sz="1800" dirty="0">
                <a:latin typeface="Calibri"/>
                <a:cs typeface="Calibri"/>
              </a:rPr>
              <a:t>DPB</a:t>
            </a:r>
            <a:r>
              <a:rPr sz="1800" spc="-30" dirty="0">
                <a:latin typeface="Calibri"/>
                <a:cs typeface="Calibri"/>
              </a:rPr>
              <a:t> </a:t>
            </a:r>
            <a:r>
              <a:rPr sz="1800" dirty="0">
                <a:latin typeface="Calibri"/>
                <a:cs typeface="Calibri"/>
              </a:rPr>
              <a:t>zařazeného</a:t>
            </a:r>
            <a:r>
              <a:rPr sz="1800" spc="-25" dirty="0">
                <a:latin typeface="Calibri"/>
                <a:cs typeface="Calibri"/>
              </a:rPr>
              <a:t> </a:t>
            </a:r>
            <a:r>
              <a:rPr sz="1800" dirty="0">
                <a:latin typeface="Calibri"/>
                <a:cs typeface="Calibri"/>
              </a:rPr>
              <a:t>do</a:t>
            </a:r>
            <a:r>
              <a:rPr sz="1800" spc="-25" dirty="0">
                <a:latin typeface="Calibri"/>
                <a:cs typeface="Calibri"/>
              </a:rPr>
              <a:t> </a:t>
            </a:r>
            <a:r>
              <a:rPr sz="1800" dirty="0">
                <a:latin typeface="Calibri"/>
                <a:cs typeface="Calibri"/>
              </a:rPr>
              <a:t>titulu</a:t>
            </a:r>
            <a:r>
              <a:rPr sz="1800" spc="-5" dirty="0">
                <a:latin typeface="Calibri"/>
                <a:cs typeface="Calibri"/>
              </a:rPr>
              <a:t> </a:t>
            </a:r>
            <a:r>
              <a:rPr sz="1800" spc="-10" dirty="0">
                <a:latin typeface="Calibri"/>
                <a:cs typeface="Calibri"/>
              </a:rPr>
              <a:t>Trvale</a:t>
            </a:r>
            <a:r>
              <a:rPr sz="1800" spc="-30" dirty="0">
                <a:latin typeface="Calibri"/>
                <a:cs typeface="Calibri"/>
              </a:rPr>
              <a:t> </a:t>
            </a:r>
            <a:r>
              <a:rPr sz="1800" dirty="0">
                <a:latin typeface="Calibri"/>
                <a:cs typeface="Calibri"/>
              </a:rPr>
              <a:t>podmáčené</a:t>
            </a:r>
            <a:r>
              <a:rPr sz="1800" spc="-5" dirty="0">
                <a:latin typeface="Calibri"/>
                <a:cs typeface="Calibri"/>
              </a:rPr>
              <a:t> </a:t>
            </a:r>
            <a:r>
              <a:rPr sz="1800" spc="-50" dirty="0">
                <a:latin typeface="Calibri"/>
                <a:cs typeface="Calibri"/>
              </a:rPr>
              <a:t>a </a:t>
            </a:r>
            <a:r>
              <a:rPr sz="1800" dirty="0">
                <a:latin typeface="Calibri"/>
                <a:cs typeface="Calibri"/>
              </a:rPr>
              <a:t>rašelinné</a:t>
            </a:r>
            <a:r>
              <a:rPr sz="1800" spc="-50" dirty="0">
                <a:latin typeface="Calibri"/>
                <a:cs typeface="Calibri"/>
              </a:rPr>
              <a:t> </a:t>
            </a:r>
            <a:r>
              <a:rPr sz="1800" spc="-10" dirty="0">
                <a:latin typeface="Calibri"/>
                <a:cs typeface="Calibri"/>
              </a:rPr>
              <a:t>louky,</a:t>
            </a:r>
            <a:r>
              <a:rPr sz="1800" spc="-45" dirty="0">
                <a:latin typeface="Calibri"/>
                <a:cs typeface="Calibri"/>
              </a:rPr>
              <a:t> </a:t>
            </a:r>
            <a:r>
              <a:rPr sz="1800" dirty="0">
                <a:latin typeface="Calibri"/>
                <a:cs typeface="Calibri"/>
              </a:rPr>
              <a:t>Ochrana</a:t>
            </a:r>
            <a:r>
              <a:rPr sz="1800" spc="-40" dirty="0">
                <a:latin typeface="Calibri"/>
                <a:cs typeface="Calibri"/>
              </a:rPr>
              <a:t> </a:t>
            </a:r>
            <a:r>
              <a:rPr sz="1800" dirty="0">
                <a:latin typeface="Calibri"/>
                <a:cs typeface="Calibri"/>
              </a:rPr>
              <a:t>modrásků</a:t>
            </a:r>
            <a:r>
              <a:rPr sz="1800" spc="-50" dirty="0">
                <a:latin typeface="Calibri"/>
                <a:cs typeface="Calibri"/>
              </a:rPr>
              <a:t> </a:t>
            </a:r>
            <a:r>
              <a:rPr sz="1800" dirty="0">
                <a:latin typeface="Calibri"/>
                <a:cs typeface="Calibri"/>
              </a:rPr>
              <a:t>a</a:t>
            </a:r>
            <a:r>
              <a:rPr sz="1800" spc="-55" dirty="0">
                <a:latin typeface="Calibri"/>
                <a:cs typeface="Calibri"/>
              </a:rPr>
              <a:t> </a:t>
            </a:r>
            <a:r>
              <a:rPr sz="1800" dirty="0">
                <a:latin typeface="Calibri"/>
                <a:cs typeface="Calibri"/>
              </a:rPr>
              <a:t>Ochrana</a:t>
            </a:r>
            <a:r>
              <a:rPr sz="1800" spc="-35" dirty="0">
                <a:latin typeface="Calibri"/>
                <a:cs typeface="Calibri"/>
              </a:rPr>
              <a:t> </a:t>
            </a:r>
            <a:r>
              <a:rPr sz="1800" spc="-10" dirty="0">
                <a:latin typeface="Calibri"/>
                <a:cs typeface="Calibri"/>
              </a:rPr>
              <a:t>chřástala </a:t>
            </a:r>
            <a:r>
              <a:rPr sz="1800" dirty="0">
                <a:latin typeface="Calibri"/>
                <a:cs typeface="Calibri"/>
              </a:rPr>
              <a:t>polního,</a:t>
            </a:r>
            <a:r>
              <a:rPr sz="1800" spc="-40" dirty="0">
                <a:latin typeface="Calibri"/>
                <a:cs typeface="Calibri"/>
              </a:rPr>
              <a:t> </a:t>
            </a:r>
            <a:r>
              <a:rPr sz="1800" spc="-50" dirty="0">
                <a:latin typeface="Calibri"/>
                <a:cs typeface="Calibri"/>
              </a:rPr>
              <a:t>a</a:t>
            </a:r>
            <a:endParaRPr sz="1800" dirty="0">
              <a:latin typeface="Calibri"/>
              <a:cs typeface="Calibri"/>
            </a:endParaRPr>
          </a:p>
          <a:p>
            <a:pPr marL="941705">
              <a:lnSpc>
                <a:spcPct val="100000"/>
              </a:lnSpc>
              <a:spcBef>
                <a:spcPts val="204"/>
              </a:spcBef>
              <a:tabLst>
                <a:tab pos="1228090" algn="l"/>
              </a:tabLst>
            </a:pPr>
            <a:r>
              <a:rPr sz="1800" spc="-50" dirty="0">
                <a:latin typeface="Arial"/>
                <a:cs typeface="Arial"/>
              </a:rPr>
              <a:t>•</a:t>
            </a:r>
            <a:r>
              <a:rPr sz="1800" dirty="0">
                <a:latin typeface="Arial"/>
                <a:cs typeface="Arial"/>
              </a:rPr>
              <a:t>	</a:t>
            </a:r>
            <a:r>
              <a:rPr sz="1800" dirty="0">
                <a:latin typeface="Calibri"/>
                <a:cs typeface="Calibri"/>
              </a:rPr>
              <a:t>výměry</a:t>
            </a:r>
            <a:r>
              <a:rPr sz="1800" spc="-20" dirty="0">
                <a:latin typeface="Calibri"/>
                <a:cs typeface="Calibri"/>
              </a:rPr>
              <a:t> </a:t>
            </a:r>
            <a:r>
              <a:rPr sz="1800" dirty="0">
                <a:latin typeface="Calibri"/>
                <a:cs typeface="Calibri"/>
              </a:rPr>
              <a:t>DPB, který</a:t>
            </a:r>
            <a:r>
              <a:rPr sz="1800" spc="-5" dirty="0">
                <a:latin typeface="Calibri"/>
                <a:cs typeface="Calibri"/>
              </a:rPr>
              <a:t> </a:t>
            </a:r>
            <a:r>
              <a:rPr sz="1800" dirty="0">
                <a:latin typeface="Calibri"/>
                <a:cs typeface="Calibri"/>
              </a:rPr>
              <a:t>se</a:t>
            </a:r>
            <a:r>
              <a:rPr sz="1800" spc="-5" dirty="0">
                <a:latin typeface="Calibri"/>
                <a:cs typeface="Calibri"/>
              </a:rPr>
              <a:t> </a:t>
            </a:r>
            <a:r>
              <a:rPr sz="1800" dirty="0">
                <a:latin typeface="Calibri"/>
                <a:cs typeface="Calibri"/>
              </a:rPr>
              <a:t>nachází</a:t>
            </a:r>
            <a:r>
              <a:rPr sz="1800" spc="10" dirty="0">
                <a:latin typeface="Calibri"/>
                <a:cs typeface="Calibri"/>
              </a:rPr>
              <a:t> </a:t>
            </a:r>
            <a:r>
              <a:rPr sz="1800" dirty="0">
                <a:latin typeface="Calibri"/>
                <a:cs typeface="Calibri"/>
              </a:rPr>
              <a:t>alespoň</a:t>
            </a:r>
            <a:r>
              <a:rPr sz="1800" spc="-15" dirty="0">
                <a:latin typeface="Calibri"/>
                <a:cs typeface="Calibri"/>
              </a:rPr>
              <a:t> </a:t>
            </a:r>
            <a:r>
              <a:rPr sz="1800" dirty="0">
                <a:latin typeface="Calibri"/>
                <a:cs typeface="Calibri"/>
              </a:rPr>
              <a:t>z</a:t>
            </a:r>
            <a:r>
              <a:rPr sz="1800" spc="5" dirty="0">
                <a:latin typeface="Calibri"/>
                <a:cs typeface="Calibri"/>
              </a:rPr>
              <a:t> </a:t>
            </a:r>
            <a:r>
              <a:rPr sz="1800" dirty="0">
                <a:latin typeface="Calibri"/>
                <a:cs typeface="Calibri"/>
              </a:rPr>
              <a:t>50</a:t>
            </a:r>
            <a:r>
              <a:rPr sz="1800" spc="-5" dirty="0">
                <a:latin typeface="Calibri"/>
                <a:cs typeface="Calibri"/>
              </a:rPr>
              <a:t> </a:t>
            </a:r>
            <a:r>
              <a:rPr sz="1800" dirty="0">
                <a:latin typeface="Calibri"/>
                <a:cs typeface="Calibri"/>
              </a:rPr>
              <a:t>% v</a:t>
            </a:r>
            <a:r>
              <a:rPr sz="1800" spc="20" dirty="0">
                <a:latin typeface="Calibri"/>
                <a:cs typeface="Calibri"/>
              </a:rPr>
              <a:t> </a:t>
            </a:r>
            <a:r>
              <a:rPr sz="1800" spc="-10" dirty="0">
                <a:latin typeface="Calibri"/>
                <a:cs typeface="Calibri"/>
              </a:rPr>
              <a:t>oblastech</a:t>
            </a:r>
            <a:endParaRPr sz="1800" dirty="0">
              <a:latin typeface="Calibri"/>
              <a:cs typeface="Calibri"/>
            </a:endParaRPr>
          </a:p>
          <a:p>
            <a:pPr marL="1228090">
              <a:lnSpc>
                <a:spcPct val="100000"/>
              </a:lnSpc>
            </a:pPr>
            <a:r>
              <a:rPr sz="1800" dirty="0">
                <a:latin typeface="Calibri"/>
                <a:cs typeface="Calibri"/>
              </a:rPr>
              <a:t>1.</a:t>
            </a:r>
            <a:r>
              <a:rPr sz="1800" spc="-30" dirty="0">
                <a:latin typeface="Calibri"/>
                <a:cs typeface="Calibri"/>
              </a:rPr>
              <a:t> </a:t>
            </a:r>
            <a:r>
              <a:rPr sz="1800" dirty="0">
                <a:latin typeface="Calibri"/>
                <a:cs typeface="Calibri"/>
              </a:rPr>
              <a:t>a</a:t>
            </a:r>
            <a:r>
              <a:rPr sz="1800" spc="-25" dirty="0">
                <a:latin typeface="Calibri"/>
                <a:cs typeface="Calibri"/>
              </a:rPr>
              <a:t> </a:t>
            </a:r>
            <a:r>
              <a:rPr sz="1800" dirty="0">
                <a:latin typeface="Calibri"/>
                <a:cs typeface="Calibri"/>
              </a:rPr>
              <a:t>2.</a:t>
            </a:r>
            <a:r>
              <a:rPr sz="1800" spc="-25" dirty="0">
                <a:latin typeface="Calibri"/>
                <a:cs typeface="Calibri"/>
              </a:rPr>
              <a:t> </a:t>
            </a:r>
            <a:r>
              <a:rPr sz="1800" dirty="0">
                <a:latin typeface="Calibri"/>
                <a:cs typeface="Calibri"/>
              </a:rPr>
              <a:t>zón</a:t>
            </a:r>
            <a:r>
              <a:rPr sz="1800" spc="-15" dirty="0">
                <a:latin typeface="Calibri"/>
                <a:cs typeface="Calibri"/>
              </a:rPr>
              <a:t> </a:t>
            </a:r>
            <a:r>
              <a:rPr sz="1800" spc="-20" dirty="0">
                <a:latin typeface="Calibri"/>
                <a:cs typeface="Calibri"/>
              </a:rPr>
              <a:t>CHKO,</a:t>
            </a:r>
            <a:r>
              <a:rPr sz="1800" spc="-25" dirty="0">
                <a:latin typeface="Calibri"/>
                <a:cs typeface="Calibri"/>
              </a:rPr>
              <a:t> </a:t>
            </a:r>
            <a:r>
              <a:rPr sz="1800" dirty="0">
                <a:latin typeface="Calibri"/>
                <a:cs typeface="Calibri"/>
              </a:rPr>
              <a:t>v</a:t>
            </a:r>
            <a:r>
              <a:rPr sz="1800" spc="-25" dirty="0">
                <a:latin typeface="Calibri"/>
                <a:cs typeface="Calibri"/>
              </a:rPr>
              <a:t> </a:t>
            </a:r>
            <a:r>
              <a:rPr sz="1800" dirty="0">
                <a:latin typeface="Calibri"/>
                <a:cs typeface="Calibri"/>
              </a:rPr>
              <a:t>MZCHÚ</a:t>
            </a:r>
            <a:r>
              <a:rPr sz="1800" spc="-15" dirty="0">
                <a:latin typeface="Calibri"/>
                <a:cs typeface="Calibri"/>
              </a:rPr>
              <a:t> </a:t>
            </a:r>
            <a:r>
              <a:rPr sz="1800" dirty="0">
                <a:latin typeface="Calibri"/>
                <a:cs typeface="Calibri"/>
              </a:rPr>
              <a:t>nebo</a:t>
            </a:r>
            <a:r>
              <a:rPr sz="1800" spc="-30" dirty="0">
                <a:latin typeface="Calibri"/>
                <a:cs typeface="Calibri"/>
              </a:rPr>
              <a:t> </a:t>
            </a:r>
            <a:r>
              <a:rPr sz="1800" dirty="0">
                <a:latin typeface="Calibri"/>
                <a:cs typeface="Calibri"/>
              </a:rPr>
              <a:t>v</a:t>
            </a:r>
            <a:r>
              <a:rPr sz="1800" spc="-25" dirty="0">
                <a:latin typeface="Calibri"/>
                <a:cs typeface="Calibri"/>
              </a:rPr>
              <a:t> </a:t>
            </a:r>
            <a:r>
              <a:rPr sz="1800" dirty="0">
                <a:latin typeface="Calibri"/>
                <a:cs typeface="Calibri"/>
              </a:rPr>
              <a:t>zónách</a:t>
            </a:r>
            <a:r>
              <a:rPr sz="1800" spc="-5" dirty="0">
                <a:latin typeface="Calibri"/>
                <a:cs typeface="Calibri"/>
              </a:rPr>
              <a:t> </a:t>
            </a:r>
            <a:r>
              <a:rPr sz="1800" dirty="0">
                <a:latin typeface="Calibri"/>
                <a:cs typeface="Calibri"/>
              </a:rPr>
              <a:t>soustředěné</a:t>
            </a:r>
            <a:r>
              <a:rPr sz="1800" spc="-30" dirty="0">
                <a:latin typeface="Calibri"/>
                <a:cs typeface="Calibri"/>
              </a:rPr>
              <a:t> </a:t>
            </a:r>
            <a:r>
              <a:rPr sz="1800" spc="-20" dirty="0">
                <a:latin typeface="Calibri"/>
                <a:cs typeface="Calibri"/>
              </a:rPr>
              <a:t>péče</a:t>
            </a:r>
            <a:endParaRPr sz="1800" dirty="0">
              <a:latin typeface="Calibri"/>
              <a:cs typeface="Calibri"/>
            </a:endParaRPr>
          </a:p>
          <a:p>
            <a:pPr marL="1228090">
              <a:lnSpc>
                <a:spcPct val="100000"/>
              </a:lnSpc>
              <a:spcBef>
                <a:spcPts val="5"/>
              </a:spcBef>
            </a:pPr>
            <a:r>
              <a:rPr sz="1800" dirty="0">
                <a:latin typeface="Calibri"/>
                <a:cs typeface="Calibri"/>
              </a:rPr>
              <a:t>o</a:t>
            </a:r>
            <a:r>
              <a:rPr sz="1800" spc="-15" dirty="0">
                <a:latin typeface="Calibri"/>
                <a:cs typeface="Calibri"/>
              </a:rPr>
              <a:t> </a:t>
            </a:r>
            <a:r>
              <a:rPr sz="1800" dirty="0">
                <a:latin typeface="Calibri"/>
                <a:cs typeface="Calibri"/>
              </a:rPr>
              <a:t>přírodu</a:t>
            </a:r>
            <a:r>
              <a:rPr sz="1800" spc="-15" dirty="0">
                <a:latin typeface="Calibri"/>
                <a:cs typeface="Calibri"/>
              </a:rPr>
              <a:t> </a:t>
            </a:r>
            <a:r>
              <a:rPr sz="1800" dirty="0">
                <a:latin typeface="Calibri"/>
                <a:cs typeface="Calibri"/>
              </a:rPr>
              <a:t>v</a:t>
            </a:r>
            <a:r>
              <a:rPr sz="1800" spc="-15" dirty="0">
                <a:latin typeface="Calibri"/>
                <a:cs typeface="Calibri"/>
              </a:rPr>
              <a:t> </a:t>
            </a:r>
            <a:r>
              <a:rPr sz="1800" spc="-25" dirty="0">
                <a:latin typeface="Calibri"/>
                <a:cs typeface="Calibri"/>
              </a:rPr>
              <a:t>NP</a:t>
            </a:r>
            <a:endParaRPr sz="1800" dirty="0">
              <a:latin typeface="Calibri"/>
              <a:cs typeface="Calibri"/>
            </a:endParaRPr>
          </a:p>
          <a:p>
            <a:pPr marL="484505">
              <a:lnSpc>
                <a:spcPct val="100000"/>
              </a:lnSpc>
              <a:spcBef>
                <a:spcPts val="190"/>
              </a:spcBef>
              <a:tabLst>
                <a:tab pos="770890" algn="l"/>
              </a:tabLst>
            </a:pPr>
            <a:r>
              <a:rPr sz="1800" spc="-50" dirty="0">
                <a:solidFill>
                  <a:srgbClr val="FF0000"/>
                </a:solidFill>
                <a:latin typeface="Arial"/>
                <a:cs typeface="Arial"/>
              </a:rPr>
              <a:t>•</a:t>
            </a:r>
            <a:r>
              <a:rPr sz="1800" dirty="0">
                <a:solidFill>
                  <a:srgbClr val="FF0000"/>
                </a:solidFill>
                <a:latin typeface="Arial"/>
                <a:cs typeface="Arial"/>
              </a:rPr>
              <a:t>	</a:t>
            </a:r>
            <a:r>
              <a:rPr sz="1800" b="1" dirty="0">
                <a:solidFill>
                  <a:srgbClr val="FF0000"/>
                </a:solidFill>
                <a:latin typeface="Calibri"/>
                <a:cs typeface="Calibri"/>
              </a:rPr>
              <a:t>nově</a:t>
            </a:r>
            <a:r>
              <a:rPr sz="1800" b="1" spc="-25" dirty="0">
                <a:solidFill>
                  <a:srgbClr val="FF0000"/>
                </a:solidFill>
                <a:latin typeface="Calibri"/>
                <a:cs typeface="Calibri"/>
              </a:rPr>
              <a:t> </a:t>
            </a:r>
            <a:r>
              <a:rPr sz="1800" b="1" dirty="0">
                <a:solidFill>
                  <a:srgbClr val="FF0000"/>
                </a:solidFill>
                <a:latin typeface="Calibri"/>
                <a:cs typeface="Calibri"/>
              </a:rPr>
              <a:t>se</a:t>
            </a:r>
            <a:r>
              <a:rPr sz="1800" b="1" spc="-15" dirty="0">
                <a:solidFill>
                  <a:srgbClr val="FF0000"/>
                </a:solidFill>
                <a:latin typeface="Calibri"/>
                <a:cs typeface="Calibri"/>
              </a:rPr>
              <a:t> </a:t>
            </a:r>
            <a:r>
              <a:rPr sz="1800" b="1" spc="-10" dirty="0">
                <a:solidFill>
                  <a:srgbClr val="FF0000"/>
                </a:solidFill>
                <a:latin typeface="Calibri"/>
                <a:cs typeface="Calibri"/>
              </a:rPr>
              <a:t>započítávají</a:t>
            </a:r>
            <a:r>
              <a:rPr sz="1800" b="1" spc="-40" dirty="0">
                <a:solidFill>
                  <a:srgbClr val="FF0000"/>
                </a:solidFill>
                <a:latin typeface="Calibri"/>
                <a:cs typeface="Calibri"/>
              </a:rPr>
              <a:t> </a:t>
            </a:r>
            <a:r>
              <a:rPr sz="1800" b="1" dirty="0">
                <a:solidFill>
                  <a:srgbClr val="FF0000"/>
                </a:solidFill>
                <a:latin typeface="Calibri"/>
                <a:cs typeface="Calibri"/>
              </a:rPr>
              <a:t>i</a:t>
            </a:r>
            <a:r>
              <a:rPr sz="1800" b="1" spc="-15" dirty="0">
                <a:solidFill>
                  <a:srgbClr val="FF0000"/>
                </a:solidFill>
                <a:latin typeface="Calibri"/>
                <a:cs typeface="Calibri"/>
              </a:rPr>
              <a:t> </a:t>
            </a:r>
            <a:r>
              <a:rPr sz="1800" b="1" dirty="0">
                <a:solidFill>
                  <a:srgbClr val="FF0000"/>
                </a:solidFill>
                <a:latin typeface="Calibri"/>
                <a:cs typeface="Calibri"/>
              </a:rPr>
              <a:t>jelenovití</a:t>
            </a:r>
            <a:r>
              <a:rPr sz="1800" b="1" spc="-30" dirty="0">
                <a:solidFill>
                  <a:srgbClr val="FF0000"/>
                </a:solidFill>
                <a:latin typeface="Calibri"/>
                <a:cs typeface="Calibri"/>
              </a:rPr>
              <a:t> </a:t>
            </a:r>
            <a:r>
              <a:rPr sz="1800" b="1" dirty="0">
                <a:solidFill>
                  <a:srgbClr val="FF0000"/>
                </a:solidFill>
                <a:latin typeface="Calibri"/>
                <a:cs typeface="Calibri"/>
              </a:rPr>
              <a:t>(stáří</a:t>
            </a:r>
            <a:r>
              <a:rPr sz="1800" b="1" spc="-55" dirty="0">
                <a:solidFill>
                  <a:srgbClr val="FF0000"/>
                </a:solidFill>
                <a:latin typeface="Calibri"/>
                <a:cs typeface="Calibri"/>
              </a:rPr>
              <a:t> </a:t>
            </a:r>
            <a:r>
              <a:rPr sz="1800" b="1" dirty="0">
                <a:solidFill>
                  <a:srgbClr val="FF0000"/>
                </a:solidFill>
                <a:latin typeface="Calibri"/>
                <a:cs typeface="Calibri"/>
              </a:rPr>
              <a:t>nad</a:t>
            </a:r>
            <a:r>
              <a:rPr sz="1800" b="1" spc="-25" dirty="0">
                <a:solidFill>
                  <a:srgbClr val="FF0000"/>
                </a:solidFill>
                <a:latin typeface="Calibri"/>
                <a:cs typeface="Calibri"/>
              </a:rPr>
              <a:t> </a:t>
            </a:r>
            <a:r>
              <a:rPr sz="1800" b="1" dirty="0">
                <a:solidFill>
                  <a:srgbClr val="FF0000"/>
                </a:solidFill>
                <a:latin typeface="Calibri"/>
                <a:cs typeface="Calibri"/>
              </a:rPr>
              <a:t>1</a:t>
            </a:r>
            <a:r>
              <a:rPr sz="1800" b="1" spc="-15" dirty="0">
                <a:solidFill>
                  <a:srgbClr val="FF0000"/>
                </a:solidFill>
                <a:latin typeface="Calibri"/>
                <a:cs typeface="Calibri"/>
              </a:rPr>
              <a:t> </a:t>
            </a:r>
            <a:r>
              <a:rPr sz="1800" b="1" dirty="0">
                <a:solidFill>
                  <a:srgbClr val="FF0000"/>
                </a:solidFill>
                <a:latin typeface="Calibri"/>
                <a:cs typeface="Calibri"/>
              </a:rPr>
              <a:t>rok</a:t>
            </a:r>
            <a:r>
              <a:rPr sz="1800" b="1" spc="-10" dirty="0">
                <a:solidFill>
                  <a:srgbClr val="FF0000"/>
                </a:solidFill>
                <a:latin typeface="Calibri"/>
                <a:cs typeface="Calibri"/>
              </a:rPr>
              <a:t> </a:t>
            </a:r>
            <a:r>
              <a:rPr sz="1800" b="1" dirty="0">
                <a:solidFill>
                  <a:srgbClr val="FF0000"/>
                </a:solidFill>
                <a:latin typeface="Calibri"/>
                <a:cs typeface="Calibri"/>
              </a:rPr>
              <a:t>-</a:t>
            </a:r>
            <a:r>
              <a:rPr sz="1800" b="1" spc="-15" dirty="0">
                <a:solidFill>
                  <a:srgbClr val="FF0000"/>
                </a:solidFill>
                <a:latin typeface="Calibri"/>
                <a:cs typeface="Calibri"/>
              </a:rPr>
              <a:t> </a:t>
            </a:r>
            <a:r>
              <a:rPr sz="1800" b="1" spc="-20" dirty="0">
                <a:solidFill>
                  <a:srgbClr val="FF0000"/>
                </a:solidFill>
                <a:latin typeface="Calibri"/>
                <a:cs typeface="Calibri"/>
              </a:rPr>
              <a:t>koef.</a:t>
            </a:r>
            <a:r>
              <a:rPr sz="1800" b="1" spc="-30" dirty="0">
                <a:solidFill>
                  <a:srgbClr val="FF0000"/>
                </a:solidFill>
                <a:latin typeface="Calibri"/>
                <a:cs typeface="Calibri"/>
              </a:rPr>
              <a:t> </a:t>
            </a:r>
            <a:r>
              <a:rPr sz="1800" b="1" dirty="0">
                <a:solidFill>
                  <a:srgbClr val="FF0000"/>
                </a:solidFill>
                <a:latin typeface="Calibri"/>
                <a:cs typeface="Calibri"/>
              </a:rPr>
              <a:t>0,30</a:t>
            </a:r>
            <a:r>
              <a:rPr sz="1800" b="1" spc="-10" dirty="0">
                <a:solidFill>
                  <a:srgbClr val="FF0000"/>
                </a:solidFill>
                <a:latin typeface="Calibri"/>
                <a:cs typeface="Calibri"/>
              </a:rPr>
              <a:t> </a:t>
            </a:r>
            <a:r>
              <a:rPr sz="1800" b="1" spc="-20" dirty="0">
                <a:solidFill>
                  <a:srgbClr val="FF0000"/>
                </a:solidFill>
                <a:latin typeface="Calibri"/>
                <a:cs typeface="Calibri"/>
              </a:rPr>
              <a:t>VDJ)</a:t>
            </a:r>
            <a:endParaRPr sz="1800" dirty="0">
              <a:latin typeface="Calibri"/>
              <a:cs typeface="Calibri"/>
            </a:endParaRPr>
          </a:p>
          <a:p>
            <a:pPr>
              <a:lnSpc>
                <a:spcPct val="100000"/>
              </a:lnSpc>
              <a:spcBef>
                <a:spcPts val="20"/>
              </a:spcBef>
            </a:pPr>
            <a:endParaRPr sz="3000" dirty="0">
              <a:latin typeface="Calibri"/>
              <a:cs typeface="Calibri"/>
            </a:endParaRPr>
          </a:p>
          <a:p>
            <a:pPr marL="774065" marR="358775" indent="-287020">
              <a:lnSpc>
                <a:spcPct val="100299"/>
              </a:lnSpc>
              <a:tabLst>
                <a:tab pos="773430" algn="l"/>
              </a:tabLst>
            </a:pPr>
            <a:r>
              <a:rPr sz="1800" spc="-50" dirty="0">
                <a:latin typeface="Arial"/>
                <a:cs typeface="Arial"/>
              </a:rPr>
              <a:t>•</a:t>
            </a:r>
            <a:r>
              <a:rPr sz="1800" dirty="0">
                <a:latin typeface="Arial"/>
                <a:cs typeface="Arial"/>
              </a:rPr>
              <a:t>	</a:t>
            </a:r>
            <a:r>
              <a:rPr sz="1800" dirty="0">
                <a:latin typeface="Calibri"/>
                <a:cs typeface="Calibri"/>
              </a:rPr>
              <a:t>poskytnutí</a:t>
            </a:r>
            <a:r>
              <a:rPr sz="1800" spc="-55" dirty="0">
                <a:latin typeface="Calibri"/>
                <a:cs typeface="Calibri"/>
              </a:rPr>
              <a:t> </a:t>
            </a:r>
            <a:r>
              <a:rPr sz="1800" dirty="0">
                <a:latin typeface="Calibri"/>
                <a:cs typeface="Calibri"/>
              </a:rPr>
              <a:t>dotace</a:t>
            </a:r>
            <a:r>
              <a:rPr sz="1800" spc="-25" dirty="0">
                <a:latin typeface="Calibri"/>
                <a:cs typeface="Calibri"/>
              </a:rPr>
              <a:t> </a:t>
            </a:r>
            <a:r>
              <a:rPr sz="1800" dirty="0">
                <a:latin typeface="Calibri"/>
                <a:cs typeface="Calibri"/>
              </a:rPr>
              <a:t>je</a:t>
            </a:r>
            <a:r>
              <a:rPr sz="1800" spc="-35" dirty="0">
                <a:latin typeface="Calibri"/>
                <a:cs typeface="Calibri"/>
              </a:rPr>
              <a:t> </a:t>
            </a:r>
            <a:r>
              <a:rPr sz="1800" dirty="0">
                <a:latin typeface="Calibri"/>
                <a:cs typeface="Calibri"/>
              </a:rPr>
              <a:t>dále</a:t>
            </a:r>
            <a:r>
              <a:rPr sz="1800" spc="-20" dirty="0">
                <a:latin typeface="Calibri"/>
                <a:cs typeface="Calibri"/>
              </a:rPr>
              <a:t> </a:t>
            </a:r>
            <a:r>
              <a:rPr sz="1800" dirty="0">
                <a:latin typeface="Calibri"/>
                <a:cs typeface="Calibri"/>
              </a:rPr>
              <a:t>podmíněno</a:t>
            </a:r>
            <a:r>
              <a:rPr sz="1800" spc="-30" dirty="0">
                <a:latin typeface="Calibri"/>
                <a:cs typeface="Calibri"/>
              </a:rPr>
              <a:t> </a:t>
            </a:r>
            <a:r>
              <a:rPr sz="1800" dirty="0">
                <a:latin typeface="Calibri"/>
                <a:cs typeface="Calibri"/>
              </a:rPr>
              <a:t>provedením</a:t>
            </a:r>
            <a:r>
              <a:rPr sz="1800" spc="10" dirty="0">
                <a:latin typeface="Calibri"/>
                <a:cs typeface="Calibri"/>
              </a:rPr>
              <a:t> </a:t>
            </a:r>
            <a:r>
              <a:rPr sz="1800" b="1" spc="-10" dirty="0">
                <a:latin typeface="Calibri"/>
                <a:cs typeface="Calibri"/>
              </a:rPr>
              <a:t>stanovené </a:t>
            </a:r>
            <a:r>
              <a:rPr sz="1800" b="1" dirty="0">
                <a:latin typeface="Calibri"/>
                <a:cs typeface="Calibri"/>
              </a:rPr>
              <a:t>údržby</a:t>
            </a:r>
            <a:r>
              <a:rPr sz="1800" b="1" spc="-60" dirty="0">
                <a:latin typeface="Calibri"/>
                <a:cs typeface="Calibri"/>
              </a:rPr>
              <a:t> </a:t>
            </a:r>
            <a:r>
              <a:rPr sz="1800" b="1" dirty="0">
                <a:latin typeface="Calibri"/>
                <a:cs typeface="Calibri"/>
              </a:rPr>
              <a:t>travního</a:t>
            </a:r>
            <a:r>
              <a:rPr sz="1800" b="1" spc="-40" dirty="0">
                <a:latin typeface="Calibri"/>
                <a:cs typeface="Calibri"/>
              </a:rPr>
              <a:t> </a:t>
            </a:r>
            <a:r>
              <a:rPr sz="1800" b="1" dirty="0">
                <a:latin typeface="Calibri"/>
                <a:cs typeface="Calibri"/>
              </a:rPr>
              <a:t>porostu</a:t>
            </a:r>
            <a:r>
              <a:rPr sz="1800" b="1" spc="-45" dirty="0">
                <a:latin typeface="Calibri"/>
                <a:cs typeface="Calibri"/>
              </a:rPr>
              <a:t> </a:t>
            </a:r>
            <a:r>
              <a:rPr sz="1800" dirty="0">
                <a:latin typeface="Calibri"/>
                <a:cs typeface="Calibri"/>
              </a:rPr>
              <a:t>sečením</a:t>
            </a:r>
            <a:r>
              <a:rPr sz="1800" spc="-30" dirty="0">
                <a:latin typeface="Calibri"/>
                <a:cs typeface="Calibri"/>
              </a:rPr>
              <a:t> </a:t>
            </a:r>
            <a:r>
              <a:rPr sz="1800" dirty="0">
                <a:latin typeface="Calibri"/>
                <a:cs typeface="Calibri"/>
              </a:rPr>
              <a:t>nebo</a:t>
            </a:r>
            <a:r>
              <a:rPr sz="1800" spc="-25" dirty="0">
                <a:latin typeface="Calibri"/>
                <a:cs typeface="Calibri"/>
              </a:rPr>
              <a:t> </a:t>
            </a:r>
            <a:r>
              <a:rPr sz="1800" dirty="0">
                <a:latin typeface="Calibri"/>
                <a:cs typeface="Calibri"/>
              </a:rPr>
              <a:t>pastvou</a:t>
            </a:r>
            <a:r>
              <a:rPr sz="1800" spc="-35" dirty="0">
                <a:latin typeface="Calibri"/>
                <a:cs typeface="Calibri"/>
              </a:rPr>
              <a:t> </a:t>
            </a:r>
            <a:r>
              <a:rPr sz="1800" dirty="0">
                <a:latin typeface="Calibri"/>
                <a:cs typeface="Calibri"/>
              </a:rPr>
              <a:t>a</a:t>
            </a:r>
            <a:r>
              <a:rPr sz="1800" spc="-25" dirty="0">
                <a:latin typeface="Calibri"/>
                <a:cs typeface="Calibri"/>
              </a:rPr>
              <a:t> </a:t>
            </a:r>
            <a:r>
              <a:rPr sz="1800" spc="-10" dirty="0">
                <a:latin typeface="Calibri"/>
                <a:cs typeface="Calibri"/>
              </a:rPr>
              <a:t>likvidací nedopasků</a:t>
            </a:r>
            <a:r>
              <a:rPr sz="1800" spc="-10" dirty="0">
                <a:latin typeface="Gill Sans MT"/>
                <a:cs typeface="Gill Sans MT"/>
              </a:rPr>
              <a:t>,</a:t>
            </a:r>
            <a:r>
              <a:rPr sz="1800" spc="-185" dirty="0">
                <a:latin typeface="Gill Sans MT"/>
                <a:cs typeface="Gill Sans MT"/>
              </a:rPr>
              <a:t> </a:t>
            </a:r>
            <a:r>
              <a:rPr sz="1800" b="1" dirty="0">
                <a:latin typeface="Calibri"/>
                <a:cs typeface="Calibri"/>
              </a:rPr>
              <a:t>ve</a:t>
            </a:r>
            <a:r>
              <a:rPr sz="1800" b="1" spc="-20" dirty="0">
                <a:latin typeface="Calibri"/>
                <a:cs typeface="Calibri"/>
              </a:rPr>
              <a:t> </a:t>
            </a:r>
            <a:r>
              <a:rPr sz="1800" b="1" spc="-10" dirty="0">
                <a:latin typeface="Calibri"/>
                <a:cs typeface="Calibri"/>
              </a:rPr>
              <a:t>stanovených </a:t>
            </a:r>
            <a:r>
              <a:rPr sz="1800" b="1" dirty="0">
                <a:latin typeface="Calibri"/>
                <a:cs typeface="Calibri"/>
              </a:rPr>
              <a:t>termínech</a:t>
            </a:r>
            <a:r>
              <a:rPr sz="1800" b="1" spc="-15" dirty="0">
                <a:latin typeface="Calibri"/>
                <a:cs typeface="Calibri"/>
              </a:rPr>
              <a:t> </a:t>
            </a:r>
            <a:r>
              <a:rPr sz="1800" b="1" dirty="0">
                <a:latin typeface="Calibri"/>
                <a:cs typeface="Calibri"/>
              </a:rPr>
              <a:t>do</a:t>
            </a:r>
            <a:r>
              <a:rPr sz="1800" b="1" spc="-15" dirty="0">
                <a:latin typeface="Calibri"/>
                <a:cs typeface="Calibri"/>
              </a:rPr>
              <a:t> </a:t>
            </a:r>
            <a:r>
              <a:rPr sz="1800" b="1" dirty="0">
                <a:latin typeface="Calibri"/>
                <a:cs typeface="Calibri"/>
              </a:rPr>
              <a:t>31.7.</a:t>
            </a:r>
            <a:r>
              <a:rPr sz="1800" b="1" spc="-40" dirty="0">
                <a:latin typeface="Calibri"/>
                <a:cs typeface="Calibri"/>
              </a:rPr>
              <a:t> </a:t>
            </a:r>
            <a:r>
              <a:rPr sz="1800" b="1" dirty="0">
                <a:latin typeface="Calibri"/>
                <a:cs typeface="Calibri"/>
              </a:rPr>
              <a:t>a</a:t>
            </a:r>
            <a:r>
              <a:rPr sz="1800" b="1" spc="5" dirty="0">
                <a:latin typeface="Calibri"/>
                <a:cs typeface="Calibri"/>
              </a:rPr>
              <a:t> </a:t>
            </a:r>
            <a:r>
              <a:rPr sz="1800" b="1" dirty="0">
                <a:latin typeface="Calibri"/>
                <a:cs typeface="Calibri"/>
              </a:rPr>
              <a:t>do</a:t>
            </a:r>
            <a:r>
              <a:rPr sz="1800" b="1" spc="-20" dirty="0">
                <a:latin typeface="Calibri"/>
                <a:cs typeface="Calibri"/>
              </a:rPr>
              <a:t> </a:t>
            </a:r>
            <a:r>
              <a:rPr sz="1800" b="1" spc="-10" dirty="0">
                <a:latin typeface="Calibri"/>
                <a:cs typeface="Calibri"/>
              </a:rPr>
              <a:t>31.10.</a:t>
            </a:r>
            <a:endParaRPr sz="1800" dirty="0">
              <a:latin typeface="Calibri"/>
              <a:cs typeface="Calibri"/>
            </a:endParaRPr>
          </a:p>
        </p:txBody>
      </p:sp>
      <p:graphicFrame>
        <p:nvGraphicFramePr>
          <p:cNvPr id="11" name="object 11"/>
          <p:cNvGraphicFramePr>
            <a:graphicFrameLocks noGrp="1"/>
          </p:cNvGraphicFramePr>
          <p:nvPr>
            <p:extLst>
              <p:ext uri="{D42A27DB-BD31-4B8C-83A1-F6EECF244321}">
                <p14:modId xmlns:p14="http://schemas.microsoft.com/office/powerpoint/2010/main" val="2831124216"/>
              </p:ext>
            </p:extLst>
          </p:nvPr>
        </p:nvGraphicFramePr>
        <p:xfrm>
          <a:off x="9341963" y="1650792"/>
          <a:ext cx="2601796" cy="1356359"/>
        </p:xfrm>
        <a:graphic>
          <a:graphicData uri="http://schemas.openxmlformats.org/drawingml/2006/table">
            <a:tbl>
              <a:tblPr firstRow="1" bandRow="1">
                <a:tableStyleId>{2D5ABB26-0587-4C30-8999-92F81FD0307C}</a:tableStyleId>
              </a:tblPr>
              <a:tblGrid>
                <a:gridCol w="1300898">
                  <a:extLst>
                    <a:ext uri="{9D8B030D-6E8A-4147-A177-3AD203B41FA5}">
                      <a16:colId xmlns:a16="http://schemas.microsoft.com/office/drawing/2014/main" val="20000"/>
                    </a:ext>
                  </a:extLst>
                </a:gridCol>
                <a:gridCol w="1300898">
                  <a:extLst>
                    <a:ext uri="{9D8B030D-6E8A-4147-A177-3AD203B41FA5}">
                      <a16:colId xmlns:a16="http://schemas.microsoft.com/office/drawing/2014/main" val="20001"/>
                    </a:ext>
                  </a:extLst>
                </a:gridCol>
              </a:tblGrid>
              <a:tr h="361863">
                <a:tc gridSpan="2">
                  <a:txBody>
                    <a:bodyPr/>
                    <a:lstStyle/>
                    <a:p>
                      <a:pPr marL="488950">
                        <a:lnSpc>
                          <a:spcPct val="100000"/>
                        </a:lnSpc>
                        <a:spcBef>
                          <a:spcPts val="240"/>
                        </a:spcBef>
                      </a:pPr>
                      <a:r>
                        <a:rPr sz="1800" dirty="0">
                          <a:solidFill>
                            <a:srgbClr val="FFFFFF"/>
                          </a:solidFill>
                          <a:latin typeface="Calibri"/>
                          <a:cs typeface="Calibri"/>
                        </a:rPr>
                        <a:t>Výše</a:t>
                      </a:r>
                      <a:r>
                        <a:rPr sz="1800" spc="-25" dirty="0">
                          <a:solidFill>
                            <a:srgbClr val="FFFFFF"/>
                          </a:solidFill>
                          <a:latin typeface="Calibri"/>
                          <a:cs typeface="Calibri"/>
                        </a:rPr>
                        <a:t> </a:t>
                      </a:r>
                      <a:r>
                        <a:rPr sz="1800" dirty="0">
                          <a:solidFill>
                            <a:srgbClr val="FFFFFF"/>
                          </a:solidFill>
                          <a:latin typeface="Calibri"/>
                          <a:cs typeface="Calibri"/>
                        </a:rPr>
                        <a:t>sazby</a:t>
                      </a:r>
                      <a:r>
                        <a:rPr sz="1800" spc="-25" dirty="0">
                          <a:solidFill>
                            <a:srgbClr val="FFFFFF"/>
                          </a:solidFill>
                          <a:latin typeface="Calibri"/>
                          <a:cs typeface="Calibri"/>
                        </a:rPr>
                        <a:t> </a:t>
                      </a:r>
                      <a:r>
                        <a:rPr sz="1800" dirty="0">
                          <a:solidFill>
                            <a:srgbClr val="FFFFFF"/>
                          </a:solidFill>
                          <a:latin typeface="Calibri"/>
                          <a:cs typeface="Calibri"/>
                        </a:rPr>
                        <a:t>v</a:t>
                      </a:r>
                      <a:r>
                        <a:rPr sz="1800" spc="-20" dirty="0">
                          <a:solidFill>
                            <a:srgbClr val="FFFFFF"/>
                          </a:solidFill>
                          <a:latin typeface="Calibri"/>
                          <a:cs typeface="Calibri"/>
                        </a:rPr>
                        <a:t> </a:t>
                      </a:r>
                      <a:r>
                        <a:rPr sz="1800" spc="-10" dirty="0">
                          <a:solidFill>
                            <a:srgbClr val="FFFFFF"/>
                          </a:solidFill>
                          <a:latin typeface="Calibri"/>
                          <a:cs typeface="Calibri"/>
                        </a:rPr>
                        <a:t>EUR/ha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hMerge="1">
                  <a:txBody>
                    <a:bodyPr/>
                    <a:lstStyle/>
                    <a:p>
                      <a:endParaRPr/>
                    </a:p>
                  </a:txBody>
                  <a:tcPr marL="0" marR="0" marT="0" marB="0"/>
                </a:tc>
                <a:extLst>
                  <a:ext uri="{0D108BD9-81ED-4DB2-BD59-A6C34878D82A}">
                    <a16:rowId xmlns:a16="http://schemas.microsoft.com/office/drawing/2014/main" val="10000"/>
                  </a:ext>
                </a:extLst>
              </a:tr>
              <a:tr h="633261">
                <a:tc>
                  <a:txBody>
                    <a:bodyPr/>
                    <a:lstStyle/>
                    <a:p>
                      <a:pPr marL="3175" algn="ctr">
                        <a:lnSpc>
                          <a:spcPct val="100000"/>
                        </a:lnSpc>
                        <a:spcBef>
                          <a:spcPts val="240"/>
                        </a:spcBef>
                      </a:pPr>
                      <a:r>
                        <a:rPr sz="1800" spc="-10" dirty="0">
                          <a:latin typeface="Calibri"/>
                          <a:cs typeface="Calibri"/>
                        </a:rPr>
                        <a:t>Přechodné</a:t>
                      </a:r>
                      <a:endParaRPr sz="1800" dirty="0">
                        <a:latin typeface="Calibri"/>
                        <a:cs typeface="Calibri"/>
                      </a:endParaRPr>
                    </a:p>
                    <a:p>
                      <a:pPr marL="1905" algn="ctr">
                        <a:lnSpc>
                          <a:spcPct val="100000"/>
                        </a:lnSpc>
                      </a:pPr>
                      <a:r>
                        <a:rPr sz="1800" spc="-10" dirty="0">
                          <a:latin typeface="Calibri"/>
                          <a:cs typeface="Calibri"/>
                        </a:rPr>
                        <a:t>období</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238125">
                        <a:lnSpc>
                          <a:spcPct val="100000"/>
                        </a:lnSpc>
                        <a:spcBef>
                          <a:spcPts val="240"/>
                        </a:spcBef>
                      </a:pPr>
                      <a:r>
                        <a:rPr sz="1800" spc="-10" dirty="0">
                          <a:latin typeface="Calibri"/>
                          <a:cs typeface="Calibri"/>
                        </a:rPr>
                        <a:t>Ekologická</a:t>
                      </a:r>
                      <a:endParaRPr sz="1800" dirty="0">
                        <a:latin typeface="Calibri"/>
                        <a:cs typeface="Calibri"/>
                      </a:endParaRPr>
                    </a:p>
                    <a:p>
                      <a:pPr marL="286385">
                        <a:lnSpc>
                          <a:spcPct val="100000"/>
                        </a:lnSpc>
                      </a:pPr>
                      <a:r>
                        <a:rPr sz="1800" spc="-10" dirty="0">
                          <a:latin typeface="Calibri"/>
                          <a:cs typeface="Calibri"/>
                        </a:rPr>
                        <a:t>produkce</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361235">
                <a:tc>
                  <a:txBody>
                    <a:bodyPr/>
                    <a:lstStyle/>
                    <a:p>
                      <a:pPr marL="2540" algn="ctr">
                        <a:lnSpc>
                          <a:spcPct val="100000"/>
                        </a:lnSpc>
                        <a:spcBef>
                          <a:spcPts val="244"/>
                        </a:spcBef>
                      </a:pPr>
                      <a:r>
                        <a:rPr sz="1800" spc="-25" dirty="0">
                          <a:latin typeface="Calibri"/>
                          <a:cs typeface="Calibri"/>
                        </a:rPr>
                        <a:t>106</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2540" algn="ctr">
                        <a:lnSpc>
                          <a:spcPct val="100000"/>
                        </a:lnSpc>
                        <a:spcBef>
                          <a:spcPts val="244"/>
                        </a:spcBef>
                      </a:pPr>
                      <a:r>
                        <a:rPr sz="1800" spc="-25" dirty="0">
                          <a:latin typeface="Calibri"/>
                          <a:cs typeface="Calibri"/>
                        </a:rPr>
                        <a:t>100</a:t>
                      </a:r>
                      <a:endParaRPr sz="1800" dirty="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bl>
          </a:graphicData>
        </a:graphic>
      </p:graphicFrame>
      <p:grpSp>
        <p:nvGrpSpPr>
          <p:cNvPr id="12" name="object 12"/>
          <p:cNvGrpSpPr/>
          <p:nvPr/>
        </p:nvGrpSpPr>
        <p:grpSpPr>
          <a:xfrm>
            <a:off x="8851138" y="3472941"/>
            <a:ext cx="2702560" cy="2702560"/>
            <a:chOff x="8851138" y="3472941"/>
            <a:chExt cx="2702560" cy="2702560"/>
          </a:xfrm>
        </p:grpSpPr>
        <p:pic>
          <p:nvPicPr>
            <p:cNvPr id="13" name="object 13"/>
            <p:cNvPicPr/>
            <p:nvPr/>
          </p:nvPicPr>
          <p:blipFill>
            <a:blip r:embed="rId5" cstate="print"/>
            <a:stretch>
              <a:fillRect/>
            </a:stretch>
          </p:blipFill>
          <p:spPr>
            <a:xfrm>
              <a:off x="8857488" y="3479291"/>
              <a:ext cx="2689859" cy="2689860"/>
            </a:xfrm>
            <a:prstGeom prst="rect">
              <a:avLst/>
            </a:prstGeom>
          </p:spPr>
        </p:pic>
        <p:sp>
          <p:nvSpPr>
            <p:cNvPr id="14" name="object 14"/>
            <p:cNvSpPr/>
            <p:nvPr/>
          </p:nvSpPr>
          <p:spPr>
            <a:xfrm>
              <a:off x="8857488" y="3479291"/>
              <a:ext cx="2689860" cy="2689860"/>
            </a:xfrm>
            <a:custGeom>
              <a:avLst/>
              <a:gdLst/>
              <a:ahLst/>
              <a:cxnLst/>
              <a:rect l="l" t="t" r="r" b="b"/>
              <a:pathLst>
                <a:path w="2689859" h="2689860">
                  <a:moveTo>
                    <a:pt x="0" y="1344930"/>
                  </a:moveTo>
                  <a:lnTo>
                    <a:pt x="848" y="1296689"/>
                  </a:lnTo>
                  <a:lnTo>
                    <a:pt x="3376" y="1248875"/>
                  </a:lnTo>
                  <a:lnTo>
                    <a:pt x="7554" y="1201518"/>
                  </a:lnTo>
                  <a:lnTo>
                    <a:pt x="13355" y="1154645"/>
                  </a:lnTo>
                  <a:lnTo>
                    <a:pt x="20748" y="1108285"/>
                  </a:lnTo>
                  <a:lnTo>
                    <a:pt x="29707" y="1062466"/>
                  </a:lnTo>
                  <a:lnTo>
                    <a:pt x="40202" y="1017216"/>
                  </a:lnTo>
                  <a:lnTo>
                    <a:pt x="52206" y="972565"/>
                  </a:lnTo>
                  <a:lnTo>
                    <a:pt x="65689" y="928540"/>
                  </a:lnTo>
                  <a:lnTo>
                    <a:pt x="80624" y="885170"/>
                  </a:lnTo>
                  <a:lnTo>
                    <a:pt x="96982" y="842484"/>
                  </a:lnTo>
                  <a:lnTo>
                    <a:pt x="114734" y="800509"/>
                  </a:lnTo>
                  <a:lnTo>
                    <a:pt x="133852" y="759275"/>
                  </a:lnTo>
                  <a:lnTo>
                    <a:pt x="154308" y="718809"/>
                  </a:lnTo>
                  <a:lnTo>
                    <a:pt x="176072" y="679141"/>
                  </a:lnTo>
                  <a:lnTo>
                    <a:pt x="199118" y="640298"/>
                  </a:lnTo>
                  <a:lnTo>
                    <a:pt x="223415" y="602310"/>
                  </a:lnTo>
                  <a:lnTo>
                    <a:pt x="248937" y="565204"/>
                  </a:lnTo>
                  <a:lnTo>
                    <a:pt x="275654" y="529008"/>
                  </a:lnTo>
                  <a:lnTo>
                    <a:pt x="303538" y="493753"/>
                  </a:lnTo>
                  <a:lnTo>
                    <a:pt x="332560" y="459465"/>
                  </a:lnTo>
                  <a:lnTo>
                    <a:pt x="362692" y="426173"/>
                  </a:lnTo>
                  <a:lnTo>
                    <a:pt x="393906" y="393906"/>
                  </a:lnTo>
                  <a:lnTo>
                    <a:pt x="426173" y="362692"/>
                  </a:lnTo>
                  <a:lnTo>
                    <a:pt x="459465" y="332560"/>
                  </a:lnTo>
                  <a:lnTo>
                    <a:pt x="493753" y="303538"/>
                  </a:lnTo>
                  <a:lnTo>
                    <a:pt x="529008" y="275654"/>
                  </a:lnTo>
                  <a:lnTo>
                    <a:pt x="565204" y="248937"/>
                  </a:lnTo>
                  <a:lnTo>
                    <a:pt x="602310" y="223415"/>
                  </a:lnTo>
                  <a:lnTo>
                    <a:pt x="640298" y="199118"/>
                  </a:lnTo>
                  <a:lnTo>
                    <a:pt x="679141" y="176072"/>
                  </a:lnTo>
                  <a:lnTo>
                    <a:pt x="718809" y="154308"/>
                  </a:lnTo>
                  <a:lnTo>
                    <a:pt x="759275" y="133852"/>
                  </a:lnTo>
                  <a:lnTo>
                    <a:pt x="800509" y="114734"/>
                  </a:lnTo>
                  <a:lnTo>
                    <a:pt x="842484" y="96982"/>
                  </a:lnTo>
                  <a:lnTo>
                    <a:pt x="885170" y="80624"/>
                  </a:lnTo>
                  <a:lnTo>
                    <a:pt x="928540" y="65689"/>
                  </a:lnTo>
                  <a:lnTo>
                    <a:pt x="972565" y="52206"/>
                  </a:lnTo>
                  <a:lnTo>
                    <a:pt x="1017216" y="40202"/>
                  </a:lnTo>
                  <a:lnTo>
                    <a:pt x="1062466" y="29707"/>
                  </a:lnTo>
                  <a:lnTo>
                    <a:pt x="1108285" y="20748"/>
                  </a:lnTo>
                  <a:lnTo>
                    <a:pt x="1154645" y="13355"/>
                  </a:lnTo>
                  <a:lnTo>
                    <a:pt x="1201518" y="7554"/>
                  </a:lnTo>
                  <a:lnTo>
                    <a:pt x="1248875" y="3376"/>
                  </a:lnTo>
                  <a:lnTo>
                    <a:pt x="1296689" y="848"/>
                  </a:lnTo>
                  <a:lnTo>
                    <a:pt x="1344929" y="0"/>
                  </a:lnTo>
                  <a:lnTo>
                    <a:pt x="1393170" y="848"/>
                  </a:lnTo>
                  <a:lnTo>
                    <a:pt x="1440984" y="3376"/>
                  </a:lnTo>
                  <a:lnTo>
                    <a:pt x="1488341" y="7554"/>
                  </a:lnTo>
                  <a:lnTo>
                    <a:pt x="1535214" y="13355"/>
                  </a:lnTo>
                  <a:lnTo>
                    <a:pt x="1581574" y="20748"/>
                  </a:lnTo>
                  <a:lnTo>
                    <a:pt x="1627393" y="29707"/>
                  </a:lnTo>
                  <a:lnTo>
                    <a:pt x="1672643" y="40202"/>
                  </a:lnTo>
                  <a:lnTo>
                    <a:pt x="1717294" y="52206"/>
                  </a:lnTo>
                  <a:lnTo>
                    <a:pt x="1761319" y="65689"/>
                  </a:lnTo>
                  <a:lnTo>
                    <a:pt x="1804689" y="80624"/>
                  </a:lnTo>
                  <a:lnTo>
                    <a:pt x="1847375" y="96982"/>
                  </a:lnTo>
                  <a:lnTo>
                    <a:pt x="1889350" y="114734"/>
                  </a:lnTo>
                  <a:lnTo>
                    <a:pt x="1930584" y="133852"/>
                  </a:lnTo>
                  <a:lnTo>
                    <a:pt x="1971050" y="154308"/>
                  </a:lnTo>
                  <a:lnTo>
                    <a:pt x="2010718" y="176072"/>
                  </a:lnTo>
                  <a:lnTo>
                    <a:pt x="2049561" y="199118"/>
                  </a:lnTo>
                  <a:lnTo>
                    <a:pt x="2087549" y="223415"/>
                  </a:lnTo>
                  <a:lnTo>
                    <a:pt x="2124655" y="248937"/>
                  </a:lnTo>
                  <a:lnTo>
                    <a:pt x="2160851" y="275654"/>
                  </a:lnTo>
                  <a:lnTo>
                    <a:pt x="2196106" y="303538"/>
                  </a:lnTo>
                  <a:lnTo>
                    <a:pt x="2230394" y="332560"/>
                  </a:lnTo>
                  <a:lnTo>
                    <a:pt x="2263686" y="362692"/>
                  </a:lnTo>
                  <a:lnTo>
                    <a:pt x="2295953" y="393906"/>
                  </a:lnTo>
                  <a:lnTo>
                    <a:pt x="2327167" y="426173"/>
                  </a:lnTo>
                  <a:lnTo>
                    <a:pt x="2357299" y="459465"/>
                  </a:lnTo>
                  <a:lnTo>
                    <a:pt x="2386321" y="493753"/>
                  </a:lnTo>
                  <a:lnTo>
                    <a:pt x="2414205" y="529008"/>
                  </a:lnTo>
                  <a:lnTo>
                    <a:pt x="2440922" y="565204"/>
                  </a:lnTo>
                  <a:lnTo>
                    <a:pt x="2466444" y="602310"/>
                  </a:lnTo>
                  <a:lnTo>
                    <a:pt x="2490741" y="640298"/>
                  </a:lnTo>
                  <a:lnTo>
                    <a:pt x="2513787" y="679141"/>
                  </a:lnTo>
                  <a:lnTo>
                    <a:pt x="2535551" y="718809"/>
                  </a:lnTo>
                  <a:lnTo>
                    <a:pt x="2556007" y="759275"/>
                  </a:lnTo>
                  <a:lnTo>
                    <a:pt x="2575125" y="800509"/>
                  </a:lnTo>
                  <a:lnTo>
                    <a:pt x="2592877" y="842484"/>
                  </a:lnTo>
                  <a:lnTo>
                    <a:pt x="2609235" y="885170"/>
                  </a:lnTo>
                  <a:lnTo>
                    <a:pt x="2624170" y="928540"/>
                  </a:lnTo>
                  <a:lnTo>
                    <a:pt x="2637653" y="972565"/>
                  </a:lnTo>
                  <a:lnTo>
                    <a:pt x="2649657" y="1017216"/>
                  </a:lnTo>
                  <a:lnTo>
                    <a:pt x="2660152" y="1062466"/>
                  </a:lnTo>
                  <a:lnTo>
                    <a:pt x="2669111" y="1108285"/>
                  </a:lnTo>
                  <a:lnTo>
                    <a:pt x="2676504" y="1154645"/>
                  </a:lnTo>
                  <a:lnTo>
                    <a:pt x="2682305" y="1201518"/>
                  </a:lnTo>
                  <a:lnTo>
                    <a:pt x="2686483" y="1248875"/>
                  </a:lnTo>
                  <a:lnTo>
                    <a:pt x="2689011" y="1296689"/>
                  </a:lnTo>
                  <a:lnTo>
                    <a:pt x="2689859" y="1344930"/>
                  </a:lnTo>
                  <a:lnTo>
                    <a:pt x="2689011" y="1393170"/>
                  </a:lnTo>
                  <a:lnTo>
                    <a:pt x="2686483" y="1440984"/>
                  </a:lnTo>
                  <a:lnTo>
                    <a:pt x="2682305" y="1488341"/>
                  </a:lnTo>
                  <a:lnTo>
                    <a:pt x="2676504" y="1535214"/>
                  </a:lnTo>
                  <a:lnTo>
                    <a:pt x="2669111" y="1581574"/>
                  </a:lnTo>
                  <a:lnTo>
                    <a:pt x="2660152" y="1627393"/>
                  </a:lnTo>
                  <a:lnTo>
                    <a:pt x="2649657" y="1672643"/>
                  </a:lnTo>
                  <a:lnTo>
                    <a:pt x="2637653" y="1717294"/>
                  </a:lnTo>
                  <a:lnTo>
                    <a:pt x="2624170" y="1761319"/>
                  </a:lnTo>
                  <a:lnTo>
                    <a:pt x="2609235" y="1804689"/>
                  </a:lnTo>
                  <a:lnTo>
                    <a:pt x="2592877" y="1847375"/>
                  </a:lnTo>
                  <a:lnTo>
                    <a:pt x="2575125" y="1889350"/>
                  </a:lnTo>
                  <a:lnTo>
                    <a:pt x="2556007" y="1930584"/>
                  </a:lnTo>
                  <a:lnTo>
                    <a:pt x="2535551" y="1971050"/>
                  </a:lnTo>
                  <a:lnTo>
                    <a:pt x="2513787" y="2010718"/>
                  </a:lnTo>
                  <a:lnTo>
                    <a:pt x="2490741" y="2049561"/>
                  </a:lnTo>
                  <a:lnTo>
                    <a:pt x="2466444" y="2087549"/>
                  </a:lnTo>
                  <a:lnTo>
                    <a:pt x="2440922" y="2124655"/>
                  </a:lnTo>
                  <a:lnTo>
                    <a:pt x="2414205" y="2160851"/>
                  </a:lnTo>
                  <a:lnTo>
                    <a:pt x="2386321" y="2196106"/>
                  </a:lnTo>
                  <a:lnTo>
                    <a:pt x="2357299" y="2230394"/>
                  </a:lnTo>
                  <a:lnTo>
                    <a:pt x="2327167" y="2263686"/>
                  </a:lnTo>
                  <a:lnTo>
                    <a:pt x="2295953" y="2295953"/>
                  </a:lnTo>
                  <a:lnTo>
                    <a:pt x="2263686" y="2327167"/>
                  </a:lnTo>
                  <a:lnTo>
                    <a:pt x="2230394" y="2357299"/>
                  </a:lnTo>
                  <a:lnTo>
                    <a:pt x="2196106" y="2386321"/>
                  </a:lnTo>
                  <a:lnTo>
                    <a:pt x="2160851" y="2414205"/>
                  </a:lnTo>
                  <a:lnTo>
                    <a:pt x="2124655" y="2440922"/>
                  </a:lnTo>
                  <a:lnTo>
                    <a:pt x="2087549" y="2466444"/>
                  </a:lnTo>
                  <a:lnTo>
                    <a:pt x="2049561" y="2490741"/>
                  </a:lnTo>
                  <a:lnTo>
                    <a:pt x="2010718" y="2513787"/>
                  </a:lnTo>
                  <a:lnTo>
                    <a:pt x="1971050" y="2535551"/>
                  </a:lnTo>
                  <a:lnTo>
                    <a:pt x="1930584" y="2556007"/>
                  </a:lnTo>
                  <a:lnTo>
                    <a:pt x="1889350" y="2575125"/>
                  </a:lnTo>
                  <a:lnTo>
                    <a:pt x="1847375" y="2592877"/>
                  </a:lnTo>
                  <a:lnTo>
                    <a:pt x="1804689" y="2609235"/>
                  </a:lnTo>
                  <a:lnTo>
                    <a:pt x="1761319" y="2624170"/>
                  </a:lnTo>
                  <a:lnTo>
                    <a:pt x="1717294" y="2637653"/>
                  </a:lnTo>
                  <a:lnTo>
                    <a:pt x="1672643" y="2649657"/>
                  </a:lnTo>
                  <a:lnTo>
                    <a:pt x="1627393" y="2660152"/>
                  </a:lnTo>
                  <a:lnTo>
                    <a:pt x="1581574" y="2669111"/>
                  </a:lnTo>
                  <a:lnTo>
                    <a:pt x="1535214" y="2676504"/>
                  </a:lnTo>
                  <a:lnTo>
                    <a:pt x="1488341" y="2682305"/>
                  </a:lnTo>
                  <a:lnTo>
                    <a:pt x="1440984" y="2686483"/>
                  </a:lnTo>
                  <a:lnTo>
                    <a:pt x="1393170" y="2689011"/>
                  </a:lnTo>
                  <a:lnTo>
                    <a:pt x="1344929" y="2689860"/>
                  </a:lnTo>
                  <a:lnTo>
                    <a:pt x="1296689" y="2689011"/>
                  </a:lnTo>
                  <a:lnTo>
                    <a:pt x="1248875" y="2686483"/>
                  </a:lnTo>
                  <a:lnTo>
                    <a:pt x="1201518" y="2682305"/>
                  </a:lnTo>
                  <a:lnTo>
                    <a:pt x="1154645" y="2676504"/>
                  </a:lnTo>
                  <a:lnTo>
                    <a:pt x="1108285" y="2669111"/>
                  </a:lnTo>
                  <a:lnTo>
                    <a:pt x="1062466" y="2660152"/>
                  </a:lnTo>
                  <a:lnTo>
                    <a:pt x="1017216" y="2649657"/>
                  </a:lnTo>
                  <a:lnTo>
                    <a:pt x="972565" y="2637653"/>
                  </a:lnTo>
                  <a:lnTo>
                    <a:pt x="928540" y="2624170"/>
                  </a:lnTo>
                  <a:lnTo>
                    <a:pt x="885170" y="2609235"/>
                  </a:lnTo>
                  <a:lnTo>
                    <a:pt x="842484" y="2592877"/>
                  </a:lnTo>
                  <a:lnTo>
                    <a:pt x="800509" y="2575125"/>
                  </a:lnTo>
                  <a:lnTo>
                    <a:pt x="759275" y="2556007"/>
                  </a:lnTo>
                  <a:lnTo>
                    <a:pt x="718809" y="2535551"/>
                  </a:lnTo>
                  <a:lnTo>
                    <a:pt x="679141" y="2513787"/>
                  </a:lnTo>
                  <a:lnTo>
                    <a:pt x="640298" y="2490741"/>
                  </a:lnTo>
                  <a:lnTo>
                    <a:pt x="602310" y="2466444"/>
                  </a:lnTo>
                  <a:lnTo>
                    <a:pt x="565204" y="2440922"/>
                  </a:lnTo>
                  <a:lnTo>
                    <a:pt x="529008" y="2414205"/>
                  </a:lnTo>
                  <a:lnTo>
                    <a:pt x="493753" y="2386321"/>
                  </a:lnTo>
                  <a:lnTo>
                    <a:pt x="459465" y="2357299"/>
                  </a:lnTo>
                  <a:lnTo>
                    <a:pt x="426173" y="2327167"/>
                  </a:lnTo>
                  <a:lnTo>
                    <a:pt x="393906" y="2295953"/>
                  </a:lnTo>
                  <a:lnTo>
                    <a:pt x="362692" y="2263686"/>
                  </a:lnTo>
                  <a:lnTo>
                    <a:pt x="332560" y="2230394"/>
                  </a:lnTo>
                  <a:lnTo>
                    <a:pt x="303538" y="2196106"/>
                  </a:lnTo>
                  <a:lnTo>
                    <a:pt x="275654" y="2160851"/>
                  </a:lnTo>
                  <a:lnTo>
                    <a:pt x="248937" y="2124655"/>
                  </a:lnTo>
                  <a:lnTo>
                    <a:pt x="223415" y="2087549"/>
                  </a:lnTo>
                  <a:lnTo>
                    <a:pt x="199118" y="2049561"/>
                  </a:lnTo>
                  <a:lnTo>
                    <a:pt x="176072" y="2010718"/>
                  </a:lnTo>
                  <a:lnTo>
                    <a:pt x="154308" y="1971050"/>
                  </a:lnTo>
                  <a:lnTo>
                    <a:pt x="133852" y="1930584"/>
                  </a:lnTo>
                  <a:lnTo>
                    <a:pt x="114734" y="1889350"/>
                  </a:lnTo>
                  <a:lnTo>
                    <a:pt x="96982" y="1847375"/>
                  </a:lnTo>
                  <a:lnTo>
                    <a:pt x="80624" y="1804689"/>
                  </a:lnTo>
                  <a:lnTo>
                    <a:pt x="65689" y="1761319"/>
                  </a:lnTo>
                  <a:lnTo>
                    <a:pt x="52206" y="1717294"/>
                  </a:lnTo>
                  <a:lnTo>
                    <a:pt x="40202" y="1672643"/>
                  </a:lnTo>
                  <a:lnTo>
                    <a:pt x="29707" y="1627393"/>
                  </a:lnTo>
                  <a:lnTo>
                    <a:pt x="20748" y="1581574"/>
                  </a:lnTo>
                  <a:lnTo>
                    <a:pt x="13355" y="1535214"/>
                  </a:lnTo>
                  <a:lnTo>
                    <a:pt x="7554" y="1488341"/>
                  </a:lnTo>
                  <a:lnTo>
                    <a:pt x="3376" y="1440984"/>
                  </a:lnTo>
                  <a:lnTo>
                    <a:pt x="848" y="1393170"/>
                  </a:lnTo>
                  <a:lnTo>
                    <a:pt x="0" y="1344930"/>
                  </a:lnTo>
                  <a:close/>
                </a:path>
              </a:pathLst>
            </a:custGeom>
            <a:ln w="12700">
              <a:solidFill>
                <a:srgbClr val="003300"/>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3449</TotalTime>
  <Words>13898</Words>
  <Application>Microsoft Office PowerPoint</Application>
  <PresentationFormat>Širokoúhlá obrazovka</PresentationFormat>
  <Paragraphs>1177</Paragraphs>
  <Slides>150</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150</vt:i4>
      </vt:variant>
    </vt:vector>
  </HeadingPairs>
  <TitlesOfParts>
    <vt:vector size="160" baseType="lpstr">
      <vt:lpstr>Arial</vt:lpstr>
      <vt:lpstr>Calibri</vt:lpstr>
      <vt:lpstr>Corbel</vt:lpstr>
      <vt:lpstr>Gill Sans MT</vt:lpstr>
      <vt:lpstr>Times New Roman</vt:lpstr>
      <vt:lpstr>TimesNewRomanPS-BoldMT</vt:lpstr>
      <vt:lpstr>TimesNewRomanPS-ItalicMT</vt:lpstr>
      <vt:lpstr>TimesNewRomanPSMT</vt:lpstr>
      <vt:lpstr>Wingdings</vt:lpstr>
      <vt:lpstr>Základ</vt:lpstr>
      <vt:lpstr>  Informační seminář  SZP 2023 - 2027</vt:lpstr>
      <vt:lpstr>  Cíle Společné zemědělské politiky</vt:lpstr>
      <vt:lpstr>SP SZP  -  3 oblasti intervencí</vt:lpstr>
      <vt:lpstr>Aktuální stav</vt:lpstr>
      <vt:lpstr>A.  Přímé platby</vt:lpstr>
      <vt:lpstr>B) Sektorové intervence </vt:lpstr>
      <vt:lpstr>C) Rozvoj venkova </vt:lpstr>
      <vt:lpstr>Plošné intervence a intervence cílené na chov hospodářských zvířat</vt:lpstr>
      <vt:lpstr>Plošné intervence a intervence cílené na chov hospodářských zvířat</vt:lpstr>
      <vt:lpstr>Projektové intervence </vt:lpstr>
      <vt:lpstr>Projektové intervence </vt:lpstr>
      <vt:lpstr>Projektové intervence </vt:lpstr>
      <vt:lpstr>PŘÍMÉ PLATBY OD ROKU 2023</vt:lpstr>
      <vt:lpstr>Aktivní zemědělec</vt:lpstr>
      <vt:lpstr>Aktivní zemědělec</vt:lpstr>
      <vt:lpstr>Aktivní zemědělec</vt:lpstr>
      <vt:lpstr>Aktivní zemědělec</vt:lpstr>
      <vt:lpstr>Aktivní zemědělec</vt:lpstr>
      <vt:lpstr>PŘÍMÉ PLATBY OD ROKU 2023</vt:lpstr>
      <vt:lpstr>PLATBA PRO MALÉ ZEMĚDĚLCE</vt:lpstr>
      <vt:lpstr>PLATBA PRO MALÉ ZEMĚDĚLCE</vt:lpstr>
      <vt:lpstr>DOPLŇKOVÁ REDISTRIBUTIVNÍ PODPORA PŘÍJMU PRO UDRŽITELNOST (CRISS)</vt:lpstr>
      <vt:lpstr>DOPLŇKOVÁ PODPORA PŘÍJMU PRO MLADÉ ZEMĚDĚLCE</vt:lpstr>
      <vt:lpstr>DOPLŇKOVÁ PODPORA PŘÍJMU PRO MLADÉ ZEMĚDĚLCE</vt:lpstr>
      <vt:lpstr>DOPLŇKOVÁ PODPORA PŘÍJMU PRO MLADÉ ZEMĚDĚLCE</vt:lpstr>
      <vt:lpstr>PODPORA PŘÍJMU VÁZANÁ NA PRODUKCI (CIS)</vt:lpstr>
      <vt:lpstr>Platba vázaná na produkci</vt:lpstr>
      <vt:lpstr>Plánované sazby přímých plateb </vt:lpstr>
      <vt:lpstr>Plánované sazby přímých plateb </vt:lpstr>
      <vt:lpstr>Přímé platby - ekoschémata</vt:lpstr>
      <vt:lpstr>Ekoschémata -  Podmínky způsobilosti</vt:lpstr>
      <vt:lpstr>CELOFAREMNÍ EKOPLATBA</vt:lpstr>
      <vt:lpstr>CELOFAREMNÍ EKOPLATBA – ZÁKLADNÍ ÚROVEŇ</vt:lpstr>
      <vt:lpstr>Zemědělská kultura trvalé travní porosty (T)</vt:lpstr>
      <vt:lpstr>Zemědělská kultura trvalé travní porosty (T)</vt:lpstr>
      <vt:lpstr>Zemědělská kultura trvalé travní porosty (T)</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standardní orná půda (R)</vt:lpstr>
      <vt:lpstr>Zemědělská kultura úhor (U)</vt:lpstr>
      <vt:lpstr>Zemědělská kultura úhor (U)</vt:lpstr>
      <vt:lpstr>Zemědělská kultura úhor (U)</vt:lpstr>
      <vt:lpstr>Zemědělská kultura úhor (U)</vt:lpstr>
      <vt:lpstr>Zemědělská kultura travní porost na orné půdě (G)</vt:lpstr>
      <vt:lpstr>Zemědělská kultura Trvalá kultura Sad (S)</vt:lpstr>
      <vt:lpstr>Zemědělská kultura Trvalá kultura Vinice (V)</vt:lpstr>
      <vt:lpstr>Zemědělská kultura Chmelnice (C)</vt:lpstr>
      <vt:lpstr>Zemědělská Trvalá kultura Jiná kultura (J) – krajinotvorný sad</vt:lpstr>
      <vt:lpstr>Zemědělská kultura Plocha s víceletými produkčními plodinami</vt:lpstr>
      <vt:lpstr>Zemědělská Trvalá kultura Rychle rostoucí dřeviny (D)</vt:lpstr>
      <vt:lpstr>Zemědělská kultura Školky (K)</vt:lpstr>
      <vt:lpstr>Neprodukční plochy - vyčlenění ze zemědělských kultur standardní orná půda (R), úhor (U) a trávy na orné půdě (G)</vt:lpstr>
      <vt:lpstr>Neprodukční plochy - vyčlenění ze zemědělských kultur standardní orná půda (R), úhor (U) a trávy na orné půdě (G)</vt:lpstr>
      <vt:lpstr>Neprodukční plochy - vyčlenění ze zemědělských kultur standardní orná půda (R), úhor (U) a trávy na orné půdě (G)</vt:lpstr>
      <vt:lpstr>Neprodukční plochy - vyčlenění ze zemědělských kultur standardní orná půda (R), úhor (U) a trávy na orné půdě (G)</vt:lpstr>
      <vt:lpstr>Neprodukční plochy - vyčlenění ze zemědělských kultur standardní orná půda (R), úhor (U) a trávy na orné půdě (G)</vt:lpstr>
      <vt:lpstr>CELOFAREMNÍ EKOPLATBA – PRÉMIOVÁ ÚROVEŇ</vt:lpstr>
      <vt:lpstr>CELOFAREMNÍ EKOPLATBA – PRÉMIOVÁ ÚROVEŇ</vt:lpstr>
      <vt:lpstr>CELOFAREMNÍ EKOPLATBA – PRÉMIOVÁ ÚROVEŇ</vt:lpstr>
      <vt:lpstr>CELOFAREMNÍ EKOPLATBA – PRÉMIOVÁ ÚROVEŇ</vt:lpstr>
      <vt:lpstr>CELOFAREMNÍ EKOPLATBA – PRÉMIOVÁ ÚROVEŇ</vt:lpstr>
      <vt:lpstr>CELOFAREMNÍ EKOPLATBA – PRÉMIOVÁ ÚROVEŇ</vt:lpstr>
      <vt:lpstr>CELOFAREMNÍ EKOPLATBA – PRÉMIOVÁ ÚROVEŇ</vt:lpstr>
      <vt:lpstr>CELOFAREMNÍ EKOPLATBA – PRÉMIOVÁ ÚROVEŇ</vt:lpstr>
      <vt:lpstr>CELOFAREMNÍ EKOPLATBA – PRÉMIOVÁ ÚROVEŇ</vt:lpstr>
      <vt:lpstr>PRECIZNÍ ZEMĚDĚLSTVÍ</vt:lpstr>
      <vt:lpstr>PRECIZNÍ ZEMĚDĚLSTVÍ</vt:lpstr>
      <vt:lpstr>PRECIZNÍ ZEMĚDĚLSTVÍ</vt:lpstr>
      <vt:lpstr>PRECIZNÍ ZEMĚDĚLSTVÍ</vt:lpstr>
      <vt:lpstr>PRECIZNÍ ZEMĚDĚLSTVÍ</vt:lpstr>
      <vt:lpstr>Environmentální opatření od roku 2023</vt:lpstr>
      <vt:lpstr>Environmentální opatření od roku 2023</vt:lpstr>
      <vt:lpstr>Environmentální opatření od roku 2023</vt:lpstr>
      <vt:lpstr>Environmentální opatření od roku 2023</vt:lpstr>
      <vt:lpstr>Environmentální opatření od roku 2023</vt:lpstr>
      <vt:lpstr>Environmentální opatření od roku 2023</vt:lpstr>
      <vt:lpstr>Environmentální opatření od roku 2023</vt:lpstr>
      <vt:lpstr>Environmentální opatření od roku 2023</vt:lpstr>
      <vt:lpstr>Environmentální opatření od roku 2023</vt:lpstr>
      <vt:lpstr> Podopatření Integrovaná produkce ovoce (460 EUR/ha)</vt:lpstr>
      <vt:lpstr>Podopatření Integrovaná produkce révy vinné</vt:lpstr>
      <vt:lpstr>Podopatření Integrovaná produkce révy vinné</vt:lpstr>
      <vt:lpstr>Podopatření Integrovaná produkce zeleniny, víceletých</vt:lpstr>
      <vt:lpstr>Titul Integrovaná produkce zeleniny</vt:lpstr>
      <vt:lpstr>Titul Integrovaná produkce jahodníku</vt:lpstr>
      <vt:lpstr>Environmentální opatření od roku 2023</vt:lpstr>
      <vt:lpstr>Environmentální opatření od roku 2023</vt:lpstr>
      <vt:lpstr>Environmentální opatření od roku 2023</vt:lpstr>
      <vt:lpstr>Environmentální opatření od roku 2023</vt:lpstr>
      <vt:lpstr>EKOLOGICKÉ ZEMĚDĚLSTVÍ</vt:lpstr>
      <vt:lpstr>EKOLOGICKÉ ZEMĚDĚLSTVÍ</vt:lpstr>
      <vt:lpstr>Ekologické zemědělství (EZ)</vt:lpstr>
      <vt:lpstr>Dotace na zemědělskou půdu s druhem zemědělské kultury</vt:lpstr>
      <vt:lpstr> Dotace na zemědělskou půdu s druhem zemědělské kultury trvalý travní porost</vt:lpstr>
      <vt:lpstr>Dotace na zemědělskou půdu s druhem zemědělské kultury standardní orná půda</vt:lpstr>
      <vt:lpstr>Dotace na zemědělskou půdu s druhem zemědělské kultury</vt:lpstr>
      <vt:lpstr>Dotace na zemědělskou půdu s druhem zemědělské kultury</vt:lpstr>
      <vt:lpstr> Dotace na zemědělskou půdu s druhem zemědělské kultury travní porost</vt:lpstr>
      <vt:lpstr> Dotace na zemědělskou půdu s druhem zemědělské kultury ovocný sad, vinice a chmelnice</vt:lpstr>
      <vt:lpstr>Dobré životní podmínky zvířat (DŽPZ)</vt:lpstr>
      <vt:lpstr>ZVÝŠENÍ OBRANYSCHOPNOSTI V CHOVU PRASAT VAKCINACÍ</vt:lpstr>
      <vt:lpstr>ZVÝŠENÍ OBRANYSCHOPNOSTI V CHOVU PRASAT VAKCINACÍ</vt:lpstr>
      <vt:lpstr>ANC – OBLASTI S PŘÍRODNÍMI A JINÝMI OMEZENÍMI</vt:lpstr>
      <vt:lpstr>OBLASTI NATURA 2000 NA ZEMĚDĚLSKÉ PŮDĚ</vt:lpstr>
      <vt:lpstr>AGROLESNICTVÍ (nové opatření)</vt:lpstr>
      <vt:lpstr>Agrolesnické systémy (ALS)</vt:lpstr>
      <vt:lpstr>Agrolesnické systémy (ALS)</vt:lpstr>
      <vt:lpstr>Agrolesnické systémy (ALS)</vt:lpstr>
      <vt:lpstr>ZALESŇOVÁNÍ ZEMĚDĚLSKÉ PŮDY</vt:lpstr>
      <vt:lpstr>LESNICKO-ENVIRONMENTÁLNÍ PLATBY – BIODIVERZITA A GENOFOND</vt:lpstr>
      <vt:lpstr>LESNICKÁ PROJEKTOVÁ OPATŘENÍ</vt:lpstr>
      <vt:lpstr>SYSTÉM PODMÍNĚNOSTI OD ROKU 2023   Standardy dobrého zemědělského a environmentálního stavu půdy (DZES)   Povinné požadavky na hospodaření (PPH)</vt:lpstr>
      <vt:lpstr>DZES  - dobrý zemědělský a environmentální stav půdy</vt:lpstr>
      <vt:lpstr>DZES  - dobrý zemědělský a environmentální stav půdy</vt:lpstr>
      <vt:lpstr>DZES  - dobrý zemědělský a environmentální stav půdy</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 půdy</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DZES - dobrý zemědělský a environmentální stav</vt:lpstr>
      <vt:lpstr>Povinné požadavky na hospodaření</vt:lpstr>
      <vt:lpstr>Povinné požadavky na hospodaření</vt:lpstr>
      <vt:lpstr> SYSTÉM PODMÍNĚNOSTI </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Informační seminář  SZP 2023 - 2027</dc:title>
  <dc:creator>Jaroslava Šamsová</dc:creator>
  <cp:lastModifiedBy>Jaroslava Šamsová</cp:lastModifiedBy>
  <cp:revision>28</cp:revision>
  <dcterms:created xsi:type="dcterms:W3CDTF">2022-10-15T07:26:59Z</dcterms:created>
  <dcterms:modified xsi:type="dcterms:W3CDTF">2022-11-06T20:33:11Z</dcterms:modified>
</cp:coreProperties>
</file>