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 id="2147483746" r:id="rId2"/>
    <p:sldMasterId id="2147483762" r:id="rId3"/>
  </p:sldMasterIdLst>
  <p:sldIdLst>
    <p:sldId id="277" r:id="rId4"/>
    <p:sldId id="405" r:id="rId5"/>
    <p:sldId id="407" r:id="rId6"/>
    <p:sldId id="406" r:id="rId7"/>
    <p:sldId id="452" r:id="rId8"/>
    <p:sldId id="409" r:id="rId9"/>
    <p:sldId id="410" r:id="rId10"/>
    <p:sldId id="412" r:id="rId11"/>
    <p:sldId id="413" r:id="rId12"/>
    <p:sldId id="414" r:id="rId13"/>
    <p:sldId id="415" r:id="rId14"/>
    <p:sldId id="418" r:id="rId15"/>
    <p:sldId id="256" r:id="rId16"/>
    <p:sldId id="257" r:id="rId17"/>
    <p:sldId id="258" r:id="rId18"/>
    <p:sldId id="259" r:id="rId19"/>
    <p:sldId id="260" r:id="rId20"/>
    <p:sldId id="261" r:id="rId21"/>
    <p:sldId id="262" r:id="rId22"/>
    <p:sldId id="263" r:id="rId23"/>
    <p:sldId id="264" r:id="rId24"/>
    <p:sldId id="265" r:id="rId25"/>
    <p:sldId id="266" r:id="rId26"/>
    <p:sldId id="271" r:id="rId27"/>
    <p:sldId id="267" r:id="rId28"/>
    <p:sldId id="268" r:id="rId29"/>
    <p:sldId id="269" r:id="rId30"/>
    <p:sldId id="272" r:id="rId31"/>
    <p:sldId id="270" r:id="rId32"/>
    <p:sldId id="273" r:id="rId33"/>
    <p:sldId id="274" r:id="rId34"/>
    <p:sldId id="275" r:id="rId35"/>
    <p:sldId id="420" r:id="rId36"/>
    <p:sldId id="408" r:id="rId37"/>
    <p:sldId id="419" r:id="rId38"/>
    <p:sldId id="454" r:id="rId39"/>
    <p:sldId id="421" r:id="rId40"/>
    <p:sldId id="422" r:id="rId41"/>
    <p:sldId id="423" r:id="rId42"/>
    <p:sldId id="424" r:id="rId43"/>
    <p:sldId id="278" r:id="rId44"/>
    <p:sldId id="279" r:id="rId45"/>
    <p:sldId id="280" r:id="rId46"/>
    <p:sldId id="281" r:id="rId47"/>
    <p:sldId id="282" r:id="rId48"/>
    <p:sldId id="283" r:id="rId49"/>
    <p:sldId id="284" r:id="rId50"/>
    <p:sldId id="276" r:id="rId51"/>
    <p:sldId id="425" r:id="rId52"/>
    <p:sldId id="286" r:id="rId53"/>
    <p:sldId id="426" r:id="rId54"/>
    <p:sldId id="427" r:id="rId55"/>
    <p:sldId id="428" r:id="rId56"/>
    <p:sldId id="429" r:id="rId57"/>
    <p:sldId id="430" r:id="rId58"/>
    <p:sldId id="431" r:id="rId59"/>
    <p:sldId id="434" r:id="rId60"/>
    <p:sldId id="432" r:id="rId61"/>
    <p:sldId id="433" r:id="rId62"/>
    <p:sldId id="435" r:id="rId63"/>
    <p:sldId id="436" r:id="rId64"/>
    <p:sldId id="438" r:id="rId65"/>
    <p:sldId id="294" r:id="rId66"/>
    <p:sldId id="295" r:id="rId67"/>
    <p:sldId id="296" r:id="rId68"/>
    <p:sldId id="297" r:id="rId69"/>
    <p:sldId id="298" r:id="rId70"/>
    <p:sldId id="437" r:id="rId71"/>
    <p:sldId id="442" r:id="rId72"/>
    <p:sldId id="439" r:id="rId73"/>
    <p:sldId id="440" r:id="rId74"/>
    <p:sldId id="443" r:id="rId75"/>
    <p:sldId id="441" r:id="rId76"/>
    <p:sldId id="444" r:id="rId77"/>
    <p:sldId id="447" r:id="rId78"/>
    <p:sldId id="445" r:id="rId79"/>
    <p:sldId id="448" r:id="rId80"/>
    <p:sldId id="450" r:id="rId81"/>
    <p:sldId id="455" r:id="rId82"/>
    <p:sldId id="449" r:id="rId83"/>
    <p:sldId id="451" r:id="rId84"/>
    <p:sldId id="446" r:id="rId85"/>
    <p:sldId id="458" r:id="rId86"/>
    <p:sldId id="456" r:id="rId87"/>
    <p:sldId id="457" r:id="rId88"/>
    <p:sldId id="460" r:id="rId89"/>
    <p:sldId id="459" r:id="rId90"/>
    <p:sldId id="461" r:id="rId91"/>
    <p:sldId id="462" r:id="rId92"/>
    <p:sldId id="463" r:id="rId93"/>
    <p:sldId id="467" r:id="rId94"/>
    <p:sldId id="464" r:id="rId95"/>
    <p:sldId id="468" r:id="rId96"/>
    <p:sldId id="465" r:id="rId97"/>
    <p:sldId id="469" r:id="rId98"/>
    <p:sldId id="466" r:id="rId99"/>
    <p:sldId id="416" r:id="rId100"/>
    <p:sldId id="335" r:id="rId101"/>
    <p:sldId id="1664" r:id="rId102"/>
    <p:sldId id="1665" r:id="rId103"/>
    <p:sldId id="1666" r:id="rId104"/>
    <p:sldId id="1667" r:id="rId105"/>
    <p:sldId id="1668" r:id="rId106"/>
    <p:sldId id="336" r:id="rId107"/>
    <p:sldId id="337" r:id="rId108"/>
    <p:sldId id="338" r:id="rId109"/>
    <p:sldId id="339" r:id="rId110"/>
    <p:sldId id="340" r:id="rId111"/>
    <p:sldId id="341" r:id="rId112"/>
    <p:sldId id="342" r:id="rId113"/>
    <p:sldId id="343" r:id="rId114"/>
    <p:sldId id="344" r:id="rId115"/>
    <p:sldId id="345" r:id="rId116"/>
    <p:sldId id="346" r:id="rId117"/>
    <p:sldId id="347" r:id="rId118"/>
    <p:sldId id="348" r:id="rId119"/>
    <p:sldId id="349" r:id="rId120"/>
    <p:sldId id="350" r:id="rId121"/>
    <p:sldId id="351" r:id="rId122"/>
    <p:sldId id="352" r:id="rId123"/>
    <p:sldId id="353" r:id="rId124"/>
    <p:sldId id="354" r:id="rId125"/>
    <p:sldId id="355" r:id="rId126"/>
    <p:sldId id="356" r:id="rId127"/>
    <p:sldId id="357" r:id="rId128"/>
    <p:sldId id="358" r:id="rId129"/>
    <p:sldId id="359" r:id="rId130"/>
    <p:sldId id="360" r:id="rId131"/>
    <p:sldId id="361" r:id="rId132"/>
    <p:sldId id="362" r:id="rId133"/>
    <p:sldId id="363" r:id="rId134"/>
    <p:sldId id="364" r:id="rId135"/>
    <p:sldId id="365" r:id="rId136"/>
    <p:sldId id="366" r:id="rId137"/>
    <p:sldId id="367" r:id="rId138"/>
    <p:sldId id="368" r:id="rId139"/>
    <p:sldId id="369" r:id="rId140"/>
    <p:sldId id="370" r:id="rId141"/>
    <p:sldId id="371" r:id="rId142"/>
    <p:sldId id="372" r:id="rId143"/>
    <p:sldId id="401" r:id="rId144"/>
    <p:sldId id="402" r:id="rId145"/>
    <p:sldId id="403" r:id="rId146"/>
    <p:sldId id="1661" r:id="rId1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9" autoAdjust="0"/>
    <p:restoredTop sz="86372" autoAdjust="0"/>
  </p:normalViewPr>
  <p:slideViewPr>
    <p:cSldViewPr snapToGrid="0">
      <p:cViewPr varScale="1">
        <p:scale>
          <a:sx n="88" d="100"/>
          <a:sy n="88" d="100"/>
        </p:scale>
        <p:origin x="370" y="67"/>
      </p:cViewPr>
      <p:guideLst/>
    </p:cSldViewPr>
  </p:slideViewPr>
  <p:outlineViewPr>
    <p:cViewPr>
      <p:scale>
        <a:sx n="33" d="100"/>
        <a:sy n="33" d="100"/>
      </p:scale>
      <p:origin x="0" y="-35196"/>
    </p:cViewPr>
  </p:outlineViewPr>
  <p:notesTextViewPr>
    <p:cViewPr>
      <p:scale>
        <a:sx n="1" d="1"/>
        <a:sy n="1" d="1"/>
      </p:scale>
      <p:origin x="0" y="0"/>
    </p:cViewPr>
  </p:notesTextViewPr>
  <p:sorterViewPr>
    <p:cViewPr>
      <p:scale>
        <a:sx n="100" d="100"/>
        <a:sy n="100" d="100"/>
      </p:scale>
      <p:origin x="0" y="-474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F0CDB-E67D-4318-AD23-3926855FECA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AB5E7C0-920D-4FA6-9DEB-510D7FEDDCE0}">
      <dgm:prSet/>
      <dgm:spPr/>
      <dgm:t>
        <a:bodyPr/>
        <a:lstStyle/>
        <a:p>
          <a:r>
            <a:rPr lang="cs-CZ" dirty="0"/>
            <a:t>Dle charakteru dané intervence se budou podávat dva typy žádostí – žádost o dotaci a žádost o zařazení.</a:t>
          </a:r>
          <a:endParaRPr lang="en-US" dirty="0"/>
        </a:p>
      </dgm:t>
    </dgm:pt>
    <dgm:pt modelId="{973F04B4-566D-4E1F-A6D3-2023102A8545}" type="parTrans" cxnId="{934081E9-2703-4A06-94FC-B1E63BBE9D1E}">
      <dgm:prSet/>
      <dgm:spPr/>
      <dgm:t>
        <a:bodyPr/>
        <a:lstStyle/>
        <a:p>
          <a:endParaRPr lang="en-US"/>
        </a:p>
      </dgm:t>
    </dgm:pt>
    <dgm:pt modelId="{B8FD5FB4-9413-471D-B063-0E83A75BEF6E}" type="sibTrans" cxnId="{934081E9-2703-4A06-94FC-B1E63BBE9D1E}">
      <dgm:prSet/>
      <dgm:spPr/>
      <dgm:t>
        <a:bodyPr/>
        <a:lstStyle/>
        <a:p>
          <a:endParaRPr lang="en-US"/>
        </a:p>
      </dgm:t>
    </dgm:pt>
    <dgm:pt modelId="{E81551C5-AA59-4E11-A7EC-BBBC08182910}">
      <dgm:prSet/>
      <dgm:spPr/>
      <dgm:t>
        <a:bodyPr/>
        <a:lstStyle/>
        <a:p>
          <a:r>
            <a:rPr lang="cs-CZ" dirty="0"/>
            <a:t>Žádosti o dotace na intervence Zalesňování zemědělské půdy – založení porostu a Založení agrolesnického systému se podávají po provedení výsadby.</a:t>
          </a:r>
          <a:endParaRPr lang="en-US" dirty="0"/>
        </a:p>
      </dgm:t>
    </dgm:pt>
    <dgm:pt modelId="{F28FD071-0B48-4DF9-912C-D32FD4BB72DB}" type="parTrans" cxnId="{A2BEB832-3ABB-40A8-A1CE-A29CCFBD8F47}">
      <dgm:prSet/>
      <dgm:spPr/>
      <dgm:t>
        <a:bodyPr/>
        <a:lstStyle/>
        <a:p>
          <a:endParaRPr lang="en-US"/>
        </a:p>
      </dgm:t>
    </dgm:pt>
    <dgm:pt modelId="{5C20FECA-FA9F-4DA7-9A15-BB2A1DE672E8}" type="sibTrans" cxnId="{A2BEB832-3ABB-40A8-A1CE-A29CCFBD8F47}">
      <dgm:prSet/>
      <dgm:spPr/>
      <dgm:t>
        <a:bodyPr/>
        <a:lstStyle/>
        <a:p>
          <a:endParaRPr lang="en-US"/>
        </a:p>
      </dgm:t>
    </dgm:pt>
    <dgm:pt modelId="{82B90C1C-39B1-4A81-A120-0596A2ECD184}" type="pres">
      <dgm:prSet presAssocID="{098F0CDB-E67D-4318-AD23-3926855FECAB}" presName="hierChild1" presStyleCnt="0">
        <dgm:presLayoutVars>
          <dgm:chPref val="1"/>
          <dgm:dir/>
          <dgm:animOne val="branch"/>
          <dgm:animLvl val="lvl"/>
          <dgm:resizeHandles/>
        </dgm:presLayoutVars>
      </dgm:prSet>
      <dgm:spPr/>
      <dgm:t>
        <a:bodyPr/>
        <a:lstStyle/>
        <a:p>
          <a:endParaRPr lang="cs-CZ"/>
        </a:p>
      </dgm:t>
    </dgm:pt>
    <dgm:pt modelId="{BF3C40B1-4083-4026-8CF9-ADA56C0ABBCF}" type="pres">
      <dgm:prSet presAssocID="{DAB5E7C0-920D-4FA6-9DEB-510D7FEDDCE0}" presName="hierRoot1" presStyleCnt="0"/>
      <dgm:spPr/>
    </dgm:pt>
    <dgm:pt modelId="{1EEFA3ED-C599-4112-9EFE-4F5CA069D4C7}" type="pres">
      <dgm:prSet presAssocID="{DAB5E7C0-920D-4FA6-9DEB-510D7FEDDCE0}" presName="composite" presStyleCnt="0"/>
      <dgm:spPr/>
    </dgm:pt>
    <dgm:pt modelId="{B93C7D7C-B486-4DAC-A845-AF99DAB2D002}" type="pres">
      <dgm:prSet presAssocID="{DAB5E7C0-920D-4FA6-9DEB-510D7FEDDCE0}" presName="background" presStyleLbl="node0" presStyleIdx="0" presStyleCnt="2"/>
      <dgm:spPr/>
    </dgm:pt>
    <dgm:pt modelId="{569BB5B5-C030-469D-9F38-A6C4ACBFD915}" type="pres">
      <dgm:prSet presAssocID="{DAB5E7C0-920D-4FA6-9DEB-510D7FEDDCE0}" presName="text" presStyleLbl="fgAcc0" presStyleIdx="0" presStyleCnt="2">
        <dgm:presLayoutVars>
          <dgm:chPref val="3"/>
        </dgm:presLayoutVars>
      </dgm:prSet>
      <dgm:spPr/>
      <dgm:t>
        <a:bodyPr/>
        <a:lstStyle/>
        <a:p>
          <a:endParaRPr lang="cs-CZ"/>
        </a:p>
      </dgm:t>
    </dgm:pt>
    <dgm:pt modelId="{F40F8206-1732-463A-8E70-14A97E3A4548}" type="pres">
      <dgm:prSet presAssocID="{DAB5E7C0-920D-4FA6-9DEB-510D7FEDDCE0}" presName="hierChild2" presStyleCnt="0"/>
      <dgm:spPr/>
    </dgm:pt>
    <dgm:pt modelId="{DB725446-6AA7-487C-AF95-7436E0DD6608}" type="pres">
      <dgm:prSet presAssocID="{E81551C5-AA59-4E11-A7EC-BBBC08182910}" presName="hierRoot1" presStyleCnt="0"/>
      <dgm:spPr/>
    </dgm:pt>
    <dgm:pt modelId="{49963D03-52EA-47A1-A5DD-FFE0F848FEEC}" type="pres">
      <dgm:prSet presAssocID="{E81551C5-AA59-4E11-A7EC-BBBC08182910}" presName="composite" presStyleCnt="0"/>
      <dgm:spPr/>
    </dgm:pt>
    <dgm:pt modelId="{55EA7C44-0B9F-4EDD-9BB8-899619B7BEE2}" type="pres">
      <dgm:prSet presAssocID="{E81551C5-AA59-4E11-A7EC-BBBC08182910}" presName="background" presStyleLbl="node0" presStyleIdx="1" presStyleCnt="2"/>
      <dgm:spPr/>
    </dgm:pt>
    <dgm:pt modelId="{4E5D370F-CA23-4089-9A33-B85032E0EFA4}" type="pres">
      <dgm:prSet presAssocID="{E81551C5-AA59-4E11-A7EC-BBBC08182910}" presName="text" presStyleLbl="fgAcc0" presStyleIdx="1" presStyleCnt="2">
        <dgm:presLayoutVars>
          <dgm:chPref val="3"/>
        </dgm:presLayoutVars>
      </dgm:prSet>
      <dgm:spPr/>
      <dgm:t>
        <a:bodyPr/>
        <a:lstStyle/>
        <a:p>
          <a:endParaRPr lang="cs-CZ"/>
        </a:p>
      </dgm:t>
    </dgm:pt>
    <dgm:pt modelId="{6E5BC306-EF66-4B95-9E9B-061073547C2E}" type="pres">
      <dgm:prSet presAssocID="{E81551C5-AA59-4E11-A7EC-BBBC08182910}" presName="hierChild2" presStyleCnt="0"/>
      <dgm:spPr/>
    </dgm:pt>
  </dgm:ptLst>
  <dgm:cxnLst>
    <dgm:cxn modelId="{2228776F-7316-47BE-A5D8-57337BD3E2BD}" type="presOf" srcId="{098F0CDB-E67D-4318-AD23-3926855FECAB}" destId="{82B90C1C-39B1-4A81-A120-0596A2ECD184}" srcOrd="0" destOrd="0" presId="urn:microsoft.com/office/officeart/2005/8/layout/hierarchy1"/>
    <dgm:cxn modelId="{817C4851-A895-4F7B-92B3-D51DF393C054}" type="presOf" srcId="{E81551C5-AA59-4E11-A7EC-BBBC08182910}" destId="{4E5D370F-CA23-4089-9A33-B85032E0EFA4}" srcOrd="0" destOrd="0" presId="urn:microsoft.com/office/officeart/2005/8/layout/hierarchy1"/>
    <dgm:cxn modelId="{934081E9-2703-4A06-94FC-B1E63BBE9D1E}" srcId="{098F0CDB-E67D-4318-AD23-3926855FECAB}" destId="{DAB5E7C0-920D-4FA6-9DEB-510D7FEDDCE0}" srcOrd="0" destOrd="0" parTransId="{973F04B4-566D-4E1F-A6D3-2023102A8545}" sibTransId="{B8FD5FB4-9413-471D-B063-0E83A75BEF6E}"/>
    <dgm:cxn modelId="{A2BEB832-3ABB-40A8-A1CE-A29CCFBD8F47}" srcId="{098F0CDB-E67D-4318-AD23-3926855FECAB}" destId="{E81551C5-AA59-4E11-A7EC-BBBC08182910}" srcOrd="1" destOrd="0" parTransId="{F28FD071-0B48-4DF9-912C-D32FD4BB72DB}" sibTransId="{5C20FECA-FA9F-4DA7-9A15-BB2A1DE672E8}"/>
    <dgm:cxn modelId="{73AA042C-ACA1-4930-85B5-567E88963289}" type="presOf" srcId="{DAB5E7C0-920D-4FA6-9DEB-510D7FEDDCE0}" destId="{569BB5B5-C030-469D-9F38-A6C4ACBFD915}" srcOrd="0" destOrd="0" presId="urn:microsoft.com/office/officeart/2005/8/layout/hierarchy1"/>
    <dgm:cxn modelId="{425D5525-EAA3-44FF-B993-E13CCB60C14C}" type="presParOf" srcId="{82B90C1C-39B1-4A81-A120-0596A2ECD184}" destId="{BF3C40B1-4083-4026-8CF9-ADA56C0ABBCF}" srcOrd="0" destOrd="0" presId="urn:microsoft.com/office/officeart/2005/8/layout/hierarchy1"/>
    <dgm:cxn modelId="{9A7EE7ED-6C7E-4D77-9236-109140CE7957}" type="presParOf" srcId="{BF3C40B1-4083-4026-8CF9-ADA56C0ABBCF}" destId="{1EEFA3ED-C599-4112-9EFE-4F5CA069D4C7}" srcOrd="0" destOrd="0" presId="urn:microsoft.com/office/officeart/2005/8/layout/hierarchy1"/>
    <dgm:cxn modelId="{F6F8CEA5-BD61-4B24-A89B-73BA7667773D}" type="presParOf" srcId="{1EEFA3ED-C599-4112-9EFE-4F5CA069D4C7}" destId="{B93C7D7C-B486-4DAC-A845-AF99DAB2D002}" srcOrd="0" destOrd="0" presId="urn:microsoft.com/office/officeart/2005/8/layout/hierarchy1"/>
    <dgm:cxn modelId="{AB7FF8E1-42D5-43C0-B3B4-2E670BFE8D93}" type="presParOf" srcId="{1EEFA3ED-C599-4112-9EFE-4F5CA069D4C7}" destId="{569BB5B5-C030-469D-9F38-A6C4ACBFD915}" srcOrd="1" destOrd="0" presId="urn:microsoft.com/office/officeart/2005/8/layout/hierarchy1"/>
    <dgm:cxn modelId="{B54B2E84-C389-4C2C-BE10-C502642DA061}" type="presParOf" srcId="{BF3C40B1-4083-4026-8CF9-ADA56C0ABBCF}" destId="{F40F8206-1732-463A-8E70-14A97E3A4548}" srcOrd="1" destOrd="0" presId="urn:microsoft.com/office/officeart/2005/8/layout/hierarchy1"/>
    <dgm:cxn modelId="{D63D078E-0988-46F1-9726-22B94A8B3DBD}" type="presParOf" srcId="{82B90C1C-39B1-4A81-A120-0596A2ECD184}" destId="{DB725446-6AA7-487C-AF95-7436E0DD6608}" srcOrd="1" destOrd="0" presId="urn:microsoft.com/office/officeart/2005/8/layout/hierarchy1"/>
    <dgm:cxn modelId="{F1D269F9-D1E8-44E9-B1A9-D3D18FE5903D}" type="presParOf" srcId="{DB725446-6AA7-487C-AF95-7436E0DD6608}" destId="{49963D03-52EA-47A1-A5DD-FFE0F848FEEC}" srcOrd="0" destOrd="0" presId="urn:microsoft.com/office/officeart/2005/8/layout/hierarchy1"/>
    <dgm:cxn modelId="{7A93747A-3888-4640-8732-8180C7F7D445}" type="presParOf" srcId="{49963D03-52EA-47A1-A5DD-FFE0F848FEEC}" destId="{55EA7C44-0B9F-4EDD-9BB8-899619B7BEE2}" srcOrd="0" destOrd="0" presId="urn:microsoft.com/office/officeart/2005/8/layout/hierarchy1"/>
    <dgm:cxn modelId="{3117BC99-C6A6-4832-9CBF-0A647C887C4E}" type="presParOf" srcId="{49963D03-52EA-47A1-A5DD-FFE0F848FEEC}" destId="{4E5D370F-CA23-4089-9A33-B85032E0EFA4}" srcOrd="1" destOrd="0" presId="urn:microsoft.com/office/officeart/2005/8/layout/hierarchy1"/>
    <dgm:cxn modelId="{1BFCDA04-053B-447A-8DE3-40E861191A27}" type="presParOf" srcId="{DB725446-6AA7-487C-AF95-7436E0DD6608}" destId="{6E5BC306-EF66-4B95-9E9B-061073547C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1FB0F-4178-4CF0-9835-DE3339B6AD1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4221B61-6A25-48EE-839C-040A51324E54}">
      <dgm:prSet/>
      <dgm:spPr/>
      <dgm:t>
        <a:bodyPr/>
        <a:lstStyle/>
        <a:p>
          <a:r>
            <a:rPr lang="cs-CZ" b="1" dirty="0"/>
            <a:t>Předpokládaný příjem žádostí – plán výzev jaro/léto      (předběžně květen – červenec 2023)</a:t>
          </a:r>
          <a:endParaRPr lang="en-US" dirty="0"/>
        </a:p>
      </dgm:t>
    </dgm:pt>
    <dgm:pt modelId="{0FE086AA-2B82-40CE-9BDF-1770FD8A227C}" type="parTrans" cxnId="{E2818CE3-E0E0-40F7-A499-D3C10879311D}">
      <dgm:prSet/>
      <dgm:spPr/>
      <dgm:t>
        <a:bodyPr/>
        <a:lstStyle/>
        <a:p>
          <a:endParaRPr lang="en-US"/>
        </a:p>
      </dgm:t>
    </dgm:pt>
    <dgm:pt modelId="{F4CEC0FD-254B-4CCC-88AA-17198B265157}" type="sibTrans" cxnId="{E2818CE3-E0E0-40F7-A499-D3C10879311D}">
      <dgm:prSet/>
      <dgm:spPr/>
      <dgm:t>
        <a:bodyPr/>
        <a:lstStyle/>
        <a:p>
          <a:endParaRPr lang="en-US"/>
        </a:p>
      </dgm:t>
    </dgm:pt>
    <dgm:pt modelId="{ED483B7F-F119-4775-A2F3-CA38E65DCF91}">
      <dgm:prSet/>
      <dgm:spPr/>
      <dgm:t>
        <a:bodyPr/>
        <a:lstStyle/>
        <a:p>
          <a:r>
            <a:rPr lang="cs-CZ" b="1" dirty="0"/>
            <a:t>➢ Investice do zemědělských podniků</a:t>
          </a:r>
          <a:endParaRPr lang="en-US" dirty="0"/>
        </a:p>
      </dgm:t>
    </dgm:pt>
    <dgm:pt modelId="{EA1DFBBE-1C4A-4EEF-BC24-414528AFC12E}" type="parTrans" cxnId="{5B63530D-60BF-4369-AEAF-2FF95D86159C}">
      <dgm:prSet/>
      <dgm:spPr/>
      <dgm:t>
        <a:bodyPr/>
        <a:lstStyle/>
        <a:p>
          <a:endParaRPr lang="en-US"/>
        </a:p>
      </dgm:t>
    </dgm:pt>
    <dgm:pt modelId="{70A287F4-CA97-4E53-AC47-34D16ACA5EBB}" type="sibTrans" cxnId="{5B63530D-60BF-4369-AEAF-2FF95D86159C}">
      <dgm:prSet/>
      <dgm:spPr/>
      <dgm:t>
        <a:bodyPr/>
        <a:lstStyle/>
        <a:p>
          <a:endParaRPr lang="en-US"/>
        </a:p>
      </dgm:t>
    </dgm:pt>
    <dgm:pt modelId="{E208D649-10A4-484B-B144-9636A991C57A}">
      <dgm:prSet/>
      <dgm:spPr/>
      <dgm:t>
        <a:bodyPr/>
        <a:lstStyle/>
        <a:p>
          <a:r>
            <a:rPr lang="cs-CZ" b="1" dirty="0"/>
            <a:t>➢ Investice do zpracování zemědělských produktů</a:t>
          </a:r>
          <a:endParaRPr lang="en-US" dirty="0"/>
        </a:p>
      </dgm:t>
    </dgm:pt>
    <dgm:pt modelId="{DDE5137D-856D-4F48-95AD-F0C48E2F4D01}" type="parTrans" cxnId="{CF1D0562-1CEA-4845-867D-EA492D195D99}">
      <dgm:prSet/>
      <dgm:spPr/>
      <dgm:t>
        <a:bodyPr/>
        <a:lstStyle/>
        <a:p>
          <a:endParaRPr lang="en-US"/>
        </a:p>
      </dgm:t>
    </dgm:pt>
    <dgm:pt modelId="{010FAFBF-00BD-454B-B8D8-EA82E4A611E2}" type="sibTrans" cxnId="{CF1D0562-1CEA-4845-867D-EA492D195D99}">
      <dgm:prSet/>
      <dgm:spPr/>
      <dgm:t>
        <a:bodyPr/>
        <a:lstStyle/>
        <a:p>
          <a:endParaRPr lang="en-US"/>
        </a:p>
      </dgm:t>
    </dgm:pt>
    <dgm:pt modelId="{8F37FFFF-0E3B-48DF-8BB1-A4AE6517911C}">
      <dgm:prSet/>
      <dgm:spPr/>
      <dgm:t>
        <a:bodyPr/>
        <a:lstStyle/>
        <a:p>
          <a:r>
            <a:rPr lang="cs-CZ" b="1" dirty="0"/>
            <a:t>➢ Zahájení činnosti mladého zemědělce</a:t>
          </a:r>
          <a:endParaRPr lang="en-US" dirty="0"/>
        </a:p>
      </dgm:t>
    </dgm:pt>
    <dgm:pt modelId="{89BE2B4F-665F-46C1-875A-B5B92E183AE0}" type="parTrans" cxnId="{C9304A94-72C5-44E5-B9E5-9DEF239C2112}">
      <dgm:prSet/>
      <dgm:spPr/>
      <dgm:t>
        <a:bodyPr/>
        <a:lstStyle/>
        <a:p>
          <a:endParaRPr lang="en-US"/>
        </a:p>
      </dgm:t>
    </dgm:pt>
    <dgm:pt modelId="{B85AFDE4-6A4C-4FD4-9C2C-E6425B52B1C2}" type="sibTrans" cxnId="{C9304A94-72C5-44E5-B9E5-9DEF239C2112}">
      <dgm:prSet/>
      <dgm:spPr/>
      <dgm:t>
        <a:bodyPr/>
        <a:lstStyle/>
        <a:p>
          <a:endParaRPr lang="en-US"/>
        </a:p>
      </dgm:t>
    </dgm:pt>
    <dgm:pt modelId="{2A386ED6-3FB4-42B2-BC80-DA5779B1ABA3}">
      <dgm:prSet/>
      <dgm:spPr/>
      <dgm:t>
        <a:bodyPr/>
        <a:lstStyle/>
        <a:p>
          <a:r>
            <a:rPr lang="cs-CZ" b="1" dirty="0"/>
            <a:t>➢ Inovace při zpracování zemědělských produktů</a:t>
          </a:r>
          <a:endParaRPr lang="en-US" dirty="0"/>
        </a:p>
      </dgm:t>
    </dgm:pt>
    <dgm:pt modelId="{D05C3C05-D092-4A72-8AF6-DF85E4C3B5E2}" type="parTrans" cxnId="{CE8B474A-18FA-472F-9842-C3607ABD9176}">
      <dgm:prSet/>
      <dgm:spPr/>
      <dgm:t>
        <a:bodyPr/>
        <a:lstStyle/>
        <a:p>
          <a:endParaRPr lang="en-US"/>
        </a:p>
      </dgm:t>
    </dgm:pt>
    <dgm:pt modelId="{96A197B5-857A-4531-B13C-F4411A07AB77}" type="sibTrans" cxnId="{CE8B474A-18FA-472F-9842-C3607ABD9176}">
      <dgm:prSet/>
      <dgm:spPr/>
      <dgm:t>
        <a:bodyPr/>
        <a:lstStyle/>
        <a:p>
          <a:endParaRPr lang="en-US"/>
        </a:p>
      </dgm:t>
    </dgm:pt>
    <dgm:pt modelId="{BE110F5E-B278-494F-B51D-997AB3BA5945}">
      <dgm:prSet/>
      <dgm:spPr/>
      <dgm:t>
        <a:bodyPr/>
        <a:lstStyle/>
        <a:p>
          <a:r>
            <a:rPr lang="cs-CZ" b="1" dirty="0"/>
            <a:t>➢ Podpora operačních skupin a projektů EIP </a:t>
          </a:r>
          <a:endParaRPr lang="en-US" dirty="0"/>
        </a:p>
      </dgm:t>
    </dgm:pt>
    <dgm:pt modelId="{D90E2856-9F93-4610-AFF2-0EC6361B0003}" type="parTrans" cxnId="{A4F5979F-7545-4AE4-90FF-3D13661E157D}">
      <dgm:prSet/>
      <dgm:spPr/>
      <dgm:t>
        <a:bodyPr/>
        <a:lstStyle/>
        <a:p>
          <a:endParaRPr lang="en-US"/>
        </a:p>
      </dgm:t>
    </dgm:pt>
    <dgm:pt modelId="{10C3DE1E-FDB5-4646-8B5E-258FCCB9904D}" type="sibTrans" cxnId="{A4F5979F-7545-4AE4-90FF-3D13661E157D}">
      <dgm:prSet/>
      <dgm:spPr/>
      <dgm:t>
        <a:bodyPr/>
        <a:lstStyle/>
        <a:p>
          <a:endParaRPr lang="en-US"/>
        </a:p>
      </dgm:t>
    </dgm:pt>
    <dgm:pt modelId="{782D7A73-A11A-4157-9B55-70197230A221}">
      <dgm:prSet/>
      <dgm:spPr/>
      <dgm:t>
        <a:bodyPr/>
        <a:lstStyle/>
        <a:p>
          <a:r>
            <a:rPr lang="cs-CZ" b="1" dirty="0"/>
            <a:t>podzim (předběžně říjen 2023)</a:t>
          </a:r>
          <a:endParaRPr lang="en-US" dirty="0"/>
        </a:p>
      </dgm:t>
    </dgm:pt>
    <dgm:pt modelId="{02153540-7BE0-46B9-B898-FFD744880A09}" type="parTrans" cxnId="{BF07438B-14A4-45E3-98C6-7B7FDE9BD196}">
      <dgm:prSet/>
      <dgm:spPr/>
      <dgm:t>
        <a:bodyPr/>
        <a:lstStyle/>
        <a:p>
          <a:endParaRPr lang="en-US"/>
        </a:p>
      </dgm:t>
    </dgm:pt>
    <dgm:pt modelId="{AF05AA3B-63C7-4329-B76D-5F1876431BB3}" type="sibTrans" cxnId="{BF07438B-14A4-45E3-98C6-7B7FDE9BD196}">
      <dgm:prSet/>
      <dgm:spPr/>
      <dgm:t>
        <a:bodyPr/>
        <a:lstStyle/>
        <a:p>
          <a:endParaRPr lang="en-US"/>
        </a:p>
      </dgm:t>
    </dgm:pt>
    <dgm:pt modelId="{D67267C0-28CC-41F6-A665-0172F9F9C546}">
      <dgm:prSet/>
      <dgm:spPr/>
      <dgm:t>
        <a:bodyPr/>
        <a:lstStyle/>
        <a:p>
          <a:r>
            <a:rPr lang="cs-CZ" b="1" dirty="0"/>
            <a:t>➢Investice do lesnické infrastruktury</a:t>
          </a:r>
          <a:endParaRPr lang="en-US" dirty="0"/>
        </a:p>
      </dgm:t>
    </dgm:pt>
    <dgm:pt modelId="{062BD85D-5D8E-4EFD-AA6D-741BECD29065}" type="parTrans" cxnId="{8B54AC4B-935C-4582-99B0-4A4BCDF270B7}">
      <dgm:prSet/>
      <dgm:spPr/>
      <dgm:t>
        <a:bodyPr/>
        <a:lstStyle/>
        <a:p>
          <a:endParaRPr lang="en-US"/>
        </a:p>
      </dgm:t>
    </dgm:pt>
    <dgm:pt modelId="{A02D7B4B-9FCE-4C30-B675-52FDBAD7CF9E}" type="sibTrans" cxnId="{8B54AC4B-935C-4582-99B0-4A4BCDF270B7}">
      <dgm:prSet/>
      <dgm:spPr/>
      <dgm:t>
        <a:bodyPr/>
        <a:lstStyle/>
        <a:p>
          <a:endParaRPr lang="en-US"/>
        </a:p>
      </dgm:t>
    </dgm:pt>
    <dgm:pt modelId="{4BD9CCAD-DC19-4976-8BC2-05DD98BC4A07}" type="pres">
      <dgm:prSet presAssocID="{B5D1FB0F-4178-4CF0-9835-DE3339B6AD16}" presName="diagram" presStyleCnt="0">
        <dgm:presLayoutVars>
          <dgm:dir/>
          <dgm:resizeHandles val="exact"/>
        </dgm:presLayoutVars>
      </dgm:prSet>
      <dgm:spPr/>
      <dgm:t>
        <a:bodyPr/>
        <a:lstStyle/>
        <a:p>
          <a:endParaRPr lang="cs-CZ"/>
        </a:p>
      </dgm:t>
    </dgm:pt>
    <dgm:pt modelId="{314770CA-4784-4876-818D-E147758152A7}" type="pres">
      <dgm:prSet presAssocID="{B4221B61-6A25-48EE-839C-040A51324E54}" presName="node" presStyleLbl="node1" presStyleIdx="0" presStyleCnt="8">
        <dgm:presLayoutVars>
          <dgm:bulletEnabled val="1"/>
        </dgm:presLayoutVars>
      </dgm:prSet>
      <dgm:spPr/>
      <dgm:t>
        <a:bodyPr/>
        <a:lstStyle/>
        <a:p>
          <a:endParaRPr lang="cs-CZ"/>
        </a:p>
      </dgm:t>
    </dgm:pt>
    <dgm:pt modelId="{EE9297EF-1355-4F7D-813A-7DD0122C7C6B}" type="pres">
      <dgm:prSet presAssocID="{F4CEC0FD-254B-4CCC-88AA-17198B265157}" presName="sibTrans" presStyleCnt="0"/>
      <dgm:spPr/>
    </dgm:pt>
    <dgm:pt modelId="{79CD4089-B698-4D7B-AE9E-BC80FFFDC43F}" type="pres">
      <dgm:prSet presAssocID="{ED483B7F-F119-4775-A2F3-CA38E65DCF91}" presName="node" presStyleLbl="node1" presStyleIdx="1" presStyleCnt="8">
        <dgm:presLayoutVars>
          <dgm:bulletEnabled val="1"/>
        </dgm:presLayoutVars>
      </dgm:prSet>
      <dgm:spPr/>
      <dgm:t>
        <a:bodyPr/>
        <a:lstStyle/>
        <a:p>
          <a:endParaRPr lang="cs-CZ"/>
        </a:p>
      </dgm:t>
    </dgm:pt>
    <dgm:pt modelId="{B12E8C13-89A7-42AC-A6D9-5AC82A8369A0}" type="pres">
      <dgm:prSet presAssocID="{70A287F4-CA97-4E53-AC47-34D16ACA5EBB}" presName="sibTrans" presStyleCnt="0"/>
      <dgm:spPr/>
    </dgm:pt>
    <dgm:pt modelId="{60629B16-0859-4A6F-B645-4F0C17A60634}" type="pres">
      <dgm:prSet presAssocID="{E208D649-10A4-484B-B144-9636A991C57A}" presName="node" presStyleLbl="node1" presStyleIdx="2" presStyleCnt="8">
        <dgm:presLayoutVars>
          <dgm:bulletEnabled val="1"/>
        </dgm:presLayoutVars>
      </dgm:prSet>
      <dgm:spPr/>
      <dgm:t>
        <a:bodyPr/>
        <a:lstStyle/>
        <a:p>
          <a:endParaRPr lang="cs-CZ"/>
        </a:p>
      </dgm:t>
    </dgm:pt>
    <dgm:pt modelId="{6C59EDE3-9211-4EE8-81B3-9789FA787C23}" type="pres">
      <dgm:prSet presAssocID="{010FAFBF-00BD-454B-B8D8-EA82E4A611E2}" presName="sibTrans" presStyleCnt="0"/>
      <dgm:spPr/>
    </dgm:pt>
    <dgm:pt modelId="{F662A153-4389-4125-8272-5E75663B1535}" type="pres">
      <dgm:prSet presAssocID="{8F37FFFF-0E3B-48DF-8BB1-A4AE6517911C}" presName="node" presStyleLbl="node1" presStyleIdx="3" presStyleCnt="8">
        <dgm:presLayoutVars>
          <dgm:bulletEnabled val="1"/>
        </dgm:presLayoutVars>
      </dgm:prSet>
      <dgm:spPr/>
      <dgm:t>
        <a:bodyPr/>
        <a:lstStyle/>
        <a:p>
          <a:endParaRPr lang="cs-CZ"/>
        </a:p>
      </dgm:t>
    </dgm:pt>
    <dgm:pt modelId="{1A290869-8EB9-47F9-82AC-2F73563D2DD2}" type="pres">
      <dgm:prSet presAssocID="{B85AFDE4-6A4C-4FD4-9C2C-E6425B52B1C2}" presName="sibTrans" presStyleCnt="0"/>
      <dgm:spPr/>
    </dgm:pt>
    <dgm:pt modelId="{AD1A7FFB-E1ED-46F3-884F-9469B2F11D3A}" type="pres">
      <dgm:prSet presAssocID="{2A386ED6-3FB4-42B2-BC80-DA5779B1ABA3}" presName="node" presStyleLbl="node1" presStyleIdx="4" presStyleCnt="8">
        <dgm:presLayoutVars>
          <dgm:bulletEnabled val="1"/>
        </dgm:presLayoutVars>
      </dgm:prSet>
      <dgm:spPr/>
      <dgm:t>
        <a:bodyPr/>
        <a:lstStyle/>
        <a:p>
          <a:endParaRPr lang="cs-CZ"/>
        </a:p>
      </dgm:t>
    </dgm:pt>
    <dgm:pt modelId="{FFBF90BA-5A5E-4648-973C-BB20597EAF9B}" type="pres">
      <dgm:prSet presAssocID="{96A197B5-857A-4531-B13C-F4411A07AB77}" presName="sibTrans" presStyleCnt="0"/>
      <dgm:spPr/>
    </dgm:pt>
    <dgm:pt modelId="{FA626F3B-A0F9-46EC-A971-B44B0CD2AED3}" type="pres">
      <dgm:prSet presAssocID="{BE110F5E-B278-494F-B51D-997AB3BA5945}" presName="node" presStyleLbl="node1" presStyleIdx="5" presStyleCnt="8">
        <dgm:presLayoutVars>
          <dgm:bulletEnabled val="1"/>
        </dgm:presLayoutVars>
      </dgm:prSet>
      <dgm:spPr/>
      <dgm:t>
        <a:bodyPr/>
        <a:lstStyle/>
        <a:p>
          <a:endParaRPr lang="cs-CZ"/>
        </a:p>
      </dgm:t>
    </dgm:pt>
    <dgm:pt modelId="{2CCFDB8C-3791-49EE-AE6C-CFA3FE2254BF}" type="pres">
      <dgm:prSet presAssocID="{10C3DE1E-FDB5-4646-8B5E-258FCCB9904D}" presName="sibTrans" presStyleCnt="0"/>
      <dgm:spPr/>
    </dgm:pt>
    <dgm:pt modelId="{8B3F6F55-2547-495F-98B6-522D15FB3679}" type="pres">
      <dgm:prSet presAssocID="{782D7A73-A11A-4157-9B55-70197230A221}" presName="node" presStyleLbl="node1" presStyleIdx="6" presStyleCnt="8">
        <dgm:presLayoutVars>
          <dgm:bulletEnabled val="1"/>
        </dgm:presLayoutVars>
      </dgm:prSet>
      <dgm:spPr/>
      <dgm:t>
        <a:bodyPr/>
        <a:lstStyle/>
        <a:p>
          <a:endParaRPr lang="cs-CZ"/>
        </a:p>
      </dgm:t>
    </dgm:pt>
    <dgm:pt modelId="{325D3174-9695-498B-B8E5-ECB0CC7679DF}" type="pres">
      <dgm:prSet presAssocID="{AF05AA3B-63C7-4329-B76D-5F1876431BB3}" presName="sibTrans" presStyleCnt="0"/>
      <dgm:spPr/>
    </dgm:pt>
    <dgm:pt modelId="{04892035-A4C4-4228-8055-53706BDD8F96}" type="pres">
      <dgm:prSet presAssocID="{D67267C0-28CC-41F6-A665-0172F9F9C546}" presName="node" presStyleLbl="node1" presStyleIdx="7" presStyleCnt="8">
        <dgm:presLayoutVars>
          <dgm:bulletEnabled val="1"/>
        </dgm:presLayoutVars>
      </dgm:prSet>
      <dgm:spPr/>
      <dgm:t>
        <a:bodyPr/>
        <a:lstStyle/>
        <a:p>
          <a:endParaRPr lang="cs-CZ"/>
        </a:p>
      </dgm:t>
    </dgm:pt>
  </dgm:ptLst>
  <dgm:cxnLst>
    <dgm:cxn modelId="{CE8B474A-18FA-472F-9842-C3607ABD9176}" srcId="{B5D1FB0F-4178-4CF0-9835-DE3339B6AD16}" destId="{2A386ED6-3FB4-42B2-BC80-DA5779B1ABA3}" srcOrd="4" destOrd="0" parTransId="{D05C3C05-D092-4A72-8AF6-DF85E4C3B5E2}" sibTransId="{96A197B5-857A-4531-B13C-F4411A07AB77}"/>
    <dgm:cxn modelId="{292AC074-9333-4313-8862-B3C92406DC02}" type="presOf" srcId="{E208D649-10A4-484B-B144-9636A991C57A}" destId="{60629B16-0859-4A6F-B645-4F0C17A60634}" srcOrd="0" destOrd="0" presId="urn:microsoft.com/office/officeart/2005/8/layout/default"/>
    <dgm:cxn modelId="{C9304A94-72C5-44E5-B9E5-9DEF239C2112}" srcId="{B5D1FB0F-4178-4CF0-9835-DE3339B6AD16}" destId="{8F37FFFF-0E3B-48DF-8BB1-A4AE6517911C}" srcOrd="3" destOrd="0" parTransId="{89BE2B4F-665F-46C1-875A-B5B92E183AE0}" sibTransId="{B85AFDE4-6A4C-4FD4-9C2C-E6425B52B1C2}"/>
    <dgm:cxn modelId="{6C7582BE-97B4-46B8-AB8B-1B71F9AB9CA1}" type="presOf" srcId="{B5D1FB0F-4178-4CF0-9835-DE3339B6AD16}" destId="{4BD9CCAD-DC19-4976-8BC2-05DD98BC4A07}" srcOrd="0" destOrd="0" presId="urn:microsoft.com/office/officeart/2005/8/layout/default"/>
    <dgm:cxn modelId="{79B047C8-E8D3-4B0A-A745-2680AF80FEC1}" type="presOf" srcId="{B4221B61-6A25-48EE-839C-040A51324E54}" destId="{314770CA-4784-4876-818D-E147758152A7}" srcOrd="0" destOrd="0" presId="urn:microsoft.com/office/officeart/2005/8/layout/default"/>
    <dgm:cxn modelId="{BF07438B-14A4-45E3-98C6-7B7FDE9BD196}" srcId="{B5D1FB0F-4178-4CF0-9835-DE3339B6AD16}" destId="{782D7A73-A11A-4157-9B55-70197230A221}" srcOrd="6" destOrd="0" parTransId="{02153540-7BE0-46B9-B898-FFD744880A09}" sibTransId="{AF05AA3B-63C7-4329-B76D-5F1876431BB3}"/>
    <dgm:cxn modelId="{CF1D0562-1CEA-4845-867D-EA492D195D99}" srcId="{B5D1FB0F-4178-4CF0-9835-DE3339B6AD16}" destId="{E208D649-10A4-484B-B144-9636A991C57A}" srcOrd="2" destOrd="0" parTransId="{DDE5137D-856D-4F48-95AD-F0C48E2F4D01}" sibTransId="{010FAFBF-00BD-454B-B8D8-EA82E4A611E2}"/>
    <dgm:cxn modelId="{215D9828-2BE5-4AB0-A39B-7932AE80D806}" type="presOf" srcId="{D67267C0-28CC-41F6-A665-0172F9F9C546}" destId="{04892035-A4C4-4228-8055-53706BDD8F96}" srcOrd="0" destOrd="0" presId="urn:microsoft.com/office/officeart/2005/8/layout/default"/>
    <dgm:cxn modelId="{577FCAB5-DB5B-41FB-A719-9C3475A7ED3F}" type="presOf" srcId="{8F37FFFF-0E3B-48DF-8BB1-A4AE6517911C}" destId="{F662A153-4389-4125-8272-5E75663B1535}" srcOrd="0" destOrd="0" presId="urn:microsoft.com/office/officeart/2005/8/layout/default"/>
    <dgm:cxn modelId="{8B54AC4B-935C-4582-99B0-4A4BCDF270B7}" srcId="{B5D1FB0F-4178-4CF0-9835-DE3339B6AD16}" destId="{D67267C0-28CC-41F6-A665-0172F9F9C546}" srcOrd="7" destOrd="0" parTransId="{062BD85D-5D8E-4EFD-AA6D-741BECD29065}" sibTransId="{A02D7B4B-9FCE-4C30-B675-52FDBAD7CF9E}"/>
    <dgm:cxn modelId="{5B63530D-60BF-4369-AEAF-2FF95D86159C}" srcId="{B5D1FB0F-4178-4CF0-9835-DE3339B6AD16}" destId="{ED483B7F-F119-4775-A2F3-CA38E65DCF91}" srcOrd="1" destOrd="0" parTransId="{EA1DFBBE-1C4A-4EEF-BC24-414528AFC12E}" sibTransId="{70A287F4-CA97-4E53-AC47-34D16ACA5EBB}"/>
    <dgm:cxn modelId="{E2818CE3-E0E0-40F7-A499-D3C10879311D}" srcId="{B5D1FB0F-4178-4CF0-9835-DE3339B6AD16}" destId="{B4221B61-6A25-48EE-839C-040A51324E54}" srcOrd="0" destOrd="0" parTransId="{0FE086AA-2B82-40CE-9BDF-1770FD8A227C}" sibTransId="{F4CEC0FD-254B-4CCC-88AA-17198B265157}"/>
    <dgm:cxn modelId="{A5E19AC9-8304-4977-9773-60A9511B4F3F}" type="presOf" srcId="{782D7A73-A11A-4157-9B55-70197230A221}" destId="{8B3F6F55-2547-495F-98B6-522D15FB3679}" srcOrd="0" destOrd="0" presId="urn:microsoft.com/office/officeart/2005/8/layout/default"/>
    <dgm:cxn modelId="{131A870B-4563-46A6-AD70-ECB76C3E176F}" type="presOf" srcId="{BE110F5E-B278-494F-B51D-997AB3BA5945}" destId="{FA626F3B-A0F9-46EC-A971-B44B0CD2AED3}" srcOrd="0" destOrd="0" presId="urn:microsoft.com/office/officeart/2005/8/layout/default"/>
    <dgm:cxn modelId="{386E012F-EA63-4430-8328-3EACA0033C55}" type="presOf" srcId="{ED483B7F-F119-4775-A2F3-CA38E65DCF91}" destId="{79CD4089-B698-4D7B-AE9E-BC80FFFDC43F}" srcOrd="0" destOrd="0" presId="urn:microsoft.com/office/officeart/2005/8/layout/default"/>
    <dgm:cxn modelId="{A4F5979F-7545-4AE4-90FF-3D13661E157D}" srcId="{B5D1FB0F-4178-4CF0-9835-DE3339B6AD16}" destId="{BE110F5E-B278-494F-B51D-997AB3BA5945}" srcOrd="5" destOrd="0" parTransId="{D90E2856-9F93-4610-AFF2-0EC6361B0003}" sibTransId="{10C3DE1E-FDB5-4646-8B5E-258FCCB9904D}"/>
    <dgm:cxn modelId="{F3048989-FCBB-4DFE-A440-175093A55C03}" type="presOf" srcId="{2A386ED6-3FB4-42B2-BC80-DA5779B1ABA3}" destId="{AD1A7FFB-E1ED-46F3-884F-9469B2F11D3A}" srcOrd="0" destOrd="0" presId="urn:microsoft.com/office/officeart/2005/8/layout/default"/>
    <dgm:cxn modelId="{2CE34BE8-A1FA-4214-B690-46F7DFE271C6}" type="presParOf" srcId="{4BD9CCAD-DC19-4976-8BC2-05DD98BC4A07}" destId="{314770CA-4784-4876-818D-E147758152A7}" srcOrd="0" destOrd="0" presId="urn:microsoft.com/office/officeart/2005/8/layout/default"/>
    <dgm:cxn modelId="{40B7F72B-5EE9-43C2-9156-DCC9E2310E02}" type="presParOf" srcId="{4BD9CCAD-DC19-4976-8BC2-05DD98BC4A07}" destId="{EE9297EF-1355-4F7D-813A-7DD0122C7C6B}" srcOrd="1" destOrd="0" presId="urn:microsoft.com/office/officeart/2005/8/layout/default"/>
    <dgm:cxn modelId="{BAD3B006-E5FA-4ABB-83FA-BD4E0C288152}" type="presParOf" srcId="{4BD9CCAD-DC19-4976-8BC2-05DD98BC4A07}" destId="{79CD4089-B698-4D7B-AE9E-BC80FFFDC43F}" srcOrd="2" destOrd="0" presId="urn:microsoft.com/office/officeart/2005/8/layout/default"/>
    <dgm:cxn modelId="{78806BAA-E62F-4CE6-B412-31435A2A802C}" type="presParOf" srcId="{4BD9CCAD-DC19-4976-8BC2-05DD98BC4A07}" destId="{B12E8C13-89A7-42AC-A6D9-5AC82A8369A0}" srcOrd="3" destOrd="0" presId="urn:microsoft.com/office/officeart/2005/8/layout/default"/>
    <dgm:cxn modelId="{0892B3C5-15C5-4722-9CE4-B5702B9C3DE2}" type="presParOf" srcId="{4BD9CCAD-DC19-4976-8BC2-05DD98BC4A07}" destId="{60629B16-0859-4A6F-B645-4F0C17A60634}" srcOrd="4" destOrd="0" presId="urn:microsoft.com/office/officeart/2005/8/layout/default"/>
    <dgm:cxn modelId="{E747BAF2-3B9F-4990-986E-662EE254BBDB}" type="presParOf" srcId="{4BD9CCAD-DC19-4976-8BC2-05DD98BC4A07}" destId="{6C59EDE3-9211-4EE8-81B3-9789FA787C23}" srcOrd="5" destOrd="0" presId="urn:microsoft.com/office/officeart/2005/8/layout/default"/>
    <dgm:cxn modelId="{9444B118-28D9-4890-BAC8-279D8D8EBD10}" type="presParOf" srcId="{4BD9CCAD-DC19-4976-8BC2-05DD98BC4A07}" destId="{F662A153-4389-4125-8272-5E75663B1535}" srcOrd="6" destOrd="0" presId="urn:microsoft.com/office/officeart/2005/8/layout/default"/>
    <dgm:cxn modelId="{EB5841FC-D6FC-4551-A6BD-F3468E92F4A0}" type="presParOf" srcId="{4BD9CCAD-DC19-4976-8BC2-05DD98BC4A07}" destId="{1A290869-8EB9-47F9-82AC-2F73563D2DD2}" srcOrd="7" destOrd="0" presId="urn:microsoft.com/office/officeart/2005/8/layout/default"/>
    <dgm:cxn modelId="{0B350760-ADC5-4619-8B9D-22B7BE736662}" type="presParOf" srcId="{4BD9CCAD-DC19-4976-8BC2-05DD98BC4A07}" destId="{AD1A7FFB-E1ED-46F3-884F-9469B2F11D3A}" srcOrd="8" destOrd="0" presId="urn:microsoft.com/office/officeart/2005/8/layout/default"/>
    <dgm:cxn modelId="{B9DBC0EF-06A9-40B5-B38B-A1EEDB1080FE}" type="presParOf" srcId="{4BD9CCAD-DC19-4976-8BC2-05DD98BC4A07}" destId="{FFBF90BA-5A5E-4648-973C-BB20597EAF9B}" srcOrd="9" destOrd="0" presId="urn:microsoft.com/office/officeart/2005/8/layout/default"/>
    <dgm:cxn modelId="{9D4DAF6A-7635-45CD-947B-27DC5027F8C2}" type="presParOf" srcId="{4BD9CCAD-DC19-4976-8BC2-05DD98BC4A07}" destId="{FA626F3B-A0F9-46EC-A971-B44B0CD2AED3}" srcOrd="10" destOrd="0" presId="urn:microsoft.com/office/officeart/2005/8/layout/default"/>
    <dgm:cxn modelId="{B1829050-F668-47BB-B047-715E29DF9FB5}" type="presParOf" srcId="{4BD9CCAD-DC19-4976-8BC2-05DD98BC4A07}" destId="{2CCFDB8C-3791-49EE-AE6C-CFA3FE2254BF}" srcOrd="11" destOrd="0" presId="urn:microsoft.com/office/officeart/2005/8/layout/default"/>
    <dgm:cxn modelId="{1E3D3BC1-AEBC-4F52-975B-782E0B527EDF}" type="presParOf" srcId="{4BD9CCAD-DC19-4976-8BC2-05DD98BC4A07}" destId="{8B3F6F55-2547-495F-98B6-522D15FB3679}" srcOrd="12" destOrd="0" presId="urn:microsoft.com/office/officeart/2005/8/layout/default"/>
    <dgm:cxn modelId="{93D2242E-4B37-486A-92F9-5EC1E7CE9DC2}" type="presParOf" srcId="{4BD9CCAD-DC19-4976-8BC2-05DD98BC4A07}" destId="{325D3174-9695-498B-B8E5-ECB0CC7679DF}" srcOrd="13" destOrd="0" presId="urn:microsoft.com/office/officeart/2005/8/layout/default"/>
    <dgm:cxn modelId="{2ED75A94-31F9-41BF-A319-34A788876066}" type="presParOf" srcId="{4BD9CCAD-DC19-4976-8BC2-05DD98BC4A07}" destId="{04892035-A4C4-4228-8055-53706BDD8F9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C499A-917F-4FE7-80AD-1FAC8B146A0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4F89175-6188-4A50-B9A6-8037BACFEC8D}">
      <dgm:prSet/>
      <dgm:spPr/>
      <dgm:t>
        <a:bodyPr/>
        <a:lstStyle/>
        <a:p>
          <a:r>
            <a:rPr lang="cs-CZ" b="1" dirty="0"/>
            <a:t>➢ Technologické investice v lesním hospodářství</a:t>
          </a:r>
          <a:endParaRPr lang="en-US" dirty="0"/>
        </a:p>
      </dgm:t>
    </dgm:pt>
    <dgm:pt modelId="{873E9748-744E-43CB-8935-EC57942685DA}" type="parTrans" cxnId="{A58D418E-92F4-409F-9695-5D0D67881A89}">
      <dgm:prSet/>
      <dgm:spPr/>
      <dgm:t>
        <a:bodyPr/>
        <a:lstStyle/>
        <a:p>
          <a:endParaRPr lang="en-US"/>
        </a:p>
      </dgm:t>
    </dgm:pt>
    <dgm:pt modelId="{8C564249-2605-48F4-A936-95086ED97DFE}" type="sibTrans" cxnId="{A58D418E-92F4-409F-9695-5D0D67881A89}">
      <dgm:prSet/>
      <dgm:spPr/>
      <dgm:t>
        <a:bodyPr/>
        <a:lstStyle/>
        <a:p>
          <a:endParaRPr lang="en-US"/>
        </a:p>
      </dgm:t>
    </dgm:pt>
    <dgm:pt modelId="{79050DCC-4FB5-43C7-BC72-11CDE90576E9}">
      <dgm:prSet/>
      <dgm:spPr/>
      <dgm:t>
        <a:bodyPr/>
        <a:lstStyle/>
        <a:p>
          <a:r>
            <a:rPr lang="cs-CZ" b="1" dirty="0"/>
            <a:t>➢ Technologie snižující emise GHG a NH3</a:t>
          </a:r>
          <a:endParaRPr lang="en-US" dirty="0"/>
        </a:p>
      </dgm:t>
    </dgm:pt>
    <dgm:pt modelId="{99CA8793-49E8-4E2C-BA79-540D7A94EF77}" type="parTrans" cxnId="{F4D9D01D-56E9-4F62-BC68-53AC50272725}">
      <dgm:prSet/>
      <dgm:spPr/>
      <dgm:t>
        <a:bodyPr/>
        <a:lstStyle/>
        <a:p>
          <a:endParaRPr lang="en-US"/>
        </a:p>
      </dgm:t>
    </dgm:pt>
    <dgm:pt modelId="{D4F32992-0D26-449A-A047-AD6B36BC12EF}" type="sibTrans" cxnId="{F4D9D01D-56E9-4F62-BC68-53AC50272725}">
      <dgm:prSet/>
      <dgm:spPr/>
      <dgm:t>
        <a:bodyPr/>
        <a:lstStyle/>
        <a:p>
          <a:endParaRPr lang="en-US"/>
        </a:p>
      </dgm:t>
    </dgm:pt>
    <dgm:pt modelId="{FFBD4654-2743-4116-AFF4-E227E73E1EC7}">
      <dgm:prSet/>
      <dgm:spPr/>
      <dgm:t>
        <a:bodyPr/>
        <a:lstStyle/>
        <a:p>
          <a:r>
            <a:rPr lang="cs-CZ" b="1" dirty="0"/>
            <a:t>➢ Inovace v zemědělské prvovýrobě</a:t>
          </a:r>
          <a:endParaRPr lang="en-US" dirty="0"/>
        </a:p>
      </dgm:t>
    </dgm:pt>
    <dgm:pt modelId="{07C17959-0E19-4338-B411-2913498D5A49}" type="parTrans" cxnId="{3DD78822-C697-4788-BC61-CCA303240867}">
      <dgm:prSet/>
      <dgm:spPr/>
      <dgm:t>
        <a:bodyPr/>
        <a:lstStyle/>
        <a:p>
          <a:endParaRPr lang="en-US"/>
        </a:p>
      </dgm:t>
    </dgm:pt>
    <dgm:pt modelId="{A18EC8DA-5D06-4FD6-B97D-77A52246DE2E}" type="sibTrans" cxnId="{3DD78822-C697-4788-BC61-CCA303240867}">
      <dgm:prSet/>
      <dgm:spPr/>
      <dgm:t>
        <a:bodyPr/>
        <a:lstStyle/>
        <a:p>
          <a:endParaRPr lang="en-US"/>
        </a:p>
      </dgm:t>
    </dgm:pt>
    <dgm:pt modelId="{0072078F-0F36-480C-B696-63C716A91AE4}">
      <dgm:prSet/>
      <dgm:spPr/>
      <dgm:t>
        <a:bodyPr/>
        <a:lstStyle/>
        <a:p>
          <a:r>
            <a:rPr lang="cs-CZ" b="1" dirty="0"/>
            <a:t>➢ Investice do nezemědělských činností</a:t>
          </a:r>
          <a:endParaRPr lang="en-US" dirty="0"/>
        </a:p>
      </dgm:t>
    </dgm:pt>
    <dgm:pt modelId="{78CC36AF-C9AC-4206-93E6-1A980DDC79AA}" type="parTrans" cxnId="{8880BC78-D560-462A-8412-231FA8A129A8}">
      <dgm:prSet/>
      <dgm:spPr/>
      <dgm:t>
        <a:bodyPr/>
        <a:lstStyle/>
        <a:p>
          <a:endParaRPr lang="en-US"/>
        </a:p>
      </dgm:t>
    </dgm:pt>
    <dgm:pt modelId="{0CC54DC8-CA90-4C19-948A-0830187EDEA9}" type="sibTrans" cxnId="{8880BC78-D560-462A-8412-231FA8A129A8}">
      <dgm:prSet/>
      <dgm:spPr/>
      <dgm:t>
        <a:bodyPr/>
        <a:lstStyle/>
        <a:p>
          <a:endParaRPr lang="en-US"/>
        </a:p>
      </dgm:t>
    </dgm:pt>
    <dgm:pt modelId="{C5563C6C-68DC-42EF-963A-D7CE99063094}">
      <dgm:prSet/>
      <dgm:spPr/>
      <dgm:t>
        <a:bodyPr/>
        <a:lstStyle/>
        <a:p>
          <a:r>
            <a:rPr lang="cs-CZ" b="1" dirty="0"/>
            <a:t>➢ Vodohospodářská opatření v lesích</a:t>
          </a:r>
          <a:endParaRPr lang="en-US" dirty="0"/>
        </a:p>
      </dgm:t>
    </dgm:pt>
    <dgm:pt modelId="{71C51888-F1B7-4229-B536-6785CB925482}" type="parTrans" cxnId="{4C331C86-FB94-4C3B-A436-C5D781674CF4}">
      <dgm:prSet/>
      <dgm:spPr/>
      <dgm:t>
        <a:bodyPr/>
        <a:lstStyle/>
        <a:p>
          <a:endParaRPr lang="en-US"/>
        </a:p>
      </dgm:t>
    </dgm:pt>
    <dgm:pt modelId="{C393C732-114A-4846-8C09-38D9EB03EB71}" type="sibTrans" cxnId="{4C331C86-FB94-4C3B-A436-C5D781674CF4}">
      <dgm:prSet/>
      <dgm:spPr/>
      <dgm:t>
        <a:bodyPr/>
        <a:lstStyle/>
        <a:p>
          <a:endParaRPr lang="en-US"/>
        </a:p>
      </dgm:t>
    </dgm:pt>
    <dgm:pt modelId="{CA5B9B0F-DE47-4F69-9FF1-B03C2FE5806A}">
      <dgm:prSet/>
      <dgm:spPr/>
      <dgm:t>
        <a:bodyPr/>
        <a:lstStyle/>
        <a:p>
          <a:r>
            <a:rPr lang="cs-CZ" b="1" dirty="0"/>
            <a:t>➢ Investice do obnovy kalamitních ploch</a:t>
          </a:r>
          <a:endParaRPr lang="en-US" dirty="0"/>
        </a:p>
      </dgm:t>
    </dgm:pt>
    <dgm:pt modelId="{686232CD-AE99-4CE7-91AC-CFFD2FA19D54}" type="parTrans" cxnId="{F2D4764A-7553-4529-B60D-05944F4FF11B}">
      <dgm:prSet/>
      <dgm:spPr/>
      <dgm:t>
        <a:bodyPr/>
        <a:lstStyle/>
        <a:p>
          <a:endParaRPr lang="en-US"/>
        </a:p>
      </dgm:t>
    </dgm:pt>
    <dgm:pt modelId="{075B0245-2AF1-4976-B3DA-6706494C3C41}" type="sibTrans" cxnId="{F2D4764A-7553-4529-B60D-05944F4FF11B}">
      <dgm:prSet/>
      <dgm:spPr/>
      <dgm:t>
        <a:bodyPr/>
        <a:lstStyle/>
        <a:p>
          <a:endParaRPr lang="en-US"/>
        </a:p>
      </dgm:t>
    </dgm:pt>
    <dgm:pt modelId="{A50C4491-9813-44CD-8DA0-205A30657BB1}">
      <dgm:prSet/>
      <dgm:spPr/>
      <dgm:t>
        <a:bodyPr/>
        <a:lstStyle/>
        <a:p>
          <a:r>
            <a:rPr lang="cs-CZ" b="1" dirty="0"/>
            <a:t>➢ Investice do ochrany melioračních a zpevňujících dřevin</a:t>
          </a:r>
          <a:endParaRPr lang="en-US" dirty="0"/>
        </a:p>
      </dgm:t>
    </dgm:pt>
    <dgm:pt modelId="{65D6F93A-4A8A-4C9E-90F7-A228391550A7}" type="parTrans" cxnId="{C52D2F9D-F925-490B-A4C2-3F150E483858}">
      <dgm:prSet/>
      <dgm:spPr/>
      <dgm:t>
        <a:bodyPr/>
        <a:lstStyle/>
        <a:p>
          <a:endParaRPr lang="en-US"/>
        </a:p>
      </dgm:t>
    </dgm:pt>
    <dgm:pt modelId="{785347C9-17B6-4CE7-BFAA-930D0E13B031}" type="sibTrans" cxnId="{C52D2F9D-F925-490B-A4C2-3F150E483858}">
      <dgm:prSet/>
      <dgm:spPr/>
      <dgm:t>
        <a:bodyPr/>
        <a:lstStyle/>
        <a:p>
          <a:endParaRPr lang="en-US"/>
        </a:p>
      </dgm:t>
    </dgm:pt>
    <dgm:pt modelId="{C150AFC1-1EE3-40E5-A174-4DC06507D0FB}">
      <dgm:prSet/>
      <dgm:spPr/>
      <dgm:t>
        <a:bodyPr/>
        <a:lstStyle/>
        <a:p>
          <a:r>
            <a:rPr lang="cs-CZ" b="1" dirty="0"/>
            <a:t>➢ Neproduktivní investice v lesích </a:t>
          </a:r>
          <a:endParaRPr lang="en-US" dirty="0"/>
        </a:p>
      </dgm:t>
    </dgm:pt>
    <dgm:pt modelId="{DA7A346E-B8EF-4547-AC93-C943E23D9BE8}" type="parTrans" cxnId="{CB1E6DD2-E185-4E56-83BA-DEB2A55273B1}">
      <dgm:prSet/>
      <dgm:spPr/>
      <dgm:t>
        <a:bodyPr/>
        <a:lstStyle/>
        <a:p>
          <a:endParaRPr lang="en-US"/>
        </a:p>
      </dgm:t>
    </dgm:pt>
    <dgm:pt modelId="{4FFACA3C-0A09-4FDD-B6F1-0A884C2D3ED5}" type="sibTrans" cxnId="{CB1E6DD2-E185-4E56-83BA-DEB2A55273B1}">
      <dgm:prSet/>
      <dgm:spPr/>
      <dgm:t>
        <a:bodyPr/>
        <a:lstStyle/>
        <a:p>
          <a:endParaRPr lang="en-US"/>
        </a:p>
      </dgm:t>
    </dgm:pt>
    <dgm:pt modelId="{E67B8A91-2A6C-4C06-9BC3-EF8A765B4606}">
      <dgm:prSet/>
      <dgm:spPr/>
      <dgm:t>
        <a:bodyPr/>
        <a:lstStyle/>
        <a:p>
          <a:r>
            <a:rPr lang="cs-CZ" b="1" dirty="0"/>
            <a:t>➢ Přeměna porostů náhradních dřevin</a:t>
          </a:r>
          <a:endParaRPr lang="en-US" dirty="0"/>
        </a:p>
      </dgm:t>
    </dgm:pt>
    <dgm:pt modelId="{C0341960-A2BB-4CC9-9B08-20EAC89C4C01}" type="parTrans" cxnId="{E5A76A35-24BC-485B-8D32-F673423A622C}">
      <dgm:prSet/>
      <dgm:spPr/>
      <dgm:t>
        <a:bodyPr/>
        <a:lstStyle/>
        <a:p>
          <a:endParaRPr lang="en-US"/>
        </a:p>
      </dgm:t>
    </dgm:pt>
    <dgm:pt modelId="{3A66D013-576E-426F-8008-9265BB57FDBA}" type="sibTrans" cxnId="{E5A76A35-24BC-485B-8D32-F673423A622C}">
      <dgm:prSet/>
      <dgm:spPr/>
      <dgm:t>
        <a:bodyPr/>
        <a:lstStyle/>
        <a:p>
          <a:endParaRPr lang="en-US"/>
        </a:p>
      </dgm:t>
    </dgm:pt>
    <dgm:pt modelId="{B5D3F7B2-A7D2-4D6F-A29D-DAFA07FAFAC5}" type="pres">
      <dgm:prSet presAssocID="{550C499A-917F-4FE7-80AD-1FAC8B146A00}" presName="diagram" presStyleCnt="0">
        <dgm:presLayoutVars>
          <dgm:dir/>
          <dgm:resizeHandles val="exact"/>
        </dgm:presLayoutVars>
      </dgm:prSet>
      <dgm:spPr/>
      <dgm:t>
        <a:bodyPr/>
        <a:lstStyle/>
        <a:p>
          <a:endParaRPr lang="cs-CZ"/>
        </a:p>
      </dgm:t>
    </dgm:pt>
    <dgm:pt modelId="{99E9422F-D834-4922-9D4F-6180C8D9E86B}" type="pres">
      <dgm:prSet presAssocID="{74F89175-6188-4A50-B9A6-8037BACFEC8D}" presName="node" presStyleLbl="node1" presStyleIdx="0" presStyleCnt="9">
        <dgm:presLayoutVars>
          <dgm:bulletEnabled val="1"/>
        </dgm:presLayoutVars>
      </dgm:prSet>
      <dgm:spPr/>
      <dgm:t>
        <a:bodyPr/>
        <a:lstStyle/>
        <a:p>
          <a:endParaRPr lang="cs-CZ"/>
        </a:p>
      </dgm:t>
    </dgm:pt>
    <dgm:pt modelId="{F5FCA210-6BAA-4115-A188-CA02A3534C6F}" type="pres">
      <dgm:prSet presAssocID="{8C564249-2605-48F4-A936-95086ED97DFE}" presName="sibTrans" presStyleCnt="0"/>
      <dgm:spPr/>
    </dgm:pt>
    <dgm:pt modelId="{D75797F8-F836-4064-8333-E2F4CF4E9D35}" type="pres">
      <dgm:prSet presAssocID="{79050DCC-4FB5-43C7-BC72-11CDE90576E9}" presName="node" presStyleLbl="node1" presStyleIdx="1" presStyleCnt="9">
        <dgm:presLayoutVars>
          <dgm:bulletEnabled val="1"/>
        </dgm:presLayoutVars>
      </dgm:prSet>
      <dgm:spPr/>
      <dgm:t>
        <a:bodyPr/>
        <a:lstStyle/>
        <a:p>
          <a:endParaRPr lang="cs-CZ"/>
        </a:p>
      </dgm:t>
    </dgm:pt>
    <dgm:pt modelId="{1E0FD7D3-4F48-412B-B069-AD50E90D2F7F}" type="pres">
      <dgm:prSet presAssocID="{D4F32992-0D26-449A-A047-AD6B36BC12EF}" presName="sibTrans" presStyleCnt="0"/>
      <dgm:spPr/>
    </dgm:pt>
    <dgm:pt modelId="{F2FF7B52-23C4-494D-85DC-81E232A3C0BF}" type="pres">
      <dgm:prSet presAssocID="{FFBD4654-2743-4116-AFF4-E227E73E1EC7}" presName="node" presStyleLbl="node1" presStyleIdx="2" presStyleCnt="9">
        <dgm:presLayoutVars>
          <dgm:bulletEnabled val="1"/>
        </dgm:presLayoutVars>
      </dgm:prSet>
      <dgm:spPr/>
      <dgm:t>
        <a:bodyPr/>
        <a:lstStyle/>
        <a:p>
          <a:endParaRPr lang="cs-CZ"/>
        </a:p>
      </dgm:t>
    </dgm:pt>
    <dgm:pt modelId="{D47B969E-7D85-48FD-BF63-514B2FEF118E}" type="pres">
      <dgm:prSet presAssocID="{A18EC8DA-5D06-4FD6-B97D-77A52246DE2E}" presName="sibTrans" presStyleCnt="0"/>
      <dgm:spPr/>
    </dgm:pt>
    <dgm:pt modelId="{89759BEB-3C72-44E6-BBE6-E315E4CEE275}" type="pres">
      <dgm:prSet presAssocID="{0072078F-0F36-480C-B696-63C716A91AE4}" presName="node" presStyleLbl="node1" presStyleIdx="3" presStyleCnt="9">
        <dgm:presLayoutVars>
          <dgm:bulletEnabled val="1"/>
        </dgm:presLayoutVars>
      </dgm:prSet>
      <dgm:spPr/>
      <dgm:t>
        <a:bodyPr/>
        <a:lstStyle/>
        <a:p>
          <a:endParaRPr lang="cs-CZ"/>
        </a:p>
      </dgm:t>
    </dgm:pt>
    <dgm:pt modelId="{B5CE257C-783C-407C-AB23-5EE498B96013}" type="pres">
      <dgm:prSet presAssocID="{0CC54DC8-CA90-4C19-948A-0830187EDEA9}" presName="sibTrans" presStyleCnt="0"/>
      <dgm:spPr/>
    </dgm:pt>
    <dgm:pt modelId="{B421663D-B916-47AC-85E9-F4BE3B9ED74F}" type="pres">
      <dgm:prSet presAssocID="{C5563C6C-68DC-42EF-963A-D7CE99063094}" presName="node" presStyleLbl="node1" presStyleIdx="4" presStyleCnt="9">
        <dgm:presLayoutVars>
          <dgm:bulletEnabled val="1"/>
        </dgm:presLayoutVars>
      </dgm:prSet>
      <dgm:spPr/>
      <dgm:t>
        <a:bodyPr/>
        <a:lstStyle/>
        <a:p>
          <a:endParaRPr lang="cs-CZ"/>
        </a:p>
      </dgm:t>
    </dgm:pt>
    <dgm:pt modelId="{8AA7DD53-82E0-4CBE-B72A-EFEA04930B92}" type="pres">
      <dgm:prSet presAssocID="{C393C732-114A-4846-8C09-38D9EB03EB71}" presName="sibTrans" presStyleCnt="0"/>
      <dgm:spPr/>
    </dgm:pt>
    <dgm:pt modelId="{840BB910-9526-4BFA-8C0F-2ACB9ABEDFDB}" type="pres">
      <dgm:prSet presAssocID="{CA5B9B0F-DE47-4F69-9FF1-B03C2FE5806A}" presName="node" presStyleLbl="node1" presStyleIdx="5" presStyleCnt="9">
        <dgm:presLayoutVars>
          <dgm:bulletEnabled val="1"/>
        </dgm:presLayoutVars>
      </dgm:prSet>
      <dgm:spPr/>
      <dgm:t>
        <a:bodyPr/>
        <a:lstStyle/>
        <a:p>
          <a:endParaRPr lang="cs-CZ"/>
        </a:p>
      </dgm:t>
    </dgm:pt>
    <dgm:pt modelId="{7765C797-7F35-493B-9D97-DCD28F652426}" type="pres">
      <dgm:prSet presAssocID="{075B0245-2AF1-4976-B3DA-6706494C3C41}" presName="sibTrans" presStyleCnt="0"/>
      <dgm:spPr/>
    </dgm:pt>
    <dgm:pt modelId="{C5AB5C8D-CE04-40B5-A4BB-D8FB22E4BC50}" type="pres">
      <dgm:prSet presAssocID="{A50C4491-9813-44CD-8DA0-205A30657BB1}" presName="node" presStyleLbl="node1" presStyleIdx="6" presStyleCnt="9">
        <dgm:presLayoutVars>
          <dgm:bulletEnabled val="1"/>
        </dgm:presLayoutVars>
      </dgm:prSet>
      <dgm:spPr/>
      <dgm:t>
        <a:bodyPr/>
        <a:lstStyle/>
        <a:p>
          <a:endParaRPr lang="cs-CZ"/>
        </a:p>
      </dgm:t>
    </dgm:pt>
    <dgm:pt modelId="{624D0D84-992C-4F38-87BB-C7BB1977DC21}" type="pres">
      <dgm:prSet presAssocID="{785347C9-17B6-4CE7-BFAA-930D0E13B031}" presName="sibTrans" presStyleCnt="0"/>
      <dgm:spPr/>
    </dgm:pt>
    <dgm:pt modelId="{2896A1C3-9A70-48A9-96E3-65040F0B65F2}" type="pres">
      <dgm:prSet presAssocID="{C150AFC1-1EE3-40E5-A174-4DC06507D0FB}" presName="node" presStyleLbl="node1" presStyleIdx="7" presStyleCnt="9">
        <dgm:presLayoutVars>
          <dgm:bulletEnabled val="1"/>
        </dgm:presLayoutVars>
      </dgm:prSet>
      <dgm:spPr/>
      <dgm:t>
        <a:bodyPr/>
        <a:lstStyle/>
        <a:p>
          <a:endParaRPr lang="cs-CZ"/>
        </a:p>
      </dgm:t>
    </dgm:pt>
    <dgm:pt modelId="{A9B854CB-AD51-4F6C-AE36-EEEB2B4CCBD9}" type="pres">
      <dgm:prSet presAssocID="{4FFACA3C-0A09-4FDD-B6F1-0A884C2D3ED5}" presName="sibTrans" presStyleCnt="0"/>
      <dgm:spPr/>
    </dgm:pt>
    <dgm:pt modelId="{A11D4F48-347A-4215-A491-DF8F20D77C34}" type="pres">
      <dgm:prSet presAssocID="{E67B8A91-2A6C-4C06-9BC3-EF8A765B4606}" presName="node" presStyleLbl="node1" presStyleIdx="8" presStyleCnt="9">
        <dgm:presLayoutVars>
          <dgm:bulletEnabled val="1"/>
        </dgm:presLayoutVars>
      </dgm:prSet>
      <dgm:spPr/>
      <dgm:t>
        <a:bodyPr/>
        <a:lstStyle/>
        <a:p>
          <a:endParaRPr lang="cs-CZ"/>
        </a:p>
      </dgm:t>
    </dgm:pt>
  </dgm:ptLst>
  <dgm:cxnLst>
    <dgm:cxn modelId="{C52D2F9D-F925-490B-A4C2-3F150E483858}" srcId="{550C499A-917F-4FE7-80AD-1FAC8B146A00}" destId="{A50C4491-9813-44CD-8DA0-205A30657BB1}" srcOrd="6" destOrd="0" parTransId="{65D6F93A-4A8A-4C9E-90F7-A228391550A7}" sibTransId="{785347C9-17B6-4CE7-BFAA-930D0E13B031}"/>
    <dgm:cxn modelId="{73965089-302B-41BD-B4C1-9AFFC01AACA7}" type="presOf" srcId="{E67B8A91-2A6C-4C06-9BC3-EF8A765B4606}" destId="{A11D4F48-347A-4215-A491-DF8F20D77C34}" srcOrd="0" destOrd="0" presId="urn:microsoft.com/office/officeart/2005/8/layout/default"/>
    <dgm:cxn modelId="{E22EFEF4-4521-4293-BF64-92AB9F4A75BC}" type="presOf" srcId="{74F89175-6188-4A50-B9A6-8037BACFEC8D}" destId="{99E9422F-D834-4922-9D4F-6180C8D9E86B}" srcOrd="0" destOrd="0" presId="urn:microsoft.com/office/officeart/2005/8/layout/default"/>
    <dgm:cxn modelId="{3DD78822-C697-4788-BC61-CCA303240867}" srcId="{550C499A-917F-4FE7-80AD-1FAC8B146A00}" destId="{FFBD4654-2743-4116-AFF4-E227E73E1EC7}" srcOrd="2" destOrd="0" parTransId="{07C17959-0E19-4338-B411-2913498D5A49}" sibTransId="{A18EC8DA-5D06-4FD6-B97D-77A52246DE2E}"/>
    <dgm:cxn modelId="{E5A76A35-24BC-485B-8D32-F673423A622C}" srcId="{550C499A-917F-4FE7-80AD-1FAC8B146A00}" destId="{E67B8A91-2A6C-4C06-9BC3-EF8A765B4606}" srcOrd="8" destOrd="0" parTransId="{C0341960-A2BB-4CC9-9B08-20EAC89C4C01}" sibTransId="{3A66D013-576E-426F-8008-9265BB57FDBA}"/>
    <dgm:cxn modelId="{B1E23196-E0D8-4DAF-9728-0F171A095272}" type="presOf" srcId="{0072078F-0F36-480C-B696-63C716A91AE4}" destId="{89759BEB-3C72-44E6-BBE6-E315E4CEE275}" srcOrd="0" destOrd="0" presId="urn:microsoft.com/office/officeart/2005/8/layout/default"/>
    <dgm:cxn modelId="{9189A3B1-DCD1-4992-BE97-8C8B08CD57A2}" type="presOf" srcId="{A50C4491-9813-44CD-8DA0-205A30657BB1}" destId="{C5AB5C8D-CE04-40B5-A4BB-D8FB22E4BC50}" srcOrd="0" destOrd="0" presId="urn:microsoft.com/office/officeart/2005/8/layout/default"/>
    <dgm:cxn modelId="{09A82E18-097C-412A-B8F9-0F6EB048E6AA}" type="presOf" srcId="{550C499A-917F-4FE7-80AD-1FAC8B146A00}" destId="{B5D3F7B2-A7D2-4D6F-A29D-DAFA07FAFAC5}" srcOrd="0" destOrd="0" presId="urn:microsoft.com/office/officeart/2005/8/layout/default"/>
    <dgm:cxn modelId="{8108034E-9128-45AB-94AF-5021D9CBF5CB}" type="presOf" srcId="{79050DCC-4FB5-43C7-BC72-11CDE90576E9}" destId="{D75797F8-F836-4064-8333-E2F4CF4E9D35}" srcOrd="0" destOrd="0" presId="urn:microsoft.com/office/officeart/2005/8/layout/default"/>
    <dgm:cxn modelId="{4C331C86-FB94-4C3B-A436-C5D781674CF4}" srcId="{550C499A-917F-4FE7-80AD-1FAC8B146A00}" destId="{C5563C6C-68DC-42EF-963A-D7CE99063094}" srcOrd="4" destOrd="0" parTransId="{71C51888-F1B7-4229-B536-6785CB925482}" sibTransId="{C393C732-114A-4846-8C09-38D9EB03EB71}"/>
    <dgm:cxn modelId="{36A84B10-42F2-4ACB-A1E2-A70986F42D74}" type="presOf" srcId="{FFBD4654-2743-4116-AFF4-E227E73E1EC7}" destId="{F2FF7B52-23C4-494D-85DC-81E232A3C0BF}" srcOrd="0" destOrd="0" presId="urn:microsoft.com/office/officeart/2005/8/layout/default"/>
    <dgm:cxn modelId="{51FF53A1-8FF8-4070-90F1-A13101E7B86B}" type="presOf" srcId="{C150AFC1-1EE3-40E5-A174-4DC06507D0FB}" destId="{2896A1C3-9A70-48A9-96E3-65040F0B65F2}" srcOrd="0" destOrd="0" presId="urn:microsoft.com/office/officeart/2005/8/layout/default"/>
    <dgm:cxn modelId="{8880BC78-D560-462A-8412-231FA8A129A8}" srcId="{550C499A-917F-4FE7-80AD-1FAC8B146A00}" destId="{0072078F-0F36-480C-B696-63C716A91AE4}" srcOrd="3" destOrd="0" parTransId="{78CC36AF-C9AC-4206-93E6-1A980DDC79AA}" sibTransId="{0CC54DC8-CA90-4C19-948A-0830187EDEA9}"/>
    <dgm:cxn modelId="{A58D418E-92F4-409F-9695-5D0D67881A89}" srcId="{550C499A-917F-4FE7-80AD-1FAC8B146A00}" destId="{74F89175-6188-4A50-B9A6-8037BACFEC8D}" srcOrd="0" destOrd="0" parTransId="{873E9748-744E-43CB-8935-EC57942685DA}" sibTransId="{8C564249-2605-48F4-A936-95086ED97DFE}"/>
    <dgm:cxn modelId="{6BE2A969-1A8A-4484-8C55-4904274056BA}" type="presOf" srcId="{CA5B9B0F-DE47-4F69-9FF1-B03C2FE5806A}" destId="{840BB910-9526-4BFA-8C0F-2ACB9ABEDFDB}" srcOrd="0" destOrd="0" presId="urn:microsoft.com/office/officeart/2005/8/layout/default"/>
    <dgm:cxn modelId="{85F840E8-4A3A-41EA-A9C7-9D2CA59C3AC6}" type="presOf" srcId="{C5563C6C-68DC-42EF-963A-D7CE99063094}" destId="{B421663D-B916-47AC-85E9-F4BE3B9ED74F}" srcOrd="0" destOrd="0" presId="urn:microsoft.com/office/officeart/2005/8/layout/default"/>
    <dgm:cxn modelId="{F4D9D01D-56E9-4F62-BC68-53AC50272725}" srcId="{550C499A-917F-4FE7-80AD-1FAC8B146A00}" destId="{79050DCC-4FB5-43C7-BC72-11CDE90576E9}" srcOrd="1" destOrd="0" parTransId="{99CA8793-49E8-4E2C-BA79-540D7A94EF77}" sibTransId="{D4F32992-0D26-449A-A047-AD6B36BC12EF}"/>
    <dgm:cxn modelId="{CB1E6DD2-E185-4E56-83BA-DEB2A55273B1}" srcId="{550C499A-917F-4FE7-80AD-1FAC8B146A00}" destId="{C150AFC1-1EE3-40E5-A174-4DC06507D0FB}" srcOrd="7" destOrd="0" parTransId="{DA7A346E-B8EF-4547-AC93-C943E23D9BE8}" sibTransId="{4FFACA3C-0A09-4FDD-B6F1-0A884C2D3ED5}"/>
    <dgm:cxn modelId="{F2D4764A-7553-4529-B60D-05944F4FF11B}" srcId="{550C499A-917F-4FE7-80AD-1FAC8B146A00}" destId="{CA5B9B0F-DE47-4F69-9FF1-B03C2FE5806A}" srcOrd="5" destOrd="0" parTransId="{686232CD-AE99-4CE7-91AC-CFFD2FA19D54}" sibTransId="{075B0245-2AF1-4976-B3DA-6706494C3C41}"/>
    <dgm:cxn modelId="{E6D4A4C8-859C-4B99-AEC5-50F0AF3B7D6A}" type="presParOf" srcId="{B5D3F7B2-A7D2-4D6F-A29D-DAFA07FAFAC5}" destId="{99E9422F-D834-4922-9D4F-6180C8D9E86B}" srcOrd="0" destOrd="0" presId="urn:microsoft.com/office/officeart/2005/8/layout/default"/>
    <dgm:cxn modelId="{EC53E9F4-E8C1-43E0-973D-86920D1A874E}" type="presParOf" srcId="{B5D3F7B2-A7D2-4D6F-A29D-DAFA07FAFAC5}" destId="{F5FCA210-6BAA-4115-A188-CA02A3534C6F}" srcOrd="1" destOrd="0" presId="urn:microsoft.com/office/officeart/2005/8/layout/default"/>
    <dgm:cxn modelId="{F4CCFC0F-2636-45A0-98F5-86A48839A868}" type="presParOf" srcId="{B5D3F7B2-A7D2-4D6F-A29D-DAFA07FAFAC5}" destId="{D75797F8-F836-4064-8333-E2F4CF4E9D35}" srcOrd="2" destOrd="0" presId="urn:microsoft.com/office/officeart/2005/8/layout/default"/>
    <dgm:cxn modelId="{186ADC2A-E169-4418-BEE8-3782245D644A}" type="presParOf" srcId="{B5D3F7B2-A7D2-4D6F-A29D-DAFA07FAFAC5}" destId="{1E0FD7D3-4F48-412B-B069-AD50E90D2F7F}" srcOrd="3" destOrd="0" presId="urn:microsoft.com/office/officeart/2005/8/layout/default"/>
    <dgm:cxn modelId="{E9DE9D82-EFF8-45E3-8E59-858C5E829BED}" type="presParOf" srcId="{B5D3F7B2-A7D2-4D6F-A29D-DAFA07FAFAC5}" destId="{F2FF7B52-23C4-494D-85DC-81E232A3C0BF}" srcOrd="4" destOrd="0" presId="urn:microsoft.com/office/officeart/2005/8/layout/default"/>
    <dgm:cxn modelId="{08E2987B-381E-4F7E-8C9A-8E63189A1CD2}" type="presParOf" srcId="{B5D3F7B2-A7D2-4D6F-A29D-DAFA07FAFAC5}" destId="{D47B969E-7D85-48FD-BF63-514B2FEF118E}" srcOrd="5" destOrd="0" presId="urn:microsoft.com/office/officeart/2005/8/layout/default"/>
    <dgm:cxn modelId="{E41F72D1-C8F3-4816-81CE-CE54BE63522C}" type="presParOf" srcId="{B5D3F7B2-A7D2-4D6F-A29D-DAFA07FAFAC5}" destId="{89759BEB-3C72-44E6-BBE6-E315E4CEE275}" srcOrd="6" destOrd="0" presId="urn:microsoft.com/office/officeart/2005/8/layout/default"/>
    <dgm:cxn modelId="{1FE04664-BCEE-4EDB-95FD-955B8D3E31C6}" type="presParOf" srcId="{B5D3F7B2-A7D2-4D6F-A29D-DAFA07FAFAC5}" destId="{B5CE257C-783C-407C-AB23-5EE498B96013}" srcOrd="7" destOrd="0" presId="urn:microsoft.com/office/officeart/2005/8/layout/default"/>
    <dgm:cxn modelId="{D59875EC-2160-452C-BF65-2324B043213E}" type="presParOf" srcId="{B5D3F7B2-A7D2-4D6F-A29D-DAFA07FAFAC5}" destId="{B421663D-B916-47AC-85E9-F4BE3B9ED74F}" srcOrd="8" destOrd="0" presId="urn:microsoft.com/office/officeart/2005/8/layout/default"/>
    <dgm:cxn modelId="{AAA6070A-5E25-4D1F-AC52-6D4F482CF1AF}" type="presParOf" srcId="{B5D3F7B2-A7D2-4D6F-A29D-DAFA07FAFAC5}" destId="{8AA7DD53-82E0-4CBE-B72A-EFEA04930B92}" srcOrd="9" destOrd="0" presId="urn:microsoft.com/office/officeart/2005/8/layout/default"/>
    <dgm:cxn modelId="{BF1BF77E-ABC4-4EC0-8380-4882923FB703}" type="presParOf" srcId="{B5D3F7B2-A7D2-4D6F-A29D-DAFA07FAFAC5}" destId="{840BB910-9526-4BFA-8C0F-2ACB9ABEDFDB}" srcOrd="10" destOrd="0" presId="urn:microsoft.com/office/officeart/2005/8/layout/default"/>
    <dgm:cxn modelId="{04AF4650-673D-47EE-9F1E-0B5DF3355CD8}" type="presParOf" srcId="{B5D3F7B2-A7D2-4D6F-A29D-DAFA07FAFAC5}" destId="{7765C797-7F35-493B-9D97-DCD28F652426}" srcOrd="11" destOrd="0" presId="urn:microsoft.com/office/officeart/2005/8/layout/default"/>
    <dgm:cxn modelId="{CBA7CE4F-8988-4103-87B3-1F482916991E}" type="presParOf" srcId="{B5D3F7B2-A7D2-4D6F-A29D-DAFA07FAFAC5}" destId="{C5AB5C8D-CE04-40B5-A4BB-D8FB22E4BC50}" srcOrd="12" destOrd="0" presId="urn:microsoft.com/office/officeart/2005/8/layout/default"/>
    <dgm:cxn modelId="{7692C0FF-10F1-4D55-890F-53788111CE1E}" type="presParOf" srcId="{B5D3F7B2-A7D2-4D6F-A29D-DAFA07FAFAC5}" destId="{624D0D84-992C-4F38-87BB-C7BB1977DC21}" srcOrd="13" destOrd="0" presId="urn:microsoft.com/office/officeart/2005/8/layout/default"/>
    <dgm:cxn modelId="{18340DDA-45BE-4497-BBFB-E7D2AA6F1283}" type="presParOf" srcId="{B5D3F7B2-A7D2-4D6F-A29D-DAFA07FAFAC5}" destId="{2896A1C3-9A70-48A9-96E3-65040F0B65F2}" srcOrd="14" destOrd="0" presId="urn:microsoft.com/office/officeart/2005/8/layout/default"/>
    <dgm:cxn modelId="{54B9E7ED-8CF6-40B8-9609-D9E6CFDCB0AB}" type="presParOf" srcId="{B5D3F7B2-A7D2-4D6F-A29D-DAFA07FAFAC5}" destId="{A9B854CB-AD51-4F6C-AE36-EEEB2B4CCBD9}" srcOrd="15" destOrd="0" presId="urn:microsoft.com/office/officeart/2005/8/layout/default"/>
    <dgm:cxn modelId="{4CF25ED9-F683-40D6-9A97-926D14F67B44}" type="presParOf" srcId="{B5D3F7B2-A7D2-4D6F-A29D-DAFA07FAFAC5}" destId="{A11D4F48-347A-4215-A491-DF8F20D77C3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168E61-EC7B-4E3A-93AE-02E10CDA2E18}"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F005CF73-EEBF-4738-BECB-F86891F7AA1C}">
      <dgm:prSet/>
      <dgm:spPr/>
      <dgm:t>
        <a:bodyPr/>
        <a:lstStyle/>
        <a:p>
          <a:r>
            <a:rPr lang="cs-CZ" dirty="0"/>
            <a:t>Žadatel: musí být aktivním zemědělcem </a:t>
          </a:r>
          <a:endParaRPr lang="en-US" dirty="0"/>
        </a:p>
      </dgm:t>
    </dgm:pt>
    <dgm:pt modelId="{ABC29C82-86C1-4B28-8A96-2244D64A9156}" type="parTrans" cxnId="{53E1C599-602A-4647-A006-7EB6461BECE0}">
      <dgm:prSet/>
      <dgm:spPr/>
      <dgm:t>
        <a:bodyPr/>
        <a:lstStyle/>
        <a:p>
          <a:endParaRPr lang="en-US"/>
        </a:p>
      </dgm:t>
    </dgm:pt>
    <dgm:pt modelId="{5D402C42-F48C-45CB-8481-14C7F33231DC}" type="sibTrans" cxnId="{53E1C599-602A-4647-A006-7EB6461BECE0}">
      <dgm:prSet/>
      <dgm:spPr/>
      <dgm:t>
        <a:bodyPr/>
        <a:lstStyle/>
        <a:p>
          <a:endParaRPr lang="en-US"/>
        </a:p>
      </dgm:t>
    </dgm:pt>
    <dgm:pt modelId="{EEB27E53-8693-48E5-A606-B24699F7C4EB}">
      <dgm:prSet/>
      <dgm:spPr/>
      <dgm:t>
        <a:bodyPr/>
        <a:lstStyle/>
        <a:p>
          <a:r>
            <a:rPr lang="cs-CZ"/>
            <a:t>obhospodařuje min. 1 ha zemědělské půdy evidované v LPIS</a:t>
          </a:r>
          <a:endParaRPr lang="en-US"/>
        </a:p>
      </dgm:t>
    </dgm:pt>
    <dgm:pt modelId="{51DBA0B4-AD64-4D2F-9970-F108E80906CC}" type="parTrans" cxnId="{E8F23179-46C1-4C10-820A-0272112B3A59}">
      <dgm:prSet/>
      <dgm:spPr/>
      <dgm:t>
        <a:bodyPr/>
        <a:lstStyle/>
        <a:p>
          <a:endParaRPr lang="en-US"/>
        </a:p>
      </dgm:t>
    </dgm:pt>
    <dgm:pt modelId="{9DF3730C-47A8-4BCB-AD5E-6DB0DF6E425A}" type="sibTrans" cxnId="{E8F23179-46C1-4C10-820A-0272112B3A59}">
      <dgm:prSet/>
      <dgm:spPr/>
      <dgm:t>
        <a:bodyPr/>
        <a:lstStyle/>
        <a:p>
          <a:endParaRPr lang="en-US"/>
        </a:p>
      </dgm:t>
    </dgm:pt>
    <dgm:pt modelId="{B5B1ECA1-7EF6-4143-BAD4-5D814CFEED47}">
      <dgm:prSet/>
      <dgm:spPr/>
      <dgm:t>
        <a:bodyPr/>
        <a:lstStyle/>
        <a:p>
          <a:r>
            <a:rPr lang="cs-CZ"/>
            <a:t>deklarovaná zemědělská plocha musí být řádně zemědělsky obhospodařovaná </a:t>
          </a:r>
          <a:endParaRPr lang="en-US"/>
        </a:p>
      </dgm:t>
    </dgm:pt>
    <dgm:pt modelId="{EED619AB-3817-473C-B265-B492393DD421}" type="parTrans" cxnId="{C80CEE28-B872-4A2D-9426-C0BBDE1E2BDE}">
      <dgm:prSet/>
      <dgm:spPr/>
      <dgm:t>
        <a:bodyPr/>
        <a:lstStyle/>
        <a:p>
          <a:endParaRPr lang="en-US"/>
        </a:p>
      </dgm:t>
    </dgm:pt>
    <dgm:pt modelId="{0DBABE0C-47D9-4BE0-8DD1-17A5D13F3B14}" type="sibTrans" cxnId="{C80CEE28-B872-4A2D-9426-C0BBDE1E2BDE}">
      <dgm:prSet/>
      <dgm:spPr/>
      <dgm:t>
        <a:bodyPr/>
        <a:lstStyle/>
        <a:p>
          <a:endParaRPr lang="en-US"/>
        </a:p>
      </dgm:t>
    </dgm:pt>
    <dgm:pt modelId="{B22FD576-AB0B-4A9D-A3B5-4F9330D3A674}">
      <dgm:prSet/>
      <dgm:spPr/>
      <dgm:t>
        <a:bodyPr/>
        <a:lstStyle/>
        <a:p>
          <a:r>
            <a:rPr lang="cs-CZ"/>
            <a:t>musí dodržovat požadavky podmíněnosti (DZES, PPH)</a:t>
          </a:r>
          <a:endParaRPr lang="en-US"/>
        </a:p>
      </dgm:t>
    </dgm:pt>
    <dgm:pt modelId="{C20C4302-F105-4466-B543-996C60CC4C05}" type="parTrans" cxnId="{4FC50214-C923-477B-8787-AEEE5331BB41}">
      <dgm:prSet/>
      <dgm:spPr/>
      <dgm:t>
        <a:bodyPr/>
        <a:lstStyle/>
        <a:p>
          <a:endParaRPr lang="en-US"/>
        </a:p>
      </dgm:t>
    </dgm:pt>
    <dgm:pt modelId="{D63278F2-33DF-44A6-AAA4-0CBA5C0475E7}" type="sibTrans" cxnId="{4FC50214-C923-477B-8787-AEEE5331BB41}">
      <dgm:prSet/>
      <dgm:spPr/>
      <dgm:t>
        <a:bodyPr/>
        <a:lstStyle/>
        <a:p>
          <a:endParaRPr lang="en-US"/>
        </a:p>
      </dgm:t>
    </dgm:pt>
    <dgm:pt modelId="{D3F421EB-08FA-46E6-90F7-0A8BD4639D03}" type="pres">
      <dgm:prSet presAssocID="{C2168E61-EC7B-4E3A-93AE-02E10CDA2E18}" presName="diagram" presStyleCnt="0">
        <dgm:presLayoutVars>
          <dgm:dir/>
          <dgm:resizeHandles val="exact"/>
        </dgm:presLayoutVars>
      </dgm:prSet>
      <dgm:spPr/>
      <dgm:t>
        <a:bodyPr/>
        <a:lstStyle/>
        <a:p>
          <a:endParaRPr lang="cs-CZ"/>
        </a:p>
      </dgm:t>
    </dgm:pt>
    <dgm:pt modelId="{AE2E0F79-F8F7-4DA4-81DF-FD6B8692FACB}" type="pres">
      <dgm:prSet presAssocID="{F005CF73-EEBF-4738-BECB-F86891F7AA1C}" presName="node" presStyleLbl="node1" presStyleIdx="0" presStyleCnt="4">
        <dgm:presLayoutVars>
          <dgm:bulletEnabled val="1"/>
        </dgm:presLayoutVars>
      </dgm:prSet>
      <dgm:spPr/>
      <dgm:t>
        <a:bodyPr/>
        <a:lstStyle/>
        <a:p>
          <a:endParaRPr lang="cs-CZ"/>
        </a:p>
      </dgm:t>
    </dgm:pt>
    <dgm:pt modelId="{937D6166-0235-4746-9FBD-CC5D11DC51AA}" type="pres">
      <dgm:prSet presAssocID="{5D402C42-F48C-45CB-8481-14C7F33231DC}" presName="sibTrans" presStyleLbl="sibTrans2D1" presStyleIdx="0" presStyleCnt="3"/>
      <dgm:spPr/>
      <dgm:t>
        <a:bodyPr/>
        <a:lstStyle/>
        <a:p>
          <a:endParaRPr lang="cs-CZ"/>
        </a:p>
      </dgm:t>
    </dgm:pt>
    <dgm:pt modelId="{B1177322-54DA-499F-A50B-95CA3EC954C3}" type="pres">
      <dgm:prSet presAssocID="{5D402C42-F48C-45CB-8481-14C7F33231DC}" presName="connectorText" presStyleLbl="sibTrans2D1" presStyleIdx="0" presStyleCnt="3"/>
      <dgm:spPr/>
      <dgm:t>
        <a:bodyPr/>
        <a:lstStyle/>
        <a:p>
          <a:endParaRPr lang="cs-CZ"/>
        </a:p>
      </dgm:t>
    </dgm:pt>
    <dgm:pt modelId="{FA68E9B1-EE8F-464C-BB6C-696F88D15468}" type="pres">
      <dgm:prSet presAssocID="{EEB27E53-8693-48E5-A606-B24699F7C4EB}" presName="node" presStyleLbl="node1" presStyleIdx="1" presStyleCnt="4">
        <dgm:presLayoutVars>
          <dgm:bulletEnabled val="1"/>
        </dgm:presLayoutVars>
      </dgm:prSet>
      <dgm:spPr/>
      <dgm:t>
        <a:bodyPr/>
        <a:lstStyle/>
        <a:p>
          <a:endParaRPr lang="cs-CZ"/>
        </a:p>
      </dgm:t>
    </dgm:pt>
    <dgm:pt modelId="{93141BED-BB22-4C8E-ADA4-A2CB6E91F473}" type="pres">
      <dgm:prSet presAssocID="{9DF3730C-47A8-4BCB-AD5E-6DB0DF6E425A}" presName="sibTrans" presStyleLbl="sibTrans2D1" presStyleIdx="1" presStyleCnt="3"/>
      <dgm:spPr/>
      <dgm:t>
        <a:bodyPr/>
        <a:lstStyle/>
        <a:p>
          <a:endParaRPr lang="cs-CZ"/>
        </a:p>
      </dgm:t>
    </dgm:pt>
    <dgm:pt modelId="{9CA25424-EFA0-4C57-958E-1BE36BC6F58E}" type="pres">
      <dgm:prSet presAssocID="{9DF3730C-47A8-4BCB-AD5E-6DB0DF6E425A}" presName="connectorText" presStyleLbl="sibTrans2D1" presStyleIdx="1" presStyleCnt="3"/>
      <dgm:spPr/>
      <dgm:t>
        <a:bodyPr/>
        <a:lstStyle/>
        <a:p>
          <a:endParaRPr lang="cs-CZ"/>
        </a:p>
      </dgm:t>
    </dgm:pt>
    <dgm:pt modelId="{A3C86B2C-CAD6-497C-856F-DA54C4EE45D4}" type="pres">
      <dgm:prSet presAssocID="{B5B1ECA1-7EF6-4143-BAD4-5D814CFEED47}" presName="node" presStyleLbl="node1" presStyleIdx="2" presStyleCnt="4">
        <dgm:presLayoutVars>
          <dgm:bulletEnabled val="1"/>
        </dgm:presLayoutVars>
      </dgm:prSet>
      <dgm:spPr/>
      <dgm:t>
        <a:bodyPr/>
        <a:lstStyle/>
        <a:p>
          <a:endParaRPr lang="cs-CZ"/>
        </a:p>
      </dgm:t>
    </dgm:pt>
    <dgm:pt modelId="{419ADEDF-8FDC-4EAA-89C3-97F98B9DDF79}" type="pres">
      <dgm:prSet presAssocID="{0DBABE0C-47D9-4BE0-8DD1-17A5D13F3B14}" presName="sibTrans" presStyleLbl="sibTrans2D1" presStyleIdx="2" presStyleCnt="3"/>
      <dgm:spPr/>
      <dgm:t>
        <a:bodyPr/>
        <a:lstStyle/>
        <a:p>
          <a:endParaRPr lang="cs-CZ"/>
        </a:p>
      </dgm:t>
    </dgm:pt>
    <dgm:pt modelId="{CE529090-3DF3-486A-84A8-22BB790EDCFF}" type="pres">
      <dgm:prSet presAssocID="{0DBABE0C-47D9-4BE0-8DD1-17A5D13F3B14}" presName="connectorText" presStyleLbl="sibTrans2D1" presStyleIdx="2" presStyleCnt="3"/>
      <dgm:spPr/>
      <dgm:t>
        <a:bodyPr/>
        <a:lstStyle/>
        <a:p>
          <a:endParaRPr lang="cs-CZ"/>
        </a:p>
      </dgm:t>
    </dgm:pt>
    <dgm:pt modelId="{6A3D97D1-54D6-4A61-8FA8-7B22E2CA60E6}" type="pres">
      <dgm:prSet presAssocID="{B22FD576-AB0B-4A9D-A3B5-4F9330D3A674}" presName="node" presStyleLbl="node1" presStyleIdx="3" presStyleCnt="4">
        <dgm:presLayoutVars>
          <dgm:bulletEnabled val="1"/>
        </dgm:presLayoutVars>
      </dgm:prSet>
      <dgm:spPr/>
      <dgm:t>
        <a:bodyPr/>
        <a:lstStyle/>
        <a:p>
          <a:endParaRPr lang="cs-CZ"/>
        </a:p>
      </dgm:t>
    </dgm:pt>
  </dgm:ptLst>
  <dgm:cxnLst>
    <dgm:cxn modelId="{4FC50214-C923-477B-8787-AEEE5331BB41}" srcId="{C2168E61-EC7B-4E3A-93AE-02E10CDA2E18}" destId="{B22FD576-AB0B-4A9D-A3B5-4F9330D3A674}" srcOrd="3" destOrd="0" parTransId="{C20C4302-F105-4466-B543-996C60CC4C05}" sibTransId="{D63278F2-33DF-44A6-AAA4-0CBA5C0475E7}"/>
    <dgm:cxn modelId="{6DA9D471-2FA0-40F9-9BA7-E36FC58EF79D}" type="presOf" srcId="{5D402C42-F48C-45CB-8481-14C7F33231DC}" destId="{B1177322-54DA-499F-A50B-95CA3EC954C3}" srcOrd="1" destOrd="0" presId="urn:microsoft.com/office/officeart/2005/8/layout/process5"/>
    <dgm:cxn modelId="{B8768DB1-C246-4220-874B-EB9BA8D8B43D}" type="presOf" srcId="{9DF3730C-47A8-4BCB-AD5E-6DB0DF6E425A}" destId="{93141BED-BB22-4C8E-ADA4-A2CB6E91F473}" srcOrd="0" destOrd="0" presId="urn:microsoft.com/office/officeart/2005/8/layout/process5"/>
    <dgm:cxn modelId="{5943DBD0-2C8F-4575-AE9F-04854C72471E}" type="presOf" srcId="{EEB27E53-8693-48E5-A606-B24699F7C4EB}" destId="{FA68E9B1-EE8F-464C-BB6C-696F88D15468}" srcOrd="0" destOrd="0" presId="urn:microsoft.com/office/officeart/2005/8/layout/process5"/>
    <dgm:cxn modelId="{B130FA71-E4C4-46F4-B10F-5781FE8D9189}" type="presOf" srcId="{0DBABE0C-47D9-4BE0-8DD1-17A5D13F3B14}" destId="{CE529090-3DF3-486A-84A8-22BB790EDCFF}" srcOrd="1" destOrd="0" presId="urn:microsoft.com/office/officeart/2005/8/layout/process5"/>
    <dgm:cxn modelId="{296FB8BF-4202-4F46-8739-931B8CFEB5BF}" type="presOf" srcId="{F005CF73-EEBF-4738-BECB-F86891F7AA1C}" destId="{AE2E0F79-F8F7-4DA4-81DF-FD6B8692FACB}" srcOrd="0" destOrd="0" presId="urn:microsoft.com/office/officeart/2005/8/layout/process5"/>
    <dgm:cxn modelId="{C981FD4E-6A20-4DE7-BF7E-392CBEE139E5}" type="presOf" srcId="{C2168E61-EC7B-4E3A-93AE-02E10CDA2E18}" destId="{D3F421EB-08FA-46E6-90F7-0A8BD4639D03}" srcOrd="0" destOrd="0" presId="urn:microsoft.com/office/officeart/2005/8/layout/process5"/>
    <dgm:cxn modelId="{275DA2FC-E3E0-45D1-B957-2221444DC626}" type="presOf" srcId="{B5B1ECA1-7EF6-4143-BAD4-5D814CFEED47}" destId="{A3C86B2C-CAD6-497C-856F-DA54C4EE45D4}" srcOrd="0" destOrd="0" presId="urn:microsoft.com/office/officeart/2005/8/layout/process5"/>
    <dgm:cxn modelId="{934D376A-7DA8-4256-84BA-02C0D016A1F2}" type="presOf" srcId="{B22FD576-AB0B-4A9D-A3B5-4F9330D3A674}" destId="{6A3D97D1-54D6-4A61-8FA8-7B22E2CA60E6}" srcOrd="0" destOrd="0" presId="urn:microsoft.com/office/officeart/2005/8/layout/process5"/>
    <dgm:cxn modelId="{C80CEE28-B872-4A2D-9426-C0BBDE1E2BDE}" srcId="{C2168E61-EC7B-4E3A-93AE-02E10CDA2E18}" destId="{B5B1ECA1-7EF6-4143-BAD4-5D814CFEED47}" srcOrd="2" destOrd="0" parTransId="{EED619AB-3817-473C-B265-B492393DD421}" sibTransId="{0DBABE0C-47D9-4BE0-8DD1-17A5D13F3B14}"/>
    <dgm:cxn modelId="{A3953F32-8C27-47B5-93B5-EA83945DD7C6}" type="presOf" srcId="{5D402C42-F48C-45CB-8481-14C7F33231DC}" destId="{937D6166-0235-4746-9FBD-CC5D11DC51AA}" srcOrd="0" destOrd="0" presId="urn:microsoft.com/office/officeart/2005/8/layout/process5"/>
    <dgm:cxn modelId="{E86E243E-133A-4E07-9E54-734E419D6B0E}" type="presOf" srcId="{9DF3730C-47A8-4BCB-AD5E-6DB0DF6E425A}" destId="{9CA25424-EFA0-4C57-958E-1BE36BC6F58E}" srcOrd="1" destOrd="0" presId="urn:microsoft.com/office/officeart/2005/8/layout/process5"/>
    <dgm:cxn modelId="{E8F23179-46C1-4C10-820A-0272112B3A59}" srcId="{C2168E61-EC7B-4E3A-93AE-02E10CDA2E18}" destId="{EEB27E53-8693-48E5-A606-B24699F7C4EB}" srcOrd="1" destOrd="0" parTransId="{51DBA0B4-AD64-4D2F-9970-F108E80906CC}" sibTransId="{9DF3730C-47A8-4BCB-AD5E-6DB0DF6E425A}"/>
    <dgm:cxn modelId="{53E1C599-602A-4647-A006-7EB6461BECE0}" srcId="{C2168E61-EC7B-4E3A-93AE-02E10CDA2E18}" destId="{F005CF73-EEBF-4738-BECB-F86891F7AA1C}" srcOrd="0" destOrd="0" parTransId="{ABC29C82-86C1-4B28-8A96-2244D64A9156}" sibTransId="{5D402C42-F48C-45CB-8481-14C7F33231DC}"/>
    <dgm:cxn modelId="{3478E80A-D65C-446A-A624-A059F7B2CF73}" type="presOf" srcId="{0DBABE0C-47D9-4BE0-8DD1-17A5D13F3B14}" destId="{419ADEDF-8FDC-4EAA-89C3-97F98B9DDF79}" srcOrd="0" destOrd="0" presId="urn:microsoft.com/office/officeart/2005/8/layout/process5"/>
    <dgm:cxn modelId="{10A9D630-BA97-4AFB-A8B5-2CA9673A7CEA}" type="presParOf" srcId="{D3F421EB-08FA-46E6-90F7-0A8BD4639D03}" destId="{AE2E0F79-F8F7-4DA4-81DF-FD6B8692FACB}" srcOrd="0" destOrd="0" presId="urn:microsoft.com/office/officeart/2005/8/layout/process5"/>
    <dgm:cxn modelId="{3AA0A09B-7AF5-4A4A-813A-BBB3102A36DA}" type="presParOf" srcId="{D3F421EB-08FA-46E6-90F7-0A8BD4639D03}" destId="{937D6166-0235-4746-9FBD-CC5D11DC51AA}" srcOrd="1" destOrd="0" presId="urn:microsoft.com/office/officeart/2005/8/layout/process5"/>
    <dgm:cxn modelId="{98D1C539-230C-4B2C-B168-BEF078289B37}" type="presParOf" srcId="{937D6166-0235-4746-9FBD-CC5D11DC51AA}" destId="{B1177322-54DA-499F-A50B-95CA3EC954C3}" srcOrd="0" destOrd="0" presId="urn:microsoft.com/office/officeart/2005/8/layout/process5"/>
    <dgm:cxn modelId="{8C77C205-DCC6-4FE1-8CF9-766BB076E10F}" type="presParOf" srcId="{D3F421EB-08FA-46E6-90F7-0A8BD4639D03}" destId="{FA68E9B1-EE8F-464C-BB6C-696F88D15468}" srcOrd="2" destOrd="0" presId="urn:microsoft.com/office/officeart/2005/8/layout/process5"/>
    <dgm:cxn modelId="{36D1FF63-C73D-4791-824E-F728A2B3897F}" type="presParOf" srcId="{D3F421EB-08FA-46E6-90F7-0A8BD4639D03}" destId="{93141BED-BB22-4C8E-ADA4-A2CB6E91F473}" srcOrd="3" destOrd="0" presId="urn:microsoft.com/office/officeart/2005/8/layout/process5"/>
    <dgm:cxn modelId="{664978B4-155B-4D10-BF17-BB5A52C6B707}" type="presParOf" srcId="{93141BED-BB22-4C8E-ADA4-A2CB6E91F473}" destId="{9CA25424-EFA0-4C57-958E-1BE36BC6F58E}" srcOrd="0" destOrd="0" presId="urn:microsoft.com/office/officeart/2005/8/layout/process5"/>
    <dgm:cxn modelId="{3E13E84A-CF40-4C51-AD4B-DC0D100B44CE}" type="presParOf" srcId="{D3F421EB-08FA-46E6-90F7-0A8BD4639D03}" destId="{A3C86B2C-CAD6-497C-856F-DA54C4EE45D4}" srcOrd="4" destOrd="0" presId="urn:microsoft.com/office/officeart/2005/8/layout/process5"/>
    <dgm:cxn modelId="{F6D4A672-2B71-484C-BAC0-6B46738D65F1}" type="presParOf" srcId="{D3F421EB-08FA-46E6-90F7-0A8BD4639D03}" destId="{419ADEDF-8FDC-4EAA-89C3-97F98B9DDF79}" srcOrd="5" destOrd="0" presId="urn:microsoft.com/office/officeart/2005/8/layout/process5"/>
    <dgm:cxn modelId="{F2D3AAD7-458A-4D03-AA85-BC44AEC73793}" type="presParOf" srcId="{419ADEDF-8FDC-4EAA-89C3-97F98B9DDF79}" destId="{CE529090-3DF3-486A-84A8-22BB790EDCFF}" srcOrd="0" destOrd="0" presId="urn:microsoft.com/office/officeart/2005/8/layout/process5"/>
    <dgm:cxn modelId="{3661EA99-DDDC-463C-8A77-0948015B86D5}" type="presParOf" srcId="{D3F421EB-08FA-46E6-90F7-0A8BD4639D03}" destId="{6A3D97D1-54D6-4A61-8FA8-7B22E2CA60E6}"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658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775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682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167728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1/20/2023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7994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76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77777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173958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cs-CZ" sz="3200" b="0" strike="noStrike" spc="-1">
              <a:latin typeface="Arial"/>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92419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Tree>
    <p:extLst>
      <p:ext uri="{BB962C8B-B14F-4D97-AF65-F5344CB8AC3E}">
        <p14:creationId xmlns:p14="http://schemas.microsoft.com/office/powerpoint/2010/main" val="309180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225256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801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cs-CZ" sz="3200" b="0" strike="noStrike" spc="-1">
              <a:latin typeface="Arial"/>
            </a:endParaRPr>
          </a:p>
        </p:txBody>
      </p:sp>
      <p:sp>
        <p:nvSpPr>
          <p:cNvPr id="5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167425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cs-CZ"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185702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63365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cs-CZ" sz="3200" b="0" strike="noStrike" spc="-1">
              <a:latin typeface="Arial"/>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387936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7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cs-CZ" sz="3200" b="0" strike="noStrike" spc="-1">
              <a:latin typeface="Arial"/>
            </a:endParaRPr>
          </a:p>
        </p:txBody>
      </p:sp>
      <p:sp>
        <p:nvSpPr>
          <p:cNvPr id="7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4084303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7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cs-CZ" sz="3200" b="0" strike="noStrike" spc="-1">
              <a:latin typeface="Arial"/>
            </a:endParaRPr>
          </a:p>
        </p:txBody>
      </p:sp>
      <p:sp>
        <p:nvSpPr>
          <p:cNvPr id="7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cs-CZ" sz="3200" b="0" strike="noStrike" spc="-1">
              <a:latin typeface="Arial"/>
            </a:endParaRPr>
          </a:p>
        </p:txBody>
      </p:sp>
      <p:sp>
        <p:nvSpPr>
          <p:cNvPr id="7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cs-CZ" sz="3200" b="0" strike="noStrike" spc="-1">
              <a:latin typeface="Arial"/>
            </a:endParaRPr>
          </a:p>
        </p:txBody>
      </p:sp>
      <p:sp>
        <p:nvSpPr>
          <p:cNvPr id="7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cs-CZ" sz="3200" b="0" strike="noStrike" spc="-1">
              <a:latin typeface="Arial"/>
            </a:endParaRPr>
          </a:p>
        </p:txBody>
      </p:sp>
      <p:sp>
        <p:nvSpPr>
          <p:cNvPr id="7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cs-CZ" sz="3200" b="0" strike="noStrike" spc="-1">
              <a:latin typeface="Arial"/>
            </a:endParaRPr>
          </a:p>
        </p:txBody>
      </p:sp>
      <p:sp>
        <p:nvSpPr>
          <p:cNvPr id="7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404956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00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48362" y="182851"/>
            <a:ext cx="7512752" cy="346377"/>
          </a:xfrm>
        </p:spPr>
        <p:txBody>
          <a:bodyPr lIns="0" tIns="0" rIns="0" bIns="0"/>
          <a:lstStyle>
            <a:lvl1pPr>
              <a:defRPr sz="2251" b="1" i="0">
                <a:solidFill>
                  <a:srgbClr val="804800"/>
                </a:solidFill>
                <a:latin typeface="Gill Sans MT"/>
                <a:cs typeface="Gill Sans MT"/>
              </a:defRPr>
            </a:lvl1pPr>
          </a:lstStyle>
          <a:p>
            <a:endParaRPr/>
          </a:p>
        </p:txBody>
      </p:sp>
      <p:sp>
        <p:nvSpPr>
          <p:cNvPr id="3" name="Holder 3"/>
          <p:cNvSpPr>
            <a:spLocks noGrp="1"/>
          </p:cNvSpPr>
          <p:nvPr>
            <p:ph type="body" idx="1"/>
          </p:nvPr>
        </p:nvSpPr>
        <p:spPr>
          <a:xfrm>
            <a:off x="628646" y="1808774"/>
            <a:ext cx="10934706" cy="346377"/>
          </a:xfrm>
        </p:spPr>
        <p:txBody>
          <a:bodyPr lIns="0" tIns="0" rIns="0" bIns="0"/>
          <a:lstStyle>
            <a:lvl1pPr>
              <a:defRPr sz="2251"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482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745642" y="1178128"/>
            <a:ext cx="4516120" cy="414147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sz="half" idx="3"/>
          </p:nvPr>
        </p:nvSpPr>
        <p:spPr>
          <a:xfrm>
            <a:off x="7481696" y="1446987"/>
            <a:ext cx="3963034" cy="445262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7367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5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886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8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4020648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8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37327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cs-CZ"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3683737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Tree>
    <p:extLst>
      <p:ext uri="{BB962C8B-B14F-4D97-AF65-F5344CB8AC3E}">
        <p14:creationId xmlns:p14="http://schemas.microsoft.com/office/powerpoint/2010/main" val="1176748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395534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9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cs-CZ" sz="3200" b="0" strike="noStrike" spc="-1">
              <a:latin typeface="Arial"/>
            </a:endParaRPr>
          </a:p>
        </p:txBody>
      </p:sp>
      <p:sp>
        <p:nvSpPr>
          <p:cNvPr id="9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1176144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cs-CZ" sz="3200" b="0" strike="noStrike" spc="-1">
              <a:latin typeface="Arial"/>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9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3971631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10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10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779933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10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cs-CZ" sz="3200" b="0" strike="noStrike" spc="-1">
              <a:latin typeface="Arial"/>
            </a:endParaRPr>
          </a:p>
        </p:txBody>
      </p:sp>
      <p:sp>
        <p:nvSpPr>
          <p:cNvPr id="10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23354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10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cs-CZ" sz="3200" b="0" strike="noStrike" spc="-1">
              <a:latin typeface="Arial"/>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cs-CZ" sz="3200" b="0" strike="noStrike" spc="-1">
              <a:latin typeface="Arial"/>
            </a:endParaRPr>
          </a:p>
        </p:txBody>
      </p:sp>
      <p:sp>
        <p:nvSpPr>
          <p:cNvPr id="11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cs-CZ" sz="3200" b="0" strike="noStrike" spc="-1">
              <a:latin typeface="Arial"/>
            </a:endParaRPr>
          </a:p>
        </p:txBody>
      </p:sp>
      <p:sp>
        <p:nvSpPr>
          <p:cNvPr id="11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383702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0197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cs-CZ" sz="4400" b="0" strike="noStrike" spc="-1">
              <a:latin typeface="Arial"/>
            </a:endParaRPr>
          </a:p>
        </p:txBody>
      </p:sp>
      <p:sp>
        <p:nvSpPr>
          <p:cNvPr id="11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cs-CZ" sz="3200" b="0" strike="noStrike" spc="-1">
              <a:latin typeface="Arial"/>
            </a:endParaRPr>
          </a:p>
        </p:txBody>
      </p:sp>
      <p:sp>
        <p:nvSpPr>
          <p:cNvPr id="11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cs-CZ" sz="3200" b="0" strike="noStrike" spc="-1">
              <a:latin typeface="Arial"/>
            </a:endParaRPr>
          </a:p>
        </p:txBody>
      </p:sp>
      <p:sp>
        <p:nvSpPr>
          <p:cNvPr id="11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cs-CZ" sz="3200" b="0" strike="noStrike" spc="-1">
              <a:latin typeface="Arial"/>
            </a:endParaRPr>
          </a:p>
        </p:txBody>
      </p:sp>
      <p:sp>
        <p:nvSpPr>
          <p:cNvPr id="11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cs-CZ" sz="3200" b="0" strike="noStrike" spc="-1">
              <a:latin typeface="Arial"/>
            </a:endParaRPr>
          </a:p>
        </p:txBody>
      </p:sp>
      <p:sp>
        <p:nvSpPr>
          <p:cNvPr id="11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cs-CZ" sz="3200" b="0" strike="noStrike" spc="-1">
              <a:latin typeface="Arial"/>
            </a:endParaRPr>
          </a:p>
        </p:txBody>
      </p:sp>
      <p:sp>
        <p:nvSpPr>
          <p:cNvPr id="11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cs-CZ" sz="3200" b="0" strike="noStrike" spc="-1">
              <a:latin typeface="Arial"/>
            </a:endParaRPr>
          </a:p>
        </p:txBody>
      </p:sp>
    </p:spTree>
    <p:extLst>
      <p:ext uri="{BB962C8B-B14F-4D97-AF65-F5344CB8AC3E}">
        <p14:creationId xmlns:p14="http://schemas.microsoft.com/office/powerpoint/2010/main" val="25670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34695" y="2824269"/>
            <a:ext cx="4608576"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454792" y="2821491"/>
            <a:ext cx="4608576"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2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41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863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12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1/20/2023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56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1/20/2023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2573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75" r:id="rId13"/>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1" name="CustomShape 1"/>
          <p:cNvSpPr/>
          <p:nvPr/>
        </p:nvSpPr>
        <p:spPr>
          <a:xfrm>
            <a:off x="231120" y="243720"/>
            <a:ext cx="11723040" cy="637632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42"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3"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extLst>
      <p:ext uri="{BB962C8B-B14F-4D97-AF65-F5344CB8AC3E}">
        <p14:creationId xmlns:p14="http://schemas.microsoft.com/office/powerpoint/2010/main" val="32847934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80" name="CustomShape 1"/>
          <p:cNvSpPr/>
          <p:nvPr/>
        </p:nvSpPr>
        <p:spPr>
          <a:xfrm>
            <a:off x="231120" y="243720"/>
            <a:ext cx="11723040" cy="637632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81"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8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extLst>
      <p:ext uri="{BB962C8B-B14F-4D97-AF65-F5344CB8AC3E}">
        <p14:creationId xmlns:p14="http://schemas.microsoft.com/office/powerpoint/2010/main" val="33860483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sova@volny.cz"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30.png"/></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3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5.png"/></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48.png"/></Relationships>
</file>

<file path=ppt/slides/_rels/slide1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1.png"/><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29.png"/><Relationship Id="rId4" Type="http://schemas.openxmlformats.org/officeDocument/2006/relationships/image" Target="../media/image31.png"/></Relationships>
</file>

<file path=ppt/slides/_rels/slide1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5.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9.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9.png"/><Relationship Id="rId1" Type="http://schemas.openxmlformats.org/officeDocument/2006/relationships/slideLayout" Target="../slideLayouts/slideLayout14.xml"/><Relationship Id="rId5" Type="http://schemas.openxmlformats.org/officeDocument/2006/relationships/image" Target="../media/image81.png"/><Relationship Id="rId4" Type="http://schemas.openxmlformats.org/officeDocument/2006/relationships/image" Target="../media/image80.png"/></Relationships>
</file>

<file path=ppt/slides/_rels/slide1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0.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1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4.png"/><Relationship Id="rId1" Type="http://schemas.openxmlformats.org/officeDocument/2006/relationships/slideLayout" Target="../slideLayouts/slideLayout29.xml"/><Relationship Id="rId6" Type="http://schemas.openxmlformats.org/officeDocument/2006/relationships/image" Target="../media/image86.png"/><Relationship Id="rId5" Type="http://schemas.openxmlformats.org/officeDocument/2006/relationships/image" Target="../media/image9.png"/><Relationship Id="rId4" Type="http://schemas.openxmlformats.org/officeDocument/2006/relationships/image" Target="../media/image85.png"/></Relationships>
</file>

<file path=ppt/slides/_rels/slide125.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8.png"/></Relationships>
</file>

<file path=ppt/slides/_rels/slide1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0.png"/><Relationship Id="rId1" Type="http://schemas.openxmlformats.org/officeDocument/2006/relationships/slideLayout" Target="../slideLayouts/slideLayout14.xml"/><Relationship Id="rId5" Type="http://schemas.openxmlformats.org/officeDocument/2006/relationships/image" Target="../media/image97.png"/><Relationship Id="rId4" Type="http://schemas.openxmlformats.org/officeDocument/2006/relationships/image" Target="../media/image96.png"/></Relationships>
</file>

<file path=ppt/slides/_rels/slide1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8.png"/><Relationship Id="rId1" Type="http://schemas.openxmlformats.org/officeDocument/2006/relationships/slideLayout" Target="../slideLayouts/slideLayout14.xml"/><Relationship Id="rId4" Type="http://schemas.openxmlformats.org/officeDocument/2006/relationships/image" Target="../media/image99.png"/></Relationships>
</file>

<file path=ppt/slides/_rels/slide1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5.png"/><Relationship Id="rId2" Type="http://schemas.openxmlformats.org/officeDocument/2006/relationships/image" Target="../media/image112.png"/><Relationship Id="rId1" Type="http://schemas.openxmlformats.org/officeDocument/2006/relationships/slideLayout" Target="../slideLayouts/slideLayout29.xml"/><Relationship Id="rId6" Type="http://schemas.openxmlformats.org/officeDocument/2006/relationships/image" Target="../media/image114.png"/><Relationship Id="rId5" Type="http://schemas.openxmlformats.org/officeDocument/2006/relationships/image" Target="../media/image107.png"/><Relationship Id="rId4" Type="http://schemas.openxmlformats.org/officeDocument/2006/relationships/image" Target="../media/image10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3" Type="http://schemas.openxmlformats.org/officeDocument/2006/relationships/hyperlink" Target="https://www.vurv.cz/2022/07/29/bilance-n-za-hospodarsky-rok-2021-2022/" TargetMode="External"/><Relationship Id="rId2" Type="http://schemas.openxmlformats.org/officeDocument/2006/relationships/hyperlink" Target="https://www.vurv.cz/2022/10/19/model-oh-pro-ekoplatbu/" TargetMode="External"/><Relationship Id="rId1" Type="http://schemas.openxmlformats.org/officeDocument/2006/relationships/slideLayout" Target="../slideLayouts/slideLayout15.xml"/><Relationship Id="rId4" Type="http://schemas.openxmlformats.org/officeDocument/2006/relationships/hyperlink" Target="https://www.szif.cz/cs/dulezita-sdelen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231120" y="243720"/>
            <a:ext cx="11723040" cy="6376320"/>
          </a:xfrm>
          <a:prstGeom prst="rect">
            <a:avLst/>
          </a:prstGeom>
          <a:solidFill>
            <a:schemeClr val="accent1">
              <a:lumMod val="75000"/>
            </a:schemeClr>
          </a:solidFill>
          <a:ln w="12600">
            <a:solidFill>
              <a:srgbClr val="FFFFFF"/>
            </a:solidFill>
            <a:round/>
          </a:ln>
        </p:spPr>
        <p:style>
          <a:lnRef idx="2">
            <a:schemeClr val="accent1">
              <a:shade val="50000"/>
            </a:schemeClr>
          </a:lnRef>
          <a:fillRef idx="1">
            <a:schemeClr val="accent1"/>
          </a:fillRef>
          <a:effectRef idx="0">
            <a:schemeClr val="accent1"/>
          </a:effectRef>
          <a:fontRef idx="minor"/>
        </p:style>
      </p:sp>
      <p:pic>
        <p:nvPicPr>
          <p:cNvPr id="120" name="Picture 3"/>
          <p:cNvPicPr/>
          <p:nvPr/>
        </p:nvPicPr>
        <p:blipFill>
          <a:blip r:embed="rId2">
            <a:alphaModFix amt="60000"/>
          </a:blip>
          <a:srcRect t="6755" b="8976"/>
          <a:stretch/>
        </p:blipFill>
        <p:spPr>
          <a:xfrm>
            <a:off x="0" y="0"/>
            <a:ext cx="12190680" cy="6856560"/>
          </a:xfrm>
          <a:prstGeom prst="rect">
            <a:avLst/>
          </a:prstGeom>
          <a:ln>
            <a:noFill/>
          </a:ln>
        </p:spPr>
      </p:pic>
      <p:sp>
        <p:nvSpPr>
          <p:cNvPr id="121" name="Line 2"/>
          <p:cNvSpPr/>
          <p:nvPr/>
        </p:nvSpPr>
        <p:spPr>
          <a:xfrm>
            <a:off x="1978560" y="3733560"/>
            <a:ext cx="8229600" cy="0"/>
          </a:xfrm>
          <a:prstGeom prst="line">
            <a:avLst/>
          </a:prstGeom>
          <a:ln>
            <a:solidFill>
              <a:srgbClr val="FFFFFF"/>
            </a:solidFill>
            <a:round/>
          </a:ln>
        </p:spPr>
        <p:style>
          <a:lnRef idx="1">
            <a:schemeClr val="accent1"/>
          </a:lnRef>
          <a:fillRef idx="0">
            <a:schemeClr val="accent1"/>
          </a:fillRef>
          <a:effectRef idx="0">
            <a:schemeClr val="accent1"/>
          </a:effectRef>
          <a:fontRef idx="minor"/>
        </p:style>
      </p:sp>
      <p:sp>
        <p:nvSpPr>
          <p:cNvPr id="122" name="CustomShape 3"/>
          <p:cNvSpPr/>
          <p:nvPr/>
        </p:nvSpPr>
        <p:spPr>
          <a:xfrm>
            <a:off x="228600" y="246960"/>
            <a:ext cx="11723040" cy="637632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23" name="CustomShape 4"/>
          <p:cNvSpPr/>
          <p:nvPr/>
        </p:nvSpPr>
        <p:spPr>
          <a:xfrm>
            <a:off x="1109880" y="882360"/>
            <a:ext cx="9965520" cy="29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85000" lnSpcReduction="20000"/>
          </a:bodyPr>
          <a:lstStyle/>
          <a:p>
            <a:pPr algn="ctr">
              <a:lnSpc>
                <a:spcPct val="85000"/>
              </a:lnSpc>
            </a:pPr>
            <a:r>
              <a:rPr lang="cs-CZ" sz="7200" b="1" strike="noStrike" cap="all" spc="-1" dirty="0">
                <a:solidFill>
                  <a:srgbClr val="FFFFFF"/>
                </a:solidFill>
                <a:latin typeface="Corbel"/>
                <a:ea typeface="DejaVu Sans"/>
              </a:rPr>
              <a:t>  </a:t>
            </a:r>
            <a:r>
              <a:rPr lang="cs-CZ" sz="6000" b="1" strike="noStrike" cap="all" spc="-1" dirty="0">
                <a:solidFill>
                  <a:srgbClr val="FFFFFF"/>
                </a:solidFill>
                <a:latin typeface="Corbel"/>
                <a:ea typeface="DejaVu Sans"/>
              </a:rPr>
              <a:t>Společná zemědělská politika 2023 – 2027</a:t>
            </a:r>
          </a:p>
          <a:p>
            <a:pPr algn="ctr">
              <a:lnSpc>
                <a:spcPct val="85000"/>
              </a:lnSpc>
            </a:pPr>
            <a:endParaRPr lang="cs-CZ" sz="6000" b="1" strike="noStrike" cap="all" spc="-1" dirty="0">
              <a:solidFill>
                <a:srgbClr val="FFFFFF"/>
              </a:solidFill>
              <a:latin typeface="Corbel"/>
              <a:ea typeface="DejaVu Sans"/>
            </a:endParaRPr>
          </a:p>
          <a:p>
            <a:pPr algn="ctr">
              <a:lnSpc>
                <a:spcPct val="85000"/>
              </a:lnSpc>
            </a:pPr>
            <a:r>
              <a:rPr lang="cs-CZ" sz="4000" b="1" cap="all" spc="-1" dirty="0">
                <a:solidFill>
                  <a:srgbClr val="FFFFFF"/>
                </a:solidFill>
                <a:latin typeface="Corbel"/>
              </a:rPr>
              <a:t>Průběžné informace</a:t>
            </a:r>
          </a:p>
          <a:p>
            <a:pPr algn="ctr">
              <a:lnSpc>
                <a:spcPct val="85000"/>
              </a:lnSpc>
            </a:pPr>
            <a:endParaRPr lang="cs-CZ" sz="4000" b="1" strike="noStrike" cap="all" spc="-1" dirty="0">
              <a:solidFill>
                <a:srgbClr val="FFFFFF"/>
              </a:solidFill>
              <a:latin typeface="Corbel"/>
            </a:endParaRPr>
          </a:p>
          <a:p>
            <a:pPr lvl="0" algn="ctr">
              <a:lnSpc>
                <a:spcPct val="90000"/>
              </a:lnSpc>
              <a:spcBef>
                <a:spcPts val="1400"/>
              </a:spcBef>
            </a:pPr>
            <a:r>
              <a:rPr lang="cs-CZ" sz="2400" b="1" spc="-1" dirty="0">
                <a:solidFill>
                  <a:srgbClr val="FFFFFF"/>
                </a:solidFill>
                <a:latin typeface="Corbel"/>
                <a:ea typeface="DejaVu Sans"/>
              </a:rPr>
              <a:t>Ing. Jaroslava Šamsová</a:t>
            </a:r>
            <a:r>
              <a:rPr lang="cs-CZ" sz="2400" b="1" spc="-1" dirty="0">
                <a:solidFill>
                  <a:prstClr val="white"/>
                </a:solidFill>
                <a:latin typeface="Corbel"/>
                <a:ea typeface="DejaVu Sans"/>
              </a:rPr>
              <a:t>, </a:t>
            </a:r>
            <a:r>
              <a:rPr lang="cs-CZ" sz="2400" b="1" u="sng" spc="-1" dirty="0">
                <a:solidFill>
                  <a:prstClr val="white"/>
                </a:solidFill>
                <a:latin typeface="Corbel"/>
                <a:ea typeface="DejaVu Sans"/>
                <a:hlinkClick r:id="rId3">
                  <a:extLst>
                    <a:ext uri="{A12FA001-AC4F-418D-AE19-62706E023703}">
                      <ahyp:hlinkClr xmlns:ahyp="http://schemas.microsoft.com/office/drawing/2018/hyperlinkcolor" xmlns="" val="tx"/>
                    </a:ext>
                  </a:extLst>
                </a:hlinkClick>
              </a:rPr>
              <a:t>samsova@volny.cz</a:t>
            </a:r>
            <a:r>
              <a:rPr lang="cs-CZ" sz="2400" b="1" spc="-1" dirty="0">
                <a:solidFill>
                  <a:srgbClr val="FFFFFF"/>
                </a:solidFill>
                <a:latin typeface="Corbel"/>
                <a:ea typeface="DejaVu Sans"/>
              </a:rPr>
              <a:t>, </a:t>
            </a:r>
            <a:r>
              <a:rPr lang="cs-CZ" sz="2400" b="1" spc="231" dirty="0">
                <a:solidFill>
                  <a:srgbClr val="FFFFFF"/>
                </a:solidFill>
                <a:latin typeface="Corbel"/>
                <a:ea typeface="DejaVu Sans"/>
              </a:rPr>
              <a:t>telefon: 604 205 690</a:t>
            </a:r>
            <a:endParaRPr lang="cs-CZ" sz="2400" spc="-1" dirty="0">
              <a:solidFill>
                <a:prstClr val="black"/>
              </a:solidFill>
              <a:latin typeface="Arial"/>
            </a:endParaRPr>
          </a:p>
          <a:p>
            <a:pPr algn="ctr">
              <a:lnSpc>
                <a:spcPct val="85000"/>
              </a:lnSpc>
            </a:pPr>
            <a:endParaRPr lang="cs-CZ" sz="4000" b="0" strike="noStrike" spc="-1" dirty="0">
              <a:latin typeface="Arial"/>
            </a:endParaRPr>
          </a:p>
        </p:txBody>
      </p:sp>
      <p:sp>
        <p:nvSpPr>
          <p:cNvPr id="124" name="CustomShape 5"/>
          <p:cNvSpPr/>
          <p:nvPr/>
        </p:nvSpPr>
        <p:spPr>
          <a:xfrm>
            <a:off x="1224000" y="3866040"/>
            <a:ext cx="10117440" cy="138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400"/>
              </a:spcBef>
            </a:pPr>
            <a:endParaRPr lang="cs-CZ" sz="2400" b="1" strike="noStrike" spc="-1" dirty="0">
              <a:solidFill>
                <a:srgbClr val="FFFFFF"/>
              </a:solidFill>
              <a:latin typeface="Corbel"/>
              <a:ea typeface="DejaVu Sans"/>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1000"/>
                                  </p:stCondLst>
                                  <p:iterate type="lt">
                                    <p:tmAbs val="100"/>
                                  </p:iterate>
                                  <p:childTnLst>
                                    <p:set>
                                      <p:cBhvr>
                                        <p:cTn id="6" dur="1" fill="hold">
                                          <p:stCondLst>
                                            <p:cond delay="0"/>
                                          </p:stCondLst>
                                        </p:cTn>
                                        <p:tgtEl>
                                          <p:spTgt spid="123"/>
                                        </p:tgtEl>
                                        <p:attrNameLst>
                                          <p:attrName>style.visibility</p:attrName>
                                        </p:attrNameLst>
                                      </p:cBhvr>
                                      <p:to>
                                        <p:strVal val="visible"/>
                                      </p:to>
                                    </p:set>
                                    <p:animEffect transition="in" filter="fade">
                                      <p:cBhvr additive="repl">
                                        <p:cTn id="7" dur="4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143000" y="609480"/>
            <a:ext cx="9874080" cy="135504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dirty="0">
                <a:solidFill>
                  <a:srgbClr val="A6B727"/>
                </a:solidFill>
                <a:latin typeface="Arial"/>
                <a:ea typeface="DejaVu Sans"/>
              </a:rPr>
              <a:t>Projektové intervence </a:t>
            </a:r>
            <a:endParaRPr lang="cs-CZ" sz="4400" b="0" strike="noStrike" spc="-1" dirty="0">
              <a:latin typeface="Arial"/>
            </a:endParaRPr>
          </a:p>
        </p:txBody>
      </p:sp>
      <p:graphicFrame>
        <p:nvGraphicFramePr>
          <p:cNvPr id="3" name="Diagram3"/>
          <p:cNvGraphicFramePr/>
          <p:nvPr>
            <p:extLst/>
          </p:nvPr>
        </p:nvGraphicFramePr>
        <p:xfrm>
          <a:off x="1143000" y="2298600"/>
          <a:ext cx="9871200" cy="379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279" y="238455"/>
            <a:ext cx="10443845" cy="574675"/>
          </a:xfrm>
          <a:prstGeom prst="rect">
            <a:avLst/>
          </a:prstGeom>
        </p:spPr>
        <p:txBody>
          <a:bodyPr vert="horz" wrap="square" lIns="0" tIns="12700" rIns="0" bIns="0" rtlCol="0">
            <a:spAutoFit/>
          </a:bodyPr>
          <a:lstStyle/>
          <a:p>
            <a:pPr marL="12700">
              <a:lnSpc>
                <a:spcPct val="100000"/>
              </a:lnSpc>
              <a:spcBef>
                <a:spcPts val="100"/>
              </a:spcBef>
            </a:pPr>
            <a:r>
              <a:rPr sz="3600" spc="105" dirty="0">
                <a:solidFill>
                  <a:srgbClr val="00B050"/>
                </a:solidFill>
                <a:latin typeface="Arial"/>
                <a:cs typeface="Arial"/>
              </a:rPr>
              <a:t>Agroenvironmentálně-</a:t>
            </a:r>
            <a:r>
              <a:rPr sz="3600" spc="95" dirty="0">
                <a:solidFill>
                  <a:srgbClr val="00B050"/>
                </a:solidFill>
                <a:latin typeface="Arial"/>
                <a:cs typeface="Arial"/>
              </a:rPr>
              <a:t>klimatická</a:t>
            </a:r>
            <a:r>
              <a:rPr sz="3600" spc="15" dirty="0">
                <a:solidFill>
                  <a:srgbClr val="00B050"/>
                </a:solidFill>
                <a:latin typeface="Arial"/>
                <a:cs typeface="Arial"/>
              </a:rPr>
              <a:t> </a:t>
            </a:r>
            <a:r>
              <a:rPr sz="3600" spc="110" dirty="0">
                <a:solidFill>
                  <a:srgbClr val="00B050"/>
                </a:solidFill>
                <a:latin typeface="Arial"/>
                <a:cs typeface="Arial"/>
              </a:rPr>
              <a:t>opatření</a:t>
            </a:r>
            <a:r>
              <a:rPr sz="3600" spc="-35" dirty="0">
                <a:solidFill>
                  <a:srgbClr val="00B050"/>
                </a:solidFill>
                <a:latin typeface="Arial"/>
                <a:cs typeface="Arial"/>
              </a:rPr>
              <a:t> </a:t>
            </a:r>
            <a:r>
              <a:rPr sz="3600" spc="-120" dirty="0">
                <a:solidFill>
                  <a:srgbClr val="00B050"/>
                </a:solidFill>
                <a:latin typeface="Arial"/>
                <a:cs typeface="Arial"/>
              </a:rPr>
              <a:t>(AEKO</a:t>
            </a:r>
            <a:r>
              <a:rPr sz="3600" spc="-120" dirty="0">
                <a:solidFill>
                  <a:srgbClr val="385622"/>
                </a:solidFill>
                <a:latin typeface="Arial"/>
                <a:cs typeface="Arial"/>
              </a:rPr>
              <a:t>)</a:t>
            </a:r>
            <a:endParaRPr sz="3600" dirty="0">
              <a:latin typeface="Arial"/>
              <a:cs typeface="Arial"/>
            </a:endParaRPr>
          </a:p>
        </p:txBody>
      </p:sp>
      <p:pic>
        <p:nvPicPr>
          <p:cNvPr id="3" name="object 3"/>
          <p:cNvPicPr/>
          <p:nvPr/>
        </p:nvPicPr>
        <p:blipFill>
          <a:blip r:embed="rId2" cstate="print"/>
          <a:stretch>
            <a:fillRect/>
          </a:stretch>
        </p:blipFill>
        <p:spPr>
          <a:xfrm>
            <a:off x="507491" y="1245095"/>
            <a:ext cx="486155" cy="486168"/>
          </a:xfrm>
          <a:prstGeom prst="rect">
            <a:avLst/>
          </a:prstGeom>
        </p:spPr>
      </p:pic>
      <p:pic>
        <p:nvPicPr>
          <p:cNvPr id="4" name="object 4"/>
          <p:cNvPicPr/>
          <p:nvPr/>
        </p:nvPicPr>
        <p:blipFill>
          <a:blip r:embed="rId3" cstate="print"/>
          <a:stretch>
            <a:fillRect/>
          </a:stretch>
        </p:blipFill>
        <p:spPr>
          <a:xfrm>
            <a:off x="495300" y="1996427"/>
            <a:ext cx="486156" cy="486168"/>
          </a:xfrm>
          <a:prstGeom prst="rect">
            <a:avLst/>
          </a:prstGeom>
        </p:spPr>
      </p:pic>
      <p:pic>
        <p:nvPicPr>
          <p:cNvPr id="5" name="object 5"/>
          <p:cNvPicPr/>
          <p:nvPr/>
        </p:nvPicPr>
        <p:blipFill>
          <a:blip r:embed="rId4" cstate="print"/>
          <a:stretch>
            <a:fillRect/>
          </a:stretch>
        </p:blipFill>
        <p:spPr>
          <a:xfrm>
            <a:off x="495300" y="2747784"/>
            <a:ext cx="486156" cy="484619"/>
          </a:xfrm>
          <a:prstGeom prst="rect">
            <a:avLst/>
          </a:prstGeom>
        </p:spPr>
      </p:pic>
      <p:pic>
        <p:nvPicPr>
          <p:cNvPr id="6" name="object 6"/>
          <p:cNvPicPr/>
          <p:nvPr/>
        </p:nvPicPr>
        <p:blipFill>
          <a:blip r:embed="rId5" cstate="print"/>
          <a:stretch>
            <a:fillRect/>
          </a:stretch>
        </p:blipFill>
        <p:spPr>
          <a:xfrm>
            <a:off x="495300" y="3499116"/>
            <a:ext cx="486156" cy="484619"/>
          </a:xfrm>
          <a:prstGeom prst="rect">
            <a:avLst/>
          </a:prstGeom>
        </p:spPr>
      </p:pic>
      <p:pic>
        <p:nvPicPr>
          <p:cNvPr id="7" name="object 7"/>
          <p:cNvPicPr/>
          <p:nvPr/>
        </p:nvPicPr>
        <p:blipFill>
          <a:blip r:embed="rId3" cstate="print"/>
          <a:stretch>
            <a:fillRect/>
          </a:stretch>
        </p:blipFill>
        <p:spPr>
          <a:xfrm>
            <a:off x="495300" y="4238231"/>
            <a:ext cx="486156" cy="486168"/>
          </a:xfrm>
          <a:prstGeom prst="rect">
            <a:avLst/>
          </a:prstGeom>
        </p:spPr>
      </p:pic>
      <p:sp>
        <p:nvSpPr>
          <p:cNvPr id="8" name="object 8"/>
          <p:cNvSpPr txBox="1"/>
          <p:nvPr/>
        </p:nvSpPr>
        <p:spPr>
          <a:xfrm>
            <a:off x="1158646" y="1305306"/>
            <a:ext cx="4236720" cy="33058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10" normalizeH="0" baseline="0" noProof="0" dirty="0">
                <a:ln>
                  <a:noFill/>
                </a:ln>
                <a:solidFill>
                  <a:prstClr val="black"/>
                </a:solidFill>
                <a:effectLst/>
                <a:uLnTx/>
                <a:uFillTx/>
                <a:latin typeface="Calibri"/>
                <a:cs typeface="Calibri"/>
              </a:rPr>
              <a:t>Zatravňování</a:t>
            </a:r>
            <a:r>
              <a:rPr kumimoji="0" sz="2000" b="0" i="0" u="none" strike="noStrike" kern="1200" cap="none" spc="-35"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orné</a:t>
            </a:r>
            <a:r>
              <a:rPr kumimoji="0" sz="2000" b="0" i="0" u="none" strike="noStrike" kern="1200" cap="none" spc="-35" normalizeH="0" baseline="0" noProof="0" dirty="0">
                <a:ln>
                  <a:noFill/>
                </a:ln>
                <a:solidFill>
                  <a:prstClr val="black"/>
                </a:solidFill>
                <a:effectLst/>
                <a:uLnTx/>
                <a:uFillTx/>
                <a:latin typeface="Calibri"/>
                <a:cs typeface="Calibri"/>
              </a:rPr>
              <a:t> </a:t>
            </a:r>
            <a:r>
              <a:rPr kumimoji="0" sz="2000" b="0" i="0" u="none" strike="noStrike" kern="1200" cap="none" spc="-20" normalizeH="0" baseline="0" noProof="0" dirty="0">
                <a:ln>
                  <a:noFill/>
                </a:ln>
                <a:solidFill>
                  <a:prstClr val="black"/>
                </a:solidFill>
                <a:effectLst/>
                <a:uLnTx/>
                <a:uFillTx/>
                <a:latin typeface="Calibri"/>
                <a:cs typeface="Calibri"/>
              </a:rPr>
              <a:t>půdy</a:t>
            </a:r>
            <a:endParaRPr kumimoji="0" sz="2000" b="0" i="0" u="none" strike="noStrike" kern="1200" cap="none" spc="0" normalizeH="0" baseline="0" noProof="0">
              <a:ln>
                <a:noFill/>
              </a:ln>
              <a:solidFill>
                <a:prstClr val="black"/>
              </a:solidFill>
              <a:effectLst/>
              <a:uLnTx/>
              <a:uFillTx/>
              <a:latin typeface="Calibri"/>
              <a:cs typeface="Calibri"/>
            </a:endParaRPr>
          </a:p>
          <a:p>
            <a:pPr marL="12700" marR="5080" lvl="0" indent="0" algn="l" defTabSz="914400" rtl="0" eaLnBrk="1" fontAlgn="auto" latinLnBrk="0" hangingPunct="1">
              <a:lnSpc>
                <a:spcPct val="233100"/>
              </a:lnSpc>
              <a:spcBef>
                <a:spcPts val="65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Calibri"/>
                <a:cs typeface="Calibri"/>
              </a:rPr>
              <a:t>Ošetřování</a:t>
            </a:r>
            <a:r>
              <a:rPr kumimoji="0" sz="2000" b="0" i="0" u="none" strike="noStrike" kern="1200" cap="none" spc="-110"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extenzivních</a:t>
            </a:r>
            <a:r>
              <a:rPr kumimoji="0" sz="2000" b="0" i="0" u="none" strike="noStrike" kern="1200" cap="none" spc="-85"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travních</a:t>
            </a:r>
            <a:r>
              <a:rPr kumimoji="0" sz="2000" b="0" i="0" u="none" strike="noStrike" kern="1200" cap="none" spc="-100" normalizeH="0" baseline="0" noProof="0" dirty="0">
                <a:ln>
                  <a:noFill/>
                </a:ln>
                <a:solidFill>
                  <a:prstClr val="black"/>
                </a:solidFill>
                <a:effectLst/>
                <a:uLnTx/>
                <a:uFillTx/>
                <a:latin typeface="Calibri"/>
                <a:cs typeface="Calibri"/>
              </a:rPr>
              <a:t> </a:t>
            </a:r>
            <a:r>
              <a:rPr kumimoji="0" sz="2000" b="0" i="0" u="none" strike="noStrike" kern="1200" cap="none" spc="-10" normalizeH="0" baseline="0" noProof="0" dirty="0">
                <a:ln>
                  <a:noFill/>
                </a:ln>
                <a:solidFill>
                  <a:prstClr val="black"/>
                </a:solidFill>
                <a:effectLst/>
                <a:uLnTx/>
                <a:uFillTx/>
                <a:latin typeface="Calibri"/>
                <a:cs typeface="Calibri"/>
              </a:rPr>
              <a:t>porostů Pěstování</a:t>
            </a:r>
            <a:r>
              <a:rPr kumimoji="0" sz="2000" b="0" i="0" u="none" strike="noStrike" kern="1200" cap="none" spc="-40" normalizeH="0" baseline="0" noProof="0" dirty="0">
                <a:ln>
                  <a:noFill/>
                </a:ln>
                <a:solidFill>
                  <a:prstClr val="black"/>
                </a:solidFill>
                <a:effectLst/>
                <a:uLnTx/>
                <a:uFillTx/>
                <a:latin typeface="Calibri"/>
                <a:cs typeface="Calibri"/>
              </a:rPr>
              <a:t> </a:t>
            </a:r>
            <a:r>
              <a:rPr kumimoji="0" sz="2000" b="0" i="0" u="none" strike="noStrike" kern="1200" cap="none" spc="-10" normalizeH="0" baseline="0" noProof="0" dirty="0">
                <a:ln>
                  <a:noFill/>
                </a:ln>
                <a:solidFill>
                  <a:prstClr val="black"/>
                </a:solidFill>
                <a:effectLst/>
                <a:uLnTx/>
                <a:uFillTx/>
                <a:latin typeface="Calibri"/>
                <a:cs typeface="Calibri"/>
              </a:rPr>
              <a:t>meziplodin</a:t>
            </a:r>
            <a:endParaRPr kumimoji="0" sz="20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275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10" normalizeH="0" baseline="0" noProof="0" dirty="0">
                <a:ln>
                  <a:noFill/>
                </a:ln>
                <a:solidFill>
                  <a:prstClr val="black"/>
                </a:solidFill>
                <a:effectLst/>
                <a:uLnTx/>
                <a:uFillTx/>
                <a:latin typeface="Calibri"/>
                <a:cs typeface="Calibri"/>
              </a:rPr>
              <a:t>Krajinotvorné</a:t>
            </a:r>
            <a:r>
              <a:rPr kumimoji="0" sz="2000" b="0" i="0" u="none" strike="noStrike" kern="1200" cap="none" spc="-20" normalizeH="0" baseline="0" noProof="0" dirty="0">
                <a:ln>
                  <a:noFill/>
                </a:ln>
                <a:solidFill>
                  <a:prstClr val="black"/>
                </a:solidFill>
                <a:effectLst/>
                <a:uLnTx/>
                <a:uFillTx/>
                <a:latin typeface="Calibri"/>
                <a:cs typeface="Calibri"/>
              </a:rPr>
              <a:t> sady</a:t>
            </a:r>
            <a:endParaRPr kumimoji="0" sz="20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750" b="0" i="0" u="none" strike="noStrike" kern="1200" cap="none" spc="0" normalizeH="0" baseline="0" noProof="0">
              <a:ln>
                <a:noFill/>
              </a:ln>
              <a:solidFill>
                <a:prstClr val="black"/>
              </a:solidFill>
              <a:effectLst/>
              <a:uLnTx/>
              <a:uFillTx/>
              <a:latin typeface="Calibri"/>
              <a:cs typeface="Calibri"/>
            </a:endParaRPr>
          </a:p>
          <a:p>
            <a:pPr marL="15875"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10" normalizeH="0" baseline="0" noProof="0" dirty="0">
                <a:ln>
                  <a:noFill/>
                </a:ln>
                <a:solidFill>
                  <a:prstClr val="black"/>
                </a:solidFill>
                <a:effectLst/>
                <a:uLnTx/>
                <a:uFillTx/>
                <a:latin typeface="Calibri"/>
                <a:cs typeface="Calibri"/>
              </a:rPr>
              <a:t>Biopásy</a:t>
            </a:r>
            <a:endParaRPr kumimoji="0" sz="2000" b="0" i="0" u="none" strike="noStrike" kern="1200" cap="none" spc="0" normalizeH="0" baseline="0" noProof="0">
              <a:ln>
                <a:noFill/>
              </a:ln>
              <a:solidFill>
                <a:prstClr val="black"/>
              </a:solidFill>
              <a:effectLst/>
              <a:uLnTx/>
              <a:uFillTx/>
              <a:latin typeface="Calibri"/>
              <a:cs typeface="Calibri"/>
            </a:endParaRPr>
          </a:p>
        </p:txBody>
      </p:sp>
      <p:pic>
        <p:nvPicPr>
          <p:cNvPr id="9" name="object 9"/>
          <p:cNvPicPr/>
          <p:nvPr/>
        </p:nvPicPr>
        <p:blipFill>
          <a:blip r:embed="rId6" cstate="print"/>
          <a:stretch>
            <a:fillRect/>
          </a:stretch>
        </p:blipFill>
        <p:spPr>
          <a:xfrm>
            <a:off x="5885688" y="1299959"/>
            <a:ext cx="486156" cy="486168"/>
          </a:xfrm>
          <a:prstGeom prst="rect">
            <a:avLst/>
          </a:prstGeom>
        </p:spPr>
      </p:pic>
      <p:pic>
        <p:nvPicPr>
          <p:cNvPr id="10" name="object 10"/>
          <p:cNvPicPr/>
          <p:nvPr/>
        </p:nvPicPr>
        <p:blipFill>
          <a:blip r:embed="rId7" cstate="print"/>
          <a:stretch>
            <a:fillRect/>
          </a:stretch>
        </p:blipFill>
        <p:spPr>
          <a:xfrm>
            <a:off x="5873496" y="2051291"/>
            <a:ext cx="486155" cy="486168"/>
          </a:xfrm>
          <a:prstGeom prst="rect">
            <a:avLst/>
          </a:prstGeom>
        </p:spPr>
      </p:pic>
      <p:pic>
        <p:nvPicPr>
          <p:cNvPr id="11" name="object 11"/>
          <p:cNvPicPr/>
          <p:nvPr/>
        </p:nvPicPr>
        <p:blipFill>
          <a:blip r:embed="rId8" cstate="print"/>
          <a:stretch>
            <a:fillRect/>
          </a:stretch>
        </p:blipFill>
        <p:spPr>
          <a:xfrm>
            <a:off x="5873496" y="2802623"/>
            <a:ext cx="486155" cy="486168"/>
          </a:xfrm>
          <a:prstGeom prst="rect">
            <a:avLst/>
          </a:prstGeom>
        </p:spPr>
      </p:pic>
      <p:sp>
        <p:nvSpPr>
          <p:cNvPr id="12" name="object 12"/>
          <p:cNvSpPr txBox="1"/>
          <p:nvPr/>
        </p:nvSpPr>
        <p:spPr>
          <a:xfrm>
            <a:off x="6536817" y="1361058"/>
            <a:ext cx="3596004" cy="17843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Calibri"/>
                <a:cs typeface="Calibri"/>
              </a:rPr>
              <a:t>Ochrana</a:t>
            </a:r>
            <a:r>
              <a:rPr kumimoji="0" sz="2000" b="0" i="0" u="none" strike="noStrike" kern="1200" cap="none" spc="-45"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čejky</a:t>
            </a:r>
            <a:r>
              <a:rPr kumimoji="0" sz="2000" b="0" i="0" u="none" strike="noStrike" kern="1200" cap="none" spc="-35" normalizeH="0" baseline="0" noProof="0" dirty="0">
                <a:ln>
                  <a:noFill/>
                </a:ln>
                <a:solidFill>
                  <a:prstClr val="black"/>
                </a:solidFill>
                <a:effectLst/>
                <a:uLnTx/>
                <a:uFillTx/>
                <a:latin typeface="Calibri"/>
                <a:cs typeface="Calibri"/>
              </a:rPr>
              <a:t> </a:t>
            </a:r>
            <a:r>
              <a:rPr kumimoji="0" sz="2000" b="0" i="0" u="none" strike="noStrike" kern="1200" cap="none" spc="-10" normalizeH="0" baseline="0" noProof="0" dirty="0">
                <a:ln>
                  <a:noFill/>
                </a:ln>
                <a:solidFill>
                  <a:prstClr val="black"/>
                </a:solidFill>
                <a:effectLst/>
                <a:uLnTx/>
                <a:uFillTx/>
                <a:latin typeface="Calibri"/>
                <a:cs typeface="Calibri"/>
              </a:rPr>
              <a:t>chocholaté</a:t>
            </a:r>
            <a:endParaRPr kumimoji="0" sz="2000" b="0" i="0" u="none" strike="noStrike" kern="1200" cap="none" spc="0" normalizeH="0" baseline="0" noProof="0">
              <a:ln>
                <a:noFill/>
              </a:ln>
              <a:solidFill>
                <a:prstClr val="black"/>
              </a:solidFill>
              <a:effectLst/>
              <a:uLnTx/>
              <a:uFillTx/>
              <a:latin typeface="Calibri"/>
              <a:cs typeface="Calibri"/>
            </a:endParaRPr>
          </a:p>
          <a:p>
            <a:pPr marL="60960" marR="5080" lvl="0" indent="-48895" algn="l" defTabSz="914400" rtl="0" eaLnBrk="1" fontAlgn="auto" latinLnBrk="0" hangingPunct="1">
              <a:lnSpc>
                <a:spcPct val="216600"/>
              </a:lnSpc>
              <a:spcBef>
                <a:spcPts val="1045"/>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Calibri"/>
                <a:cs typeface="Calibri"/>
              </a:rPr>
              <a:t>Druhově</a:t>
            </a:r>
            <a:r>
              <a:rPr kumimoji="0" sz="2000" b="0" i="0" u="none" strike="noStrike" kern="1200" cap="none" spc="-60"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bohaté</a:t>
            </a:r>
            <a:r>
              <a:rPr kumimoji="0" sz="2000" b="0" i="0" u="none" strike="noStrike" kern="1200" cap="none" spc="-35"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pokrytí</a:t>
            </a:r>
            <a:r>
              <a:rPr kumimoji="0" sz="2000" b="0" i="0" u="none" strike="noStrike" kern="1200" cap="none" spc="-55" normalizeH="0" baseline="0" noProof="0" dirty="0">
                <a:ln>
                  <a:noFill/>
                </a:ln>
                <a:solidFill>
                  <a:prstClr val="black"/>
                </a:solidFill>
                <a:effectLst/>
                <a:uLnTx/>
                <a:uFillTx/>
                <a:latin typeface="Calibri"/>
                <a:cs typeface="Calibri"/>
              </a:rPr>
              <a:t> </a:t>
            </a:r>
            <a:r>
              <a:rPr kumimoji="0" sz="2000" b="0" i="0" u="none" strike="noStrike" kern="1200" cap="none" spc="0" normalizeH="0" baseline="0" noProof="0" dirty="0">
                <a:ln>
                  <a:noFill/>
                </a:ln>
                <a:solidFill>
                  <a:prstClr val="black"/>
                </a:solidFill>
                <a:effectLst/>
                <a:uLnTx/>
                <a:uFillTx/>
                <a:latin typeface="Calibri"/>
                <a:cs typeface="Calibri"/>
              </a:rPr>
              <a:t>orné</a:t>
            </a:r>
            <a:r>
              <a:rPr kumimoji="0" sz="2000" b="0" i="0" u="none" strike="noStrike" kern="1200" cap="none" spc="-45" normalizeH="0" baseline="0" noProof="0" dirty="0">
                <a:ln>
                  <a:noFill/>
                </a:ln>
                <a:solidFill>
                  <a:prstClr val="black"/>
                </a:solidFill>
                <a:effectLst/>
                <a:uLnTx/>
                <a:uFillTx/>
                <a:latin typeface="Calibri"/>
                <a:cs typeface="Calibri"/>
              </a:rPr>
              <a:t> </a:t>
            </a:r>
            <a:r>
              <a:rPr kumimoji="0" sz="2000" b="0" i="0" u="none" strike="noStrike" kern="1200" cap="none" spc="-20" normalizeH="0" baseline="0" noProof="0" dirty="0">
                <a:ln>
                  <a:noFill/>
                </a:ln>
                <a:solidFill>
                  <a:prstClr val="black"/>
                </a:solidFill>
                <a:effectLst/>
                <a:uLnTx/>
                <a:uFillTx/>
                <a:latin typeface="Calibri"/>
                <a:cs typeface="Calibri"/>
              </a:rPr>
              <a:t>půdy </a:t>
            </a:r>
            <a:r>
              <a:rPr kumimoji="0" sz="2000" b="0" i="0" u="none" strike="noStrike" kern="1200" cap="none" spc="-10" normalizeH="0" baseline="0" noProof="0" dirty="0">
                <a:ln>
                  <a:noFill/>
                </a:ln>
                <a:solidFill>
                  <a:prstClr val="black"/>
                </a:solidFill>
                <a:effectLst/>
                <a:uLnTx/>
                <a:uFillTx/>
                <a:latin typeface="Calibri"/>
                <a:cs typeface="Calibri"/>
              </a:rPr>
              <a:t>Integrovaná</a:t>
            </a:r>
            <a:r>
              <a:rPr kumimoji="0" sz="2000" b="0" i="0" u="none" strike="noStrike" kern="1200" cap="none" spc="-25" normalizeH="0" baseline="0" noProof="0" dirty="0">
                <a:ln>
                  <a:noFill/>
                </a:ln>
                <a:solidFill>
                  <a:prstClr val="black"/>
                </a:solidFill>
                <a:effectLst/>
                <a:uLnTx/>
                <a:uFillTx/>
                <a:latin typeface="Calibri"/>
                <a:cs typeface="Calibri"/>
              </a:rPr>
              <a:t> </a:t>
            </a:r>
            <a:r>
              <a:rPr kumimoji="0" sz="2000" b="0" i="0" u="none" strike="noStrike" kern="1200" cap="none" spc="-10" normalizeH="0" baseline="0" noProof="0" dirty="0">
                <a:ln>
                  <a:noFill/>
                </a:ln>
                <a:solidFill>
                  <a:prstClr val="black"/>
                </a:solidFill>
                <a:effectLst/>
                <a:uLnTx/>
                <a:uFillTx/>
                <a:latin typeface="Calibri"/>
                <a:cs typeface="Calibri"/>
              </a:rPr>
              <a:t>produkce</a:t>
            </a:r>
            <a:endParaRPr kumimoji="0" sz="2000" b="0" i="0" u="none" strike="noStrike" kern="1200" cap="none" spc="0" normalizeH="0" baseline="0" noProof="0">
              <a:ln>
                <a:noFill/>
              </a:ln>
              <a:solidFill>
                <a:prstClr val="black"/>
              </a:solidFill>
              <a:effectLst/>
              <a:uLnTx/>
              <a:uFillTx/>
              <a:latin typeface="Calibri"/>
              <a:cs typeface="Calibri"/>
            </a:endParaRPr>
          </a:p>
        </p:txBody>
      </p:sp>
      <p:grpSp>
        <p:nvGrpSpPr>
          <p:cNvPr id="13" name="object 13"/>
          <p:cNvGrpSpPr/>
          <p:nvPr/>
        </p:nvGrpSpPr>
        <p:grpSpPr>
          <a:xfrm>
            <a:off x="8310118" y="3209289"/>
            <a:ext cx="3318510" cy="3195320"/>
            <a:chOff x="8310118" y="3209289"/>
            <a:chExt cx="3318510" cy="3195320"/>
          </a:xfrm>
        </p:grpSpPr>
        <p:pic>
          <p:nvPicPr>
            <p:cNvPr id="14" name="object 14"/>
            <p:cNvPicPr/>
            <p:nvPr/>
          </p:nvPicPr>
          <p:blipFill>
            <a:blip r:embed="rId9" cstate="print"/>
            <a:stretch>
              <a:fillRect/>
            </a:stretch>
          </p:blipFill>
          <p:spPr>
            <a:xfrm>
              <a:off x="8316468" y="3215639"/>
              <a:ext cx="3305555" cy="3182112"/>
            </a:xfrm>
            <a:prstGeom prst="rect">
              <a:avLst/>
            </a:prstGeom>
          </p:spPr>
        </p:pic>
        <p:sp>
          <p:nvSpPr>
            <p:cNvPr id="15" name="object 15"/>
            <p:cNvSpPr/>
            <p:nvPr/>
          </p:nvSpPr>
          <p:spPr>
            <a:xfrm>
              <a:off x="8316468" y="3215639"/>
              <a:ext cx="3305810" cy="3182620"/>
            </a:xfrm>
            <a:custGeom>
              <a:avLst/>
              <a:gdLst/>
              <a:ahLst/>
              <a:cxnLst/>
              <a:rect l="l" t="t" r="r" b="b"/>
              <a:pathLst>
                <a:path w="3305809" h="3182620">
                  <a:moveTo>
                    <a:pt x="0" y="1591056"/>
                  </a:moveTo>
                  <a:lnTo>
                    <a:pt x="730" y="1543294"/>
                  </a:lnTo>
                  <a:lnTo>
                    <a:pt x="2908" y="1495882"/>
                  </a:lnTo>
                  <a:lnTo>
                    <a:pt x="6513" y="1448840"/>
                  </a:lnTo>
                  <a:lnTo>
                    <a:pt x="11524" y="1402186"/>
                  </a:lnTo>
                  <a:lnTo>
                    <a:pt x="17921" y="1355942"/>
                  </a:lnTo>
                  <a:lnTo>
                    <a:pt x="25684" y="1310125"/>
                  </a:lnTo>
                  <a:lnTo>
                    <a:pt x="34792" y="1264757"/>
                  </a:lnTo>
                  <a:lnTo>
                    <a:pt x="45224" y="1219857"/>
                  </a:lnTo>
                  <a:lnTo>
                    <a:pt x="56961" y="1175444"/>
                  </a:lnTo>
                  <a:lnTo>
                    <a:pt x="69981" y="1131539"/>
                  </a:lnTo>
                  <a:lnTo>
                    <a:pt x="84265" y="1088160"/>
                  </a:lnTo>
                  <a:lnTo>
                    <a:pt x="99791" y="1045328"/>
                  </a:lnTo>
                  <a:lnTo>
                    <a:pt x="116539" y="1003062"/>
                  </a:lnTo>
                  <a:lnTo>
                    <a:pt x="134490" y="961382"/>
                  </a:lnTo>
                  <a:lnTo>
                    <a:pt x="153622" y="920308"/>
                  </a:lnTo>
                  <a:lnTo>
                    <a:pt x="173915" y="879859"/>
                  </a:lnTo>
                  <a:lnTo>
                    <a:pt x="195348" y="840055"/>
                  </a:lnTo>
                  <a:lnTo>
                    <a:pt x="217901" y="800916"/>
                  </a:lnTo>
                  <a:lnTo>
                    <a:pt x="241554" y="762461"/>
                  </a:lnTo>
                  <a:lnTo>
                    <a:pt x="266286" y="724710"/>
                  </a:lnTo>
                  <a:lnTo>
                    <a:pt x="292077" y="687683"/>
                  </a:lnTo>
                  <a:lnTo>
                    <a:pt x="318906" y="651400"/>
                  </a:lnTo>
                  <a:lnTo>
                    <a:pt x="346752" y="615879"/>
                  </a:lnTo>
                  <a:lnTo>
                    <a:pt x="375596" y="581142"/>
                  </a:lnTo>
                  <a:lnTo>
                    <a:pt x="405417" y="547207"/>
                  </a:lnTo>
                  <a:lnTo>
                    <a:pt x="436194" y="514094"/>
                  </a:lnTo>
                  <a:lnTo>
                    <a:pt x="467907" y="481824"/>
                  </a:lnTo>
                  <a:lnTo>
                    <a:pt x="500535" y="450414"/>
                  </a:lnTo>
                  <a:lnTo>
                    <a:pt x="534058" y="419887"/>
                  </a:lnTo>
                  <a:lnTo>
                    <a:pt x="568456" y="390260"/>
                  </a:lnTo>
                  <a:lnTo>
                    <a:pt x="603708" y="361554"/>
                  </a:lnTo>
                  <a:lnTo>
                    <a:pt x="639793" y="333788"/>
                  </a:lnTo>
                  <a:lnTo>
                    <a:pt x="676692" y="306982"/>
                  </a:lnTo>
                  <a:lnTo>
                    <a:pt x="714383" y="281156"/>
                  </a:lnTo>
                  <a:lnTo>
                    <a:pt x="752847" y="256329"/>
                  </a:lnTo>
                  <a:lnTo>
                    <a:pt x="792062" y="232522"/>
                  </a:lnTo>
                  <a:lnTo>
                    <a:pt x="832009" y="209753"/>
                  </a:lnTo>
                  <a:lnTo>
                    <a:pt x="872666" y="188043"/>
                  </a:lnTo>
                  <a:lnTo>
                    <a:pt x="914014" y="167411"/>
                  </a:lnTo>
                  <a:lnTo>
                    <a:pt x="956032" y="147877"/>
                  </a:lnTo>
                  <a:lnTo>
                    <a:pt x="998699" y="129460"/>
                  </a:lnTo>
                  <a:lnTo>
                    <a:pt x="1041995" y="112181"/>
                  </a:lnTo>
                  <a:lnTo>
                    <a:pt x="1085900" y="96059"/>
                  </a:lnTo>
                  <a:lnTo>
                    <a:pt x="1130393" y="81113"/>
                  </a:lnTo>
                  <a:lnTo>
                    <a:pt x="1175453" y="67364"/>
                  </a:lnTo>
                  <a:lnTo>
                    <a:pt x="1221061" y="54830"/>
                  </a:lnTo>
                  <a:lnTo>
                    <a:pt x="1267196" y="43533"/>
                  </a:lnTo>
                  <a:lnTo>
                    <a:pt x="1313836" y="33490"/>
                  </a:lnTo>
                  <a:lnTo>
                    <a:pt x="1360963" y="24723"/>
                  </a:lnTo>
                  <a:lnTo>
                    <a:pt x="1408554" y="17251"/>
                  </a:lnTo>
                  <a:lnTo>
                    <a:pt x="1456591" y="11093"/>
                  </a:lnTo>
                  <a:lnTo>
                    <a:pt x="1505052" y="6269"/>
                  </a:lnTo>
                  <a:lnTo>
                    <a:pt x="1553917" y="2799"/>
                  </a:lnTo>
                  <a:lnTo>
                    <a:pt x="1603166" y="703"/>
                  </a:lnTo>
                  <a:lnTo>
                    <a:pt x="1652777" y="0"/>
                  </a:lnTo>
                  <a:lnTo>
                    <a:pt x="1702389" y="703"/>
                  </a:lnTo>
                  <a:lnTo>
                    <a:pt x="1751638" y="2799"/>
                  </a:lnTo>
                  <a:lnTo>
                    <a:pt x="1800503" y="6269"/>
                  </a:lnTo>
                  <a:lnTo>
                    <a:pt x="1848964" y="11093"/>
                  </a:lnTo>
                  <a:lnTo>
                    <a:pt x="1897001" y="17251"/>
                  </a:lnTo>
                  <a:lnTo>
                    <a:pt x="1944592" y="24723"/>
                  </a:lnTo>
                  <a:lnTo>
                    <a:pt x="1991719" y="33490"/>
                  </a:lnTo>
                  <a:lnTo>
                    <a:pt x="2038359" y="43533"/>
                  </a:lnTo>
                  <a:lnTo>
                    <a:pt x="2084494" y="54830"/>
                  </a:lnTo>
                  <a:lnTo>
                    <a:pt x="2130102" y="67364"/>
                  </a:lnTo>
                  <a:lnTo>
                    <a:pt x="2175162" y="81113"/>
                  </a:lnTo>
                  <a:lnTo>
                    <a:pt x="2219655" y="96059"/>
                  </a:lnTo>
                  <a:lnTo>
                    <a:pt x="2263560" y="112181"/>
                  </a:lnTo>
                  <a:lnTo>
                    <a:pt x="2306856" y="129460"/>
                  </a:lnTo>
                  <a:lnTo>
                    <a:pt x="2349523" y="147877"/>
                  </a:lnTo>
                  <a:lnTo>
                    <a:pt x="2391541" y="167411"/>
                  </a:lnTo>
                  <a:lnTo>
                    <a:pt x="2432889" y="188043"/>
                  </a:lnTo>
                  <a:lnTo>
                    <a:pt x="2473546" y="209753"/>
                  </a:lnTo>
                  <a:lnTo>
                    <a:pt x="2513493" y="232522"/>
                  </a:lnTo>
                  <a:lnTo>
                    <a:pt x="2552708" y="256329"/>
                  </a:lnTo>
                  <a:lnTo>
                    <a:pt x="2591172" y="281156"/>
                  </a:lnTo>
                  <a:lnTo>
                    <a:pt x="2628863" y="306982"/>
                  </a:lnTo>
                  <a:lnTo>
                    <a:pt x="2665762" y="333788"/>
                  </a:lnTo>
                  <a:lnTo>
                    <a:pt x="2701847" y="361554"/>
                  </a:lnTo>
                  <a:lnTo>
                    <a:pt x="2737099" y="390260"/>
                  </a:lnTo>
                  <a:lnTo>
                    <a:pt x="2771497" y="419887"/>
                  </a:lnTo>
                  <a:lnTo>
                    <a:pt x="2805020" y="450414"/>
                  </a:lnTo>
                  <a:lnTo>
                    <a:pt x="2837648" y="481824"/>
                  </a:lnTo>
                  <a:lnTo>
                    <a:pt x="2869361" y="514094"/>
                  </a:lnTo>
                  <a:lnTo>
                    <a:pt x="2900138" y="547207"/>
                  </a:lnTo>
                  <a:lnTo>
                    <a:pt x="2929959" y="581142"/>
                  </a:lnTo>
                  <a:lnTo>
                    <a:pt x="2958803" y="615879"/>
                  </a:lnTo>
                  <a:lnTo>
                    <a:pt x="2986649" y="651400"/>
                  </a:lnTo>
                  <a:lnTo>
                    <a:pt x="3013478" y="687683"/>
                  </a:lnTo>
                  <a:lnTo>
                    <a:pt x="3039269" y="724710"/>
                  </a:lnTo>
                  <a:lnTo>
                    <a:pt x="3064001" y="762461"/>
                  </a:lnTo>
                  <a:lnTo>
                    <a:pt x="3087654" y="800916"/>
                  </a:lnTo>
                  <a:lnTo>
                    <a:pt x="3110207" y="840055"/>
                  </a:lnTo>
                  <a:lnTo>
                    <a:pt x="3131640" y="879859"/>
                  </a:lnTo>
                  <a:lnTo>
                    <a:pt x="3151933" y="920308"/>
                  </a:lnTo>
                  <a:lnTo>
                    <a:pt x="3171065" y="961382"/>
                  </a:lnTo>
                  <a:lnTo>
                    <a:pt x="3189016" y="1003062"/>
                  </a:lnTo>
                  <a:lnTo>
                    <a:pt x="3205764" y="1045328"/>
                  </a:lnTo>
                  <a:lnTo>
                    <a:pt x="3221290" y="1088160"/>
                  </a:lnTo>
                  <a:lnTo>
                    <a:pt x="3235574" y="1131539"/>
                  </a:lnTo>
                  <a:lnTo>
                    <a:pt x="3248594" y="1175444"/>
                  </a:lnTo>
                  <a:lnTo>
                    <a:pt x="3260331" y="1219857"/>
                  </a:lnTo>
                  <a:lnTo>
                    <a:pt x="3270763" y="1264757"/>
                  </a:lnTo>
                  <a:lnTo>
                    <a:pt x="3279871" y="1310125"/>
                  </a:lnTo>
                  <a:lnTo>
                    <a:pt x="3287634" y="1355942"/>
                  </a:lnTo>
                  <a:lnTo>
                    <a:pt x="3294031" y="1402186"/>
                  </a:lnTo>
                  <a:lnTo>
                    <a:pt x="3299042" y="1448840"/>
                  </a:lnTo>
                  <a:lnTo>
                    <a:pt x="3302647" y="1495882"/>
                  </a:lnTo>
                  <a:lnTo>
                    <a:pt x="3304825" y="1543294"/>
                  </a:lnTo>
                  <a:lnTo>
                    <a:pt x="3305555" y="1591056"/>
                  </a:lnTo>
                  <a:lnTo>
                    <a:pt x="3304825" y="1638817"/>
                  </a:lnTo>
                  <a:lnTo>
                    <a:pt x="3302647" y="1686229"/>
                  </a:lnTo>
                  <a:lnTo>
                    <a:pt x="3299042" y="1733271"/>
                  </a:lnTo>
                  <a:lnTo>
                    <a:pt x="3294031" y="1779925"/>
                  </a:lnTo>
                  <a:lnTo>
                    <a:pt x="3287634" y="1826169"/>
                  </a:lnTo>
                  <a:lnTo>
                    <a:pt x="3279871" y="1871986"/>
                  </a:lnTo>
                  <a:lnTo>
                    <a:pt x="3270763" y="1917354"/>
                  </a:lnTo>
                  <a:lnTo>
                    <a:pt x="3260331" y="1962254"/>
                  </a:lnTo>
                  <a:lnTo>
                    <a:pt x="3248594" y="2006667"/>
                  </a:lnTo>
                  <a:lnTo>
                    <a:pt x="3235574" y="2050572"/>
                  </a:lnTo>
                  <a:lnTo>
                    <a:pt x="3221290" y="2093951"/>
                  </a:lnTo>
                  <a:lnTo>
                    <a:pt x="3205764" y="2136783"/>
                  </a:lnTo>
                  <a:lnTo>
                    <a:pt x="3189016" y="2179049"/>
                  </a:lnTo>
                  <a:lnTo>
                    <a:pt x="3171065" y="2220729"/>
                  </a:lnTo>
                  <a:lnTo>
                    <a:pt x="3151933" y="2261803"/>
                  </a:lnTo>
                  <a:lnTo>
                    <a:pt x="3131640" y="2302252"/>
                  </a:lnTo>
                  <a:lnTo>
                    <a:pt x="3110207" y="2342056"/>
                  </a:lnTo>
                  <a:lnTo>
                    <a:pt x="3087654" y="2381195"/>
                  </a:lnTo>
                  <a:lnTo>
                    <a:pt x="3064001" y="2419650"/>
                  </a:lnTo>
                  <a:lnTo>
                    <a:pt x="3039269" y="2457401"/>
                  </a:lnTo>
                  <a:lnTo>
                    <a:pt x="3013478" y="2494428"/>
                  </a:lnTo>
                  <a:lnTo>
                    <a:pt x="2986649" y="2530711"/>
                  </a:lnTo>
                  <a:lnTo>
                    <a:pt x="2958803" y="2566232"/>
                  </a:lnTo>
                  <a:lnTo>
                    <a:pt x="2929959" y="2600969"/>
                  </a:lnTo>
                  <a:lnTo>
                    <a:pt x="2900138" y="2634904"/>
                  </a:lnTo>
                  <a:lnTo>
                    <a:pt x="2869361" y="2668017"/>
                  </a:lnTo>
                  <a:lnTo>
                    <a:pt x="2837648" y="2700287"/>
                  </a:lnTo>
                  <a:lnTo>
                    <a:pt x="2805020" y="2731697"/>
                  </a:lnTo>
                  <a:lnTo>
                    <a:pt x="2771497" y="2762224"/>
                  </a:lnTo>
                  <a:lnTo>
                    <a:pt x="2737099" y="2791851"/>
                  </a:lnTo>
                  <a:lnTo>
                    <a:pt x="2701847" y="2820557"/>
                  </a:lnTo>
                  <a:lnTo>
                    <a:pt x="2665762" y="2848323"/>
                  </a:lnTo>
                  <a:lnTo>
                    <a:pt x="2628863" y="2875129"/>
                  </a:lnTo>
                  <a:lnTo>
                    <a:pt x="2591172" y="2900955"/>
                  </a:lnTo>
                  <a:lnTo>
                    <a:pt x="2552708" y="2925782"/>
                  </a:lnTo>
                  <a:lnTo>
                    <a:pt x="2513493" y="2949589"/>
                  </a:lnTo>
                  <a:lnTo>
                    <a:pt x="2473546" y="2972358"/>
                  </a:lnTo>
                  <a:lnTo>
                    <a:pt x="2432889" y="2994068"/>
                  </a:lnTo>
                  <a:lnTo>
                    <a:pt x="2391541" y="3014700"/>
                  </a:lnTo>
                  <a:lnTo>
                    <a:pt x="2349523" y="3034234"/>
                  </a:lnTo>
                  <a:lnTo>
                    <a:pt x="2306856" y="3052651"/>
                  </a:lnTo>
                  <a:lnTo>
                    <a:pt x="2263560" y="3069930"/>
                  </a:lnTo>
                  <a:lnTo>
                    <a:pt x="2219655" y="3086052"/>
                  </a:lnTo>
                  <a:lnTo>
                    <a:pt x="2175162" y="3100998"/>
                  </a:lnTo>
                  <a:lnTo>
                    <a:pt x="2130102" y="3114747"/>
                  </a:lnTo>
                  <a:lnTo>
                    <a:pt x="2084494" y="3127281"/>
                  </a:lnTo>
                  <a:lnTo>
                    <a:pt x="2038359" y="3138578"/>
                  </a:lnTo>
                  <a:lnTo>
                    <a:pt x="1991719" y="3148621"/>
                  </a:lnTo>
                  <a:lnTo>
                    <a:pt x="1944592" y="3157388"/>
                  </a:lnTo>
                  <a:lnTo>
                    <a:pt x="1897001" y="3164860"/>
                  </a:lnTo>
                  <a:lnTo>
                    <a:pt x="1848964" y="3171018"/>
                  </a:lnTo>
                  <a:lnTo>
                    <a:pt x="1800503" y="3175842"/>
                  </a:lnTo>
                  <a:lnTo>
                    <a:pt x="1751638" y="3179312"/>
                  </a:lnTo>
                  <a:lnTo>
                    <a:pt x="1702389" y="3181408"/>
                  </a:lnTo>
                  <a:lnTo>
                    <a:pt x="1652777" y="3182112"/>
                  </a:lnTo>
                  <a:lnTo>
                    <a:pt x="1603166" y="3181408"/>
                  </a:lnTo>
                  <a:lnTo>
                    <a:pt x="1553917" y="3179312"/>
                  </a:lnTo>
                  <a:lnTo>
                    <a:pt x="1505052" y="3175842"/>
                  </a:lnTo>
                  <a:lnTo>
                    <a:pt x="1456591" y="3171018"/>
                  </a:lnTo>
                  <a:lnTo>
                    <a:pt x="1408554" y="3164860"/>
                  </a:lnTo>
                  <a:lnTo>
                    <a:pt x="1360963" y="3157388"/>
                  </a:lnTo>
                  <a:lnTo>
                    <a:pt x="1313836" y="3148621"/>
                  </a:lnTo>
                  <a:lnTo>
                    <a:pt x="1267196" y="3138578"/>
                  </a:lnTo>
                  <a:lnTo>
                    <a:pt x="1221061" y="3127281"/>
                  </a:lnTo>
                  <a:lnTo>
                    <a:pt x="1175453" y="3114747"/>
                  </a:lnTo>
                  <a:lnTo>
                    <a:pt x="1130393" y="3100998"/>
                  </a:lnTo>
                  <a:lnTo>
                    <a:pt x="1085900" y="3086052"/>
                  </a:lnTo>
                  <a:lnTo>
                    <a:pt x="1041995" y="3069930"/>
                  </a:lnTo>
                  <a:lnTo>
                    <a:pt x="998699" y="3052651"/>
                  </a:lnTo>
                  <a:lnTo>
                    <a:pt x="956032" y="3034234"/>
                  </a:lnTo>
                  <a:lnTo>
                    <a:pt x="914014" y="3014700"/>
                  </a:lnTo>
                  <a:lnTo>
                    <a:pt x="872666" y="2994068"/>
                  </a:lnTo>
                  <a:lnTo>
                    <a:pt x="832009" y="2972358"/>
                  </a:lnTo>
                  <a:lnTo>
                    <a:pt x="792062" y="2949589"/>
                  </a:lnTo>
                  <a:lnTo>
                    <a:pt x="752847" y="2925782"/>
                  </a:lnTo>
                  <a:lnTo>
                    <a:pt x="714383" y="2900955"/>
                  </a:lnTo>
                  <a:lnTo>
                    <a:pt x="676692" y="2875129"/>
                  </a:lnTo>
                  <a:lnTo>
                    <a:pt x="639793" y="2848323"/>
                  </a:lnTo>
                  <a:lnTo>
                    <a:pt x="603708" y="2820557"/>
                  </a:lnTo>
                  <a:lnTo>
                    <a:pt x="568456" y="2791851"/>
                  </a:lnTo>
                  <a:lnTo>
                    <a:pt x="534058" y="2762224"/>
                  </a:lnTo>
                  <a:lnTo>
                    <a:pt x="500535" y="2731697"/>
                  </a:lnTo>
                  <a:lnTo>
                    <a:pt x="467907" y="2700287"/>
                  </a:lnTo>
                  <a:lnTo>
                    <a:pt x="436194" y="2668017"/>
                  </a:lnTo>
                  <a:lnTo>
                    <a:pt x="405417" y="2634904"/>
                  </a:lnTo>
                  <a:lnTo>
                    <a:pt x="375596" y="2600969"/>
                  </a:lnTo>
                  <a:lnTo>
                    <a:pt x="346752" y="2566232"/>
                  </a:lnTo>
                  <a:lnTo>
                    <a:pt x="318906" y="2530711"/>
                  </a:lnTo>
                  <a:lnTo>
                    <a:pt x="292077" y="2494428"/>
                  </a:lnTo>
                  <a:lnTo>
                    <a:pt x="266286" y="2457401"/>
                  </a:lnTo>
                  <a:lnTo>
                    <a:pt x="241554" y="2419650"/>
                  </a:lnTo>
                  <a:lnTo>
                    <a:pt x="217901" y="2381195"/>
                  </a:lnTo>
                  <a:lnTo>
                    <a:pt x="195348" y="2342056"/>
                  </a:lnTo>
                  <a:lnTo>
                    <a:pt x="173915" y="2302252"/>
                  </a:lnTo>
                  <a:lnTo>
                    <a:pt x="153622" y="2261803"/>
                  </a:lnTo>
                  <a:lnTo>
                    <a:pt x="134490" y="2220729"/>
                  </a:lnTo>
                  <a:lnTo>
                    <a:pt x="116539" y="2179049"/>
                  </a:lnTo>
                  <a:lnTo>
                    <a:pt x="99791" y="2136783"/>
                  </a:lnTo>
                  <a:lnTo>
                    <a:pt x="84265" y="2093951"/>
                  </a:lnTo>
                  <a:lnTo>
                    <a:pt x="69981" y="2050572"/>
                  </a:lnTo>
                  <a:lnTo>
                    <a:pt x="56961" y="2006667"/>
                  </a:lnTo>
                  <a:lnTo>
                    <a:pt x="45224" y="1962254"/>
                  </a:lnTo>
                  <a:lnTo>
                    <a:pt x="34792" y="1917354"/>
                  </a:lnTo>
                  <a:lnTo>
                    <a:pt x="25684" y="1871986"/>
                  </a:lnTo>
                  <a:lnTo>
                    <a:pt x="17921" y="1826169"/>
                  </a:lnTo>
                  <a:lnTo>
                    <a:pt x="11524" y="1779925"/>
                  </a:lnTo>
                  <a:lnTo>
                    <a:pt x="6513" y="1733271"/>
                  </a:lnTo>
                  <a:lnTo>
                    <a:pt x="2908" y="1686229"/>
                  </a:lnTo>
                  <a:lnTo>
                    <a:pt x="730" y="1638817"/>
                  </a:lnTo>
                  <a:lnTo>
                    <a:pt x="0" y="1591056"/>
                  </a:lnTo>
                  <a:close/>
                </a:path>
              </a:pathLst>
            </a:custGeom>
            <a:ln w="12700">
              <a:solidFill>
                <a:srgbClr val="00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6111" y="6100327"/>
            <a:ext cx="11351260" cy="758190"/>
            <a:chOff x="166111" y="6100327"/>
            <a:chExt cx="11351260" cy="758190"/>
          </a:xfrm>
        </p:grpSpPr>
        <p:pic>
          <p:nvPicPr>
            <p:cNvPr id="3" name="object 3"/>
            <p:cNvPicPr/>
            <p:nvPr/>
          </p:nvPicPr>
          <p:blipFill>
            <a:blip r:embed="rId2" cstate="print"/>
            <a:stretch>
              <a:fillRect/>
            </a:stretch>
          </p:blipFill>
          <p:spPr>
            <a:xfrm>
              <a:off x="166111" y="6100327"/>
              <a:ext cx="11350761" cy="757670"/>
            </a:xfrm>
            <a:prstGeom prst="rect">
              <a:avLst/>
            </a:prstGeom>
          </p:spPr>
        </p:pic>
        <p:sp>
          <p:nvSpPr>
            <p:cNvPr id="4" name="object 4"/>
            <p:cNvSpPr/>
            <p:nvPr/>
          </p:nvSpPr>
          <p:spPr>
            <a:xfrm>
              <a:off x="182879" y="6108192"/>
              <a:ext cx="11267440" cy="713740"/>
            </a:xfrm>
            <a:custGeom>
              <a:avLst/>
              <a:gdLst/>
              <a:ahLst/>
              <a:cxnLst/>
              <a:rect l="l" t="t" r="r" b="b"/>
              <a:pathLst>
                <a:path w="11267440" h="713740">
                  <a:moveTo>
                    <a:pt x="11148060" y="0"/>
                  </a:moveTo>
                  <a:lnTo>
                    <a:pt x="118884" y="0"/>
                  </a:lnTo>
                  <a:lnTo>
                    <a:pt x="72609" y="9342"/>
                  </a:lnTo>
                  <a:lnTo>
                    <a:pt x="34820" y="34820"/>
                  </a:lnTo>
                  <a:lnTo>
                    <a:pt x="9342" y="72609"/>
                  </a:lnTo>
                  <a:lnTo>
                    <a:pt x="0" y="118884"/>
                  </a:lnTo>
                  <a:lnTo>
                    <a:pt x="0" y="594347"/>
                  </a:lnTo>
                  <a:lnTo>
                    <a:pt x="9342" y="640623"/>
                  </a:lnTo>
                  <a:lnTo>
                    <a:pt x="34820" y="678411"/>
                  </a:lnTo>
                  <a:lnTo>
                    <a:pt x="72609" y="703888"/>
                  </a:lnTo>
                  <a:lnTo>
                    <a:pt x="118884" y="713230"/>
                  </a:lnTo>
                  <a:lnTo>
                    <a:pt x="11148060" y="713230"/>
                  </a:lnTo>
                  <a:lnTo>
                    <a:pt x="11194333" y="703888"/>
                  </a:lnTo>
                  <a:lnTo>
                    <a:pt x="11232118" y="678411"/>
                  </a:lnTo>
                  <a:lnTo>
                    <a:pt x="11257591" y="640623"/>
                  </a:lnTo>
                  <a:lnTo>
                    <a:pt x="11266932" y="594347"/>
                  </a:lnTo>
                  <a:lnTo>
                    <a:pt x="11266932" y="118884"/>
                  </a:lnTo>
                  <a:lnTo>
                    <a:pt x="11257591" y="72609"/>
                  </a:lnTo>
                  <a:lnTo>
                    <a:pt x="11232118" y="34820"/>
                  </a:lnTo>
                  <a:lnTo>
                    <a:pt x="11194333" y="9342"/>
                  </a:lnTo>
                  <a:lnTo>
                    <a:pt x="11148060"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5" name="object 5"/>
          <p:cNvSpPr txBox="1">
            <a:spLocks noGrp="1"/>
          </p:cNvSpPr>
          <p:nvPr>
            <p:ph type="title"/>
          </p:nvPr>
        </p:nvSpPr>
        <p:spPr>
          <a:xfrm>
            <a:off x="1012952" y="107391"/>
            <a:ext cx="7579359" cy="574675"/>
          </a:xfrm>
          <a:prstGeom prst="rect">
            <a:avLst/>
          </a:prstGeom>
        </p:spPr>
        <p:txBody>
          <a:bodyPr vert="horz" wrap="square" lIns="0" tIns="12700" rIns="0" bIns="0" rtlCol="0">
            <a:normAutofit fontScale="90000"/>
          </a:bodyPr>
          <a:lstStyle/>
          <a:p>
            <a:pPr marL="12700">
              <a:lnSpc>
                <a:spcPct val="100000"/>
              </a:lnSpc>
              <a:spcBef>
                <a:spcPts val="100"/>
              </a:spcBef>
            </a:pPr>
            <a:r>
              <a:rPr sz="3600" spc="85" dirty="0">
                <a:solidFill>
                  <a:srgbClr val="00B050"/>
                </a:solidFill>
                <a:latin typeface="Arial"/>
                <a:cs typeface="Arial"/>
              </a:rPr>
              <a:t>Podpatření</a:t>
            </a:r>
            <a:r>
              <a:rPr sz="3600" spc="125" dirty="0">
                <a:solidFill>
                  <a:srgbClr val="00B050"/>
                </a:solidFill>
                <a:latin typeface="Arial"/>
                <a:cs typeface="Arial"/>
              </a:rPr>
              <a:t> </a:t>
            </a:r>
            <a:r>
              <a:rPr sz="3600" dirty="0">
                <a:solidFill>
                  <a:srgbClr val="00B050"/>
                </a:solidFill>
                <a:latin typeface="Arial"/>
                <a:cs typeface="Arial"/>
              </a:rPr>
              <a:t>Zatravňování</a:t>
            </a:r>
            <a:r>
              <a:rPr sz="3600" spc="135" dirty="0">
                <a:solidFill>
                  <a:srgbClr val="00B050"/>
                </a:solidFill>
                <a:latin typeface="Arial"/>
                <a:cs typeface="Arial"/>
              </a:rPr>
              <a:t> </a:t>
            </a:r>
            <a:r>
              <a:rPr sz="3600" spc="160" dirty="0">
                <a:solidFill>
                  <a:srgbClr val="00B050"/>
                </a:solidFill>
                <a:latin typeface="Arial"/>
                <a:cs typeface="Arial"/>
              </a:rPr>
              <a:t>orné</a:t>
            </a:r>
            <a:r>
              <a:rPr sz="3600" spc="155" dirty="0">
                <a:solidFill>
                  <a:srgbClr val="00B050"/>
                </a:solidFill>
                <a:latin typeface="Arial"/>
                <a:cs typeface="Arial"/>
              </a:rPr>
              <a:t> </a:t>
            </a:r>
            <a:r>
              <a:rPr sz="3600" spc="135" dirty="0">
                <a:solidFill>
                  <a:srgbClr val="00B050"/>
                </a:solidFill>
                <a:latin typeface="Arial"/>
                <a:cs typeface="Arial"/>
              </a:rPr>
              <a:t>půdy</a:t>
            </a:r>
            <a:endParaRPr sz="3600" dirty="0">
              <a:solidFill>
                <a:srgbClr val="00B050"/>
              </a:solidFill>
              <a:latin typeface="Arial"/>
              <a:cs typeface="Arial"/>
            </a:endParaRPr>
          </a:p>
        </p:txBody>
      </p:sp>
      <p:pic>
        <p:nvPicPr>
          <p:cNvPr id="6" name="object 6"/>
          <p:cNvPicPr/>
          <p:nvPr/>
        </p:nvPicPr>
        <p:blipFill>
          <a:blip r:embed="rId3" cstate="print"/>
          <a:stretch>
            <a:fillRect/>
          </a:stretch>
        </p:blipFill>
        <p:spPr>
          <a:xfrm>
            <a:off x="641604" y="1360957"/>
            <a:ext cx="152400" cy="150850"/>
          </a:xfrm>
          <a:prstGeom prst="rect">
            <a:avLst/>
          </a:prstGeom>
        </p:spPr>
      </p:pic>
      <p:sp>
        <p:nvSpPr>
          <p:cNvPr id="7" name="object 7"/>
          <p:cNvSpPr txBox="1"/>
          <p:nvPr/>
        </p:nvSpPr>
        <p:spPr>
          <a:xfrm>
            <a:off x="78739" y="732231"/>
            <a:ext cx="8148320" cy="31496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10" normalizeH="0" baseline="0" noProof="0" dirty="0">
                <a:ln>
                  <a:noFill/>
                </a:ln>
                <a:solidFill>
                  <a:prstClr val="black"/>
                </a:solidFill>
                <a:effectLst/>
                <a:uLnTx/>
                <a:uFillTx/>
                <a:latin typeface="Calibri"/>
                <a:cs typeface="Calibri"/>
              </a:rPr>
              <a:t>TITULY:</a:t>
            </a:r>
            <a:endParaRPr kumimoji="0" sz="2400" b="0" i="0" u="none" strike="noStrike" kern="1200" cap="none" spc="0" normalizeH="0" baseline="0" noProof="0">
              <a:ln>
                <a:noFill/>
              </a:ln>
              <a:solidFill>
                <a:prstClr val="black"/>
              </a:solidFill>
              <a:effectLst/>
              <a:uLnTx/>
              <a:uFillTx/>
              <a:latin typeface="Calibri"/>
              <a:cs typeface="Calibri"/>
            </a:endParaRPr>
          </a:p>
          <a:p>
            <a:pPr marL="835660" marR="2858770" lvl="0" indent="0" algn="l" defTabSz="914400" rtl="0" eaLnBrk="1" fontAlgn="auto" latinLnBrk="0" hangingPunct="1">
              <a:lnSpc>
                <a:spcPct val="120300"/>
              </a:lnSpc>
              <a:spcBef>
                <a:spcPts val="919"/>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Zatravňování</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 půdy</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běžnou</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směsí Zatravňování</a:t>
            </a:r>
            <a:r>
              <a:rPr kumimoji="0" sz="1800" b="0" i="0" u="none" strike="noStrike" kern="1200" cap="none" spc="-5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druhově</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bohatou</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směsí Zatravňování</a:t>
            </a:r>
            <a:r>
              <a:rPr kumimoji="0" sz="1800" b="0" i="0" u="none" strike="noStrike" kern="1200" cap="none" spc="-5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regionální </a:t>
            </a:r>
            <a:r>
              <a:rPr kumimoji="0" sz="1800" b="0" i="0" u="none" strike="noStrike" kern="1200" cap="none" spc="-10" normalizeH="0" baseline="0" noProof="0" dirty="0">
                <a:ln>
                  <a:noFill/>
                </a:ln>
                <a:solidFill>
                  <a:prstClr val="black"/>
                </a:solidFill>
                <a:effectLst/>
                <a:uLnTx/>
                <a:uFillTx/>
                <a:latin typeface="Calibri"/>
                <a:cs typeface="Calibri"/>
              </a:rPr>
              <a:t>směsí</a:t>
            </a:r>
            <a:endParaRPr kumimoji="0" sz="1800" b="0" i="0" u="none" strike="noStrike" kern="1200" cap="none" spc="0" normalizeH="0" baseline="0" noProof="0">
              <a:ln>
                <a:noFill/>
              </a:ln>
              <a:solidFill>
                <a:prstClr val="black"/>
              </a:solidFill>
              <a:effectLst/>
              <a:uLnTx/>
              <a:uFillTx/>
              <a:latin typeface="Calibri"/>
              <a:cs typeface="Calibri"/>
            </a:endParaRPr>
          </a:p>
          <a:p>
            <a:pPr marL="835660" marR="812800" lvl="0" indent="0" algn="l" defTabSz="914400" rtl="0" eaLnBrk="1" fontAlgn="auto" latinLnBrk="0" hangingPunct="1">
              <a:lnSpc>
                <a:spcPct val="1203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Zatravňování</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podél</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vodního</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útvaru běžnou</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směsí Zatravňování</a:t>
            </a:r>
            <a:r>
              <a:rPr kumimoji="0" sz="1800" b="0" i="0" u="none" strike="noStrike" kern="1200" cap="none" spc="-6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podél</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vodního</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útvaru</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druhově</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bohatou</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směsí Zatravňování</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podél</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vodního</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útvaru</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regionální</a:t>
            </a:r>
            <a:r>
              <a:rPr kumimoji="0" sz="1800" b="0" i="0" u="none" strike="noStrike" kern="1200" cap="none" spc="-10" normalizeH="0" baseline="0" noProof="0" dirty="0">
                <a:ln>
                  <a:noFill/>
                </a:ln>
                <a:solidFill>
                  <a:prstClr val="black"/>
                </a:solidFill>
                <a:effectLst/>
                <a:uLnTx/>
                <a:uFillTx/>
                <a:latin typeface="Calibri"/>
                <a:cs typeface="Calibri"/>
              </a:rPr>
              <a:t> směsí</a:t>
            </a:r>
            <a:endParaRPr kumimoji="0" sz="1800" b="0" i="0" u="none" strike="noStrike" kern="1200" cap="none" spc="0" normalizeH="0" baseline="0" noProof="0">
              <a:ln>
                <a:noFill/>
              </a:ln>
              <a:solidFill>
                <a:prstClr val="black"/>
              </a:solidFill>
              <a:effectLst/>
              <a:uLnTx/>
              <a:uFillTx/>
              <a:latin typeface="Calibri"/>
              <a:cs typeface="Calibri"/>
            </a:endParaRPr>
          </a:p>
          <a:p>
            <a:pPr marL="835660" marR="0" lvl="0" indent="0" algn="l" defTabSz="914400" rtl="0" eaLnBrk="1" fontAlgn="auto" latinLnBrk="0" hangingPunct="1">
              <a:lnSpc>
                <a:spcPct val="100000"/>
              </a:lnSpc>
              <a:spcBef>
                <a:spcPts val="44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Zatravňování</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orné</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půdy</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infiltračních</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oblastech –</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nový</a:t>
            </a:r>
            <a:r>
              <a:rPr kumimoji="0" sz="1800" b="0" i="0" u="none" strike="noStrike" kern="1200" cap="none" spc="-2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titul,</a:t>
            </a:r>
            <a:r>
              <a:rPr kumimoji="0" sz="1800" b="0" i="0" u="none" strike="noStrike" kern="1200" cap="none" spc="-2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nová</a:t>
            </a:r>
            <a:r>
              <a:rPr kumimoji="0" sz="1800" b="0" i="0" u="none" strike="noStrike" kern="1200" cap="none" spc="-3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vrstva</a:t>
            </a:r>
            <a:r>
              <a:rPr kumimoji="0" sz="1800" b="0" i="0" u="none" strike="noStrike" kern="1200" cap="none" spc="-3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v</a:t>
            </a:r>
            <a:r>
              <a:rPr kumimoji="0" sz="1800" b="0" i="0" u="none" strike="noStrike" kern="1200" cap="none" spc="-20" normalizeH="0" baseline="0" noProof="0" dirty="0">
                <a:ln>
                  <a:noFill/>
                </a:ln>
                <a:solidFill>
                  <a:srgbClr val="FF0000"/>
                </a:solidFill>
                <a:effectLst/>
                <a:uLnTx/>
                <a:uFillTx/>
                <a:latin typeface="Calibri"/>
                <a:cs typeface="Calibri"/>
              </a:rPr>
              <a:t> LPIS</a:t>
            </a:r>
            <a:endParaRPr kumimoji="0" sz="1800" b="0" i="0" u="none" strike="noStrike" kern="1200" cap="none" spc="0" normalizeH="0" baseline="0" noProof="0">
              <a:ln>
                <a:noFill/>
              </a:ln>
              <a:solidFill>
                <a:prstClr val="black"/>
              </a:solidFill>
              <a:effectLst/>
              <a:uLnTx/>
              <a:uFillTx/>
              <a:latin typeface="Calibri"/>
              <a:cs typeface="Calibri"/>
            </a:endParaRPr>
          </a:p>
          <a:p>
            <a:pPr marL="833119" marR="0" lvl="0" indent="0" algn="l" defTabSz="914400" rtl="0" eaLnBrk="1" fontAlgn="auto" latinLnBrk="0" hangingPunct="1">
              <a:lnSpc>
                <a:spcPct val="100000"/>
              </a:lnSpc>
              <a:spcBef>
                <a:spcPts val="44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Zatravňování</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drah</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soustředěného</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odtoku</a:t>
            </a:r>
            <a:endParaRPr kumimoji="0" sz="1800" b="0" i="0" u="none" strike="noStrike" kern="1200" cap="none" spc="0" normalizeH="0" baseline="0" noProof="0">
              <a:ln>
                <a:noFill/>
              </a:ln>
              <a:solidFill>
                <a:prstClr val="black"/>
              </a:solidFill>
              <a:effectLst/>
              <a:uLnTx/>
              <a:uFillTx/>
              <a:latin typeface="Calibri"/>
              <a:cs typeface="Calibri"/>
            </a:endParaRPr>
          </a:p>
        </p:txBody>
      </p:sp>
      <p:pic>
        <p:nvPicPr>
          <p:cNvPr id="8" name="object 8"/>
          <p:cNvPicPr/>
          <p:nvPr/>
        </p:nvPicPr>
        <p:blipFill>
          <a:blip r:embed="rId4" cstate="print"/>
          <a:stretch>
            <a:fillRect/>
          </a:stretch>
        </p:blipFill>
        <p:spPr>
          <a:xfrm>
            <a:off x="156971" y="201155"/>
            <a:ext cx="486156" cy="486168"/>
          </a:xfrm>
          <a:prstGeom prst="rect">
            <a:avLst/>
          </a:prstGeom>
        </p:spPr>
      </p:pic>
      <p:grpSp>
        <p:nvGrpSpPr>
          <p:cNvPr id="9" name="object 9"/>
          <p:cNvGrpSpPr/>
          <p:nvPr/>
        </p:nvGrpSpPr>
        <p:grpSpPr>
          <a:xfrm>
            <a:off x="9444207" y="202669"/>
            <a:ext cx="2700655" cy="767080"/>
            <a:chOff x="9444207" y="202669"/>
            <a:chExt cx="2700655" cy="767080"/>
          </a:xfrm>
        </p:grpSpPr>
        <p:pic>
          <p:nvPicPr>
            <p:cNvPr id="10" name="object 10"/>
            <p:cNvPicPr/>
            <p:nvPr/>
          </p:nvPicPr>
          <p:blipFill>
            <a:blip r:embed="rId5" cstate="print"/>
            <a:stretch>
              <a:fillRect/>
            </a:stretch>
          </p:blipFill>
          <p:spPr>
            <a:xfrm>
              <a:off x="9444207" y="202669"/>
              <a:ext cx="2700568" cy="766612"/>
            </a:xfrm>
            <a:prstGeom prst="rect">
              <a:avLst/>
            </a:prstGeom>
          </p:spPr>
        </p:pic>
        <p:sp>
          <p:nvSpPr>
            <p:cNvPr id="11" name="object 11"/>
            <p:cNvSpPr/>
            <p:nvPr/>
          </p:nvSpPr>
          <p:spPr>
            <a:xfrm>
              <a:off x="9460991" y="210312"/>
              <a:ext cx="2616835" cy="692150"/>
            </a:xfrm>
            <a:custGeom>
              <a:avLst/>
              <a:gdLst/>
              <a:ahLst/>
              <a:cxnLst/>
              <a:rect l="l" t="t" r="r" b="b"/>
              <a:pathLst>
                <a:path w="2616834" h="692150">
                  <a:moveTo>
                    <a:pt x="2501391" y="0"/>
                  </a:moveTo>
                  <a:lnTo>
                    <a:pt x="115315" y="0"/>
                  </a:lnTo>
                  <a:lnTo>
                    <a:pt x="70455" y="9070"/>
                  </a:lnTo>
                  <a:lnTo>
                    <a:pt x="33797" y="33797"/>
                  </a:lnTo>
                  <a:lnTo>
                    <a:pt x="9070" y="70455"/>
                  </a:lnTo>
                  <a:lnTo>
                    <a:pt x="0" y="115316"/>
                  </a:lnTo>
                  <a:lnTo>
                    <a:pt x="0" y="576580"/>
                  </a:lnTo>
                  <a:lnTo>
                    <a:pt x="9070" y="621440"/>
                  </a:lnTo>
                  <a:lnTo>
                    <a:pt x="33797" y="658098"/>
                  </a:lnTo>
                  <a:lnTo>
                    <a:pt x="70455" y="682825"/>
                  </a:lnTo>
                  <a:lnTo>
                    <a:pt x="115315" y="691896"/>
                  </a:lnTo>
                  <a:lnTo>
                    <a:pt x="2501391" y="691896"/>
                  </a:lnTo>
                  <a:lnTo>
                    <a:pt x="2546252" y="682825"/>
                  </a:lnTo>
                  <a:lnTo>
                    <a:pt x="2582910" y="658098"/>
                  </a:lnTo>
                  <a:lnTo>
                    <a:pt x="2607637" y="621440"/>
                  </a:lnTo>
                  <a:lnTo>
                    <a:pt x="2616707" y="576580"/>
                  </a:lnTo>
                  <a:lnTo>
                    <a:pt x="2616707" y="115316"/>
                  </a:lnTo>
                  <a:lnTo>
                    <a:pt x="2607637" y="70455"/>
                  </a:lnTo>
                  <a:lnTo>
                    <a:pt x="2582910" y="33797"/>
                  </a:lnTo>
                  <a:lnTo>
                    <a:pt x="2546252" y="9070"/>
                  </a:lnTo>
                  <a:lnTo>
                    <a:pt x="2501391"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12" name="object 12"/>
          <p:cNvSpPr txBox="1"/>
          <p:nvPr/>
        </p:nvSpPr>
        <p:spPr>
          <a:xfrm>
            <a:off x="9620250" y="276859"/>
            <a:ext cx="2301875" cy="569595"/>
          </a:xfrm>
          <a:prstGeom prst="rect">
            <a:avLst/>
          </a:prstGeom>
        </p:spPr>
        <p:txBody>
          <a:bodyPr vert="horz" wrap="square" lIns="0" tIns="25400" rIns="0" bIns="0" rtlCol="0">
            <a:spAutoFit/>
          </a:bodyPr>
          <a:lstStyle/>
          <a:p>
            <a:pPr marL="338455" marR="5080" lvl="0" indent="-326390" algn="l" defTabSz="914400" rtl="0" eaLnBrk="1" fontAlgn="auto" latinLnBrk="0" hangingPunct="1">
              <a:lnSpc>
                <a:spcPts val="2120"/>
              </a:lnSpc>
              <a:spcBef>
                <a:spcPts val="200"/>
              </a:spcBef>
              <a:spcAft>
                <a:spcPts val="0"/>
              </a:spcAft>
              <a:buClrTx/>
              <a:buSzTx/>
              <a:buFontTx/>
              <a:buNone/>
              <a:tabLst/>
              <a:defRPr/>
            </a:pPr>
            <a:r>
              <a:rPr kumimoji="0" sz="1800" b="0" i="1" u="none" strike="noStrike" kern="1200" cap="none" spc="0" normalizeH="0" baseline="0" noProof="0" dirty="0">
                <a:ln>
                  <a:noFill/>
                </a:ln>
                <a:solidFill>
                  <a:prstClr val="black"/>
                </a:solidFill>
                <a:effectLst/>
                <a:uLnTx/>
                <a:uFillTx/>
                <a:latin typeface="Gill Sans MT"/>
                <a:cs typeface="Gill Sans MT"/>
              </a:rPr>
              <a:t>Dotace</a:t>
            </a:r>
            <a:r>
              <a:rPr kumimoji="0" sz="1800" b="0" i="1" u="none" strike="noStrike" kern="1200" cap="none" spc="-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je</a:t>
            </a:r>
            <a:r>
              <a:rPr kumimoji="0" sz="1800" b="0" i="1" u="none" strike="noStrike" kern="1200" cap="none" spc="-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vyplácena</a:t>
            </a:r>
            <a:r>
              <a:rPr kumimoji="0" sz="1800" b="0" i="1" u="none" strike="noStrike" kern="1200" cap="none" spc="10"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na </a:t>
            </a:r>
            <a:r>
              <a:rPr kumimoji="0" sz="1800" b="0" i="1" u="none" strike="noStrike" kern="1200" cap="none" spc="-25" normalizeH="0" baseline="0" noProof="0" dirty="0">
                <a:ln>
                  <a:noFill/>
                </a:ln>
                <a:solidFill>
                  <a:prstClr val="black"/>
                </a:solidFill>
                <a:effectLst/>
                <a:uLnTx/>
                <a:uFillTx/>
                <a:latin typeface="Gill Sans MT"/>
                <a:cs typeface="Gill Sans MT"/>
              </a:rPr>
              <a:t>ha </a:t>
            </a:r>
            <a:r>
              <a:rPr kumimoji="0" sz="1800" b="0" i="1" u="none" strike="noStrike" kern="1200" cap="none" spc="0" normalizeH="0" baseline="0" noProof="0" dirty="0">
                <a:ln>
                  <a:noFill/>
                </a:ln>
                <a:solidFill>
                  <a:prstClr val="black"/>
                </a:solidFill>
                <a:effectLst/>
                <a:uLnTx/>
                <a:uFillTx/>
                <a:latin typeface="Gill Sans MT"/>
                <a:cs typeface="Gill Sans MT"/>
              </a:rPr>
              <a:t>zatravněného</a:t>
            </a:r>
            <a:r>
              <a:rPr kumimoji="0" sz="1800" b="0" i="1" u="none" strike="noStrike" kern="1200" cap="none" spc="-50" normalizeH="0" baseline="0" noProof="0" dirty="0">
                <a:ln>
                  <a:noFill/>
                </a:ln>
                <a:solidFill>
                  <a:prstClr val="black"/>
                </a:solidFill>
                <a:effectLst/>
                <a:uLnTx/>
                <a:uFillTx/>
                <a:latin typeface="Gill Sans MT"/>
                <a:cs typeface="Gill Sans MT"/>
              </a:rPr>
              <a:t> </a:t>
            </a:r>
            <a:r>
              <a:rPr kumimoji="0" sz="1800" b="0" i="1" u="none" strike="noStrike" kern="1200" cap="none" spc="-20" normalizeH="0" baseline="0" noProof="0" dirty="0">
                <a:ln>
                  <a:noFill/>
                </a:ln>
                <a:solidFill>
                  <a:prstClr val="black"/>
                </a:solidFill>
                <a:effectLst/>
                <a:uLnTx/>
                <a:uFillTx/>
                <a:latin typeface="Gill Sans MT"/>
                <a:cs typeface="Gill Sans MT"/>
              </a:rPr>
              <a:t>DPB.</a:t>
            </a:r>
            <a:endParaRPr kumimoji="0" sz="1800" b="0" i="0" u="none" strike="noStrike" kern="1200" cap="none" spc="0" normalizeH="0" baseline="0" noProof="0">
              <a:ln>
                <a:noFill/>
              </a:ln>
              <a:solidFill>
                <a:prstClr val="black"/>
              </a:solidFill>
              <a:effectLst/>
              <a:uLnTx/>
              <a:uFillTx/>
              <a:latin typeface="Gill Sans MT"/>
              <a:cs typeface="Gill Sans MT"/>
            </a:endParaRPr>
          </a:p>
        </p:txBody>
      </p:sp>
      <p:graphicFrame>
        <p:nvGraphicFramePr>
          <p:cNvPr id="13" name="object 13"/>
          <p:cNvGraphicFramePr>
            <a:graphicFrameLocks noGrp="1"/>
          </p:cNvGraphicFramePr>
          <p:nvPr/>
        </p:nvGraphicFramePr>
        <p:xfrm>
          <a:off x="9022715" y="1104519"/>
          <a:ext cx="2964815" cy="3470273"/>
        </p:xfrm>
        <a:graphic>
          <a:graphicData uri="http://schemas.openxmlformats.org/drawingml/2006/table">
            <a:tbl>
              <a:tblPr firstRow="1" bandRow="1">
                <a:tableStyleId>{2D5ABB26-0587-4C30-8999-92F81FD0307C}</a:tableStyleId>
              </a:tblPr>
              <a:tblGrid>
                <a:gridCol w="1537335">
                  <a:extLst>
                    <a:ext uri="{9D8B030D-6E8A-4147-A177-3AD203B41FA5}">
                      <a16:colId xmlns:a16="http://schemas.microsoft.com/office/drawing/2014/main" xmlns="" val="20000"/>
                    </a:ext>
                  </a:extLst>
                </a:gridCol>
                <a:gridCol w="1427480">
                  <a:extLst>
                    <a:ext uri="{9D8B030D-6E8A-4147-A177-3AD203B41FA5}">
                      <a16:colId xmlns:a16="http://schemas.microsoft.com/office/drawing/2014/main" xmlns="" val="20001"/>
                    </a:ext>
                  </a:extLst>
                </a:gridCol>
              </a:tblGrid>
              <a:tr h="605155">
                <a:tc>
                  <a:txBody>
                    <a:bodyPr/>
                    <a:lstStyle/>
                    <a:p>
                      <a:pPr marL="393065" marR="279400" indent="-105410">
                        <a:lnSpc>
                          <a:spcPct val="100000"/>
                        </a:lnSpc>
                        <a:spcBef>
                          <a:spcPts val="615"/>
                        </a:spcBef>
                      </a:pPr>
                      <a:r>
                        <a:rPr sz="1400" b="1" spc="-10" dirty="0">
                          <a:latin typeface="Calibri"/>
                          <a:cs typeface="Calibri"/>
                        </a:rPr>
                        <a:t>Zatravňování </a:t>
                      </a:r>
                      <a:r>
                        <a:rPr sz="1400" b="1" dirty="0">
                          <a:latin typeface="Calibri"/>
                          <a:cs typeface="Calibri"/>
                        </a:rPr>
                        <a:t>orné</a:t>
                      </a:r>
                      <a:r>
                        <a:rPr sz="1400" b="1" spc="-25" dirty="0">
                          <a:latin typeface="Calibri"/>
                          <a:cs typeface="Calibri"/>
                        </a:rPr>
                        <a:t> </a:t>
                      </a:r>
                      <a:r>
                        <a:rPr sz="1400" b="1" spc="-20" dirty="0">
                          <a:latin typeface="Calibri"/>
                          <a:cs typeface="Calibri"/>
                        </a:rPr>
                        <a:t>půdy</a:t>
                      </a:r>
                      <a:endParaRPr sz="1400">
                        <a:latin typeface="Calibri"/>
                        <a:cs typeface="Calibri"/>
                      </a:endParaRPr>
                    </a:p>
                  </a:txBody>
                  <a:tcPr marL="0" marR="0" marT="781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3175" algn="ctr">
                        <a:lnSpc>
                          <a:spcPct val="100000"/>
                        </a:lnSpc>
                        <a:spcBef>
                          <a:spcPts val="615"/>
                        </a:spcBef>
                      </a:pPr>
                      <a:r>
                        <a:rPr sz="1400" b="1" dirty="0">
                          <a:latin typeface="Calibri"/>
                          <a:cs typeface="Calibri"/>
                        </a:rPr>
                        <a:t>Výše</a:t>
                      </a:r>
                      <a:r>
                        <a:rPr sz="1400" b="1" spc="-30" dirty="0">
                          <a:latin typeface="Calibri"/>
                          <a:cs typeface="Calibri"/>
                        </a:rPr>
                        <a:t> </a:t>
                      </a:r>
                      <a:r>
                        <a:rPr sz="1400" b="1" dirty="0">
                          <a:latin typeface="Calibri"/>
                          <a:cs typeface="Calibri"/>
                        </a:rPr>
                        <a:t>sazby</a:t>
                      </a:r>
                      <a:r>
                        <a:rPr sz="1400" b="1" spc="-40" dirty="0">
                          <a:latin typeface="Calibri"/>
                          <a:cs typeface="Calibri"/>
                        </a:rPr>
                        <a:t> </a:t>
                      </a:r>
                      <a:r>
                        <a:rPr sz="1400" b="1" spc="-50" dirty="0">
                          <a:latin typeface="Calibri"/>
                          <a:cs typeface="Calibri"/>
                        </a:rPr>
                        <a:t>v</a:t>
                      </a:r>
                      <a:endParaRPr sz="1400">
                        <a:latin typeface="Calibri"/>
                        <a:cs typeface="Calibri"/>
                      </a:endParaRPr>
                    </a:p>
                    <a:p>
                      <a:pPr marL="1270" algn="ctr">
                        <a:lnSpc>
                          <a:spcPct val="100000"/>
                        </a:lnSpc>
                      </a:pPr>
                      <a:r>
                        <a:rPr sz="1400" b="1" spc="-10" dirty="0">
                          <a:latin typeface="Calibri"/>
                          <a:cs typeface="Calibri"/>
                        </a:rPr>
                        <a:t>EUR/ha</a:t>
                      </a:r>
                      <a:endParaRPr sz="1400">
                        <a:latin typeface="Calibri"/>
                        <a:cs typeface="Calibri"/>
                      </a:endParaRPr>
                    </a:p>
                  </a:txBody>
                  <a:tcPr marL="0" marR="0" marT="781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xmlns="" val="10000"/>
                  </a:ext>
                </a:extLst>
              </a:tr>
              <a:tr h="304800">
                <a:tc>
                  <a:txBody>
                    <a:bodyPr/>
                    <a:lstStyle/>
                    <a:p>
                      <a:pPr marL="3175" algn="ctr">
                        <a:lnSpc>
                          <a:spcPct val="100000"/>
                        </a:lnSpc>
                        <a:spcBef>
                          <a:spcPts val="270"/>
                        </a:spcBef>
                      </a:pPr>
                      <a:r>
                        <a:rPr sz="1400" spc="-10" dirty="0">
                          <a:latin typeface="Calibri"/>
                          <a:cs typeface="Calibri"/>
                        </a:rPr>
                        <a:t>A1-</a:t>
                      </a:r>
                      <a:r>
                        <a:rPr sz="1400" spc="-25" dirty="0">
                          <a:latin typeface="Calibri"/>
                          <a:cs typeface="Calibri"/>
                        </a:rPr>
                        <a:t>BS</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3175" algn="ctr">
                        <a:lnSpc>
                          <a:spcPct val="100000"/>
                        </a:lnSpc>
                        <a:spcBef>
                          <a:spcPts val="270"/>
                        </a:spcBef>
                      </a:pPr>
                      <a:r>
                        <a:rPr sz="1400" spc="-25" dirty="0">
                          <a:latin typeface="Calibri"/>
                          <a:cs typeface="Calibri"/>
                        </a:rPr>
                        <a:t>312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1"/>
                  </a:ext>
                </a:extLst>
              </a:tr>
              <a:tr h="304800">
                <a:tc>
                  <a:txBody>
                    <a:bodyPr/>
                    <a:lstStyle/>
                    <a:p>
                      <a:pPr marL="2540" algn="ctr">
                        <a:lnSpc>
                          <a:spcPct val="100000"/>
                        </a:lnSpc>
                        <a:spcBef>
                          <a:spcPts val="270"/>
                        </a:spcBef>
                      </a:pPr>
                      <a:r>
                        <a:rPr sz="1400" spc="-10" dirty="0">
                          <a:latin typeface="Calibri"/>
                          <a:cs typeface="Calibri"/>
                        </a:rPr>
                        <a:t>A2-</a:t>
                      </a:r>
                      <a:r>
                        <a:rPr sz="1400" spc="-25" dirty="0">
                          <a:latin typeface="Calibri"/>
                          <a:cs typeface="Calibri"/>
                        </a:rPr>
                        <a:t>DBS</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3175" algn="ctr">
                        <a:lnSpc>
                          <a:spcPct val="100000"/>
                        </a:lnSpc>
                        <a:spcBef>
                          <a:spcPts val="270"/>
                        </a:spcBef>
                      </a:pPr>
                      <a:r>
                        <a:rPr sz="1400" spc="-25" dirty="0">
                          <a:latin typeface="Calibri"/>
                          <a:cs typeface="Calibri"/>
                        </a:rPr>
                        <a:t>348</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2"/>
                  </a:ext>
                </a:extLst>
              </a:tr>
              <a:tr h="518159">
                <a:tc>
                  <a:txBody>
                    <a:bodyPr/>
                    <a:lstStyle/>
                    <a:p>
                      <a:pPr marL="635" algn="ctr">
                        <a:lnSpc>
                          <a:spcPct val="100000"/>
                        </a:lnSpc>
                        <a:spcBef>
                          <a:spcPts val="1110"/>
                        </a:spcBef>
                      </a:pPr>
                      <a:r>
                        <a:rPr sz="1400" spc="-10" dirty="0">
                          <a:latin typeface="Calibri"/>
                          <a:cs typeface="Calibri"/>
                        </a:rPr>
                        <a:t>A3-</a:t>
                      </a:r>
                      <a:r>
                        <a:rPr sz="1400" spc="-25" dirty="0">
                          <a:latin typeface="Calibri"/>
                          <a:cs typeface="Calibri"/>
                        </a:rPr>
                        <a:t>RS</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3810" algn="ctr">
                        <a:lnSpc>
                          <a:spcPct val="100000"/>
                        </a:lnSpc>
                        <a:spcBef>
                          <a:spcPts val="270"/>
                        </a:spcBef>
                      </a:pPr>
                      <a:r>
                        <a:rPr sz="1400" dirty="0">
                          <a:latin typeface="Calibri"/>
                          <a:cs typeface="Calibri"/>
                        </a:rPr>
                        <a:t>1.</a:t>
                      </a:r>
                      <a:r>
                        <a:rPr sz="1400" spc="-15" dirty="0">
                          <a:latin typeface="Calibri"/>
                          <a:cs typeface="Calibri"/>
                        </a:rPr>
                        <a:t> </a:t>
                      </a:r>
                      <a:r>
                        <a:rPr sz="1400" dirty="0">
                          <a:latin typeface="Calibri"/>
                          <a:cs typeface="Calibri"/>
                        </a:rPr>
                        <a:t>rok</a:t>
                      </a:r>
                      <a:r>
                        <a:rPr sz="1400" spc="-30" dirty="0">
                          <a:latin typeface="Calibri"/>
                          <a:cs typeface="Calibri"/>
                        </a:rPr>
                        <a:t> </a:t>
                      </a:r>
                      <a:r>
                        <a:rPr sz="1400" dirty="0">
                          <a:latin typeface="Calibri"/>
                          <a:cs typeface="Calibri"/>
                        </a:rPr>
                        <a:t>-</a:t>
                      </a:r>
                      <a:r>
                        <a:rPr sz="1400" spc="-20" dirty="0">
                          <a:latin typeface="Calibri"/>
                          <a:cs typeface="Calibri"/>
                        </a:rPr>
                        <a:t> 1114</a:t>
                      </a:r>
                      <a:endParaRPr sz="1400">
                        <a:latin typeface="Calibri"/>
                        <a:cs typeface="Calibri"/>
                      </a:endParaRPr>
                    </a:p>
                    <a:p>
                      <a:pPr marL="1905" algn="ctr">
                        <a:lnSpc>
                          <a:spcPct val="100000"/>
                        </a:lnSpc>
                      </a:pPr>
                      <a:r>
                        <a:rPr sz="1400" dirty="0">
                          <a:latin typeface="Calibri"/>
                          <a:cs typeface="Calibri"/>
                        </a:rPr>
                        <a:t>od</a:t>
                      </a:r>
                      <a:r>
                        <a:rPr sz="1400" spc="-25" dirty="0">
                          <a:latin typeface="Calibri"/>
                          <a:cs typeface="Calibri"/>
                        </a:rPr>
                        <a:t> </a:t>
                      </a:r>
                      <a:r>
                        <a:rPr sz="1400" dirty="0">
                          <a:latin typeface="Calibri"/>
                          <a:cs typeface="Calibri"/>
                        </a:rPr>
                        <a:t>2.</a:t>
                      </a:r>
                      <a:r>
                        <a:rPr sz="1400" spc="-10" dirty="0">
                          <a:latin typeface="Calibri"/>
                          <a:cs typeface="Calibri"/>
                        </a:rPr>
                        <a:t> </a:t>
                      </a:r>
                      <a:r>
                        <a:rPr sz="1400" dirty="0">
                          <a:latin typeface="Calibri"/>
                          <a:cs typeface="Calibri"/>
                        </a:rPr>
                        <a:t>roku</a:t>
                      </a:r>
                      <a:r>
                        <a:rPr sz="1400" spc="-40" dirty="0">
                          <a:latin typeface="Calibri"/>
                          <a:cs typeface="Calibri"/>
                        </a:rPr>
                        <a:t> </a:t>
                      </a:r>
                      <a:r>
                        <a:rPr sz="1400" dirty="0">
                          <a:latin typeface="Calibri"/>
                          <a:cs typeface="Calibri"/>
                        </a:rPr>
                        <a:t>–</a:t>
                      </a:r>
                      <a:r>
                        <a:rPr sz="1400" spc="-20" dirty="0">
                          <a:latin typeface="Calibri"/>
                          <a:cs typeface="Calibri"/>
                        </a:rPr>
                        <a:t> </a:t>
                      </a:r>
                      <a:r>
                        <a:rPr sz="1400" spc="-25" dirty="0">
                          <a:latin typeface="Calibri"/>
                          <a:cs typeface="Calibri"/>
                        </a:rPr>
                        <a:t>237</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3"/>
                  </a:ext>
                </a:extLst>
              </a:tr>
              <a:tr h="304800">
                <a:tc>
                  <a:txBody>
                    <a:bodyPr/>
                    <a:lstStyle/>
                    <a:p>
                      <a:pPr marL="2540" algn="ctr">
                        <a:lnSpc>
                          <a:spcPct val="100000"/>
                        </a:lnSpc>
                        <a:spcBef>
                          <a:spcPts val="275"/>
                        </a:spcBef>
                      </a:pPr>
                      <a:r>
                        <a:rPr sz="1400" spc="-10" dirty="0">
                          <a:latin typeface="Calibri"/>
                          <a:cs typeface="Calibri"/>
                        </a:rPr>
                        <a:t>A4-</a:t>
                      </a:r>
                      <a:r>
                        <a:rPr sz="1400" spc="-25" dirty="0">
                          <a:latin typeface="Calibri"/>
                          <a:cs typeface="Calibri"/>
                        </a:rPr>
                        <a:t>VBS</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3175" algn="ctr">
                        <a:lnSpc>
                          <a:spcPct val="100000"/>
                        </a:lnSpc>
                        <a:spcBef>
                          <a:spcPts val="275"/>
                        </a:spcBef>
                      </a:pPr>
                      <a:r>
                        <a:rPr sz="1400" spc="-25" dirty="0">
                          <a:latin typeface="Calibri"/>
                          <a:cs typeface="Calibri"/>
                        </a:rPr>
                        <a:t>337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4"/>
                  </a:ext>
                </a:extLst>
              </a:tr>
              <a:tr h="304800">
                <a:tc>
                  <a:txBody>
                    <a:bodyPr/>
                    <a:lstStyle/>
                    <a:p>
                      <a:pPr marL="2540" algn="ctr">
                        <a:lnSpc>
                          <a:spcPct val="100000"/>
                        </a:lnSpc>
                        <a:spcBef>
                          <a:spcPts val="275"/>
                        </a:spcBef>
                      </a:pPr>
                      <a:r>
                        <a:rPr sz="1400" spc="-10" dirty="0">
                          <a:latin typeface="Calibri"/>
                          <a:cs typeface="Calibri"/>
                        </a:rPr>
                        <a:t>A5-</a:t>
                      </a:r>
                      <a:r>
                        <a:rPr sz="1400" spc="-20" dirty="0">
                          <a:latin typeface="Calibri"/>
                          <a:cs typeface="Calibri"/>
                        </a:rPr>
                        <a:t>VDBS</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3175" algn="ctr">
                        <a:lnSpc>
                          <a:spcPct val="100000"/>
                        </a:lnSpc>
                        <a:spcBef>
                          <a:spcPts val="275"/>
                        </a:spcBef>
                      </a:pPr>
                      <a:r>
                        <a:rPr sz="1400" spc="-25" dirty="0">
                          <a:latin typeface="Calibri"/>
                          <a:cs typeface="Calibri"/>
                        </a:rPr>
                        <a:t>390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5"/>
                  </a:ext>
                </a:extLst>
              </a:tr>
              <a:tr h="518159">
                <a:tc>
                  <a:txBody>
                    <a:bodyPr/>
                    <a:lstStyle/>
                    <a:p>
                      <a:pPr marL="2540" algn="ctr">
                        <a:lnSpc>
                          <a:spcPct val="100000"/>
                        </a:lnSpc>
                        <a:spcBef>
                          <a:spcPts val="1115"/>
                        </a:spcBef>
                      </a:pPr>
                      <a:r>
                        <a:rPr sz="1400" spc="-10" dirty="0">
                          <a:latin typeface="Calibri"/>
                          <a:cs typeface="Calibri"/>
                        </a:rPr>
                        <a:t>A6-</a:t>
                      </a:r>
                      <a:r>
                        <a:rPr sz="1400" spc="-25" dirty="0">
                          <a:latin typeface="Calibri"/>
                          <a:cs typeface="Calibri"/>
                        </a:rPr>
                        <a:t>VRS</a:t>
                      </a:r>
                      <a:endParaRPr sz="14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3175" algn="ctr">
                        <a:lnSpc>
                          <a:spcPct val="100000"/>
                        </a:lnSpc>
                        <a:spcBef>
                          <a:spcPts val="275"/>
                        </a:spcBef>
                      </a:pPr>
                      <a:r>
                        <a:rPr sz="1400" dirty="0">
                          <a:latin typeface="Calibri"/>
                          <a:cs typeface="Calibri"/>
                        </a:rPr>
                        <a:t>1.</a:t>
                      </a:r>
                      <a:r>
                        <a:rPr sz="1400" spc="-15" dirty="0">
                          <a:latin typeface="Calibri"/>
                          <a:cs typeface="Calibri"/>
                        </a:rPr>
                        <a:t> </a:t>
                      </a:r>
                      <a:r>
                        <a:rPr sz="1400" dirty="0">
                          <a:latin typeface="Calibri"/>
                          <a:cs typeface="Calibri"/>
                        </a:rPr>
                        <a:t>rok</a:t>
                      </a:r>
                      <a:r>
                        <a:rPr sz="1400" spc="-30" dirty="0">
                          <a:latin typeface="Calibri"/>
                          <a:cs typeface="Calibri"/>
                        </a:rPr>
                        <a:t> </a:t>
                      </a:r>
                      <a:r>
                        <a:rPr sz="1400" dirty="0">
                          <a:latin typeface="Calibri"/>
                          <a:cs typeface="Calibri"/>
                        </a:rPr>
                        <a:t>-</a:t>
                      </a:r>
                      <a:r>
                        <a:rPr sz="1400" spc="-20" dirty="0">
                          <a:latin typeface="Calibri"/>
                          <a:cs typeface="Calibri"/>
                        </a:rPr>
                        <a:t> 1136</a:t>
                      </a:r>
                      <a:endParaRPr sz="1400">
                        <a:latin typeface="Calibri"/>
                        <a:cs typeface="Calibri"/>
                      </a:endParaRPr>
                    </a:p>
                    <a:p>
                      <a:pPr marL="1905" algn="ctr">
                        <a:lnSpc>
                          <a:spcPct val="100000"/>
                        </a:lnSpc>
                      </a:pPr>
                      <a:r>
                        <a:rPr sz="1400" dirty="0">
                          <a:latin typeface="Calibri"/>
                          <a:cs typeface="Calibri"/>
                        </a:rPr>
                        <a:t>od</a:t>
                      </a:r>
                      <a:r>
                        <a:rPr sz="1400" spc="-25" dirty="0">
                          <a:latin typeface="Calibri"/>
                          <a:cs typeface="Calibri"/>
                        </a:rPr>
                        <a:t> </a:t>
                      </a:r>
                      <a:r>
                        <a:rPr sz="1400" dirty="0">
                          <a:latin typeface="Calibri"/>
                          <a:cs typeface="Calibri"/>
                        </a:rPr>
                        <a:t>2.</a:t>
                      </a:r>
                      <a:r>
                        <a:rPr sz="1400" spc="-10" dirty="0">
                          <a:latin typeface="Calibri"/>
                          <a:cs typeface="Calibri"/>
                        </a:rPr>
                        <a:t> </a:t>
                      </a:r>
                      <a:r>
                        <a:rPr sz="1400" dirty="0">
                          <a:latin typeface="Calibri"/>
                          <a:cs typeface="Calibri"/>
                        </a:rPr>
                        <a:t>roku</a:t>
                      </a:r>
                      <a:r>
                        <a:rPr sz="1400" spc="-40" dirty="0">
                          <a:latin typeface="Calibri"/>
                          <a:cs typeface="Calibri"/>
                        </a:rPr>
                        <a:t> </a:t>
                      </a:r>
                      <a:r>
                        <a:rPr sz="1400" dirty="0">
                          <a:latin typeface="Calibri"/>
                          <a:cs typeface="Calibri"/>
                        </a:rPr>
                        <a:t>–</a:t>
                      </a:r>
                      <a:r>
                        <a:rPr sz="1400" spc="-20" dirty="0">
                          <a:latin typeface="Calibri"/>
                          <a:cs typeface="Calibri"/>
                        </a:rPr>
                        <a:t> </a:t>
                      </a:r>
                      <a:r>
                        <a:rPr sz="1400" spc="-25" dirty="0">
                          <a:latin typeface="Calibri"/>
                          <a:cs typeface="Calibri"/>
                        </a:rPr>
                        <a:t>259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6"/>
                  </a:ext>
                </a:extLst>
              </a:tr>
              <a:tr h="304800">
                <a:tc>
                  <a:txBody>
                    <a:bodyPr/>
                    <a:lstStyle/>
                    <a:p>
                      <a:pPr marL="1270" algn="ctr">
                        <a:lnSpc>
                          <a:spcPct val="100000"/>
                        </a:lnSpc>
                        <a:spcBef>
                          <a:spcPts val="275"/>
                        </a:spcBef>
                      </a:pPr>
                      <a:r>
                        <a:rPr sz="1400" spc="-10" dirty="0">
                          <a:latin typeface="Calibri"/>
                          <a:cs typeface="Calibri"/>
                        </a:rPr>
                        <a:t>A7-</a:t>
                      </a:r>
                      <a:r>
                        <a:rPr sz="1400" spc="-25" dirty="0">
                          <a:latin typeface="Calibri"/>
                          <a:cs typeface="Calibri"/>
                        </a:rPr>
                        <a:t>INF</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3175" algn="ctr">
                        <a:lnSpc>
                          <a:spcPct val="100000"/>
                        </a:lnSpc>
                        <a:spcBef>
                          <a:spcPts val="275"/>
                        </a:spcBef>
                      </a:pPr>
                      <a:r>
                        <a:rPr sz="1400" spc="-25" dirty="0">
                          <a:latin typeface="Calibri"/>
                          <a:cs typeface="Calibri"/>
                        </a:rPr>
                        <a:t>312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7"/>
                  </a:ext>
                </a:extLst>
              </a:tr>
              <a:tr h="304800">
                <a:tc>
                  <a:txBody>
                    <a:bodyPr/>
                    <a:lstStyle/>
                    <a:p>
                      <a:pPr marL="1905" algn="ctr">
                        <a:lnSpc>
                          <a:spcPct val="100000"/>
                        </a:lnSpc>
                        <a:spcBef>
                          <a:spcPts val="275"/>
                        </a:spcBef>
                      </a:pPr>
                      <a:r>
                        <a:rPr sz="1400" spc="-10" dirty="0">
                          <a:latin typeface="Calibri"/>
                          <a:cs typeface="Calibri"/>
                        </a:rPr>
                        <a:t>A8-</a:t>
                      </a:r>
                      <a:r>
                        <a:rPr sz="1400" spc="-25" dirty="0">
                          <a:latin typeface="Calibri"/>
                          <a:cs typeface="Calibri"/>
                        </a:rPr>
                        <a:t>DSO</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3175" algn="ctr">
                        <a:lnSpc>
                          <a:spcPct val="100000"/>
                        </a:lnSpc>
                        <a:spcBef>
                          <a:spcPts val="275"/>
                        </a:spcBef>
                      </a:pPr>
                      <a:r>
                        <a:rPr sz="1400" spc="-25" dirty="0">
                          <a:latin typeface="Calibri"/>
                          <a:cs typeface="Calibri"/>
                        </a:rPr>
                        <a:t>482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8"/>
                  </a:ext>
                </a:extLst>
              </a:tr>
            </a:tbl>
          </a:graphicData>
        </a:graphic>
      </p:graphicFrame>
      <p:pic>
        <p:nvPicPr>
          <p:cNvPr id="14" name="object 14"/>
          <p:cNvPicPr/>
          <p:nvPr/>
        </p:nvPicPr>
        <p:blipFill>
          <a:blip r:embed="rId6" cstate="print"/>
          <a:stretch>
            <a:fillRect/>
          </a:stretch>
        </p:blipFill>
        <p:spPr>
          <a:xfrm>
            <a:off x="641604" y="1708404"/>
            <a:ext cx="152400" cy="149351"/>
          </a:xfrm>
          <a:prstGeom prst="rect">
            <a:avLst/>
          </a:prstGeom>
        </p:spPr>
      </p:pic>
      <p:pic>
        <p:nvPicPr>
          <p:cNvPr id="15" name="object 15"/>
          <p:cNvPicPr/>
          <p:nvPr/>
        </p:nvPicPr>
        <p:blipFill>
          <a:blip r:embed="rId7" cstate="print"/>
          <a:stretch>
            <a:fillRect/>
          </a:stretch>
        </p:blipFill>
        <p:spPr>
          <a:xfrm>
            <a:off x="655319" y="2039111"/>
            <a:ext cx="152400" cy="149351"/>
          </a:xfrm>
          <a:prstGeom prst="rect">
            <a:avLst/>
          </a:prstGeom>
        </p:spPr>
      </p:pic>
      <p:pic>
        <p:nvPicPr>
          <p:cNvPr id="16" name="object 16"/>
          <p:cNvPicPr/>
          <p:nvPr/>
        </p:nvPicPr>
        <p:blipFill>
          <a:blip r:embed="rId3" cstate="print"/>
          <a:stretch>
            <a:fillRect/>
          </a:stretch>
        </p:blipFill>
        <p:spPr>
          <a:xfrm>
            <a:off x="655319" y="2351557"/>
            <a:ext cx="152400" cy="150850"/>
          </a:xfrm>
          <a:prstGeom prst="rect">
            <a:avLst/>
          </a:prstGeom>
        </p:spPr>
      </p:pic>
      <p:pic>
        <p:nvPicPr>
          <p:cNvPr id="17" name="object 17"/>
          <p:cNvPicPr/>
          <p:nvPr/>
        </p:nvPicPr>
        <p:blipFill>
          <a:blip r:embed="rId8" cstate="print"/>
          <a:stretch>
            <a:fillRect/>
          </a:stretch>
        </p:blipFill>
        <p:spPr>
          <a:xfrm>
            <a:off x="655319" y="2691409"/>
            <a:ext cx="152400" cy="150850"/>
          </a:xfrm>
          <a:prstGeom prst="rect">
            <a:avLst/>
          </a:prstGeom>
        </p:spPr>
      </p:pic>
      <p:pic>
        <p:nvPicPr>
          <p:cNvPr id="18" name="object 18"/>
          <p:cNvPicPr/>
          <p:nvPr/>
        </p:nvPicPr>
        <p:blipFill>
          <a:blip r:embed="rId7" cstate="print"/>
          <a:stretch>
            <a:fillRect/>
          </a:stretch>
        </p:blipFill>
        <p:spPr>
          <a:xfrm>
            <a:off x="655319" y="3035807"/>
            <a:ext cx="152400" cy="149351"/>
          </a:xfrm>
          <a:prstGeom prst="rect">
            <a:avLst/>
          </a:prstGeom>
        </p:spPr>
      </p:pic>
      <p:pic>
        <p:nvPicPr>
          <p:cNvPr id="19" name="object 19"/>
          <p:cNvPicPr/>
          <p:nvPr/>
        </p:nvPicPr>
        <p:blipFill>
          <a:blip r:embed="rId9" cstate="print"/>
          <a:stretch>
            <a:fillRect/>
          </a:stretch>
        </p:blipFill>
        <p:spPr>
          <a:xfrm>
            <a:off x="667512" y="3342132"/>
            <a:ext cx="153924" cy="149351"/>
          </a:xfrm>
          <a:prstGeom prst="rect">
            <a:avLst/>
          </a:prstGeom>
        </p:spPr>
      </p:pic>
      <p:pic>
        <p:nvPicPr>
          <p:cNvPr id="20" name="object 20"/>
          <p:cNvPicPr/>
          <p:nvPr/>
        </p:nvPicPr>
        <p:blipFill>
          <a:blip r:embed="rId10" cstate="print"/>
          <a:stretch>
            <a:fillRect/>
          </a:stretch>
        </p:blipFill>
        <p:spPr>
          <a:xfrm>
            <a:off x="667512" y="3678961"/>
            <a:ext cx="153924" cy="150850"/>
          </a:xfrm>
          <a:prstGeom prst="rect">
            <a:avLst/>
          </a:prstGeom>
        </p:spPr>
      </p:pic>
      <p:grpSp>
        <p:nvGrpSpPr>
          <p:cNvPr id="21" name="object 21"/>
          <p:cNvGrpSpPr/>
          <p:nvPr/>
        </p:nvGrpSpPr>
        <p:grpSpPr>
          <a:xfrm>
            <a:off x="7024104" y="4754762"/>
            <a:ext cx="4749165" cy="1253490"/>
            <a:chOff x="7024104" y="4754762"/>
            <a:chExt cx="4749165" cy="1253490"/>
          </a:xfrm>
        </p:grpSpPr>
        <p:pic>
          <p:nvPicPr>
            <p:cNvPr id="22" name="object 22"/>
            <p:cNvPicPr/>
            <p:nvPr/>
          </p:nvPicPr>
          <p:blipFill>
            <a:blip r:embed="rId11" cstate="print"/>
            <a:stretch>
              <a:fillRect/>
            </a:stretch>
          </p:blipFill>
          <p:spPr>
            <a:xfrm>
              <a:off x="7024104" y="4754762"/>
              <a:ext cx="4748807" cy="1252922"/>
            </a:xfrm>
            <a:prstGeom prst="rect">
              <a:avLst/>
            </a:prstGeom>
          </p:spPr>
        </p:pic>
        <p:sp>
          <p:nvSpPr>
            <p:cNvPr id="23" name="object 23"/>
            <p:cNvSpPr/>
            <p:nvPr/>
          </p:nvSpPr>
          <p:spPr>
            <a:xfrm>
              <a:off x="7040880" y="4762499"/>
              <a:ext cx="4665345" cy="1178560"/>
            </a:xfrm>
            <a:custGeom>
              <a:avLst/>
              <a:gdLst/>
              <a:ahLst/>
              <a:cxnLst/>
              <a:rect l="l" t="t" r="r" b="b"/>
              <a:pathLst>
                <a:path w="4665345" h="1178560">
                  <a:moveTo>
                    <a:pt x="4468622" y="0"/>
                  </a:moveTo>
                  <a:lnTo>
                    <a:pt x="196342" y="0"/>
                  </a:lnTo>
                  <a:lnTo>
                    <a:pt x="151315" y="5184"/>
                  </a:lnTo>
                  <a:lnTo>
                    <a:pt x="109986" y="19952"/>
                  </a:lnTo>
                  <a:lnTo>
                    <a:pt x="73531" y="43127"/>
                  </a:lnTo>
                  <a:lnTo>
                    <a:pt x="43127" y="73531"/>
                  </a:lnTo>
                  <a:lnTo>
                    <a:pt x="19952" y="109986"/>
                  </a:lnTo>
                  <a:lnTo>
                    <a:pt x="5184" y="151315"/>
                  </a:lnTo>
                  <a:lnTo>
                    <a:pt x="0" y="196342"/>
                  </a:lnTo>
                  <a:lnTo>
                    <a:pt x="0" y="981697"/>
                  </a:lnTo>
                  <a:lnTo>
                    <a:pt x="5184" y="1026720"/>
                  </a:lnTo>
                  <a:lnTo>
                    <a:pt x="19952" y="1068049"/>
                  </a:lnTo>
                  <a:lnTo>
                    <a:pt x="43127" y="1104507"/>
                  </a:lnTo>
                  <a:lnTo>
                    <a:pt x="73531" y="1134915"/>
                  </a:lnTo>
                  <a:lnTo>
                    <a:pt x="109986" y="1158094"/>
                  </a:lnTo>
                  <a:lnTo>
                    <a:pt x="151315" y="1172866"/>
                  </a:lnTo>
                  <a:lnTo>
                    <a:pt x="196342" y="1178052"/>
                  </a:lnTo>
                  <a:lnTo>
                    <a:pt x="4468622" y="1178052"/>
                  </a:lnTo>
                  <a:lnTo>
                    <a:pt x="4513648" y="1172866"/>
                  </a:lnTo>
                  <a:lnTo>
                    <a:pt x="4554977" y="1158094"/>
                  </a:lnTo>
                  <a:lnTo>
                    <a:pt x="4591432" y="1134915"/>
                  </a:lnTo>
                  <a:lnTo>
                    <a:pt x="4621836" y="1104507"/>
                  </a:lnTo>
                  <a:lnTo>
                    <a:pt x="4645011" y="1068049"/>
                  </a:lnTo>
                  <a:lnTo>
                    <a:pt x="4659779" y="1026720"/>
                  </a:lnTo>
                  <a:lnTo>
                    <a:pt x="4664964" y="981697"/>
                  </a:lnTo>
                  <a:lnTo>
                    <a:pt x="4664964" y="196342"/>
                  </a:lnTo>
                  <a:lnTo>
                    <a:pt x="4659779" y="151315"/>
                  </a:lnTo>
                  <a:lnTo>
                    <a:pt x="4645011" y="109986"/>
                  </a:lnTo>
                  <a:lnTo>
                    <a:pt x="4621836" y="73531"/>
                  </a:lnTo>
                  <a:lnTo>
                    <a:pt x="4591432" y="43127"/>
                  </a:lnTo>
                  <a:lnTo>
                    <a:pt x="4554977" y="19952"/>
                  </a:lnTo>
                  <a:lnTo>
                    <a:pt x="4513648" y="5184"/>
                  </a:lnTo>
                  <a:lnTo>
                    <a:pt x="4468622"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24" name="object 24"/>
          <p:cNvSpPr txBox="1"/>
          <p:nvPr/>
        </p:nvSpPr>
        <p:spPr>
          <a:xfrm>
            <a:off x="7246111" y="4671120"/>
            <a:ext cx="3943985" cy="1154430"/>
          </a:xfrm>
          <a:prstGeom prst="rect">
            <a:avLst/>
          </a:prstGeom>
        </p:spPr>
        <p:txBody>
          <a:bodyPr vert="horz" wrap="square" lIns="0" tIns="165735" rIns="0" bIns="0" rtlCol="0">
            <a:spAutoFit/>
          </a:bodyPr>
          <a:lstStyle/>
          <a:p>
            <a:pPr marL="12700" marR="0" lvl="0" indent="0" algn="l" defTabSz="914400" rtl="0" eaLnBrk="1" fontAlgn="auto" latinLnBrk="0" hangingPunct="1">
              <a:lnSpc>
                <a:spcPct val="100000"/>
              </a:lnSpc>
              <a:spcBef>
                <a:spcPts val="130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cs typeface="Calibri"/>
              </a:rPr>
              <a:t>Kombinovatelnost</a:t>
            </a:r>
            <a:endParaRPr kumimoji="0" sz="18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EZ</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travní</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porost,</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trvalý</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travní</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porost</a:t>
            </a:r>
            <a:endParaRPr kumimoji="0" sz="18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(platba</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se</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poskytne</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jen</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na </a:t>
            </a:r>
            <a:r>
              <a:rPr kumimoji="0" sz="1800" b="0" i="0" u="none" strike="noStrike" kern="1200" cap="none" spc="-20" normalizeH="0" baseline="0" noProof="0" dirty="0">
                <a:ln>
                  <a:noFill/>
                </a:ln>
                <a:solidFill>
                  <a:prstClr val="black"/>
                </a:solidFill>
                <a:effectLst/>
                <a:uLnTx/>
                <a:uFillTx/>
                <a:latin typeface="Calibri"/>
                <a:cs typeface="Calibri"/>
              </a:rPr>
              <a:t>AEKO)</a:t>
            </a:r>
            <a:endParaRPr kumimoji="0" sz="1800" b="0" i="0" u="none" strike="noStrike" kern="1200" cap="none" spc="0" normalizeH="0" baseline="0" noProof="0">
              <a:ln>
                <a:noFill/>
              </a:ln>
              <a:solidFill>
                <a:prstClr val="black"/>
              </a:solidFill>
              <a:effectLst/>
              <a:uLnTx/>
              <a:uFillTx/>
              <a:latin typeface="Calibri"/>
              <a:cs typeface="Calibri"/>
            </a:endParaRPr>
          </a:p>
        </p:txBody>
      </p:sp>
      <p:grpSp>
        <p:nvGrpSpPr>
          <p:cNvPr id="25" name="object 25"/>
          <p:cNvGrpSpPr/>
          <p:nvPr/>
        </p:nvGrpSpPr>
        <p:grpSpPr>
          <a:xfrm>
            <a:off x="141721" y="4094916"/>
            <a:ext cx="6841490" cy="1957070"/>
            <a:chOff x="141721" y="4094916"/>
            <a:chExt cx="6841490" cy="1957070"/>
          </a:xfrm>
        </p:grpSpPr>
        <p:pic>
          <p:nvPicPr>
            <p:cNvPr id="26" name="object 26"/>
            <p:cNvPicPr/>
            <p:nvPr/>
          </p:nvPicPr>
          <p:blipFill>
            <a:blip r:embed="rId12" cstate="print"/>
            <a:stretch>
              <a:fillRect/>
            </a:stretch>
          </p:blipFill>
          <p:spPr>
            <a:xfrm>
              <a:off x="141721" y="4094916"/>
              <a:ext cx="6841256" cy="1956941"/>
            </a:xfrm>
            <a:prstGeom prst="rect">
              <a:avLst/>
            </a:prstGeom>
          </p:spPr>
        </p:pic>
        <p:sp>
          <p:nvSpPr>
            <p:cNvPr id="27" name="object 27"/>
            <p:cNvSpPr/>
            <p:nvPr/>
          </p:nvSpPr>
          <p:spPr>
            <a:xfrm>
              <a:off x="158495" y="4102607"/>
              <a:ext cx="6757670" cy="1882139"/>
            </a:xfrm>
            <a:custGeom>
              <a:avLst/>
              <a:gdLst/>
              <a:ahLst/>
              <a:cxnLst/>
              <a:rect l="l" t="t" r="r" b="b"/>
              <a:pathLst>
                <a:path w="6757670" h="1882139">
                  <a:moveTo>
                    <a:pt x="6443726" y="0"/>
                  </a:moveTo>
                  <a:lnTo>
                    <a:pt x="313702" y="0"/>
                  </a:lnTo>
                  <a:lnTo>
                    <a:pt x="267345" y="3401"/>
                  </a:lnTo>
                  <a:lnTo>
                    <a:pt x="223101" y="13282"/>
                  </a:lnTo>
                  <a:lnTo>
                    <a:pt x="181453" y="29158"/>
                  </a:lnTo>
                  <a:lnTo>
                    <a:pt x="142888" y="50541"/>
                  </a:lnTo>
                  <a:lnTo>
                    <a:pt x="107890" y="76949"/>
                  </a:lnTo>
                  <a:lnTo>
                    <a:pt x="76945" y="107893"/>
                  </a:lnTo>
                  <a:lnTo>
                    <a:pt x="50539" y="142890"/>
                  </a:lnTo>
                  <a:lnTo>
                    <a:pt x="29156" y="181454"/>
                  </a:lnTo>
                  <a:lnTo>
                    <a:pt x="13281" y="223098"/>
                  </a:lnTo>
                  <a:lnTo>
                    <a:pt x="3401" y="267339"/>
                  </a:lnTo>
                  <a:lnTo>
                    <a:pt x="0" y="313690"/>
                  </a:lnTo>
                  <a:lnTo>
                    <a:pt x="0" y="1568437"/>
                  </a:lnTo>
                  <a:lnTo>
                    <a:pt x="3401" y="1614794"/>
                  </a:lnTo>
                  <a:lnTo>
                    <a:pt x="13281" y="1659038"/>
                  </a:lnTo>
                  <a:lnTo>
                    <a:pt x="29156" y="1700686"/>
                  </a:lnTo>
                  <a:lnTo>
                    <a:pt x="50539" y="1739251"/>
                  </a:lnTo>
                  <a:lnTo>
                    <a:pt x="76945" y="1774249"/>
                  </a:lnTo>
                  <a:lnTo>
                    <a:pt x="107890" y="1805194"/>
                  </a:lnTo>
                  <a:lnTo>
                    <a:pt x="142888" y="1831600"/>
                  </a:lnTo>
                  <a:lnTo>
                    <a:pt x="181453" y="1852983"/>
                  </a:lnTo>
                  <a:lnTo>
                    <a:pt x="223101" y="1868858"/>
                  </a:lnTo>
                  <a:lnTo>
                    <a:pt x="267345" y="1878738"/>
                  </a:lnTo>
                  <a:lnTo>
                    <a:pt x="313702" y="1882140"/>
                  </a:lnTo>
                  <a:lnTo>
                    <a:pt x="6443726" y="1882140"/>
                  </a:lnTo>
                  <a:lnTo>
                    <a:pt x="6490076" y="1878738"/>
                  </a:lnTo>
                  <a:lnTo>
                    <a:pt x="6534317" y="1868858"/>
                  </a:lnTo>
                  <a:lnTo>
                    <a:pt x="6575961" y="1852983"/>
                  </a:lnTo>
                  <a:lnTo>
                    <a:pt x="6614525" y="1831600"/>
                  </a:lnTo>
                  <a:lnTo>
                    <a:pt x="6649522" y="1805194"/>
                  </a:lnTo>
                  <a:lnTo>
                    <a:pt x="6680466" y="1774249"/>
                  </a:lnTo>
                  <a:lnTo>
                    <a:pt x="6706874" y="1739251"/>
                  </a:lnTo>
                  <a:lnTo>
                    <a:pt x="6728257" y="1700686"/>
                  </a:lnTo>
                  <a:lnTo>
                    <a:pt x="6744133" y="1659038"/>
                  </a:lnTo>
                  <a:lnTo>
                    <a:pt x="6754014" y="1614794"/>
                  </a:lnTo>
                  <a:lnTo>
                    <a:pt x="6757415" y="1568437"/>
                  </a:lnTo>
                  <a:lnTo>
                    <a:pt x="6757415" y="313690"/>
                  </a:lnTo>
                  <a:lnTo>
                    <a:pt x="6754014" y="267339"/>
                  </a:lnTo>
                  <a:lnTo>
                    <a:pt x="6744133" y="223098"/>
                  </a:lnTo>
                  <a:lnTo>
                    <a:pt x="6728257" y="181454"/>
                  </a:lnTo>
                  <a:lnTo>
                    <a:pt x="6706874" y="142890"/>
                  </a:lnTo>
                  <a:lnTo>
                    <a:pt x="6680466" y="107893"/>
                  </a:lnTo>
                  <a:lnTo>
                    <a:pt x="6649522" y="76949"/>
                  </a:lnTo>
                  <a:lnTo>
                    <a:pt x="6614525" y="50541"/>
                  </a:lnTo>
                  <a:lnTo>
                    <a:pt x="6575961" y="29158"/>
                  </a:lnTo>
                  <a:lnTo>
                    <a:pt x="6534317" y="13282"/>
                  </a:lnTo>
                  <a:lnTo>
                    <a:pt x="6490076" y="3401"/>
                  </a:lnTo>
                  <a:lnTo>
                    <a:pt x="6443726"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28" name="object 28"/>
          <p:cNvSpPr txBox="1"/>
          <p:nvPr/>
        </p:nvSpPr>
        <p:spPr>
          <a:xfrm>
            <a:off x="362508" y="4003294"/>
            <a:ext cx="6474460" cy="1854835"/>
          </a:xfrm>
          <a:prstGeom prst="rect">
            <a:avLst/>
          </a:prstGeom>
        </p:spPr>
        <p:txBody>
          <a:bodyPr vert="horz" wrap="square" lIns="0" tIns="165100" rIns="0" bIns="0" rtlCol="0">
            <a:spAutoFit/>
          </a:bodyPr>
          <a:lstStyle/>
          <a:p>
            <a:pPr marL="12700" marR="0" lvl="0" indent="0" algn="l" defTabSz="914400" rtl="0" eaLnBrk="1" fontAlgn="auto" latinLnBrk="0" hangingPunct="1">
              <a:lnSpc>
                <a:spcPct val="100000"/>
              </a:lnSpc>
              <a:spcBef>
                <a:spcPts val="1300"/>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cs typeface="Calibri"/>
              </a:rPr>
              <a:t>Souběh</a:t>
            </a:r>
            <a:endParaRPr kumimoji="0" sz="18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Při</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souběhu</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oblastmi,</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kde</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zvláštní</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právní</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předpis</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zakazuje</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hnojit,</a:t>
            </a:r>
            <a:endParaRPr kumimoji="0" sz="18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dochází</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k</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odpočtu</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ve</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výši</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95</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EUR/ha.</a:t>
            </a:r>
            <a:endParaRPr kumimoji="0" sz="18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Při souběhu</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oblastmi,</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kde</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zvláštní</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právní</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předpis</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zakazuje</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hnojit</a:t>
            </a:r>
            <a:endParaRPr kumimoji="0" sz="18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průmyslovými</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hnojivy,</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dochází</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k</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odpočtu</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ve</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výši</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56</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EUR/ha.</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29" name="object 29"/>
          <p:cNvSpPr txBox="1"/>
          <p:nvPr/>
        </p:nvSpPr>
        <p:spPr>
          <a:xfrm>
            <a:off x="237236" y="6214364"/>
            <a:ext cx="11085195" cy="569595"/>
          </a:xfrm>
          <a:prstGeom prst="rect">
            <a:avLst/>
          </a:prstGeom>
        </p:spPr>
        <p:txBody>
          <a:bodyPr vert="horz" wrap="square" lIns="0" tIns="25400" rIns="0" bIns="0" rtlCol="0">
            <a:spAutoFit/>
          </a:bodyPr>
          <a:lstStyle/>
          <a:p>
            <a:pPr marL="299085" marR="5080" lvl="0" indent="-287020" algn="l" defTabSz="914400" rtl="0" eaLnBrk="1" fontAlgn="auto" latinLnBrk="0" hangingPunct="1">
              <a:lnSpc>
                <a:spcPts val="2120"/>
              </a:lnSpc>
              <a:spcBef>
                <a:spcPts val="2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Gill Sans MT"/>
                <a:cs typeface="Gill Sans MT"/>
              </a:rPr>
              <a:t>povinnost</a:t>
            </a:r>
            <a:r>
              <a:rPr kumimoji="0" sz="1800" b="0" i="0" u="none" strike="noStrike" kern="1200" cap="none" spc="-11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založit</a:t>
            </a:r>
            <a:r>
              <a:rPr kumimoji="0" sz="1800" b="0" i="0" u="none" strike="noStrike" kern="1200" cap="none" spc="-4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do</a:t>
            </a:r>
            <a:r>
              <a:rPr kumimoji="0" sz="1800" b="0" i="0" u="none" strike="noStrike" kern="1200" cap="none" spc="-2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31.</a:t>
            </a:r>
            <a:r>
              <a:rPr kumimoji="0" sz="1800" b="0" i="0" u="none" strike="noStrike" kern="1200" cap="none" spc="-18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5.</a:t>
            </a:r>
            <a:r>
              <a:rPr kumimoji="0" sz="1800" b="0" i="0" u="none" strike="noStrike" kern="1200" cap="none" spc="-17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travní</a:t>
            </a:r>
            <a:r>
              <a:rPr kumimoji="0" sz="1800" b="0" i="0" u="none" strike="noStrike" kern="1200" cap="none" spc="-2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porost</a:t>
            </a:r>
            <a:r>
              <a:rPr kumimoji="0" sz="1800" b="0" i="0" u="none" strike="noStrike" kern="1200" cap="none" spc="-2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čistosevem</a:t>
            </a:r>
            <a:r>
              <a:rPr kumimoji="0" sz="1800" b="0" i="0" u="none" strike="noStrike" kern="1200" cap="none" spc="-5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nebo</a:t>
            </a:r>
            <a:r>
              <a:rPr kumimoji="0" sz="1800" b="0" i="0" u="none" strike="noStrike" kern="1200" cap="none" spc="-2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do</a:t>
            </a:r>
            <a:r>
              <a:rPr kumimoji="0" sz="1800" b="0" i="0" u="none" strike="noStrike" kern="1200" cap="none" spc="-2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podsevu</a:t>
            </a:r>
            <a:r>
              <a:rPr kumimoji="0" sz="1800" b="0" i="0" u="none" strike="noStrike" kern="1200" cap="none" spc="-5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a</a:t>
            </a:r>
            <a:r>
              <a:rPr kumimoji="0" sz="1800" b="0" i="0" u="none" strike="noStrike" kern="1200" cap="none" spc="-3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dále</a:t>
            </a:r>
            <a:r>
              <a:rPr kumimoji="0" sz="1800" b="0" i="0" u="none" strike="noStrike" kern="1200" cap="none" spc="-1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provádět</a:t>
            </a:r>
            <a:r>
              <a:rPr kumimoji="0" sz="1800" b="0" i="0" u="none" strike="noStrike" kern="1200" cap="none" spc="-4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údržbu</a:t>
            </a:r>
            <a:r>
              <a:rPr kumimoji="0" sz="1800" b="0" i="0" u="none" strike="noStrike" kern="1200" cap="none" spc="-2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porostu</a:t>
            </a:r>
            <a:r>
              <a:rPr kumimoji="0" sz="1800" b="0" i="0" u="none" strike="noStrike" kern="1200" cap="none" spc="-4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sečí</a:t>
            </a:r>
            <a:r>
              <a:rPr kumimoji="0" sz="1800" b="0" i="0" u="none" strike="noStrike" kern="1200" cap="none" spc="-3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do</a:t>
            </a:r>
            <a:r>
              <a:rPr kumimoji="0" sz="1800" b="0" i="0" u="none" strike="noStrike" kern="1200" cap="none" spc="-2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31.</a:t>
            </a:r>
            <a:r>
              <a:rPr kumimoji="0" sz="1800" b="0" i="0" u="none" strike="noStrike" kern="1200" cap="none" spc="-17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7.</a:t>
            </a:r>
            <a:r>
              <a:rPr kumimoji="0" sz="1800" b="0" i="0" u="none" strike="noStrike" kern="1200" cap="none" spc="-180" normalizeH="0" baseline="0" noProof="0" dirty="0">
                <a:ln>
                  <a:noFill/>
                </a:ln>
                <a:solidFill>
                  <a:prstClr val="black"/>
                </a:solidFill>
                <a:effectLst/>
                <a:uLnTx/>
                <a:uFillTx/>
                <a:latin typeface="Gill Sans MT"/>
                <a:cs typeface="Gill Sans MT"/>
              </a:rPr>
              <a:t> </a:t>
            </a:r>
            <a:r>
              <a:rPr kumimoji="0" sz="1800" b="0" i="0" u="none" strike="noStrike" kern="1200" cap="none" spc="-50" normalizeH="0" baseline="0" noProof="0" dirty="0">
                <a:ln>
                  <a:noFill/>
                </a:ln>
                <a:solidFill>
                  <a:prstClr val="black"/>
                </a:solidFill>
                <a:effectLst/>
                <a:uLnTx/>
                <a:uFillTx/>
                <a:latin typeface="Gill Sans MT"/>
                <a:cs typeface="Gill Sans MT"/>
              </a:rPr>
              <a:t>a </a:t>
            </a:r>
            <a:r>
              <a:rPr kumimoji="0" sz="1800" b="0" i="0" u="none" strike="noStrike" kern="1200" cap="none" spc="0" normalizeH="0" baseline="0" noProof="0" dirty="0">
                <a:ln>
                  <a:noFill/>
                </a:ln>
                <a:solidFill>
                  <a:prstClr val="black"/>
                </a:solidFill>
                <a:effectLst/>
                <a:uLnTx/>
                <a:uFillTx/>
                <a:latin typeface="Gill Sans MT"/>
                <a:cs typeface="Gill Sans MT"/>
              </a:rPr>
              <a:t>do</a:t>
            </a:r>
            <a:r>
              <a:rPr kumimoji="0" sz="1800" b="0" i="0" u="none" strike="noStrike" kern="1200" cap="none" spc="-85"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31.</a:t>
            </a:r>
            <a:r>
              <a:rPr kumimoji="0" sz="1800" b="0" i="0" u="none" strike="noStrike" kern="1200" cap="none" spc="-180" normalizeH="0" baseline="0" noProof="0" dirty="0">
                <a:ln>
                  <a:noFill/>
                </a:ln>
                <a:solidFill>
                  <a:prstClr val="black"/>
                </a:solidFill>
                <a:effectLst/>
                <a:uLnTx/>
                <a:uFillTx/>
                <a:latin typeface="Gill Sans MT"/>
                <a:cs typeface="Gill Sans MT"/>
              </a:rPr>
              <a:t> </a:t>
            </a:r>
            <a:r>
              <a:rPr kumimoji="0" sz="1800" b="0" i="0" u="none" strike="noStrike" kern="1200" cap="none" spc="0" normalizeH="0" baseline="0" noProof="0" dirty="0">
                <a:ln>
                  <a:noFill/>
                </a:ln>
                <a:solidFill>
                  <a:prstClr val="black"/>
                </a:solidFill>
                <a:effectLst/>
                <a:uLnTx/>
                <a:uFillTx/>
                <a:latin typeface="Gill Sans MT"/>
                <a:cs typeface="Gill Sans MT"/>
              </a:rPr>
              <a:t>10.,</a:t>
            </a:r>
            <a:r>
              <a:rPr kumimoji="0" sz="1800" b="0" i="0" u="none" strike="noStrike" kern="1200" cap="none" spc="-18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přičemž</a:t>
            </a:r>
            <a:r>
              <a:rPr kumimoji="0" sz="1800" b="1" i="0" u="none" strike="noStrike" kern="1200" cap="none" spc="-1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nově</a:t>
            </a:r>
            <a:r>
              <a:rPr kumimoji="0" sz="1800" b="1" i="0" u="none" strike="noStrike" kern="1200" cap="none" spc="-1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je</a:t>
            </a:r>
            <a:r>
              <a:rPr kumimoji="0" sz="1800" b="1" i="0" u="none" strike="noStrike" kern="1200" cap="none" spc="-2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umožněno</a:t>
            </a:r>
            <a:r>
              <a:rPr kumimoji="0" sz="1800" b="1" i="0" u="none" strike="noStrike" kern="1200" cap="none" spc="-1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přepasení</a:t>
            </a:r>
            <a:r>
              <a:rPr kumimoji="0" sz="1800" b="1" i="0" u="none" strike="noStrike" kern="1200" cap="none" spc="-1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již</a:t>
            </a:r>
            <a:r>
              <a:rPr kumimoji="0" sz="1800" b="1" i="0" u="none" strike="noStrike" kern="1200" cap="none" spc="-2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v</a:t>
            </a:r>
            <a:r>
              <a:rPr kumimoji="0" sz="1800" b="1" i="0" u="none" strike="noStrike" kern="1200" cap="none" spc="-2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1.</a:t>
            </a:r>
            <a:r>
              <a:rPr kumimoji="0" sz="1800" b="1" i="0" u="none" strike="noStrike" kern="1200" cap="none" spc="-20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roce</a:t>
            </a:r>
            <a:r>
              <a:rPr kumimoji="0" sz="1800" b="1" i="0" u="none" strike="noStrike" kern="1200" cap="none" spc="-1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závazku,</a:t>
            </a:r>
            <a:r>
              <a:rPr kumimoji="0" sz="1800" b="1" i="0" u="none" strike="noStrike" kern="1200" cap="none" spc="-20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a</a:t>
            </a:r>
            <a:r>
              <a:rPr kumimoji="0" sz="1800" b="1" i="0" u="none" strike="noStrike" kern="1200" cap="none" spc="-30"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to</a:t>
            </a:r>
            <a:r>
              <a:rPr kumimoji="0" sz="1800" b="1" i="0" u="none" strike="noStrike" kern="1200" cap="none" spc="-1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od</a:t>
            </a:r>
            <a:r>
              <a:rPr kumimoji="0" sz="1800" b="1" i="0" u="none" strike="noStrike" kern="1200" cap="none" spc="-5" normalizeH="0" baseline="0" noProof="0" dirty="0">
                <a:ln>
                  <a:noFill/>
                </a:ln>
                <a:solidFill>
                  <a:prstClr val="black"/>
                </a:solidFill>
                <a:effectLst/>
                <a:uLnTx/>
                <a:uFillTx/>
                <a:latin typeface="Gill Sans MT"/>
                <a:cs typeface="Gill Sans MT"/>
              </a:rPr>
              <a:t> </a:t>
            </a:r>
            <a:r>
              <a:rPr kumimoji="0" sz="1800" b="1" i="0" u="none" strike="noStrike" kern="1200" cap="none" spc="0" normalizeH="0" baseline="0" noProof="0" dirty="0">
                <a:ln>
                  <a:noFill/>
                </a:ln>
                <a:solidFill>
                  <a:prstClr val="black"/>
                </a:solidFill>
                <a:effectLst/>
                <a:uLnTx/>
                <a:uFillTx/>
                <a:latin typeface="Gill Sans MT"/>
                <a:cs typeface="Gill Sans MT"/>
              </a:rPr>
              <a:t>15.</a:t>
            </a:r>
            <a:r>
              <a:rPr kumimoji="0" sz="1800" b="1" i="0" u="none" strike="noStrike" kern="1200" cap="none" spc="-195" normalizeH="0" baseline="0" noProof="0" dirty="0">
                <a:ln>
                  <a:noFill/>
                </a:ln>
                <a:solidFill>
                  <a:prstClr val="black"/>
                </a:solidFill>
                <a:effectLst/>
                <a:uLnTx/>
                <a:uFillTx/>
                <a:latin typeface="Gill Sans MT"/>
                <a:cs typeface="Gill Sans MT"/>
              </a:rPr>
              <a:t> </a:t>
            </a:r>
            <a:r>
              <a:rPr kumimoji="0" sz="1800" b="1" i="0" u="none" strike="noStrike" kern="1200" cap="none" spc="-10" normalizeH="0" baseline="0" noProof="0" dirty="0">
                <a:ln>
                  <a:noFill/>
                </a:ln>
                <a:solidFill>
                  <a:prstClr val="black"/>
                </a:solidFill>
                <a:effectLst/>
                <a:uLnTx/>
                <a:uFillTx/>
                <a:latin typeface="Gill Sans MT"/>
                <a:cs typeface="Gill Sans MT"/>
              </a:rPr>
              <a:t>září.</a:t>
            </a:r>
            <a:endParaRPr kumimoji="0" sz="1800" b="0" i="0" u="none" strike="noStrike" kern="1200" cap="none" spc="0" normalizeH="0" baseline="0" noProof="0">
              <a:ln>
                <a:noFill/>
              </a:ln>
              <a:solidFill>
                <a:prstClr val="black"/>
              </a:solidFill>
              <a:effectLst/>
              <a:uLnTx/>
              <a:uFillTx/>
              <a:latin typeface="Gill Sans MT"/>
              <a:cs typeface="Gill Sans M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604487" y="871670"/>
            <a:ext cx="3441700" cy="1905635"/>
            <a:chOff x="8604487" y="871670"/>
            <a:chExt cx="3441700" cy="1905635"/>
          </a:xfrm>
        </p:grpSpPr>
        <p:pic>
          <p:nvPicPr>
            <p:cNvPr id="3" name="object 3"/>
            <p:cNvPicPr/>
            <p:nvPr/>
          </p:nvPicPr>
          <p:blipFill>
            <a:blip r:embed="rId2" cstate="print"/>
            <a:stretch>
              <a:fillRect/>
            </a:stretch>
          </p:blipFill>
          <p:spPr>
            <a:xfrm>
              <a:off x="8604487" y="871670"/>
              <a:ext cx="3441224" cy="1905086"/>
            </a:xfrm>
            <a:prstGeom prst="rect">
              <a:avLst/>
            </a:prstGeom>
          </p:spPr>
        </p:pic>
        <p:sp>
          <p:nvSpPr>
            <p:cNvPr id="4" name="object 4"/>
            <p:cNvSpPr/>
            <p:nvPr/>
          </p:nvSpPr>
          <p:spPr>
            <a:xfrm>
              <a:off x="8621268" y="879348"/>
              <a:ext cx="3357879" cy="1830705"/>
            </a:xfrm>
            <a:custGeom>
              <a:avLst/>
              <a:gdLst/>
              <a:ahLst/>
              <a:cxnLst/>
              <a:rect l="l" t="t" r="r" b="b"/>
              <a:pathLst>
                <a:path w="3357879" h="1830705">
                  <a:moveTo>
                    <a:pt x="3052317" y="0"/>
                  </a:moveTo>
                  <a:lnTo>
                    <a:pt x="305053" y="0"/>
                  </a:lnTo>
                  <a:lnTo>
                    <a:pt x="255559" y="3991"/>
                  </a:lnTo>
                  <a:lnTo>
                    <a:pt x="208613" y="15546"/>
                  </a:lnTo>
                  <a:lnTo>
                    <a:pt x="164841" y="34039"/>
                  </a:lnTo>
                  <a:lnTo>
                    <a:pt x="124870" y="58842"/>
                  </a:lnTo>
                  <a:lnTo>
                    <a:pt x="89328" y="89328"/>
                  </a:lnTo>
                  <a:lnTo>
                    <a:pt x="58842" y="124870"/>
                  </a:lnTo>
                  <a:lnTo>
                    <a:pt x="34039" y="164841"/>
                  </a:lnTo>
                  <a:lnTo>
                    <a:pt x="15546" y="208613"/>
                  </a:lnTo>
                  <a:lnTo>
                    <a:pt x="3991" y="255559"/>
                  </a:lnTo>
                  <a:lnTo>
                    <a:pt x="0" y="305053"/>
                  </a:lnTo>
                  <a:lnTo>
                    <a:pt x="0" y="1525269"/>
                  </a:lnTo>
                  <a:lnTo>
                    <a:pt x="3991" y="1574764"/>
                  </a:lnTo>
                  <a:lnTo>
                    <a:pt x="15546" y="1621710"/>
                  </a:lnTo>
                  <a:lnTo>
                    <a:pt x="34039" y="1665482"/>
                  </a:lnTo>
                  <a:lnTo>
                    <a:pt x="58842" y="1705453"/>
                  </a:lnTo>
                  <a:lnTo>
                    <a:pt x="89328" y="1740995"/>
                  </a:lnTo>
                  <a:lnTo>
                    <a:pt x="124870" y="1771481"/>
                  </a:lnTo>
                  <a:lnTo>
                    <a:pt x="164841" y="1796284"/>
                  </a:lnTo>
                  <a:lnTo>
                    <a:pt x="208613" y="1814777"/>
                  </a:lnTo>
                  <a:lnTo>
                    <a:pt x="255559" y="1826332"/>
                  </a:lnTo>
                  <a:lnTo>
                    <a:pt x="305053" y="1830324"/>
                  </a:lnTo>
                  <a:lnTo>
                    <a:pt x="3052317" y="1830324"/>
                  </a:lnTo>
                  <a:lnTo>
                    <a:pt x="3101812" y="1826332"/>
                  </a:lnTo>
                  <a:lnTo>
                    <a:pt x="3148758" y="1814777"/>
                  </a:lnTo>
                  <a:lnTo>
                    <a:pt x="3192530" y="1796284"/>
                  </a:lnTo>
                  <a:lnTo>
                    <a:pt x="3232501" y="1771481"/>
                  </a:lnTo>
                  <a:lnTo>
                    <a:pt x="3268043" y="1740995"/>
                  </a:lnTo>
                  <a:lnTo>
                    <a:pt x="3298529" y="1705453"/>
                  </a:lnTo>
                  <a:lnTo>
                    <a:pt x="3323332" y="1665482"/>
                  </a:lnTo>
                  <a:lnTo>
                    <a:pt x="3341825" y="1621710"/>
                  </a:lnTo>
                  <a:lnTo>
                    <a:pt x="3353380" y="1574764"/>
                  </a:lnTo>
                  <a:lnTo>
                    <a:pt x="3357372" y="1525269"/>
                  </a:lnTo>
                  <a:lnTo>
                    <a:pt x="3357372" y="305053"/>
                  </a:lnTo>
                  <a:lnTo>
                    <a:pt x="3353380" y="255559"/>
                  </a:lnTo>
                  <a:lnTo>
                    <a:pt x="3341825" y="208613"/>
                  </a:lnTo>
                  <a:lnTo>
                    <a:pt x="3323332" y="164841"/>
                  </a:lnTo>
                  <a:lnTo>
                    <a:pt x="3298529" y="124870"/>
                  </a:lnTo>
                  <a:lnTo>
                    <a:pt x="3268043" y="89328"/>
                  </a:lnTo>
                  <a:lnTo>
                    <a:pt x="3232501" y="58842"/>
                  </a:lnTo>
                  <a:lnTo>
                    <a:pt x="3192530" y="34039"/>
                  </a:lnTo>
                  <a:lnTo>
                    <a:pt x="3148758" y="15546"/>
                  </a:lnTo>
                  <a:lnTo>
                    <a:pt x="3101812" y="3991"/>
                  </a:lnTo>
                  <a:lnTo>
                    <a:pt x="3052317"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5" name="object 5"/>
          <p:cNvSpPr txBox="1">
            <a:spLocks noGrp="1"/>
          </p:cNvSpPr>
          <p:nvPr>
            <p:ph type="title"/>
          </p:nvPr>
        </p:nvSpPr>
        <p:spPr>
          <a:xfrm>
            <a:off x="1012952" y="142443"/>
            <a:ext cx="9964420" cy="514350"/>
          </a:xfrm>
          <a:prstGeom prst="rect">
            <a:avLst/>
          </a:prstGeom>
        </p:spPr>
        <p:txBody>
          <a:bodyPr vert="horz" wrap="square" lIns="0" tIns="13335" rIns="0" bIns="0" rtlCol="0">
            <a:normAutofit fontScale="90000"/>
          </a:bodyPr>
          <a:lstStyle/>
          <a:p>
            <a:pPr marL="12700">
              <a:lnSpc>
                <a:spcPct val="100000"/>
              </a:lnSpc>
              <a:spcBef>
                <a:spcPts val="105"/>
              </a:spcBef>
            </a:pPr>
            <a:r>
              <a:rPr sz="3200" spc="75" dirty="0">
                <a:solidFill>
                  <a:srgbClr val="00B050"/>
                </a:solidFill>
                <a:latin typeface="Arial"/>
                <a:cs typeface="Arial"/>
              </a:rPr>
              <a:t>Podpatření</a:t>
            </a:r>
            <a:r>
              <a:rPr sz="3200" spc="195" dirty="0">
                <a:solidFill>
                  <a:srgbClr val="00B050"/>
                </a:solidFill>
                <a:latin typeface="Arial"/>
                <a:cs typeface="Arial"/>
              </a:rPr>
              <a:t> </a:t>
            </a:r>
            <a:r>
              <a:rPr sz="3200" dirty="0">
                <a:solidFill>
                  <a:srgbClr val="00B050"/>
                </a:solidFill>
                <a:latin typeface="Arial"/>
                <a:cs typeface="Arial"/>
              </a:rPr>
              <a:t>Ošetřování</a:t>
            </a:r>
            <a:r>
              <a:rPr sz="3200" spc="170" dirty="0">
                <a:solidFill>
                  <a:srgbClr val="00B050"/>
                </a:solidFill>
                <a:latin typeface="Arial"/>
                <a:cs typeface="Arial"/>
              </a:rPr>
              <a:t> </a:t>
            </a:r>
            <a:r>
              <a:rPr sz="3200" dirty="0">
                <a:solidFill>
                  <a:srgbClr val="00B050"/>
                </a:solidFill>
                <a:latin typeface="Arial"/>
                <a:cs typeface="Arial"/>
              </a:rPr>
              <a:t>extenzivních</a:t>
            </a:r>
            <a:r>
              <a:rPr sz="3200" spc="175" dirty="0">
                <a:solidFill>
                  <a:srgbClr val="00B050"/>
                </a:solidFill>
                <a:latin typeface="Arial"/>
                <a:cs typeface="Arial"/>
              </a:rPr>
              <a:t> </a:t>
            </a:r>
            <a:r>
              <a:rPr sz="3200" spc="70" dirty="0">
                <a:solidFill>
                  <a:srgbClr val="00B050"/>
                </a:solidFill>
                <a:latin typeface="Arial"/>
                <a:cs typeface="Arial"/>
              </a:rPr>
              <a:t>travních</a:t>
            </a:r>
            <a:r>
              <a:rPr sz="3200" spc="165" dirty="0">
                <a:solidFill>
                  <a:srgbClr val="00B050"/>
                </a:solidFill>
                <a:latin typeface="Arial"/>
                <a:cs typeface="Arial"/>
              </a:rPr>
              <a:t> </a:t>
            </a:r>
            <a:r>
              <a:rPr sz="3200" spc="125" dirty="0">
                <a:solidFill>
                  <a:srgbClr val="00B050"/>
                </a:solidFill>
                <a:latin typeface="Arial"/>
                <a:cs typeface="Arial"/>
              </a:rPr>
              <a:t>porostů</a:t>
            </a:r>
            <a:endParaRPr sz="3200" dirty="0">
              <a:solidFill>
                <a:srgbClr val="00B050"/>
              </a:solidFill>
              <a:latin typeface="Arial"/>
              <a:cs typeface="Arial"/>
            </a:endParaRPr>
          </a:p>
        </p:txBody>
      </p:sp>
      <p:pic>
        <p:nvPicPr>
          <p:cNvPr id="6" name="object 6"/>
          <p:cNvPicPr/>
          <p:nvPr/>
        </p:nvPicPr>
        <p:blipFill>
          <a:blip r:embed="rId3" cstate="print"/>
          <a:stretch>
            <a:fillRect/>
          </a:stretch>
        </p:blipFill>
        <p:spPr>
          <a:xfrm>
            <a:off x="416051" y="1312151"/>
            <a:ext cx="252984" cy="252996"/>
          </a:xfrm>
          <a:prstGeom prst="rect">
            <a:avLst/>
          </a:prstGeom>
        </p:spPr>
      </p:pic>
      <p:pic>
        <p:nvPicPr>
          <p:cNvPr id="7" name="object 7"/>
          <p:cNvPicPr/>
          <p:nvPr/>
        </p:nvPicPr>
        <p:blipFill>
          <a:blip r:embed="rId3" cstate="print"/>
          <a:stretch>
            <a:fillRect/>
          </a:stretch>
        </p:blipFill>
        <p:spPr>
          <a:xfrm>
            <a:off x="416051" y="1898891"/>
            <a:ext cx="252984" cy="252996"/>
          </a:xfrm>
          <a:prstGeom prst="rect">
            <a:avLst/>
          </a:prstGeom>
        </p:spPr>
      </p:pic>
      <p:pic>
        <p:nvPicPr>
          <p:cNvPr id="8" name="object 8"/>
          <p:cNvPicPr/>
          <p:nvPr/>
        </p:nvPicPr>
        <p:blipFill>
          <a:blip r:embed="rId4" cstate="print"/>
          <a:stretch>
            <a:fillRect/>
          </a:stretch>
        </p:blipFill>
        <p:spPr>
          <a:xfrm>
            <a:off x="416051" y="2426195"/>
            <a:ext cx="252984" cy="252996"/>
          </a:xfrm>
          <a:prstGeom prst="rect">
            <a:avLst/>
          </a:prstGeom>
        </p:spPr>
      </p:pic>
      <p:pic>
        <p:nvPicPr>
          <p:cNvPr id="9" name="object 9"/>
          <p:cNvPicPr/>
          <p:nvPr/>
        </p:nvPicPr>
        <p:blipFill>
          <a:blip r:embed="rId5" cstate="print"/>
          <a:stretch>
            <a:fillRect/>
          </a:stretch>
        </p:blipFill>
        <p:spPr>
          <a:xfrm>
            <a:off x="419100" y="2968764"/>
            <a:ext cx="252984" cy="251447"/>
          </a:xfrm>
          <a:prstGeom prst="rect">
            <a:avLst/>
          </a:prstGeom>
        </p:spPr>
      </p:pic>
      <p:pic>
        <p:nvPicPr>
          <p:cNvPr id="10" name="object 10"/>
          <p:cNvPicPr/>
          <p:nvPr/>
        </p:nvPicPr>
        <p:blipFill>
          <a:blip r:embed="rId3" cstate="print"/>
          <a:stretch>
            <a:fillRect/>
          </a:stretch>
        </p:blipFill>
        <p:spPr>
          <a:xfrm>
            <a:off x="416051" y="3509759"/>
            <a:ext cx="252984" cy="252996"/>
          </a:xfrm>
          <a:prstGeom prst="rect">
            <a:avLst/>
          </a:prstGeom>
        </p:spPr>
      </p:pic>
      <p:pic>
        <p:nvPicPr>
          <p:cNvPr id="11" name="object 11"/>
          <p:cNvPicPr/>
          <p:nvPr/>
        </p:nvPicPr>
        <p:blipFill>
          <a:blip r:embed="rId3" cstate="print"/>
          <a:stretch>
            <a:fillRect/>
          </a:stretch>
        </p:blipFill>
        <p:spPr>
          <a:xfrm>
            <a:off x="419100" y="4052303"/>
            <a:ext cx="252984" cy="252996"/>
          </a:xfrm>
          <a:prstGeom prst="rect">
            <a:avLst/>
          </a:prstGeom>
        </p:spPr>
      </p:pic>
      <p:sp>
        <p:nvSpPr>
          <p:cNvPr id="12" name="object 12"/>
          <p:cNvSpPr txBox="1"/>
          <p:nvPr/>
        </p:nvSpPr>
        <p:spPr>
          <a:xfrm>
            <a:off x="1005332" y="1281810"/>
            <a:ext cx="457454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Obecná</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péče</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extenzivní</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louky</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pastviny</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(ZÁKL)</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13" name="object 13"/>
          <p:cNvSpPr txBox="1"/>
          <p:nvPr/>
        </p:nvSpPr>
        <p:spPr>
          <a:xfrm>
            <a:off x="967841" y="1834083"/>
            <a:ext cx="597852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Mezofilní</a:t>
            </a:r>
            <a:r>
              <a:rPr kumimoji="0" sz="1800" b="0" i="0" u="none" strike="noStrike" kern="1200" cap="none" spc="-7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vlhkomilné</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louky</a:t>
            </a:r>
            <a:r>
              <a:rPr kumimoji="0" sz="1800" b="0" i="0" u="none" strike="noStrike" kern="1200" cap="none" spc="-6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hnojené/nehnojené</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(MVLH/MVLN)</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14" name="object 14"/>
          <p:cNvSpPr txBox="1"/>
          <p:nvPr/>
        </p:nvSpPr>
        <p:spPr>
          <a:xfrm>
            <a:off x="967841" y="2361438"/>
            <a:ext cx="565531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Horské</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suchomilné</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louky</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hnojené/nehnojené</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(HSLH/HSLN)</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15" name="object 15"/>
          <p:cNvSpPr txBox="1"/>
          <p:nvPr/>
        </p:nvSpPr>
        <p:spPr>
          <a:xfrm>
            <a:off x="967841" y="2886913"/>
            <a:ext cx="413829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cs typeface="Calibri"/>
              </a:rPr>
              <a:t>Trvale</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podmáčené</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rašelinné</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louky</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(PODM)</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16" name="object 16"/>
          <p:cNvSpPr txBox="1"/>
          <p:nvPr/>
        </p:nvSpPr>
        <p:spPr>
          <a:xfrm>
            <a:off x="967841" y="3413252"/>
            <a:ext cx="3587115" cy="87503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Ochrana</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modrásků</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(MODR)</a:t>
            </a:r>
            <a:endParaRPr kumimoji="0" sz="18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Ochrana</a:t>
            </a:r>
            <a:r>
              <a:rPr kumimoji="0" sz="1800" b="0" i="0" u="none" strike="noStrike" kern="1200" cap="none" spc="-5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chřástala</a:t>
            </a:r>
            <a:r>
              <a:rPr kumimoji="0" sz="1800" b="0" i="0" u="none" strike="noStrike" kern="1200" cap="none" spc="-6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polního</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(CHŘÁSTAL)</a:t>
            </a:r>
            <a:endParaRPr kumimoji="0" sz="1800" b="0" i="0" u="none" strike="noStrike" kern="1200" cap="none" spc="0" normalizeH="0" baseline="0" noProof="0">
              <a:ln>
                <a:noFill/>
              </a:ln>
              <a:solidFill>
                <a:prstClr val="black"/>
              </a:solidFill>
              <a:effectLst/>
              <a:uLnTx/>
              <a:uFillTx/>
              <a:latin typeface="Calibri"/>
              <a:cs typeface="Calibri"/>
            </a:endParaRPr>
          </a:p>
        </p:txBody>
      </p:sp>
      <p:pic>
        <p:nvPicPr>
          <p:cNvPr id="17" name="object 17"/>
          <p:cNvPicPr/>
          <p:nvPr/>
        </p:nvPicPr>
        <p:blipFill>
          <a:blip r:embed="rId5" cstate="print"/>
          <a:stretch>
            <a:fillRect/>
          </a:stretch>
        </p:blipFill>
        <p:spPr>
          <a:xfrm>
            <a:off x="416051" y="4565916"/>
            <a:ext cx="252984" cy="251447"/>
          </a:xfrm>
          <a:prstGeom prst="rect">
            <a:avLst/>
          </a:prstGeom>
        </p:spPr>
      </p:pic>
      <p:pic>
        <p:nvPicPr>
          <p:cNvPr id="18" name="object 18"/>
          <p:cNvPicPr/>
          <p:nvPr/>
        </p:nvPicPr>
        <p:blipFill>
          <a:blip r:embed="rId3" cstate="print"/>
          <a:stretch>
            <a:fillRect/>
          </a:stretch>
        </p:blipFill>
        <p:spPr>
          <a:xfrm>
            <a:off x="419100" y="5106911"/>
            <a:ext cx="252984" cy="252996"/>
          </a:xfrm>
          <a:prstGeom prst="rect">
            <a:avLst/>
          </a:prstGeom>
        </p:spPr>
      </p:pic>
      <p:sp>
        <p:nvSpPr>
          <p:cNvPr id="19" name="object 19"/>
          <p:cNvSpPr txBox="1"/>
          <p:nvPr/>
        </p:nvSpPr>
        <p:spPr>
          <a:xfrm>
            <a:off x="967841" y="4498594"/>
            <a:ext cx="38735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Suché</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stepní</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trávníky</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vřesoviště</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(SSTaV)</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20" name="object 20"/>
          <p:cNvSpPr txBox="1"/>
          <p:nvPr/>
        </p:nvSpPr>
        <p:spPr>
          <a:xfrm>
            <a:off x="1005332" y="5059426"/>
            <a:ext cx="7873365" cy="13798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Málo</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úživné</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pastviny</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(MÚP)</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nový</a:t>
            </a:r>
            <a:r>
              <a:rPr kumimoji="0" sz="1800" b="0" i="0" u="none" strike="noStrike" kern="1200" cap="none" spc="-20" normalizeH="0" baseline="0" noProof="0" dirty="0">
                <a:ln>
                  <a:noFill/>
                </a:ln>
                <a:solidFill>
                  <a:srgbClr val="FF0000"/>
                </a:solidFill>
                <a:effectLst/>
                <a:uLnTx/>
                <a:uFillTx/>
                <a:latin typeface="Calibri"/>
                <a:cs typeface="Calibri"/>
              </a:rPr>
              <a:t> </a:t>
            </a:r>
            <a:r>
              <a:rPr kumimoji="0" sz="1800" b="0" i="0" u="none" strike="noStrike" kern="1200" cap="none" spc="-10" normalizeH="0" baseline="0" noProof="0" dirty="0">
                <a:ln>
                  <a:noFill/>
                </a:ln>
                <a:solidFill>
                  <a:srgbClr val="FF0000"/>
                </a:solidFill>
                <a:effectLst/>
                <a:uLnTx/>
                <a:uFillTx/>
                <a:latin typeface="Calibri"/>
                <a:cs typeface="Calibri"/>
              </a:rPr>
              <a:t>titul</a:t>
            </a:r>
            <a:endParaRPr kumimoji="0" sz="18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Calibri"/>
              <a:cs typeface="Calibri"/>
            </a:endParaRPr>
          </a:p>
          <a:p>
            <a:pPr marL="2667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Druhově</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bohaté</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pastviny</a:t>
            </a:r>
            <a:r>
              <a:rPr kumimoji="0" sz="1800" b="0" i="0" u="none" strike="noStrike" kern="1200" cap="none" spc="-5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(DBP)</a:t>
            </a:r>
            <a:endParaRPr kumimoji="0" sz="18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65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Platba</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na</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výsledek</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(PnV)</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nový</a:t>
            </a:r>
            <a:r>
              <a:rPr kumimoji="0" sz="1800" b="0" i="0" u="none" strike="noStrike" kern="1200" cap="none" spc="-3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titul</a:t>
            </a:r>
            <a:r>
              <a:rPr kumimoji="0" sz="1800" b="0" i="0" u="none" strike="noStrike" kern="1200" cap="none" spc="-25"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v</a:t>
            </a:r>
            <a:r>
              <a:rPr kumimoji="0" sz="1800" b="0" i="0" u="none" strike="noStrike" kern="1200" cap="none" spc="-25"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CHKO</a:t>
            </a:r>
            <a:r>
              <a:rPr kumimoji="0" sz="1800" b="0" i="0" u="none" strike="noStrike" kern="1200" cap="none" spc="-15"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Železné</a:t>
            </a:r>
            <a:r>
              <a:rPr kumimoji="0" sz="1800" b="0" i="0" u="none" strike="noStrike" kern="1200" cap="none" spc="-35" normalizeH="0" baseline="0" noProof="0" dirty="0">
                <a:ln>
                  <a:noFill/>
                </a:ln>
                <a:solidFill>
                  <a:srgbClr val="FF0000"/>
                </a:solidFill>
                <a:effectLst/>
                <a:uLnTx/>
                <a:uFillTx/>
                <a:latin typeface="Calibri"/>
                <a:cs typeface="Calibri"/>
              </a:rPr>
              <a:t> </a:t>
            </a:r>
            <a:r>
              <a:rPr kumimoji="0" sz="1800" b="0" i="0" u="none" strike="noStrike" kern="1200" cap="none" spc="-10" normalizeH="0" baseline="0" noProof="0" dirty="0">
                <a:ln>
                  <a:noFill/>
                </a:ln>
                <a:solidFill>
                  <a:srgbClr val="FF0000"/>
                </a:solidFill>
                <a:effectLst/>
                <a:uLnTx/>
                <a:uFillTx/>
                <a:latin typeface="Calibri"/>
                <a:cs typeface="Calibri"/>
              </a:rPr>
              <a:t>hory,</a:t>
            </a:r>
            <a:r>
              <a:rPr kumimoji="0" sz="1800" b="0" i="0" u="none" strike="noStrike" kern="1200" cap="none" spc="-3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seznam</a:t>
            </a:r>
            <a:r>
              <a:rPr kumimoji="0" sz="1800" b="0" i="0" u="none" strike="noStrike" kern="1200" cap="none" spc="-30" normalizeH="0" baseline="0" noProof="0" dirty="0">
                <a:ln>
                  <a:noFill/>
                </a:ln>
                <a:solidFill>
                  <a:srgbClr val="FF0000"/>
                </a:solidFill>
                <a:effectLst/>
                <a:uLnTx/>
                <a:uFillTx/>
                <a:latin typeface="Calibri"/>
                <a:cs typeface="Calibri"/>
              </a:rPr>
              <a:t> </a:t>
            </a:r>
            <a:r>
              <a:rPr kumimoji="0" sz="1800" b="0" i="0" u="none" strike="noStrike" kern="1200" cap="none" spc="0" normalizeH="0" baseline="0" noProof="0" dirty="0">
                <a:ln>
                  <a:noFill/>
                </a:ln>
                <a:solidFill>
                  <a:srgbClr val="FF0000"/>
                </a:solidFill>
                <a:effectLst/>
                <a:uLnTx/>
                <a:uFillTx/>
                <a:latin typeface="Calibri"/>
                <a:cs typeface="Calibri"/>
              </a:rPr>
              <a:t>indikačních</a:t>
            </a:r>
            <a:r>
              <a:rPr kumimoji="0" sz="1800" b="0" i="0" u="none" strike="noStrike" kern="1200" cap="none" spc="5" normalizeH="0" baseline="0" noProof="0" dirty="0">
                <a:ln>
                  <a:noFill/>
                </a:ln>
                <a:solidFill>
                  <a:srgbClr val="FF0000"/>
                </a:solidFill>
                <a:effectLst/>
                <a:uLnTx/>
                <a:uFillTx/>
                <a:latin typeface="Calibri"/>
                <a:cs typeface="Calibri"/>
              </a:rPr>
              <a:t> </a:t>
            </a:r>
            <a:r>
              <a:rPr kumimoji="0" sz="1800" b="0" i="0" u="none" strike="noStrike" kern="1200" cap="none" spc="-10" normalizeH="0" baseline="0" noProof="0" dirty="0">
                <a:ln>
                  <a:noFill/>
                </a:ln>
                <a:solidFill>
                  <a:srgbClr val="FF0000"/>
                </a:solidFill>
                <a:effectLst/>
                <a:uLnTx/>
                <a:uFillTx/>
                <a:latin typeface="Calibri"/>
                <a:cs typeface="Calibri"/>
              </a:rPr>
              <a:t>druhů</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21" name="object 21"/>
          <p:cNvSpPr txBox="1"/>
          <p:nvPr/>
        </p:nvSpPr>
        <p:spPr>
          <a:xfrm>
            <a:off x="861059" y="732231"/>
            <a:ext cx="1105918" cy="3917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5" normalizeH="0" baseline="0" noProof="0" dirty="0">
                <a:ln>
                  <a:noFill/>
                </a:ln>
                <a:solidFill>
                  <a:prstClr val="black"/>
                </a:solidFill>
                <a:effectLst/>
                <a:uLnTx/>
                <a:uFillTx/>
                <a:latin typeface="Calibri"/>
                <a:cs typeface="Calibri"/>
              </a:rPr>
              <a:t>TITULY:</a:t>
            </a:r>
            <a:endParaRPr kumimoji="0" sz="2400" b="0" i="0" u="none" strike="noStrike" kern="1200" cap="none" spc="0" normalizeH="0" baseline="0" noProof="0" dirty="0">
              <a:ln>
                <a:noFill/>
              </a:ln>
              <a:solidFill>
                <a:prstClr val="black"/>
              </a:solidFill>
              <a:effectLst/>
              <a:uLnTx/>
              <a:uFillTx/>
              <a:latin typeface="Calibri"/>
              <a:cs typeface="Calibri"/>
            </a:endParaRPr>
          </a:p>
        </p:txBody>
      </p:sp>
      <p:pic>
        <p:nvPicPr>
          <p:cNvPr id="22" name="object 22"/>
          <p:cNvPicPr/>
          <p:nvPr/>
        </p:nvPicPr>
        <p:blipFill>
          <a:blip r:embed="rId6" cstate="print"/>
          <a:stretch>
            <a:fillRect/>
          </a:stretch>
        </p:blipFill>
        <p:spPr>
          <a:xfrm>
            <a:off x="156971" y="201155"/>
            <a:ext cx="486156" cy="486168"/>
          </a:xfrm>
          <a:prstGeom prst="rect">
            <a:avLst/>
          </a:prstGeom>
        </p:spPr>
      </p:pic>
      <p:pic>
        <p:nvPicPr>
          <p:cNvPr id="23" name="object 23"/>
          <p:cNvPicPr/>
          <p:nvPr/>
        </p:nvPicPr>
        <p:blipFill>
          <a:blip r:embed="rId7" cstate="print"/>
          <a:stretch>
            <a:fillRect/>
          </a:stretch>
        </p:blipFill>
        <p:spPr>
          <a:xfrm>
            <a:off x="428244" y="5637276"/>
            <a:ext cx="252984" cy="252984"/>
          </a:xfrm>
          <a:prstGeom prst="rect">
            <a:avLst/>
          </a:prstGeom>
        </p:spPr>
      </p:pic>
      <p:pic>
        <p:nvPicPr>
          <p:cNvPr id="24" name="object 24"/>
          <p:cNvPicPr/>
          <p:nvPr/>
        </p:nvPicPr>
        <p:blipFill>
          <a:blip r:embed="rId7" cstate="print"/>
          <a:stretch>
            <a:fillRect/>
          </a:stretch>
        </p:blipFill>
        <p:spPr>
          <a:xfrm>
            <a:off x="428244" y="6158484"/>
            <a:ext cx="252984" cy="252984"/>
          </a:xfrm>
          <a:prstGeom prst="rect">
            <a:avLst/>
          </a:prstGeom>
        </p:spPr>
      </p:pic>
      <p:grpSp>
        <p:nvGrpSpPr>
          <p:cNvPr id="25" name="object 25"/>
          <p:cNvGrpSpPr/>
          <p:nvPr/>
        </p:nvGrpSpPr>
        <p:grpSpPr>
          <a:xfrm>
            <a:off x="8765793" y="3590290"/>
            <a:ext cx="1824989" cy="1856739"/>
            <a:chOff x="8765793" y="3590290"/>
            <a:chExt cx="1824989" cy="1856739"/>
          </a:xfrm>
        </p:grpSpPr>
        <p:sp>
          <p:nvSpPr>
            <p:cNvPr id="26" name="object 26"/>
            <p:cNvSpPr/>
            <p:nvPr/>
          </p:nvSpPr>
          <p:spPr>
            <a:xfrm>
              <a:off x="8772143" y="3596640"/>
              <a:ext cx="1812289" cy="1844039"/>
            </a:xfrm>
            <a:custGeom>
              <a:avLst/>
              <a:gdLst/>
              <a:ahLst/>
              <a:cxnLst/>
              <a:rect l="l" t="t" r="r" b="b"/>
              <a:pathLst>
                <a:path w="1812290" h="1844039">
                  <a:moveTo>
                    <a:pt x="906017" y="0"/>
                  </a:moveTo>
                  <a:lnTo>
                    <a:pt x="857900" y="1277"/>
                  </a:lnTo>
                  <a:lnTo>
                    <a:pt x="810436" y="5069"/>
                  </a:lnTo>
                  <a:lnTo>
                    <a:pt x="763690" y="11309"/>
                  </a:lnTo>
                  <a:lnTo>
                    <a:pt x="717722" y="19936"/>
                  </a:lnTo>
                  <a:lnTo>
                    <a:pt x="672597" y="30885"/>
                  </a:lnTo>
                  <a:lnTo>
                    <a:pt x="628376" y="44093"/>
                  </a:lnTo>
                  <a:lnTo>
                    <a:pt x="585122" y="59495"/>
                  </a:lnTo>
                  <a:lnTo>
                    <a:pt x="542898" y="77029"/>
                  </a:lnTo>
                  <a:lnTo>
                    <a:pt x="501767" y="96630"/>
                  </a:lnTo>
                  <a:lnTo>
                    <a:pt x="461791" y="118235"/>
                  </a:lnTo>
                  <a:lnTo>
                    <a:pt x="423032" y="141780"/>
                  </a:lnTo>
                  <a:lnTo>
                    <a:pt x="385554" y="167201"/>
                  </a:lnTo>
                  <a:lnTo>
                    <a:pt x="349418" y="194435"/>
                  </a:lnTo>
                  <a:lnTo>
                    <a:pt x="314689" y="223418"/>
                  </a:lnTo>
                  <a:lnTo>
                    <a:pt x="281427" y="254087"/>
                  </a:lnTo>
                  <a:lnTo>
                    <a:pt x="249696" y="286377"/>
                  </a:lnTo>
                  <a:lnTo>
                    <a:pt x="219558" y="320225"/>
                  </a:lnTo>
                  <a:lnTo>
                    <a:pt x="191076" y="355568"/>
                  </a:lnTo>
                  <a:lnTo>
                    <a:pt x="164313" y="392341"/>
                  </a:lnTo>
                  <a:lnTo>
                    <a:pt x="139332" y="430481"/>
                  </a:lnTo>
                  <a:lnTo>
                    <a:pt x="116194" y="469924"/>
                  </a:lnTo>
                  <a:lnTo>
                    <a:pt x="94962" y="510606"/>
                  </a:lnTo>
                  <a:lnTo>
                    <a:pt x="75699" y="552465"/>
                  </a:lnTo>
                  <a:lnTo>
                    <a:pt x="58469" y="595435"/>
                  </a:lnTo>
                  <a:lnTo>
                    <a:pt x="43332" y="639454"/>
                  </a:lnTo>
                  <a:lnTo>
                    <a:pt x="30353" y="684458"/>
                  </a:lnTo>
                  <a:lnTo>
                    <a:pt x="19592" y="730383"/>
                  </a:lnTo>
                  <a:lnTo>
                    <a:pt x="11114" y="777165"/>
                  </a:lnTo>
                  <a:lnTo>
                    <a:pt x="4981" y="824741"/>
                  </a:lnTo>
                  <a:lnTo>
                    <a:pt x="1255" y="873047"/>
                  </a:lnTo>
                  <a:lnTo>
                    <a:pt x="0" y="922020"/>
                  </a:lnTo>
                  <a:lnTo>
                    <a:pt x="1255" y="970992"/>
                  </a:lnTo>
                  <a:lnTo>
                    <a:pt x="4981" y="1019298"/>
                  </a:lnTo>
                  <a:lnTo>
                    <a:pt x="11114" y="1066874"/>
                  </a:lnTo>
                  <a:lnTo>
                    <a:pt x="19592" y="1113656"/>
                  </a:lnTo>
                  <a:lnTo>
                    <a:pt x="30353" y="1159581"/>
                  </a:lnTo>
                  <a:lnTo>
                    <a:pt x="43332" y="1204585"/>
                  </a:lnTo>
                  <a:lnTo>
                    <a:pt x="58469" y="1248604"/>
                  </a:lnTo>
                  <a:lnTo>
                    <a:pt x="75699" y="1291574"/>
                  </a:lnTo>
                  <a:lnTo>
                    <a:pt x="94962" y="1333433"/>
                  </a:lnTo>
                  <a:lnTo>
                    <a:pt x="116194" y="1374115"/>
                  </a:lnTo>
                  <a:lnTo>
                    <a:pt x="139332" y="1413558"/>
                  </a:lnTo>
                  <a:lnTo>
                    <a:pt x="164313" y="1451698"/>
                  </a:lnTo>
                  <a:lnTo>
                    <a:pt x="191076" y="1488471"/>
                  </a:lnTo>
                  <a:lnTo>
                    <a:pt x="219558" y="1523814"/>
                  </a:lnTo>
                  <a:lnTo>
                    <a:pt x="249696" y="1557662"/>
                  </a:lnTo>
                  <a:lnTo>
                    <a:pt x="281427" y="1589952"/>
                  </a:lnTo>
                  <a:lnTo>
                    <a:pt x="314689" y="1620621"/>
                  </a:lnTo>
                  <a:lnTo>
                    <a:pt x="349418" y="1649604"/>
                  </a:lnTo>
                  <a:lnTo>
                    <a:pt x="385554" y="1676838"/>
                  </a:lnTo>
                  <a:lnTo>
                    <a:pt x="423032" y="1702259"/>
                  </a:lnTo>
                  <a:lnTo>
                    <a:pt x="461791" y="1725804"/>
                  </a:lnTo>
                  <a:lnTo>
                    <a:pt x="501767" y="1747409"/>
                  </a:lnTo>
                  <a:lnTo>
                    <a:pt x="542898" y="1767010"/>
                  </a:lnTo>
                  <a:lnTo>
                    <a:pt x="585122" y="1784544"/>
                  </a:lnTo>
                  <a:lnTo>
                    <a:pt x="628376" y="1799946"/>
                  </a:lnTo>
                  <a:lnTo>
                    <a:pt x="672597" y="1813154"/>
                  </a:lnTo>
                  <a:lnTo>
                    <a:pt x="717722" y="1824103"/>
                  </a:lnTo>
                  <a:lnTo>
                    <a:pt x="763690" y="1832730"/>
                  </a:lnTo>
                  <a:lnTo>
                    <a:pt x="810436" y="1838970"/>
                  </a:lnTo>
                  <a:lnTo>
                    <a:pt x="857900" y="1842762"/>
                  </a:lnTo>
                  <a:lnTo>
                    <a:pt x="906017" y="1844040"/>
                  </a:lnTo>
                  <a:lnTo>
                    <a:pt x="954135" y="1842762"/>
                  </a:lnTo>
                  <a:lnTo>
                    <a:pt x="1001599" y="1838970"/>
                  </a:lnTo>
                  <a:lnTo>
                    <a:pt x="1048345" y="1832730"/>
                  </a:lnTo>
                  <a:lnTo>
                    <a:pt x="1094313" y="1824103"/>
                  </a:lnTo>
                  <a:lnTo>
                    <a:pt x="1139438" y="1813154"/>
                  </a:lnTo>
                  <a:lnTo>
                    <a:pt x="1183659" y="1799946"/>
                  </a:lnTo>
                  <a:lnTo>
                    <a:pt x="1226913" y="1784544"/>
                  </a:lnTo>
                  <a:lnTo>
                    <a:pt x="1269137" y="1767010"/>
                  </a:lnTo>
                  <a:lnTo>
                    <a:pt x="1310268" y="1747409"/>
                  </a:lnTo>
                  <a:lnTo>
                    <a:pt x="1350244" y="1725804"/>
                  </a:lnTo>
                  <a:lnTo>
                    <a:pt x="1389003" y="1702259"/>
                  </a:lnTo>
                  <a:lnTo>
                    <a:pt x="1426481" y="1676838"/>
                  </a:lnTo>
                  <a:lnTo>
                    <a:pt x="1462617" y="1649604"/>
                  </a:lnTo>
                  <a:lnTo>
                    <a:pt x="1497346" y="1620621"/>
                  </a:lnTo>
                  <a:lnTo>
                    <a:pt x="1530608" y="1589952"/>
                  </a:lnTo>
                  <a:lnTo>
                    <a:pt x="1562339" y="1557662"/>
                  </a:lnTo>
                  <a:lnTo>
                    <a:pt x="1592477" y="1523814"/>
                  </a:lnTo>
                  <a:lnTo>
                    <a:pt x="1620959" y="1488471"/>
                  </a:lnTo>
                  <a:lnTo>
                    <a:pt x="1647722" y="1451698"/>
                  </a:lnTo>
                  <a:lnTo>
                    <a:pt x="1672703" y="1413558"/>
                  </a:lnTo>
                  <a:lnTo>
                    <a:pt x="1695841" y="1374115"/>
                  </a:lnTo>
                  <a:lnTo>
                    <a:pt x="1717073" y="1333433"/>
                  </a:lnTo>
                  <a:lnTo>
                    <a:pt x="1736336" y="1291574"/>
                  </a:lnTo>
                  <a:lnTo>
                    <a:pt x="1753566" y="1248604"/>
                  </a:lnTo>
                  <a:lnTo>
                    <a:pt x="1768703" y="1204585"/>
                  </a:lnTo>
                  <a:lnTo>
                    <a:pt x="1781682" y="1159581"/>
                  </a:lnTo>
                  <a:lnTo>
                    <a:pt x="1792443" y="1113656"/>
                  </a:lnTo>
                  <a:lnTo>
                    <a:pt x="1800921" y="1066874"/>
                  </a:lnTo>
                  <a:lnTo>
                    <a:pt x="1807054" y="1019298"/>
                  </a:lnTo>
                  <a:lnTo>
                    <a:pt x="1810780" y="970992"/>
                  </a:lnTo>
                  <a:lnTo>
                    <a:pt x="1812035" y="922020"/>
                  </a:lnTo>
                  <a:lnTo>
                    <a:pt x="1810780" y="873047"/>
                  </a:lnTo>
                  <a:lnTo>
                    <a:pt x="1807054" y="824741"/>
                  </a:lnTo>
                  <a:lnTo>
                    <a:pt x="1800921" y="777165"/>
                  </a:lnTo>
                  <a:lnTo>
                    <a:pt x="1792443" y="730383"/>
                  </a:lnTo>
                  <a:lnTo>
                    <a:pt x="1781682" y="684458"/>
                  </a:lnTo>
                  <a:lnTo>
                    <a:pt x="1768703" y="639454"/>
                  </a:lnTo>
                  <a:lnTo>
                    <a:pt x="1753566" y="595435"/>
                  </a:lnTo>
                  <a:lnTo>
                    <a:pt x="1736336" y="552465"/>
                  </a:lnTo>
                  <a:lnTo>
                    <a:pt x="1717073" y="510606"/>
                  </a:lnTo>
                  <a:lnTo>
                    <a:pt x="1695841" y="469924"/>
                  </a:lnTo>
                  <a:lnTo>
                    <a:pt x="1672703" y="430481"/>
                  </a:lnTo>
                  <a:lnTo>
                    <a:pt x="1647722" y="392341"/>
                  </a:lnTo>
                  <a:lnTo>
                    <a:pt x="1620959" y="355568"/>
                  </a:lnTo>
                  <a:lnTo>
                    <a:pt x="1592477" y="320225"/>
                  </a:lnTo>
                  <a:lnTo>
                    <a:pt x="1562339" y="286377"/>
                  </a:lnTo>
                  <a:lnTo>
                    <a:pt x="1530608" y="254087"/>
                  </a:lnTo>
                  <a:lnTo>
                    <a:pt x="1497346" y="223418"/>
                  </a:lnTo>
                  <a:lnTo>
                    <a:pt x="1462617" y="194435"/>
                  </a:lnTo>
                  <a:lnTo>
                    <a:pt x="1426481" y="167201"/>
                  </a:lnTo>
                  <a:lnTo>
                    <a:pt x="1389003" y="141780"/>
                  </a:lnTo>
                  <a:lnTo>
                    <a:pt x="1350244" y="118235"/>
                  </a:lnTo>
                  <a:lnTo>
                    <a:pt x="1310268" y="96630"/>
                  </a:lnTo>
                  <a:lnTo>
                    <a:pt x="1269137" y="77029"/>
                  </a:lnTo>
                  <a:lnTo>
                    <a:pt x="1226913" y="59495"/>
                  </a:lnTo>
                  <a:lnTo>
                    <a:pt x="1183659" y="44093"/>
                  </a:lnTo>
                  <a:lnTo>
                    <a:pt x="1139438" y="30885"/>
                  </a:lnTo>
                  <a:lnTo>
                    <a:pt x="1094313" y="19936"/>
                  </a:lnTo>
                  <a:lnTo>
                    <a:pt x="1048345" y="11309"/>
                  </a:lnTo>
                  <a:lnTo>
                    <a:pt x="1001599" y="5069"/>
                  </a:lnTo>
                  <a:lnTo>
                    <a:pt x="954135" y="1277"/>
                  </a:lnTo>
                  <a:lnTo>
                    <a:pt x="906017" y="0"/>
                  </a:lnTo>
                  <a:close/>
                </a:path>
              </a:pathLst>
            </a:custGeom>
            <a:solidFill>
              <a:srgbClr val="FFFF00">
                <a:alpha val="5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sp>
          <p:nvSpPr>
            <p:cNvPr id="27" name="object 27"/>
            <p:cNvSpPr/>
            <p:nvPr/>
          </p:nvSpPr>
          <p:spPr>
            <a:xfrm>
              <a:off x="8772143" y="3596640"/>
              <a:ext cx="1812289" cy="1844039"/>
            </a:xfrm>
            <a:custGeom>
              <a:avLst/>
              <a:gdLst/>
              <a:ahLst/>
              <a:cxnLst/>
              <a:rect l="l" t="t" r="r" b="b"/>
              <a:pathLst>
                <a:path w="1812290" h="1844039">
                  <a:moveTo>
                    <a:pt x="0" y="922020"/>
                  </a:moveTo>
                  <a:lnTo>
                    <a:pt x="1255" y="873047"/>
                  </a:lnTo>
                  <a:lnTo>
                    <a:pt x="4981" y="824741"/>
                  </a:lnTo>
                  <a:lnTo>
                    <a:pt x="11114" y="777165"/>
                  </a:lnTo>
                  <a:lnTo>
                    <a:pt x="19592" y="730383"/>
                  </a:lnTo>
                  <a:lnTo>
                    <a:pt x="30353" y="684458"/>
                  </a:lnTo>
                  <a:lnTo>
                    <a:pt x="43332" y="639454"/>
                  </a:lnTo>
                  <a:lnTo>
                    <a:pt x="58469" y="595435"/>
                  </a:lnTo>
                  <a:lnTo>
                    <a:pt x="75699" y="552465"/>
                  </a:lnTo>
                  <a:lnTo>
                    <a:pt x="94962" y="510606"/>
                  </a:lnTo>
                  <a:lnTo>
                    <a:pt x="116194" y="469924"/>
                  </a:lnTo>
                  <a:lnTo>
                    <a:pt x="139332" y="430481"/>
                  </a:lnTo>
                  <a:lnTo>
                    <a:pt x="164313" y="392341"/>
                  </a:lnTo>
                  <a:lnTo>
                    <a:pt x="191076" y="355568"/>
                  </a:lnTo>
                  <a:lnTo>
                    <a:pt x="219558" y="320225"/>
                  </a:lnTo>
                  <a:lnTo>
                    <a:pt x="249696" y="286377"/>
                  </a:lnTo>
                  <a:lnTo>
                    <a:pt x="281427" y="254087"/>
                  </a:lnTo>
                  <a:lnTo>
                    <a:pt x="314689" y="223418"/>
                  </a:lnTo>
                  <a:lnTo>
                    <a:pt x="349418" y="194435"/>
                  </a:lnTo>
                  <a:lnTo>
                    <a:pt x="385554" y="167201"/>
                  </a:lnTo>
                  <a:lnTo>
                    <a:pt x="423032" y="141780"/>
                  </a:lnTo>
                  <a:lnTo>
                    <a:pt x="461791" y="118235"/>
                  </a:lnTo>
                  <a:lnTo>
                    <a:pt x="501767" y="96630"/>
                  </a:lnTo>
                  <a:lnTo>
                    <a:pt x="542898" y="77029"/>
                  </a:lnTo>
                  <a:lnTo>
                    <a:pt x="585122" y="59495"/>
                  </a:lnTo>
                  <a:lnTo>
                    <a:pt x="628376" y="44093"/>
                  </a:lnTo>
                  <a:lnTo>
                    <a:pt x="672597" y="30885"/>
                  </a:lnTo>
                  <a:lnTo>
                    <a:pt x="717722" y="19936"/>
                  </a:lnTo>
                  <a:lnTo>
                    <a:pt x="763690" y="11309"/>
                  </a:lnTo>
                  <a:lnTo>
                    <a:pt x="810436" y="5069"/>
                  </a:lnTo>
                  <a:lnTo>
                    <a:pt x="857900" y="1277"/>
                  </a:lnTo>
                  <a:lnTo>
                    <a:pt x="906017" y="0"/>
                  </a:lnTo>
                  <a:lnTo>
                    <a:pt x="954135" y="1277"/>
                  </a:lnTo>
                  <a:lnTo>
                    <a:pt x="1001599" y="5069"/>
                  </a:lnTo>
                  <a:lnTo>
                    <a:pt x="1048345" y="11309"/>
                  </a:lnTo>
                  <a:lnTo>
                    <a:pt x="1094313" y="19936"/>
                  </a:lnTo>
                  <a:lnTo>
                    <a:pt x="1139438" y="30885"/>
                  </a:lnTo>
                  <a:lnTo>
                    <a:pt x="1183659" y="44093"/>
                  </a:lnTo>
                  <a:lnTo>
                    <a:pt x="1226913" y="59495"/>
                  </a:lnTo>
                  <a:lnTo>
                    <a:pt x="1269137" y="77029"/>
                  </a:lnTo>
                  <a:lnTo>
                    <a:pt x="1310268" y="96630"/>
                  </a:lnTo>
                  <a:lnTo>
                    <a:pt x="1350244" y="118235"/>
                  </a:lnTo>
                  <a:lnTo>
                    <a:pt x="1389003" y="141780"/>
                  </a:lnTo>
                  <a:lnTo>
                    <a:pt x="1426481" y="167201"/>
                  </a:lnTo>
                  <a:lnTo>
                    <a:pt x="1462617" y="194435"/>
                  </a:lnTo>
                  <a:lnTo>
                    <a:pt x="1497346" y="223418"/>
                  </a:lnTo>
                  <a:lnTo>
                    <a:pt x="1530608" y="254087"/>
                  </a:lnTo>
                  <a:lnTo>
                    <a:pt x="1562339" y="286377"/>
                  </a:lnTo>
                  <a:lnTo>
                    <a:pt x="1592477" y="320225"/>
                  </a:lnTo>
                  <a:lnTo>
                    <a:pt x="1620959" y="355568"/>
                  </a:lnTo>
                  <a:lnTo>
                    <a:pt x="1647722" y="392341"/>
                  </a:lnTo>
                  <a:lnTo>
                    <a:pt x="1672703" y="430481"/>
                  </a:lnTo>
                  <a:lnTo>
                    <a:pt x="1695841" y="469924"/>
                  </a:lnTo>
                  <a:lnTo>
                    <a:pt x="1717073" y="510606"/>
                  </a:lnTo>
                  <a:lnTo>
                    <a:pt x="1736336" y="552465"/>
                  </a:lnTo>
                  <a:lnTo>
                    <a:pt x="1753566" y="595435"/>
                  </a:lnTo>
                  <a:lnTo>
                    <a:pt x="1768703" y="639454"/>
                  </a:lnTo>
                  <a:lnTo>
                    <a:pt x="1781682" y="684458"/>
                  </a:lnTo>
                  <a:lnTo>
                    <a:pt x="1792443" y="730383"/>
                  </a:lnTo>
                  <a:lnTo>
                    <a:pt x="1800921" y="777165"/>
                  </a:lnTo>
                  <a:lnTo>
                    <a:pt x="1807054" y="824741"/>
                  </a:lnTo>
                  <a:lnTo>
                    <a:pt x="1810780" y="873047"/>
                  </a:lnTo>
                  <a:lnTo>
                    <a:pt x="1812035" y="922020"/>
                  </a:lnTo>
                  <a:lnTo>
                    <a:pt x="1810780" y="970992"/>
                  </a:lnTo>
                  <a:lnTo>
                    <a:pt x="1807054" y="1019298"/>
                  </a:lnTo>
                  <a:lnTo>
                    <a:pt x="1800921" y="1066874"/>
                  </a:lnTo>
                  <a:lnTo>
                    <a:pt x="1792443" y="1113656"/>
                  </a:lnTo>
                  <a:lnTo>
                    <a:pt x="1781682" y="1159581"/>
                  </a:lnTo>
                  <a:lnTo>
                    <a:pt x="1768703" y="1204585"/>
                  </a:lnTo>
                  <a:lnTo>
                    <a:pt x="1753566" y="1248604"/>
                  </a:lnTo>
                  <a:lnTo>
                    <a:pt x="1736336" y="1291574"/>
                  </a:lnTo>
                  <a:lnTo>
                    <a:pt x="1717073" y="1333433"/>
                  </a:lnTo>
                  <a:lnTo>
                    <a:pt x="1695841" y="1374115"/>
                  </a:lnTo>
                  <a:lnTo>
                    <a:pt x="1672703" y="1413558"/>
                  </a:lnTo>
                  <a:lnTo>
                    <a:pt x="1647722" y="1451698"/>
                  </a:lnTo>
                  <a:lnTo>
                    <a:pt x="1620959" y="1488471"/>
                  </a:lnTo>
                  <a:lnTo>
                    <a:pt x="1592477" y="1523814"/>
                  </a:lnTo>
                  <a:lnTo>
                    <a:pt x="1562339" y="1557662"/>
                  </a:lnTo>
                  <a:lnTo>
                    <a:pt x="1530608" y="1589952"/>
                  </a:lnTo>
                  <a:lnTo>
                    <a:pt x="1497346" y="1620621"/>
                  </a:lnTo>
                  <a:lnTo>
                    <a:pt x="1462617" y="1649604"/>
                  </a:lnTo>
                  <a:lnTo>
                    <a:pt x="1426481" y="1676838"/>
                  </a:lnTo>
                  <a:lnTo>
                    <a:pt x="1389003" y="1702259"/>
                  </a:lnTo>
                  <a:lnTo>
                    <a:pt x="1350244" y="1725804"/>
                  </a:lnTo>
                  <a:lnTo>
                    <a:pt x="1310268" y="1747409"/>
                  </a:lnTo>
                  <a:lnTo>
                    <a:pt x="1269137" y="1767010"/>
                  </a:lnTo>
                  <a:lnTo>
                    <a:pt x="1226913" y="1784544"/>
                  </a:lnTo>
                  <a:lnTo>
                    <a:pt x="1183659" y="1799946"/>
                  </a:lnTo>
                  <a:lnTo>
                    <a:pt x="1139438" y="1813154"/>
                  </a:lnTo>
                  <a:lnTo>
                    <a:pt x="1094313" y="1824103"/>
                  </a:lnTo>
                  <a:lnTo>
                    <a:pt x="1048345" y="1832730"/>
                  </a:lnTo>
                  <a:lnTo>
                    <a:pt x="1001599" y="1838970"/>
                  </a:lnTo>
                  <a:lnTo>
                    <a:pt x="954135" y="1842762"/>
                  </a:lnTo>
                  <a:lnTo>
                    <a:pt x="906017" y="1844040"/>
                  </a:lnTo>
                  <a:lnTo>
                    <a:pt x="857900" y="1842762"/>
                  </a:lnTo>
                  <a:lnTo>
                    <a:pt x="810436" y="1838970"/>
                  </a:lnTo>
                  <a:lnTo>
                    <a:pt x="763690" y="1832730"/>
                  </a:lnTo>
                  <a:lnTo>
                    <a:pt x="717722" y="1824103"/>
                  </a:lnTo>
                  <a:lnTo>
                    <a:pt x="672597" y="1813154"/>
                  </a:lnTo>
                  <a:lnTo>
                    <a:pt x="628376" y="1799946"/>
                  </a:lnTo>
                  <a:lnTo>
                    <a:pt x="585122" y="1784544"/>
                  </a:lnTo>
                  <a:lnTo>
                    <a:pt x="542898" y="1767010"/>
                  </a:lnTo>
                  <a:lnTo>
                    <a:pt x="501767" y="1747409"/>
                  </a:lnTo>
                  <a:lnTo>
                    <a:pt x="461791" y="1725804"/>
                  </a:lnTo>
                  <a:lnTo>
                    <a:pt x="423032" y="1702259"/>
                  </a:lnTo>
                  <a:lnTo>
                    <a:pt x="385554" y="1676838"/>
                  </a:lnTo>
                  <a:lnTo>
                    <a:pt x="349418" y="1649604"/>
                  </a:lnTo>
                  <a:lnTo>
                    <a:pt x="314689" y="1620621"/>
                  </a:lnTo>
                  <a:lnTo>
                    <a:pt x="281427" y="1589952"/>
                  </a:lnTo>
                  <a:lnTo>
                    <a:pt x="249696" y="1557662"/>
                  </a:lnTo>
                  <a:lnTo>
                    <a:pt x="219558" y="1523814"/>
                  </a:lnTo>
                  <a:lnTo>
                    <a:pt x="191076" y="1488471"/>
                  </a:lnTo>
                  <a:lnTo>
                    <a:pt x="164313" y="1451698"/>
                  </a:lnTo>
                  <a:lnTo>
                    <a:pt x="139332" y="1413558"/>
                  </a:lnTo>
                  <a:lnTo>
                    <a:pt x="116194" y="1374115"/>
                  </a:lnTo>
                  <a:lnTo>
                    <a:pt x="94962" y="1333433"/>
                  </a:lnTo>
                  <a:lnTo>
                    <a:pt x="75699" y="1291574"/>
                  </a:lnTo>
                  <a:lnTo>
                    <a:pt x="58469" y="1248604"/>
                  </a:lnTo>
                  <a:lnTo>
                    <a:pt x="43332" y="1204585"/>
                  </a:lnTo>
                  <a:lnTo>
                    <a:pt x="30353" y="1159581"/>
                  </a:lnTo>
                  <a:lnTo>
                    <a:pt x="19592" y="1113656"/>
                  </a:lnTo>
                  <a:lnTo>
                    <a:pt x="11114" y="1066874"/>
                  </a:lnTo>
                  <a:lnTo>
                    <a:pt x="4981" y="1019298"/>
                  </a:lnTo>
                  <a:lnTo>
                    <a:pt x="1255" y="970992"/>
                  </a:lnTo>
                  <a:lnTo>
                    <a:pt x="0" y="922020"/>
                  </a:lnTo>
                  <a:close/>
                </a:path>
              </a:pathLst>
            </a:custGeom>
            <a:ln w="12700">
              <a:solidFill>
                <a:srgbClr val="38562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28" name="object 28"/>
          <p:cNvSpPr txBox="1"/>
          <p:nvPr/>
        </p:nvSpPr>
        <p:spPr>
          <a:xfrm>
            <a:off x="8986773" y="4424248"/>
            <a:ext cx="151955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0" normalizeH="0" baseline="0" noProof="0" dirty="0">
                <a:ln>
                  <a:noFill/>
                </a:ln>
                <a:solidFill>
                  <a:srgbClr val="FF0000"/>
                </a:solidFill>
                <a:effectLst/>
                <a:uLnTx/>
                <a:uFillTx/>
                <a:latin typeface="Calibri"/>
                <a:cs typeface="Calibri"/>
              </a:rPr>
              <a:t>VOLNÁ</a:t>
            </a:r>
            <a:r>
              <a:rPr kumimoji="0" sz="1800" b="0" i="1" u="none" strike="noStrike" kern="1200" cap="none" spc="-40" normalizeH="0" baseline="0" noProof="0" dirty="0">
                <a:ln>
                  <a:noFill/>
                </a:ln>
                <a:solidFill>
                  <a:srgbClr val="FF0000"/>
                </a:solidFill>
                <a:effectLst/>
                <a:uLnTx/>
                <a:uFillTx/>
                <a:latin typeface="Calibri"/>
                <a:cs typeface="Calibri"/>
              </a:rPr>
              <a:t> </a:t>
            </a:r>
            <a:r>
              <a:rPr kumimoji="0" sz="1800" b="0" i="1" u="none" strike="noStrike" kern="1200" cap="none" spc="-10" normalizeH="0" baseline="0" noProof="0" dirty="0">
                <a:ln>
                  <a:noFill/>
                </a:ln>
                <a:solidFill>
                  <a:srgbClr val="FF0000"/>
                </a:solidFill>
                <a:effectLst/>
                <a:uLnTx/>
                <a:uFillTx/>
                <a:latin typeface="Calibri"/>
                <a:cs typeface="Calibri"/>
              </a:rPr>
              <a:t>KRAJINA</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29" name="object 29"/>
          <p:cNvSpPr/>
          <p:nvPr/>
        </p:nvSpPr>
        <p:spPr>
          <a:xfrm>
            <a:off x="2615183" y="775716"/>
            <a:ext cx="6006465" cy="5872480"/>
          </a:xfrm>
          <a:custGeom>
            <a:avLst/>
            <a:gdLst/>
            <a:ahLst/>
            <a:cxnLst/>
            <a:rect l="l" t="t" r="r" b="b"/>
            <a:pathLst>
              <a:path w="6006465" h="5872480">
                <a:moveTo>
                  <a:pt x="3003042" y="0"/>
                </a:moveTo>
                <a:lnTo>
                  <a:pt x="2954354" y="378"/>
                </a:lnTo>
                <a:lnTo>
                  <a:pt x="2905853" y="1508"/>
                </a:lnTo>
                <a:lnTo>
                  <a:pt x="2857545" y="3385"/>
                </a:lnTo>
                <a:lnTo>
                  <a:pt x="2809435" y="6003"/>
                </a:lnTo>
                <a:lnTo>
                  <a:pt x="2761530" y="9356"/>
                </a:lnTo>
                <a:lnTo>
                  <a:pt x="2713835" y="13439"/>
                </a:lnTo>
                <a:lnTo>
                  <a:pt x="2666356" y="18246"/>
                </a:lnTo>
                <a:lnTo>
                  <a:pt x="2619099" y="23771"/>
                </a:lnTo>
                <a:lnTo>
                  <a:pt x="2572069" y="30008"/>
                </a:lnTo>
                <a:lnTo>
                  <a:pt x="2525273" y="36952"/>
                </a:lnTo>
                <a:lnTo>
                  <a:pt x="2478716" y="44598"/>
                </a:lnTo>
                <a:lnTo>
                  <a:pt x="2432405" y="52938"/>
                </a:lnTo>
                <a:lnTo>
                  <a:pt x="2386344" y="61969"/>
                </a:lnTo>
                <a:lnTo>
                  <a:pt x="2340541" y="71683"/>
                </a:lnTo>
                <a:lnTo>
                  <a:pt x="2294999" y="82076"/>
                </a:lnTo>
                <a:lnTo>
                  <a:pt x="2249727" y="93141"/>
                </a:lnTo>
                <a:lnTo>
                  <a:pt x="2204728" y="104873"/>
                </a:lnTo>
                <a:lnTo>
                  <a:pt x="2160010" y="117267"/>
                </a:lnTo>
                <a:lnTo>
                  <a:pt x="2115578" y="130316"/>
                </a:lnTo>
                <a:lnTo>
                  <a:pt x="2071437" y="144014"/>
                </a:lnTo>
                <a:lnTo>
                  <a:pt x="2027594" y="158357"/>
                </a:lnTo>
                <a:lnTo>
                  <a:pt x="1984054" y="173339"/>
                </a:lnTo>
                <a:lnTo>
                  <a:pt x="1940824" y="188953"/>
                </a:lnTo>
                <a:lnTo>
                  <a:pt x="1897909" y="205194"/>
                </a:lnTo>
                <a:lnTo>
                  <a:pt x="1855314" y="222056"/>
                </a:lnTo>
                <a:lnTo>
                  <a:pt x="1813047" y="239534"/>
                </a:lnTo>
                <a:lnTo>
                  <a:pt x="1771112" y="257623"/>
                </a:lnTo>
                <a:lnTo>
                  <a:pt x="1729515" y="276315"/>
                </a:lnTo>
                <a:lnTo>
                  <a:pt x="1688263" y="295606"/>
                </a:lnTo>
                <a:lnTo>
                  <a:pt x="1647360" y="315490"/>
                </a:lnTo>
                <a:lnTo>
                  <a:pt x="1606813" y="335961"/>
                </a:lnTo>
                <a:lnTo>
                  <a:pt x="1566629" y="357013"/>
                </a:lnTo>
                <a:lnTo>
                  <a:pt x="1526811" y="378641"/>
                </a:lnTo>
                <a:lnTo>
                  <a:pt x="1487367" y="400840"/>
                </a:lnTo>
                <a:lnTo>
                  <a:pt x="1448302" y="423602"/>
                </a:lnTo>
                <a:lnTo>
                  <a:pt x="1409622" y="446924"/>
                </a:lnTo>
                <a:lnTo>
                  <a:pt x="1371333" y="470798"/>
                </a:lnTo>
                <a:lnTo>
                  <a:pt x="1333441" y="495220"/>
                </a:lnTo>
                <a:lnTo>
                  <a:pt x="1295951" y="520183"/>
                </a:lnTo>
                <a:lnTo>
                  <a:pt x="1258869" y="545683"/>
                </a:lnTo>
                <a:lnTo>
                  <a:pt x="1222202" y="571712"/>
                </a:lnTo>
                <a:lnTo>
                  <a:pt x="1185954" y="598266"/>
                </a:lnTo>
                <a:lnTo>
                  <a:pt x="1150132" y="625339"/>
                </a:lnTo>
                <a:lnTo>
                  <a:pt x="1114742" y="652925"/>
                </a:lnTo>
                <a:lnTo>
                  <a:pt x="1079789" y="681019"/>
                </a:lnTo>
                <a:lnTo>
                  <a:pt x="1045280" y="709614"/>
                </a:lnTo>
                <a:lnTo>
                  <a:pt x="1011220" y="738705"/>
                </a:lnTo>
                <a:lnTo>
                  <a:pt x="977614" y="768287"/>
                </a:lnTo>
                <a:lnTo>
                  <a:pt x="944469" y="798353"/>
                </a:lnTo>
                <a:lnTo>
                  <a:pt x="911791" y="828898"/>
                </a:lnTo>
                <a:lnTo>
                  <a:pt x="879586" y="859916"/>
                </a:lnTo>
                <a:lnTo>
                  <a:pt x="847858" y="891403"/>
                </a:lnTo>
                <a:lnTo>
                  <a:pt x="816615" y="923350"/>
                </a:lnTo>
                <a:lnTo>
                  <a:pt x="785861" y="955755"/>
                </a:lnTo>
                <a:lnTo>
                  <a:pt x="755603" y="988609"/>
                </a:lnTo>
                <a:lnTo>
                  <a:pt x="725847" y="1021909"/>
                </a:lnTo>
                <a:lnTo>
                  <a:pt x="696598" y="1055647"/>
                </a:lnTo>
                <a:lnTo>
                  <a:pt x="667862" y="1089819"/>
                </a:lnTo>
                <a:lnTo>
                  <a:pt x="639645" y="1124418"/>
                </a:lnTo>
                <a:lnTo>
                  <a:pt x="611954" y="1159440"/>
                </a:lnTo>
                <a:lnTo>
                  <a:pt x="584792" y="1194878"/>
                </a:lnTo>
                <a:lnTo>
                  <a:pt x="558168" y="1230726"/>
                </a:lnTo>
                <a:lnTo>
                  <a:pt x="532085" y="1266980"/>
                </a:lnTo>
                <a:lnTo>
                  <a:pt x="506551" y="1303632"/>
                </a:lnTo>
                <a:lnTo>
                  <a:pt x="481571" y="1340679"/>
                </a:lnTo>
                <a:lnTo>
                  <a:pt x="457150" y="1378113"/>
                </a:lnTo>
                <a:lnTo>
                  <a:pt x="433295" y="1415929"/>
                </a:lnTo>
                <a:lnTo>
                  <a:pt x="410012" y="1454121"/>
                </a:lnTo>
                <a:lnTo>
                  <a:pt x="387306" y="1492685"/>
                </a:lnTo>
                <a:lnTo>
                  <a:pt x="365183" y="1531613"/>
                </a:lnTo>
                <a:lnTo>
                  <a:pt x="343649" y="1570901"/>
                </a:lnTo>
                <a:lnTo>
                  <a:pt x="322710" y="1610542"/>
                </a:lnTo>
                <a:lnTo>
                  <a:pt x="302371" y="1650531"/>
                </a:lnTo>
                <a:lnTo>
                  <a:pt x="282639" y="1690863"/>
                </a:lnTo>
                <a:lnTo>
                  <a:pt x="263519" y="1731531"/>
                </a:lnTo>
                <a:lnTo>
                  <a:pt x="245017" y="1772530"/>
                </a:lnTo>
                <a:lnTo>
                  <a:pt x="227139" y="1813855"/>
                </a:lnTo>
                <a:lnTo>
                  <a:pt x="209890" y="1855498"/>
                </a:lnTo>
                <a:lnTo>
                  <a:pt x="193277" y="1897456"/>
                </a:lnTo>
                <a:lnTo>
                  <a:pt x="177306" y="1939722"/>
                </a:lnTo>
                <a:lnTo>
                  <a:pt x="161982" y="1982290"/>
                </a:lnTo>
                <a:lnTo>
                  <a:pt x="147311" y="2025154"/>
                </a:lnTo>
                <a:lnTo>
                  <a:pt x="133299" y="2068310"/>
                </a:lnTo>
                <a:lnTo>
                  <a:pt x="119951" y="2111751"/>
                </a:lnTo>
                <a:lnTo>
                  <a:pt x="107274" y="2155472"/>
                </a:lnTo>
                <a:lnTo>
                  <a:pt x="95273" y="2199466"/>
                </a:lnTo>
                <a:lnTo>
                  <a:pt x="83955" y="2243729"/>
                </a:lnTo>
                <a:lnTo>
                  <a:pt x="73324" y="2288254"/>
                </a:lnTo>
                <a:lnTo>
                  <a:pt x="63387" y="2333037"/>
                </a:lnTo>
                <a:lnTo>
                  <a:pt x="54150" y="2378070"/>
                </a:lnTo>
                <a:lnTo>
                  <a:pt x="45619" y="2423349"/>
                </a:lnTo>
                <a:lnTo>
                  <a:pt x="37798" y="2468867"/>
                </a:lnTo>
                <a:lnTo>
                  <a:pt x="30695" y="2514620"/>
                </a:lnTo>
                <a:lnTo>
                  <a:pt x="24315" y="2560601"/>
                </a:lnTo>
                <a:lnTo>
                  <a:pt x="18664" y="2606804"/>
                </a:lnTo>
                <a:lnTo>
                  <a:pt x="13747" y="2653225"/>
                </a:lnTo>
                <a:lnTo>
                  <a:pt x="9571" y="2699857"/>
                </a:lnTo>
                <a:lnTo>
                  <a:pt x="6141" y="2746694"/>
                </a:lnTo>
                <a:lnTo>
                  <a:pt x="3463" y="2793731"/>
                </a:lnTo>
                <a:lnTo>
                  <a:pt x="1543" y="2840963"/>
                </a:lnTo>
                <a:lnTo>
                  <a:pt x="386" y="2888383"/>
                </a:lnTo>
                <a:lnTo>
                  <a:pt x="0" y="2935986"/>
                </a:lnTo>
                <a:lnTo>
                  <a:pt x="386" y="2983588"/>
                </a:lnTo>
                <a:lnTo>
                  <a:pt x="1543" y="3031008"/>
                </a:lnTo>
                <a:lnTo>
                  <a:pt x="3463" y="3078240"/>
                </a:lnTo>
                <a:lnTo>
                  <a:pt x="6141" y="3125277"/>
                </a:lnTo>
                <a:lnTo>
                  <a:pt x="9571" y="3172114"/>
                </a:lnTo>
                <a:lnTo>
                  <a:pt x="13747" y="3218746"/>
                </a:lnTo>
                <a:lnTo>
                  <a:pt x="18664" y="3265167"/>
                </a:lnTo>
                <a:lnTo>
                  <a:pt x="24315" y="3311370"/>
                </a:lnTo>
                <a:lnTo>
                  <a:pt x="30695" y="3357351"/>
                </a:lnTo>
                <a:lnTo>
                  <a:pt x="37798" y="3403104"/>
                </a:lnTo>
                <a:lnTo>
                  <a:pt x="45619" y="3448622"/>
                </a:lnTo>
                <a:lnTo>
                  <a:pt x="54150" y="3493901"/>
                </a:lnTo>
                <a:lnTo>
                  <a:pt x="63387" y="3538934"/>
                </a:lnTo>
                <a:lnTo>
                  <a:pt x="73324" y="3583717"/>
                </a:lnTo>
                <a:lnTo>
                  <a:pt x="83955" y="3628242"/>
                </a:lnTo>
                <a:lnTo>
                  <a:pt x="95273" y="3672505"/>
                </a:lnTo>
                <a:lnTo>
                  <a:pt x="107274" y="3716499"/>
                </a:lnTo>
                <a:lnTo>
                  <a:pt x="119951" y="3760220"/>
                </a:lnTo>
                <a:lnTo>
                  <a:pt x="133299" y="3803661"/>
                </a:lnTo>
                <a:lnTo>
                  <a:pt x="147311" y="3846817"/>
                </a:lnTo>
                <a:lnTo>
                  <a:pt x="161982" y="3889681"/>
                </a:lnTo>
                <a:lnTo>
                  <a:pt x="177306" y="3932249"/>
                </a:lnTo>
                <a:lnTo>
                  <a:pt x="193277" y="3974515"/>
                </a:lnTo>
                <a:lnTo>
                  <a:pt x="209890" y="4016473"/>
                </a:lnTo>
                <a:lnTo>
                  <a:pt x="227139" y="4058116"/>
                </a:lnTo>
                <a:lnTo>
                  <a:pt x="245017" y="4099441"/>
                </a:lnTo>
                <a:lnTo>
                  <a:pt x="263519" y="4140440"/>
                </a:lnTo>
                <a:lnTo>
                  <a:pt x="282639" y="4181108"/>
                </a:lnTo>
                <a:lnTo>
                  <a:pt x="302371" y="4221440"/>
                </a:lnTo>
                <a:lnTo>
                  <a:pt x="322710" y="4261429"/>
                </a:lnTo>
                <a:lnTo>
                  <a:pt x="343649" y="4301070"/>
                </a:lnTo>
                <a:lnTo>
                  <a:pt x="365183" y="4340358"/>
                </a:lnTo>
                <a:lnTo>
                  <a:pt x="387306" y="4379286"/>
                </a:lnTo>
                <a:lnTo>
                  <a:pt x="410012" y="4417850"/>
                </a:lnTo>
                <a:lnTo>
                  <a:pt x="433295" y="4456042"/>
                </a:lnTo>
                <a:lnTo>
                  <a:pt x="457150" y="4493858"/>
                </a:lnTo>
                <a:lnTo>
                  <a:pt x="481571" y="4531292"/>
                </a:lnTo>
                <a:lnTo>
                  <a:pt x="506551" y="4568339"/>
                </a:lnTo>
                <a:lnTo>
                  <a:pt x="532085" y="4604991"/>
                </a:lnTo>
                <a:lnTo>
                  <a:pt x="558168" y="4641245"/>
                </a:lnTo>
                <a:lnTo>
                  <a:pt x="584792" y="4677093"/>
                </a:lnTo>
                <a:lnTo>
                  <a:pt x="611954" y="4712531"/>
                </a:lnTo>
                <a:lnTo>
                  <a:pt x="639645" y="4747553"/>
                </a:lnTo>
                <a:lnTo>
                  <a:pt x="667862" y="4782152"/>
                </a:lnTo>
                <a:lnTo>
                  <a:pt x="696598" y="4816324"/>
                </a:lnTo>
                <a:lnTo>
                  <a:pt x="725847" y="4850062"/>
                </a:lnTo>
                <a:lnTo>
                  <a:pt x="755603" y="4883362"/>
                </a:lnTo>
                <a:lnTo>
                  <a:pt x="785861" y="4916216"/>
                </a:lnTo>
                <a:lnTo>
                  <a:pt x="816615" y="4948621"/>
                </a:lnTo>
                <a:lnTo>
                  <a:pt x="847858" y="4980568"/>
                </a:lnTo>
                <a:lnTo>
                  <a:pt x="879586" y="5012055"/>
                </a:lnTo>
                <a:lnTo>
                  <a:pt x="911791" y="5043073"/>
                </a:lnTo>
                <a:lnTo>
                  <a:pt x="944469" y="5073618"/>
                </a:lnTo>
                <a:lnTo>
                  <a:pt x="977614" y="5103684"/>
                </a:lnTo>
                <a:lnTo>
                  <a:pt x="1011220" y="5133266"/>
                </a:lnTo>
                <a:lnTo>
                  <a:pt x="1045280" y="5162357"/>
                </a:lnTo>
                <a:lnTo>
                  <a:pt x="1079789" y="5190952"/>
                </a:lnTo>
                <a:lnTo>
                  <a:pt x="1114742" y="5219046"/>
                </a:lnTo>
                <a:lnTo>
                  <a:pt x="1150132" y="5246632"/>
                </a:lnTo>
                <a:lnTo>
                  <a:pt x="1185954" y="5273705"/>
                </a:lnTo>
                <a:lnTo>
                  <a:pt x="1222202" y="5300259"/>
                </a:lnTo>
                <a:lnTo>
                  <a:pt x="1258869" y="5326288"/>
                </a:lnTo>
                <a:lnTo>
                  <a:pt x="1295951" y="5351788"/>
                </a:lnTo>
                <a:lnTo>
                  <a:pt x="1333441" y="5376751"/>
                </a:lnTo>
                <a:lnTo>
                  <a:pt x="1371333" y="5401173"/>
                </a:lnTo>
                <a:lnTo>
                  <a:pt x="1409622" y="5425047"/>
                </a:lnTo>
                <a:lnTo>
                  <a:pt x="1448302" y="5448369"/>
                </a:lnTo>
                <a:lnTo>
                  <a:pt x="1487367" y="5471131"/>
                </a:lnTo>
                <a:lnTo>
                  <a:pt x="1526811" y="5493330"/>
                </a:lnTo>
                <a:lnTo>
                  <a:pt x="1566629" y="5514958"/>
                </a:lnTo>
                <a:lnTo>
                  <a:pt x="1606813" y="5536010"/>
                </a:lnTo>
                <a:lnTo>
                  <a:pt x="1647360" y="5556481"/>
                </a:lnTo>
                <a:lnTo>
                  <a:pt x="1688263" y="5576365"/>
                </a:lnTo>
                <a:lnTo>
                  <a:pt x="1729515" y="5595656"/>
                </a:lnTo>
                <a:lnTo>
                  <a:pt x="1771112" y="5614348"/>
                </a:lnTo>
                <a:lnTo>
                  <a:pt x="1813047" y="5632437"/>
                </a:lnTo>
                <a:lnTo>
                  <a:pt x="1855314" y="5649915"/>
                </a:lnTo>
                <a:lnTo>
                  <a:pt x="1897909" y="5666777"/>
                </a:lnTo>
                <a:lnTo>
                  <a:pt x="1940824" y="5683018"/>
                </a:lnTo>
                <a:lnTo>
                  <a:pt x="1984054" y="5698632"/>
                </a:lnTo>
                <a:lnTo>
                  <a:pt x="2027594" y="5713614"/>
                </a:lnTo>
                <a:lnTo>
                  <a:pt x="2071437" y="5727957"/>
                </a:lnTo>
                <a:lnTo>
                  <a:pt x="2115578" y="5741655"/>
                </a:lnTo>
                <a:lnTo>
                  <a:pt x="2160010" y="5754704"/>
                </a:lnTo>
                <a:lnTo>
                  <a:pt x="2204728" y="5767098"/>
                </a:lnTo>
                <a:lnTo>
                  <a:pt x="2249727" y="5778830"/>
                </a:lnTo>
                <a:lnTo>
                  <a:pt x="2294999" y="5789895"/>
                </a:lnTo>
                <a:lnTo>
                  <a:pt x="2340541" y="5800288"/>
                </a:lnTo>
                <a:lnTo>
                  <a:pt x="2386344" y="5810002"/>
                </a:lnTo>
                <a:lnTo>
                  <a:pt x="2432405" y="5819033"/>
                </a:lnTo>
                <a:lnTo>
                  <a:pt x="2478716" y="5827373"/>
                </a:lnTo>
                <a:lnTo>
                  <a:pt x="2525273" y="5835019"/>
                </a:lnTo>
                <a:lnTo>
                  <a:pt x="2572069" y="5841963"/>
                </a:lnTo>
                <a:lnTo>
                  <a:pt x="2619099" y="5848200"/>
                </a:lnTo>
                <a:lnTo>
                  <a:pt x="2666356" y="5853725"/>
                </a:lnTo>
                <a:lnTo>
                  <a:pt x="2713835" y="5858532"/>
                </a:lnTo>
                <a:lnTo>
                  <a:pt x="2761530" y="5862615"/>
                </a:lnTo>
                <a:lnTo>
                  <a:pt x="2809435" y="5865968"/>
                </a:lnTo>
                <a:lnTo>
                  <a:pt x="2857545" y="5868586"/>
                </a:lnTo>
                <a:lnTo>
                  <a:pt x="2905853" y="5870463"/>
                </a:lnTo>
                <a:lnTo>
                  <a:pt x="2954354" y="5871593"/>
                </a:lnTo>
                <a:lnTo>
                  <a:pt x="3003042" y="5871972"/>
                </a:lnTo>
                <a:lnTo>
                  <a:pt x="3051729" y="5871593"/>
                </a:lnTo>
                <a:lnTo>
                  <a:pt x="3100230" y="5870463"/>
                </a:lnTo>
                <a:lnTo>
                  <a:pt x="3148538" y="5868586"/>
                </a:lnTo>
                <a:lnTo>
                  <a:pt x="3196648" y="5865968"/>
                </a:lnTo>
                <a:lnTo>
                  <a:pt x="3244553" y="5862615"/>
                </a:lnTo>
                <a:lnTo>
                  <a:pt x="3292248" y="5858532"/>
                </a:lnTo>
                <a:lnTo>
                  <a:pt x="3339727" y="5853725"/>
                </a:lnTo>
                <a:lnTo>
                  <a:pt x="3386984" y="5848200"/>
                </a:lnTo>
                <a:lnTo>
                  <a:pt x="3434014" y="5841963"/>
                </a:lnTo>
                <a:lnTo>
                  <a:pt x="3480810" y="5835019"/>
                </a:lnTo>
                <a:lnTo>
                  <a:pt x="3527367" y="5827373"/>
                </a:lnTo>
                <a:lnTo>
                  <a:pt x="3573678" y="5819033"/>
                </a:lnTo>
                <a:lnTo>
                  <a:pt x="3619739" y="5810002"/>
                </a:lnTo>
                <a:lnTo>
                  <a:pt x="3665542" y="5800288"/>
                </a:lnTo>
                <a:lnTo>
                  <a:pt x="3711084" y="5789895"/>
                </a:lnTo>
                <a:lnTo>
                  <a:pt x="3756356" y="5778830"/>
                </a:lnTo>
                <a:lnTo>
                  <a:pt x="3801355" y="5767098"/>
                </a:lnTo>
                <a:lnTo>
                  <a:pt x="3846073" y="5754704"/>
                </a:lnTo>
                <a:lnTo>
                  <a:pt x="3890505" y="5741655"/>
                </a:lnTo>
                <a:lnTo>
                  <a:pt x="3934646" y="5727957"/>
                </a:lnTo>
                <a:lnTo>
                  <a:pt x="3978489" y="5713614"/>
                </a:lnTo>
                <a:lnTo>
                  <a:pt x="4022029" y="5698632"/>
                </a:lnTo>
                <a:lnTo>
                  <a:pt x="4065259" y="5683018"/>
                </a:lnTo>
                <a:lnTo>
                  <a:pt x="4108174" y="5666777"/>
                </a:lnTo>
                <a:lnTo>
                  <a:pt x="4150769" y="5649915"/>
                </a:lnTo>
                <a:lnTo>
                  <a:pt x="4193036" y="5632437"/>
                </a:lnTo>
                <a:lnTo>
                  <a:pt x="4234971" y="5614348"/>
                </a:lnTo>
                <a:lnTo>
                  <a:pt x="4276568" y="5595656"/>
                </a:lnTo>
                <a:lnTo>
                  <a:pt x="4317820" y="5576365"/>
                </a:lnTo>
                <a:lnTo>
                  <a:pt x="4358723" y="5556481"/>
                </a:lnTo>
                <a:lnTo>
                  <a:pt x="4399270" y="5536010"/>
                </a:lnTo>
                <a:lnTo>
                  <a:pt x="4439454" y="5514958"/>
                </a:lnTo>
                <a:lnTo>
                  <a:pt x="4479272" y="5493330"/>
                </a:lnTo>
                <a:lnTo>
                  <a:pt x="4518716" y="5471131"/>
                </a:lnTo>
                <a:lnTo>
                  <a:pt x="4557781" y="5448369"/>
                </a:lnTo>
                <a:lnTo>
                  <a:pt x="4596461" y="5425047"/>
                </a:lnTo>
                <a:lnTo>
                  <a:pt x="4634750" y="5401173"/>
                </a:lnTo>
                <a:lnTo>
                  <a:pt x="4672642" y="5376751"/>
                </a:lnTo>
                <a:lnTo>
                  <a:pt x="4710132" y="5351788"/>
                </a:lnTo>
                <a:lnTo>
                  <a:pt x="4747214" y="5326288"/>
                </a:lnTo>
                <a:lnTo>
                  <a:pt x="4783881" y="5300259"/>
                </a:lnTo>
                <a:lnTo>
                  <a:pt x="4820129" y="5273705"/>
                </a:lnTo>
                <a:lnTo>
                  <a:pt x="4855951" y="5246632"/>
                </a:lnTo>
                <a:lnTo>
                  <a:pt x="4891341" y="5219046"/>
                </a:lnTo>
                <a:lnTo>
                  <a:pt x="4926294" y="5190952"/>
                </a:lnTo>
                <a:lnTo>
                  <a:pt x="4960803" y="5162357"/>
                </a:lnTo>
                <a:lnTo>
                  <a:pt x="4994863" y="5133266"/>
                </a:lnTo>
                <a:lnTo>
                  <a:pt x="5028469" y="5103684"/>
                </a:lnTo>
                <a:lnTo>
                  <a:pt x="5061614" y="5073618"/>
                </a:lnTo>
                <a:lnTo>
                  <a:pt x="5094292" y="5043073"/>
                </a:lnTo>
                <a:lnTo>
                  <a:pt x="5126497" y="5012055"/>
                </a:lnTo>
                <a:lnTo>
                  <a:pt x="5158225" y="4980568"/>
                </a:lnTo>
                <a:lnTo>
                  <a:pt x="5189468" y="4948621"/>
                </a:lnTo>
                <a:lnTo>
                  <a:pt x="5220222" y="4916216"/>
                </a:lnTo>
                <a:lnTo>
                  <a:pt x="5250480" y="4883362"/>
                </a:lnTo>
                <a:lnTo>
                  <a:pt x="5280236" y="4850062"/>
                </a:lnTo>
                <a:lnTo>
                  <a:pt x="5309485" y="4816324"/>
                </a:lnTo>
                <a:lnTo>
                  <a:pt x="5338221" y="4782152"/>
                </a:lnTo>
                <a:lnTo>
                  <a:pt x="5366438" y="4747553"/>
                </a:lnTo>
                <a:lnTo>
                  <a:pt x="5394129" y="4712531"/>
                </a:lnTo>
                <a:lnTo>
                  <a:pt x="5421291" y="4677093"/>
                </a:lnTo>
                <a:lnTo>
                  <a:pt x="5447915" y="4641245"/>
                </a:lnTo>
                <a:lnTo>
                  <a:pt x="5473998" y="4604991"/>
                </a:lnTo>
                <a:lnTo>
                  <a:pt x="5499532" y="4568339"/>
                </a:lnTo>
                <a:lnTo>
                  <a:pt x="5524512" y="4531292"/>
                </a:lnTo>
                <a:lnTo>
                  <a:pt x="5548933" y="4493858"/>
                </a:lnTo>
                <a:lnTo>
                  <a:pt x="5572788" y="4456042"/>
                </a:lnTo>
                <a:lnTo>
                  <a:pt x="5596071" y="4417850"/>
                </a:lnTo>
                <a:lnTo>
                  <a:pt x="5618777" y="4379286"/>
                </a:lnTo>
                <a:lnTo>
                  <a:pt x="5640900" y="4340358"/>
                </a:lnTo>
                <a:lnTo>
                  <a:pt x="5662434" y="4301070"/>
                </a:lnTo>
                <a:lnTo>
                  <a:pt x="5683373" y="4261429"/>
                </a:lnTo>
                <a:lnTo>
                  <a:pt x="5703712" y="4221440"/>
                </a:lnTo>
                <a:lnTo>
                  <a:pt x="5723444" y="4181108"/>
                </a:lnTo>
                <a:lnTo>
                  <a:pt x="5742564" y="4140440"/>
                </a:lnTo>
                <a:lnTo>
                  <a:pt x="5761066" y="4099441"/>
                </a:lnTo>
                <a:lnTo>
                  <a:pt x="5778944" y="4058116"/>
                </a:lnTo>
                <a:lnTo>
                  <a:pt x="5796193" y="4016473"/>
                </a:lnTo>
                <a:lnTo>
                  <a:pt x="5812806" y="3974515"/>
                </a:lnTo>
                <a:lnTo>
                  <a:pt x="5828777" y="3932249"/>
                </a:lnTo>
                <a:lnTo>
                  <a:pt x="5844101" y="3889681"/>
                </a:lnTo>
                <a:lnTo>
                  <a:pt x="5858772" y="3846817"/>
                </a:lnTo>
                <a:lnTo>
                  <a:pt x="5872784" y="3803661"/>
                </a:lnTo>
                <a:lnTo>
                  <a:pt x="5886132" y="3760220"/>
                </a:lnTo>
                <a:lnTo>
                  <a:pt x="5898809" y="3716499"/>
                </a:lnTo>
                <a:lnTo>
                  <a:pt x="5910810" y="3672505"/>
                </a:lnTo>
                <a:lnTo>
                  <a:pt x="5922128" y="3628242"/>
                </a:lnTo>
                <a:lnTo>
                  <a:pt x="5932759" y="3583717"/>
                </a:lnTo>
                <a:lnTo>
                  <a:pt x="5942696" y="3538934"/>
                </a:lnTo>
                <a:lnTo>
                  <a:pt x="5951933" y="3493901"/>
                </a:lnTo>
                <a:lnTo>
                  <a:pt x="5960464" y="3448622"/>
                </a:lnTo>
                <a:lnTo>
                  <a:pt x="5968285" y="3403104"/>
                </a:lnTo>
                <a:lnTo>
                  <a:pt x="5975388" y="3357351"/>
                </a:lnTo>
                <a:lnTo>
                  <a:pt x="5981768" y="3311370"/>
                </a:lnTo>
                <a:lnTo>
                  <a:pt x="5987419" y="3265167"/>
                </a:lnTo>
                <a:lnTo>
                  <a:pt x="5992336" y="3218746"/>
                </a:lnTo>
                <a:lnTo>
                  <a:pt x="5996512" y="3172114"/>
                </a:lnTo>
                <a:lnTo>
                  <a:pt x="5999942" y="3125277"/>
                </a:lnTo>
                <a:lnTo>
                  <a:pt x="6002620" y="3078240"/>
                </a:lnTo>
                <a:lnTo>
                  <a:pt x="6004540" y="3031008"/>
                </a:lnTo>
                <a:lnTo>
                  <a:pt x="6005697" y="2983588"/>
                </a:lnTo>
                <a:lnTo>
                  <a:pt x="6006084" y="2935986"/>
                </a:lnTo>
                <a:lnTo>
                  <a:pt x="6005697" y="2888383"/>
                </a:lnTo>
                <a:lnTo>
                  <a:pt x="6004540" y="2840963"/>
                </a:lnTo>
                <a:lnTo>
                  <a:pt x="6002620" y="2793731"/>
                </a:lnTo>
                <a:lnTo>
                  <a:pt x="5999942" y="2746694"/>
                </a:lnTo>
                <a:lnTo>
                  <a:pt x="5996512" y="2699857"/>
                </a:lnTo>
                <a:lnTo>
                  <a:pt x="5992336" y="2653225"/>
                </a:lnTo>
                <a:lnTo>
                  <a:pt x="5987419" y="2606804"/>
                </a:lnTo>
                <a:lnTo>
                  <a:pt x="5981768" y="2560601"/>
                </a:lnTo>
                <a:lnTo>
                  <a:pt x="5975388" y="2514620"/>
                </a:lnTo>
                <a:lnTo>
                  <a:pt x="5968285" y="2468867"/>
                </a:lnTo>
                <a:lnTo>
                  <a:pt x="5960464" y="2423349"/>
                </a:lnTo>
                <a:lnTo>
                  <a:pt x="5951933" y="2378070"/>
                </a:lnTo>
                <a:lnTo>
                  <a:pt x="5942696" y="2333037"/>
                </a:lnTo>
                <a:lnTo>
                  <a:pt x="5932759" y="2288254"/>
                </a:lnTo>
                <a:lnTo>
                  <a:pt x="5922128" y="2243729"/>
                </a:lnTo>
                <a:lnTo>
                  <a:pt x="5910810" y="2199466"/>
                </a:lnTo>
                <a:lnTo>
                  <a:pt x="5898809" y="2155472"/>
                </a:lnTo>
                <a:lnTo>
                  <a:pt x="5886132" y="2111751"/>
                </a:lnTo>
                <a:lnTo>
                  <a:pt x="5872784" y="2068310"/>
                </a:lnTo>
                <a:lnTo>
                  <a:pt x="5858772" y="2025154"/>
                </a:lnTo>
                <a:lnTo>
                  <a:pt x="5844101" y="1982290"/>
                </a:lnTo>
                <a:lnTo>
                  <a:pt x="5828777" y="1939722"/>
                </a:lnTo>
                <a:lnTo>
                  <a:pt x="5812806" y="1897456"/>
                </a:lnTo>
                <a:lnTo>
                  <a:pt x="5796193" y="1855498"/>
                </a:lnTo>
                <a:lnTo>
                  <a:pt x="5778944" y="1813855"/>
                </a:lnTo>
                <a:lnTo>
                  <a:pt x="5761066" y="1772530"/>
                </a:lnTo>
                <a:lnTo>
                  <a:pt x="5742564" y="1731531"/>
                </a:lnTo>
                <a:lnTo>
                  <a:pt x="5723444" y="1690863"/>
                </a:lnTo>
                <a:lnTo>
                  <a:pt x="5703712" y="1650531"/>
                </a:lnTo>
                <a:lnTo>
                  <a:pt x="5683373" y="1610542"/>
                </a:lnTo>
                <a:lnTo>
                  <a:pt x="5662434" y="1570901"/>
                </a:lnTo>
                <a:lnTo>
                  <a:pt x="5640900" y="1531613"/>
                </a:lnTo>
                <a:lnTo>
                  <a:pt x="5618777" y="1492685"/>
                </a:lnTo>
                <a:lnTo>
                  <a:pt x="5596071" y="1454121"/>
                </a:lnTo>
                <a:lnTo>
                  <a:pt x="5572788" y="1415929"/>
                </a:lnTo>
                <a:lnTo>
                  <a:pt x="5548933" y="1378113"/>
                </a:lnTo>
                <a:lnTo>
                  <a:pt x="5524512" y="1340679"/>
                </a:lnTo>
                <a:lnTo>
                  <a:pt x="5499532" y="1303632"/>
                </a:lnTo>
                <a:lnTo>
                  <a:pt x="5473998" y="1266980"/>
                </a:lnTo>
                <a:lnTo>
                  <a:pt x="5447915" y="1230726"/>
                </a:lnTo>
                <a:lnTo>
                  <a:pt x="5421291" y="1194878"/>
                </a:lnTo>
                <a:lnTo>
                  <a:pt x="5394129" y="1159440"/>
                </a:lnTo>
                <a:lnTo>
                  <a:pt x="5366438" y="1124418"/>
                </a:lnTo>
                <a:lnTo>
                  <a:pt x="5338221" y="1089819"/>
                </a:lnTo>
                <a:lnTo>
                  <a:pt x="5309485" y="1055647"/>
                </a:lnTo>
                <a:lnTo>
                  <a:pt x="5280236" y="1021909"/>
                </a:lnTo>
                <a:lnTo>
                  <a:pt x="5250480" y="988609"/>
                </a:lnTo>
                <a:lnTo>
                  <a:pt x="5220222" y="955755"/>
                </a:lnTo>
                <a:lnTo>
                  <a:pt x="5189468" y="923350"/>
                </a:lnTo>
                <a:lnTo>
                  <a:pt x="5158225" y="891403"/>
                </a:lnTo>
                <a:lnTo>
                  <a:pt x="5126497" y="859916"/>
                </a:lnTo>
                <a:lnTo>
                  <a:pt x="5094292" y="828898"/>
                </a:lnTo>
                <a:lnTo>
                  <a:pt x="5061614" y="798353"/>
                </a:lnTo>
                <a:lnTo>
                  <a:pt x="5028469" y="768287"/>
                </a:lnTo>
                <a:lnTo>
                  <a:pt x="4994863" y="738705"/>
                </a:lnTo>
                <a:lnTo>
                  <a:pt x="4960803" y="709614"/>
                </a:lnTo>
                <a:lnTo>
                  <a:pt x="4926294" y="681019"/>
                </a:lnTo>
                <a:lnTo>
                  <a:pt x="4891341" y="652925"/>
                </a:lnTo>
                <a:lnTo>
                  <a:pt x="4855951" y="625339"/>
                </a:lnTo>
                <a:lnTo>
                  <a:pt x="4820129" y="598266"/>
                </a:lnTo>
                <a:lnTo>
                  <a:pt x="4783881" y="571712"/>
                </a:lnTo>
                <a:lnTo>
                  <a:pt x="4747214" y="545683"/>
                </a:lnTo>
                <a:lnTo>
                  <a:pt x="4710132" y="520183"/>
                </a:lnTo>
                <a:lnTo>
                  <a:pt x="4672642" y="495220"/>
                </a:lnTo>
                <a:lnTo>
                  <a:pt x="4634750" y="470798"/>
                </a:lnTo>
                <a:lnTo>
                  <a:pt x="4596461" y="446924"/>
                </a:lnTo>
                <a:lnTo>
                  <a:pt x="4557781" y="423602"/>
                </a:lnTo>
                <a:lnTo>
                  <a:pt x="4518716" y="400840"/>
                </a:lnTo>
                <a:lnTo>
                  <a:pt x="4479272" y="378641"/>
                </a:lnTo>
                <a:lnTo>
                  <a:pt x="4439454" y="357013"/>
                </a:lnTo>
                <a:lnTo>
                  <a:pt x="4399270" y="335961"/>
                </a:lnTo>
                <a:lnTo>
                  <a:pt x="4358723" y="315490"/>
                </a:lnTo>
                <a:lnTo>
                  <a:pt x="4317820" y="295606"/>
                </a:lnTo>
                <a:lnTo>
                  <a:pt x="4276568" y="276315"/>
                </a:lnTo>
                <a:lnTo>
                  <a:pt x="4234971" y="257623"/>
                </a:lnTo>
                <a:lnTo>
                  <a:pt x="4193036" y="239534"/>
                </a:lnTo>
                <a:lnTo>
                  <a:pt x="4150769" y="222056"/>
                </a:lnTo>
                <a:lnTo>
                  <a:pt x="4108174" y="205194"/>
                </a:lnTo>
                <a:lnTo>
                  <a:pt x="4065259" y="188953"/>
                </a:lnTo>
                <a:lnTo>
                  <a:pt x="4022029" y="173339"/>
                </a:lnTo>
                <a:lnTo>
                  <a:pt x="3978489" y="158357"/>
                </a:lnTo>
                <a:lnTo>
                  <a:pt x="3934646" y="144014"/>
                </a:lnTo>
                <a:lnTo>
                  <a:pt x="3890505" y="130316"/>
                </a:lnTo>
                <a:lnTo>
                  <a:pt x="3846073" y="117267"/>
                </a:lnTo>
                <a:lnTo>
                  <a:pt x="3801355" y="104873"/>
                </a:lnTo>
                <a:lnTo>
                  <a:pt x="3756356" y="93141"/>
                </a:lnTo>
                <a:lnTo>
                  <a:pt x="3711084" y="82076"/>
                </a:lnTo>
                <a:lnTo>
                  <a:pt x="3665542" y="71683"/>
                </a:lnTo>
                <a:lnTo>
                  <a:pt x="3619739" y="61969"/>
                </a:lnTo>
                <a:lnTo>
                  <a:pt x="3573678" y="52938"/>
                </a:lnTo>
                <a:lnTo>
                  <a:pt x="3527367" y="44598"/>
                </a:lnTo>
                <a:lnTo>
                  <a:pt x="3480810" y="36952"/>
                </a:lnTo>
                <a:lnTo>
                  <a:pt x="3434014" y="30008"/>
                </a:lnTo>
                <a:lnTo>
                  <a:pt x="3386984" y="23771"/>
                </a:lnTo>
                <a:lnTo>
                  <a:pt x="3339727" y="18246"/>
                </a:lnTo>
                <a:lnTo>
                  <a:pt x="3292248" y="13439"/>
                </a:lnTo>
                <a:lnTo>
                  <a:pt x="3244553" y="9356"/>
                </a:lnTo>
                <a:lnTo>
                  <a:pt x="3196648" y="6003"/>
                </a:lnTo>
                <a:lnTo>
                  <a:pt x="3148538" y="3385"/>
                </a:lnTo>
                <a:lnTo>
                  <a:pt x="3100230" y="1508"/>
                </a:lnTo>
                <a:lnTo>
                  <a:pt x="3051729" y="378"/>
                </a:lnTo>
                <a:lnTo>
                  <a:pt x="3003042" y="0"/>
                </a:lnTo>
                <a:close/>
              </a:path>
            </a:pathLst>
          </a:custGeom>
          <a:solidFill>
            <a:srgbClr val="FFC000">
              <a:alpha val="23921"/>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sp>
        <p:nvSpPr>
          <p:cNvPr id="30" name="object 30"/>
          <p:cNvSpPr txBox="1"/>
          <p:nvPr/>
        </p:nvSpPr>
        <p:spPr>
          <a:xfrm>
            <a:off x="7105268" y="2728976"/>
            <a:ext cx="971550" cy="574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10" normalizeH="0" baseline="0" noProof="0" dirty="0">
                <a:ln>
                  <a:noFill/>
                </a:ln>
                <a:solidFill>
                  <a:srgbClr val="C55A11"/>
                </a:solidFill>
                <a:effectLst/>
                <a:uLnTx/>
                <a:uFillTx/>
                <a:latin typeface="Calibri"/>
                <a:cs typeface="Calibri"/>
              </a:rPr>
              <a:t>PRIORITNÍ</a:t>
            </a:r>
            <a:endParaRPr kumimoji="0" sz="1800" b="0" i="0" u="none" strike="noStrike" kern="1200" cap="none" spc="0" normalizeH="0" baseline="0" noProof="0">
              <a:ln>
                <a:noFill/>
              </a:ln>
              <a:solidFill>
                <a:prstClr val="black"/>
              </a:solidFill>
              <a:effectLst/>
              <a:uLnTx/>
              <a:uFillTx/>
              <a:latin typeface="Calibri"/>
              <a:cs typeface="Calibri"/>
            </a:endParaRPr>
          </a:p>
          <a:p>
            <a:pPr marL="123825"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10" normalizeH="0" baseline="0" noProof="0" dirty="0">
                <a:ln>
                  <a:noFill/>
                </a:ln>
                <a:solidFill>
                  <a:srgbClr val="C55A11"/>
                </a:solidFill>
                <a:effectLst/>
                <a:uLnTx/>
                <a:uFillTx/>
                <a:latin typeface="Calibri"/>
                <a:cs typeface="Calibri"/>
              </a:rPr>
              <a:t>OBLASTI</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31" name="object 31"/>
          <p:cNvSpPr/>
          <p:nvPr/>
        </p:nvSpPr>
        <p:spPr>
          <a:xfrm>
            <a:off x="3585972" y="3081908"/>
            <a:ext cx="5189220" cy="1631314"/>
          </a:xfrm>
          <a:custGeom>
            <a:avLst/>
            <a:gdLst/>
            <a:ahLst/>
            <a:cxnLst/>
            <a:rect l="l" t="t" r="r" b="b"/>
            <a:pathLst>
              <a:path w="5189220" h="1631314">
                <a:moveTo>
                  <a:pt x="5188839" y="1431544"/>
                </a:moveTo>
                <a:lnTo>
                  <a:pt x="5187023" y="1430832"/>
                </a:lnTo>
                <a:lnTo>
                  <a:pt x="5187061" y="1430528"/>
                </a:lnTo>
                <a:lnTo>
                  <a:pt x="5186172" y="1430451"/>
                </a:lnTo>
                <a:lnTo>
                  <a:pt x="5185981" y="1430413"/>
                </a:lnTo>
                <a:lnTo>
                  <a:pt x="1668691" y="29565"/>
                </a:lnTo>
                <a:lnTo>
                  <a:pt x="1670558" y="24892"/>
                </a:lnTo>
                <a:lnTo>
                  <a:pt x="1680464" y="0"/>
                </a:lnTo>
                <a:lnTo>
                  <a:pt x="1595628" y="7239"/>
                </a:lnTo>
                <a:lnTo>
                  <a:pt x="1652270" y="70866"/>
                </a:lnTo>
                <a:lnTo>
                  <a:pt x="1664042" y="41275"/>
                </a:lnTo>
                <a:lnTo>
                  <a:pt x="5126444" y="1420266"/>
                </a:lnTo>
                <a:lnTo>
                  <a:pt x="76111" y="521779"/>
                </a:lnTo>
                <a:lnTo>
                  <a:pt x="76504" y="519557"/>
                </a:lnTo>
                <a:lnTo>
                  <a:pt x="81661" y="490601"/>
                </a:lnTo>
                <a:lnTo>
                  <a:pt x="0" y="514731"/>
                </a:lnTo>
                <a:lnTo>
                  <a:pt x="68326" y="565531"/>
                </a:lnTo>
                <a:lnTo>
                  <a:pt x="73863" y="534365"/>
                </a:lnTo>
                <a:lnTo>
                  <a:pt x="5034623" y="1416786"/>
                </a:lnTo>
                <a:lnTo>
                  <a:pt x="1123505" y="1063891"/>
                </a:lnTo>
                <a:lnTo>
                  <a:pt x="1123607" y="1062736"/>
                </a:lnTo>
                <a:lnTo>
                  <a:pt x="1126363" y="1032256"/>
                </a:lnTo>
                <a:lnTo>
                  <a:pt x="1046988" y="1063371"/>
                </a:lnTo>
                <a:lnTo>
                  <a:pt x="1119505" y="1108202"/>
                </a:lnTo>
                <a:lnTo>
                  <a:pt x="1122349" y="1076591"/>
                </a:lnTo>
                <a:lnTo>
                  <a:pt x="5089347" y="1434528"/>
                </a:lnTo>
                <a:lnTo>
                  <a:pt x="1508429" y="1586712"/>
                </a:lnTo>
                <a:lnTo>
                  <a:pt x="1507109" y="1554988"/>
                </a:lnTo>
                <a:lnTo>
                  <a:pt x="1432560" y="1596263"/>
                </a:lnTo>
                <a:lnTo>
                  <a:pt x="1510284" y="1631061"/>
                </a:lnTo>
                <a:lnTo>
                  <a:pt x="1508975" y="1599946"/>
                </a:lnTo>
                <a:lnTo>
                  <a:pt x="1508950" y="1599412"/>
                </a:lnTo>
                <a:lnTo>
                  <a:pt x="5183403" y="1443240"/>
                </a:lnTo>
                <a:lnTo>
                  <a:pt x="5184775" y="1443482"/>
                </a:lnTo>
                <a:lnTo>
                  <a:pt x="5184826" y="1443189"/>
                </a:lnTo>
                <a:lnTo>
                  <a:pt x="5185156" y="1443177"/>
                </a:lnTo>
                <a:lnTo>
                  <a:pt x="5185918" y="1443228"/>
                </a:lnTo>
                <a:lnTo>
                  <a:pt x="5186680" y="1443101"/>
                </a:lnTo>
                <a:lnTo>
                  <a:pt x="5186451" y="1437462"/>
                </a:lnTo>
                <a:lnTo>
                  <a:pt x="5188839" y="1431544"/>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sp>
        <p:nvSpPr>
          <p:cNvPr id="32" name="object 32"/>
          <p:cNvSpPr txBox="1"/>
          <p:nvPr/>
        </p:nvSpPr>
        <p:spPr>
          <a:xfrm>
            <a:off x="8758808" y="921258"/>
            <a:ext cx="146621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Calibri"/>
                <a:cs typeface="Calibri"/>
              </a:rPr>
              <a:t>povolena</a:t>
            </a:r>
            <a:r>
              <a:rPr kumimoji="0" sz="1600" b="1" i="0" u="none" strike="noStrike" kern="1200" cap="none" spc="-85" normalizeH="0" baseline="0" noProof="0" dirty="0">
                <a:ln>
                  <a:noFill/>
                </a:ln>
                <a:solidFill>
                  <a:prstClr val="black"/>
                </a:solidFill>
                <a:effectLst/>
                <a:uLnTx/>
                <a:uFillTx/>
                <a:latin typeface="Calibri"/>
                <a:cs typeface="Calibri"/>
              </a:rPr>
              <a:t> </a:t>
            </a:r>
            <a:r>
              <a:rPr kumimoji="0" sz="1600" b="1" i="0" u="none" strike="noStrike" kern="1200" cap="none" spc="-10" normalizeH="0" baseline="0" noProof="0" dirty="0">
                <a:ln>
                  <a:noFill/>
                </a:ln>
                <a:solidFill>
                  <a:prstClr val="black"/>
                </a:solidFill>
                <a:effectLst/>
                <a:uLnTx/>
                <a:uFillTx/>
                <a:latin typeface="Calibri"/>
                <a:cs typeface="Calibri"/>
              </a:rPr>
              <a:t>změna:</a:t>
            </a:r>
            <a:endParaRPr kumimoji="0" sz="1600" b="0" i="0" u="none" strike="noStrike" kern="1200" cap="none" spc="0" normalizeH="0" baseline="0" noProof="0">
              <a:ln>
                <a:noFill/>
              </a:ln>
              <a:solidFill>
                <a:prstClr val="black"/>
              </a:solidFill>
              <a:effectLst/>
              <a:uLnTx/>
              <a:uFillTx/>
              <a:latin typeface="Calibri"/>
              <a:cs typeface="Calibri"/>
            </a:endParaRPr>
          </a:p>
        </p:txBody>
      </p:sp>
      <p:sp>
        <p:nvSpPr>
          <p:cNvPr id="33" name="object 33"/>
          <p:cNvSpPr txBox="1"/>
          <p:nvPr/>
        </p:nvSpPr>
        <p:spPr>
          <a:xfrm>
            <a:off x="8758808" y="1165098"/>
            <a:ext cx="2894965" cy="14884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99085" algn="l"/>
              </a:tabLst>
              <a:defRPr/>
            </a:pPr>
            <a:r>
              <a:rPr kumimoji="0" sz="1600" b="0" i="0" u="none" strike="noStrike" kern="1200" cap="none" spc="-50" normalizeH="0" baseline="0" noProof="0" dirty="0">
                <a:ln>
                  <a:noFill/>
                </a:ln>
                <a:solidFill>
                  <a:prstClr val="black"/>
                </a:solidFill>
                <a:effectLst/>
                <a:uLnTx/>
                <a:uFillTx/>
                <a:latin typeface="Arial"/>
                <a:cs typeface="Arial"/>
              </a:rPr>
              <a:t>•</a:t>
            </a:r>
            <a:r>
              <a:rPr kumimoji="0" sz="1600" b="0" i="0" u="none" strike="noStrike" kern="1200" cap="none" spc="0" normalizeH="0" baseline="0" noProof="0" dirty="0">
                <a:ln>
                  <a:noFill/>
                </a:ln>
                <a:solidFill>
                  <a:prstClr val="black"/>
                </a:solidFill>
                <a:effectLst/>
                <a:uLnTx/>
                <a:uFillTx/>
                <a:latin typeface="Arial"/>
                <a:cs typeface="Arial"/>
              </a:rPr>
              <a:t>	</a:t>
            </a:r>
            <a:r>
              <a:rPr kumimoji="0" sz="1600" b="0" i="0" u="none" strike="noStrike" kern="1200" cap="none" spc="0" normalizeH="0" baseline="0" noProof="0" dirty="0">
                <a:ln>
                  <a:noFill/>
                </a:ln>
                <a:solidFill>
                  <a:prstClr val="black"/>
                </a:solidFill>
                <a:effectLst/>
                <a:uLnTx/>
                <a:uFillTx/>
                <a:latin typeface="Calibri"/>
                <a:cs typeface="Calibri"/>
              </a:rPr>
              <a:t>titulu</a:t>
            </a:r>
            <a:r>
              <a:rPr kumimoji="0" sz="1600" b="0" i="0" u="none" strike="noStrike" kern="1200" cap="none" spc="-6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hnojené</a:t>
            </a:r>
            <a:r>
              <a:rPr kumimoji="0" sz="1600" b="0" i="0" u="none" strike="noStrike" kern="1200" cap="none" spc="-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na</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nehnojenou</a:t>
            </a:r>
            <a:endParaRPr kumimoji="0" sz="16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cs typeface="Calibri"/>
              </a:rPr>
              <a:t>variantu</a:t>
            </a:r>
            <a:r>
              <a:rPr kumimoji="0" sz="1600" b="0" i="0" u="none" strike="noStrike" kern="1200" cap="none" spc="-4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(MVL,</a:t>
            </a:r>
            <a:r>
              <a:rPr kumimoji="0" sz="1600" b="0" i="0" u="none" strike="noStrike" kern="1200" cap="none" spc="-15" normalizeH="0" baseline="0" noProof="0" dirty="0">
                <a:ln>
                  <a:noFill/>
                </a:ln>
                <a:solidFill>
                  <a:prstClr val="black"/>
                </a:solidFill>
                <a:effectLst/>
                <a:uLnTx/>
                <a:uFillTx/>
                <a:latin typeface="Calibri"/>
                <a:cs typeface="Calibri"/>
              </a:rPr>
              <a:t> </a:t>
            </a:r>
            <a:r>
              <a:rPr kumimoji="0" sz="1600" b="0" i="0" u="none" strike="noStrike" kern="1200" cap="none" spc="-20" normalizeH="0" baseline="0" noProof="0" dirty="0">
                <a:ln>
                  <a:noFill/>
                </a:ln>
                <a:solidFill>
                  <a:prstClr val="black"/>
                </a:solidFill>
                <a:effectLst/>
                <a:uLnTx/>
                <a:uFillTx/>
                <a:latin typeface="Calibri"/>
                <a:cs typeface="Calibri"/>
              </a:rPr>
              <a:t>HSL)</a:t>
            </a:r>
            <a:endParaRPr kumimoji="0" sz="16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tab pos="299085" algn="l"/>
              </a:tabLst>
              <a:defRPr/>
            </a:pPr>
            <a:r>
              <a:rPr kumimoji="0" sz="1600" b="0" i="0" u="none" strike="noStrike" kern="1200" cap="none" spc="-50" normalizeH="0" baseline="0" noProof="0" dirty="0">
                <a:ln>
                  <a:noFill/>
                </a:ln>
                <a:solidFill>
                  <a:prstClr val="black"/>
                </a:solidFill>
                <a:effectLst/>
                <a:uLnTx/>
                <a:uFillTx/>
                <a:latin typeface="Arial"/>
                <a:cs typeface="Arial"/>
              </a:rPr>
              <a:t>•</a:t>
            </a:r>
            <a:r>
              <a:rPr kumimoji="0" sz="1600" b="0" i="0" u="none" strike="noStrike" kern="1200" cap="none" spc="0" normalizeH="0" baseline="0" noProof="0" dirty="0">
                <a:ln>
                  <a:noFill/>
                </a:ln>
                <a:solidFill>
                  <a:prstClr val="black"/>
                </a:solidFill>
                <a:effectLst/>
                <a:uLnTx/>
                <a:uFillTx/>
                <a:latin typeface="Arial"/>
                <a:cs typeface="Arial"/>
              </a:rPr>
              <a:t>	</a:t>
            </a:r>
            <a:r>
              <a:rPr kumimoji="0" sz="1600" b="0" i="0" u="none" strike="noStrike" kern="1200" cap="none" spc="0" normalizeH="0" baseline="0" noProof="0" dirty="0">
                <a:ln>
                  <a:noFill/>
                </a:ln>
                <a:solidFill>
                  <a:prstClr val="black"/>
                </a:solidFill>
                <a:effectLst/>
                <a:uLnTx/>
                <a:uFillTx/>
                <a:latin typeface="Calibri"/>
                <a:cs typeface="Calibri"/>
              </a:rPr>
              <a:t>z</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titulu</a:t>
            </a:r>
            <a:r>
              <a:rPr kumimoji="0" sz="1600" b="0" i="0" u="none" strike="noStrike" kern="1200" cap="none" spc="-5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ZÁKL</a:t>
            </a:r>
            <a:r>
              <a:rPr kumimoji="0" sz="1600" b="0" i="0" u="none" strike="noStrike" kern="1200" cap="none" spc="-1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do</a:t>
            </a:r>
            <a:r>
              <a:rPr kumimoji="0" sz="1600" b="0" i="0" u="none" strike="noStrike" kern="1200" cap="none" spc="-20"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ostatních</a:t>
            </a:r>
            <a:r>
              <a:rPr kumimoji="0" sz="1600" b="0" i="0" u="none" strike="noStrike" kern="1200" cap="none" spc="-45"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titulů</a:t>
            </a:r>
            <a:endParaRPr kumimoji="0" sz="16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prstClr val="black"/>
                </a:solidFill>
                <a:effectLst/>
                <a:uLnTx/>
                <a:uFillTx/>
                <a:latin typeface="Calibri"/>
                <a:cs typeface="Calibri"/>
              </a:rPr>
              <a:t>–</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nové</a:t>
            </a:r>
            <a:r>
              <a:rPr kumimoji="0" sz="1600" b="0" i="0" u="none" strike="noStrike" kern="1200" cap="none" spc="-20"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ZCHÚ,</a:t>
            </a:r>
            <a:r>
              <a:rPr kumimoji="0" sz="1600" b="0" i="0" u="none" strike="noStrike" kern="1200" cap="none" spc="-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OP</a:t>
            </a:r>
            <a:r>
              <a:rPr kumimoji="0" sz="1600" b="0" i="0" u="none" strike="noStrike" kern="1200" cap="none" spc="-2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NP</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20" normalizeH="0" baseline="0" noProof="0" dirty="0">
                <a:ln>
                  <a:noFill/>
                </a:ln>
                <a:solidFill>
                  <a:prstClr val="black"/>
                </a:solidFill>
                <a:effectLst/>
                <a:uLnTx/>
                <a:uFillTx/>
                <a:latin typeface="Calibri"/>
                <a:cs typeface="Calibri"/>
              </a:rPr>
              <a:t>nebo</a:t>
            </a:r>
            <a:endParaRPr kumimoji="0" sz="1600" b="0" i="0" u="none" strike="noStrike" kern="1200" cap="none" spc="0" normalizeH="0" baseline="0" noProof="0">
              <a:ln>
                <a:noFill/>
              </a:ln>
              <a:solidFill>
                <a:prstClr val="black"/>
              </a:solidFill>
              <a:effectLst/>
              <a:uLnTx/>
              <a:uFillTx/>
              <a:latin typeface="Calibri"/>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cs typeface="Calibri"/>
              </a:rPr>
              <a:t>Natura</a:t>
            </a:r>
            <a:r>
              <a:rPr kumimoji="0" sz="1600" b="0" i="0" u="none" strike="noStrike" kern="1200" cap="none" spc="-45" normalizeH="0" baseline="0" noProof="0" dirty="0">
                <a:ln>
                  <a:noFill/>
                </a:ln>
                <a:solidFill>
                  <a:prstClr val="black"/>
                </a:solidFill>
                <a:effectLst/>
                <a:uLnTx/>
                <a:uFillTx/>
                <a:latin typeface="Calibri"/>
                <a:cs typeface="Calibri"/>
              </a:rPr>
              <a:t> </a:t>
            </a:r>
            <a:r>
              <a:rPr kumimoji="0" sz="1600" b="0" i="0" u="none" strike="noStrike" kern="1200" cap="none" spc="-20" normalizeH="0" baseline="0" noProof="0" dirty="0">
                <a:ln>
                  <a:noFill/>
                </a:ln>
                <a:solidFill>
                  <a:prstClr val="black"/>
                </a:solidFill>
                <a:effectLst/>
                <a:uLnTx/>
                <a:uFillTx/>
                <a:latin typeface="Calibri"/>
                <a:cs typeface="Calibri"/>
              </a:rPr>
              <a:t>2000</a:t>
            </a:r>
            <a:endParaRPr kumimoji="0" sz="16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tab pos="299085" algn="l"/>
              </a:tabLst>
              <a:defRPr/>
            </a:pPr>
            <a:r>
              <a:rPr kumimoji="0" sz="1600" b="0" i="0" u="none" strike="noStrike" kern="1200" cap="none" spc="-50" normalizeH="0" baseline="0" noProof="0" dirty="0">
                <a:ln>
                  <a:noFill/>
                </a:ln>
                <a:solidFill>
                  <a:prstClr val="black"/>
                </a:solidFill>
                <a:effectLst/>
                <a:uLnTx/>
                <a:uFillTx/>
                <a:latin typeface="Arial"/>
                <a:cs typeface="Arial"/>
              </a:rPr>
              <a:t>•</a:t>
            </a:r>
            <a:r>
              <a:rPr kumimoji="0" sz="1600" b="0" i="0" u="none" strike="noStrike" kern="1200" cap="none" spc="0" normalizeH="0" baseline="0" noProof="0" dirty="0">
                <a:ln>
                  <a:noFill/>
                </a:ln>
                <a:solidFill>
                  <a:prstClr val="black"/>
                </a:solidFill>
                <a:effectLst/>
                <a:uLnTx/>
                <a:uFillTx/>
                <a:latin typeface="Arial"/>
                <a:cs typeface="Arial"/>
              </a:rPr>
              <a:t>	</a:t>
            </a:r>
            <a:r>
              <a:rPr kumimoji="0" sz="1600" b="0" i="0" u="none" strike="noStrike" kern="1200" cap="none" spc="0" normalizeH="0" baseline="0" noProof="0" dirty="0">
                <a:ln>
                  <a:noFill/>
                </a:ln>
                <a:solidFill>
                  <a:prstClr val="black"/>
                </a:solidFill>
                <a:effectLst/>
                <a:uLnTx/>
                <a:uFillTx/>
                <a:latin typeface="Calibri"/>
                <a:cs typeface="Calibri"/>
              </a:rPr>
              <a:t>z</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titulu</a:t>
            </a:r>
            <a:r>
              <a:rPr kumimoji="0" sz="1600" b="0" i="0" u="none" strike="noStrike" kern="1200" cap="none" spc="-5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ZÁKL</a:t>
            </a:r>
            <a:r>
              <a:rPr kumimoji="0" sz="1600" b="0" i="0" u="none" strike="noStrike" kern="1200" cap="none" spc="-1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do</a:t>
            </a:r>
            <a:r>
              <a:rPr kumimoji="0" sz="1600" b="0" i="0" u="none" strike="noStrike" kern="1200" cap="none" spc="-2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titulu</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25" normalizeH="0" baseline="0" noProof="0" dirty="0">
                <a:ln>
                  <a:noFill/>
                </a:ln>
                <a:solidFill>
                  <a:prstClr val="black"/>
                </a:solidFill>
                <a:effectLst/>
                <a:uLnTx/>
                <a:uFillTx/>
                <a:latin typeface="Calibri"/>
                <a:cs typeface="Calibri"/>
              </a:rPr>
              <a:t>PnV</a:t>
            </a:r>
            <a:endParaRPr kumimoji="0" sz="1600" b="0" i="0" u="none" strike="noStrike" kern="1200" cap="none" spc="0" normalizeH="0" baseline="0" noProof="0">
              <a:ln>
                <a:noFill/>
              </a:ln>
              <a:solidFill>
                <a:prstClr val="black"/>
              </a:solidFill>
              <a:effectLst/>
              <a:uLnTx/>
              <a:uFillTx/>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52364" y="3532598"/>
            <a:ext cx="9530080" cy="3325495"/>
            <a:chOff x="1452364" y="3532598"/>
            <a:chExt cx="9530080" cy="3325495"/>
          </a:xfrm>
        </p:grpSpPr>
        <p:pic>
          <p:nvPicPr>
            <p:cNvPr id="3" name="object 3"/>
            <p:cNvPicPr/>
            <p:nvPr/>
          </p:nvPicPr>
          <p:blipFill>
            <a:blip r:embed="rId2" cstate="print"/>
            <a:stretch>
              <a:fillRect/>
            </a:stretch>
          </p:blipFill>
          <p:spPr>
            <a:xfrm>
              <a:off x="1452369" y="5193791"/>
              <a:ext cx="5878072" cy="1664207"/>
            </a:xfrm>
            <a:prstGeom prst="rect">
              <a:avLst/>
            </a:prstGeom>
          </p:spPr>
        </p:pic>
        <p:sp>
          <p:nvSpPr>
            <p:cNvPr id="4" name="object 4"/>
            <p:cNvSpPr/>
            <p:nvPr/>
          </p:nvSpPr>
          <p:spPr>
            <a:xfrm>
              <a:off x="1469136" y="5201411"/>
              <a:ext cx="5794375" cy="1594485"/>
            </a:xfrm>
            <a:custGeom>
              <a:avLst/>
              <a:gdLst/>
              <a:ahLst/>
              <a:cxnLst/>
              <a:rect l="l" t="t" r="r" b="b"/>
              <a:pathLst>
                <a:path w="5794375" h="1594484">
                  <a:moveTo>
                    <a:pt x="5528564" y="0"/>
                  </a:moveTo>
                  <a:lnTo>
                    <a:pt x="265683" y="0"/>
                  </a:lnTo>
                  <a:lnTo>
                    <a:pt x="217939" y="4282"/>
                  </a:lnTo>
                  <a:lnTo>
                    <a:pt x="172997" y="16627"/>
                  </a:lnTo>
                  <a:lnTo>
                    <a:pt x="131609" y="36284"/>
                  </a:lnTo>
                  <a:lnTo>
                    <a:pt x="94527" y="62501"/>
                  </a:lnTo>
                  <a:lnTo>
                    <a:pt x="62501" y="94527"/>
                  </a:lnTo>
                  <a:lnTo>
                    <a:pt x="36284" y="131609"/>
                  </a:lnTo>
                  <a:lnTo>
                    <a:pt x="16627" y="172997"/>
                  </a:lnTo>
                  <a:lnTo>
                    <a:pt x="4282" y="217939"/>
                  </a:lnTo>
                  <a:lnTo>
                    <a:pt x="0" y="265684"/>
                  </a:lnTo>
                  <a:lnTo>
                    <a:pt x="0" y="1328407"/>
                  </a:lnTo>
                  <a:lnTo>
                    <a:pt x="4282" y="1376168"/>
                  </a:lnTo>
                  <a:lnTo>
                    <a:pt x="16627" y="1421120"/>
                  </a:lnTo>
                  <a:lnTo>
                    <a:pt x="36284" y="1462513"/>
                  </a:lnTo>
                  <a:lnTo>
                    <a:pt x="62501" y="1499595"/>
                  </a:lnTo>
                  <a:lnTo>
                    <a:pt x="94527" y="1531618"/>
                  </a:lnTo>
                  <a:lnTo>
                    <a:pt x="131609" y="1557830"/>
                  </a:lnTo>
                  <a:lnTo>
                    <a:pt x="172997" y="1577482"/>
                  </a:lnTo>
                  <a:lnTo>
                    <a:pt x="217939" y="1589823"/>
                  </a:lnTo>
                  <a:lnTo>
                    <a:pt x="265683" y="1594104"/>
                  </a:lnTo>
                  <a:lnTo>
                    <a:pt x="5528564" y="1594104"/>
                  </a:lnTo>
                  <a:lnTo>
                    <a:pt x="5576308" y="1589823"/>
                  </a:lnTo>
                  <a:lnTo>
                    <a:pt x="5621250" y="1577482"/>
                  </a:lnTo>
                  <a:lnTo>
                    <a:pt x="5662638" y="1557830"/>
                  </a:lnTo>
                  <a:lnTo>
                    <a:pt x="5699720" y="1531618"/>
                  </a:lnTo>
                  <a:lnTo>
                    <a:pt x="5731746" y="1499595"/>
                  </a:lnTo>
                  <a:lnTo>
                    <a:pt x="5757963" y="1462513"/>
                  </a:lnTo>
                  <a:lnTo>
                    <a:pt x="5777620" y="1421120"/>
                  </a:lnTo>
                  <a:lnTo>
                    <a:pt x="5789965" y="1376168"/>
                  </a:lnTo>
                  <a:lnTo>
                    <a:pt x="5794247" y="1328407"/>
                  </a:lnTo>
                  <a:lnTo>
                    <a:pt x="5794247" y="265684"/>
                  </a:lnTo>
                  <a:lnTo>
                    <a:pt x="5789965" y="217939"/>
                  </a:lnTo>
                  <a:lnTo>
                    <a:pt x="5777620" y="172997"/>
                  </a:lnTo>
                  <a:lnTo>
                    <a:pt x="5757963" y="131609"/>
                  </a:lnTo>
                  <a:lnTo>
                    <a:pt x="5731746" y="94527"/>
                  </a:lnTo>
                  <a:lnTo>
                    <a:pt x="5699720" y="62501"/>
                  </a:lnTo>
                  <a:lnTo>
                    <a:pt x="5662638" y="36284"/>
                  </a:lnTo>
                  <a:lnTo>
                    <a:pt x="5621250" y="16627"/>
                  </a:lnTo>
                  <a:lnTo>
                    <a:pt x="5576308" y="4282"/>
                  </a:lnTo>
                  <a:lnTo>
                    <a:pt x="5528564"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pic>
          <p:nvPicPr>
            <p:cNvPr id="5" name="object 5"/>
            <p:cNvPicPr/>
            <p:nvPr/>
          </p:nvPicPr>
          <p:blipFill>
            <a:blip r:embed="rId3" cstate="print"/>
            <a:stretch>
              <a:fillRect/>
            </a:stretch>
          </p:blipFill>
          <p:spPr>
            <a:xfrm>
              <a:off x="1452364" y="3532598"/>
              <a:ext cx="9529586" cy="1652065"/>
            </a:xfrm>
            <a:prstGeom prst="rect">
              <a:avLst/>
            </a:prstGeom>
          </p:spPr>
        </p:pic>
        <p:sp>
          <p:nvSpPr>
            <p:cNvPr id="6" name="object 6"/>
            <p:cNvSpPr/>
            <p:nvPr/>
          </p:nvSpPr>
          <p:spPr>
            <a:xfrm>
              <a:off x="1469136" y="3540251"/>
              <a:ext cx="9446260" cy="1577340"/>
            </a:xfrm>
            <a:custGeom>
              <a:avLst/>
              <a:gdLst/>
              <a:ahLst/>
              <a:cxnLst/>
              <a:rect l="l" t="t" r="r" b="b"/>
              <a:pathLst>
                <a:path w="9446260" h="1577339">
                  <a:moveTo>
                    <a:pt x="9182862" y="0"/>
                  </a:moveTo>
                  <a:lnTo>
                    <a:pt x="262889" y="0"/>
                  </a:lnTo>
                  <a:lnTo>
                    <a:pt x="215642" y="4236"/>
                  </a:lnTo>
                  <a:lnTo>
                    <a:pt x="171170" y="16450"/>
                  </a:lnTo>
                  <a:lnTo>
                    <a:pt x="130217" y="35898"/>
                  </a:lnTo>
                  <a:lnTo>
                    <a:pt x="93525" y="61838"/>
                  </a:lnTo>
                  <a:lnTo>
                    <a:pt x="61838" y="93525"/>
                  </a:lnTo>
                  <a:lnTo>
                    <a:pt x="35898" y="130217"/>
                  </a:lnTo>
                  <a:lnTo>
                    <a:pt x="16450" y="171170"/>
                  </a:lnTo>
                  <a:lnTo>
                    <a:pt x="4236" y="215642"/>
                  </a:lnTo>
                  <a:lnTo>
                    <a:pt x="0" y="262890"/>
                  </a:lnTo>
                  <a:lnTo>
                    <a:pt x="0" y="1314450"/>
                  </a:lnTo>
                  <a:lnTo>
                    <a:pt x="4236" y="1361697"/>
                  </a:lnTo>
                  <a:lnTo>
                    <a:pt x="16450" y="1406169"/>
                  </a:lnTo>
                  <a:lnTo>
                    <a:pt x="35898" y="1447122"/>
                  </a:lnTo>
                  <a:lnTo>
                    <a:pt x="61838" y="1483814"/>
                  </a:lnTo>
                  <a:lnTo>
                    <a:pt x="93525" y="1515501"/>
                  </a:lnTo>
                  <a:lnTo>
                    <a:pt x="130217" y="1541441"/>
                  </a:lnTo>
                  <a:lnTo>
                    <a:pt x="171170" y="1560889"/>
                  </a:lnTo>
                  <a:lnTo>
                    <a:pt x="215642" y="1573103"/>
                  </a:lnTo>
                  <a:lnTo>
                    <a:pt x="262889" y="1577340"/>
                  </a:lnTo>
                  <a:lnTo>
                    <a:pt x="9182862" y="1577340"/>
                  </a:lnTo>
                  <a:lnTo>
                    <a:pt x="9230109" y="1573103"/>
                  </a:lnTo>
                  <a:lnTo>
                    <a:pt x="9274581" y="1560889"/>
                  </a:lnTo>
                  <a:lnTo>
                    <a:pt x="9315534" y="1541441"/>
                  </a:lnTo>
                  <a:lnTo>
                    <a:pt x="9352226" y="1515501"/>
                  </a:lnTo>
                  <a:lnTo>
                    <a:pt x="9383913" y="1483814"/>
                  </a:lnTo>
                  <a:lnTo>
                    <a:pt x="9409853" y="1447122"/>
                  </a:lnTo>
                  <a:lnTo>
                    <a:pt x="9429301" y="1406169"/>
                  </a:lnTo>
                  <a:lnTo>
                    <a:pt x="9441515" y="1361697"/>
                  </a:lnTo>
                  <a:lnTo>
                    <a:pt x="9445752" y="1314450"/>
                  </a:lnTo>
                  <a:lnTo>
                    <a:pt x="9445752" y="262890"/>
                  </a:lnTo>
                  <a:lnTo>
                    <a:pt x="9441515" y="215642"/>
                  </a:lnTo>
                  <a:lnTo>
                    <a:pt x="9429301" y="171170"/>
                  </a:lnTo>
                  <a:lnTo>
                    <a:pt x="9409853" y="130217"/>
                  </a:lnTo>
                  <a:lnTo>
                    <a:pt x="9383913" y="93525"/>
                  </a:lnTo>
                  <a:lnTo>
                    <a:pt x="9352226" y="61838"/>
                  </a:lnTo>
                  <a:lnTo>
                    <a:pt x="9315534" y="35898"/>
                  </a:lnTo>
                  <a:lnTo>
                    <a:pt x="9274581" y="16450"/>
                  </a:lnTo>
                  <a:lnTo>
                    <a:pt x="9230109" y="4236"/>
                  </a:lnTo>
                  <a:lnTo>
                    <a:pt x="9182862"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pic>
          <p:nvPicPr>
            <p:cNvPr id="7" name="object 7"/>
            <p:cNvPicPr/>
            <p:nvPr/>
          </p:nvPicPr>
          <p:blipFill>
            <a:blip r:embed="rId4" cstate="print"/>
            <a:stretch>
              <a:fillRect/>
            </a:stretch>
          </p:blipFill>
          <p:spPr>
            <a:xfrm>
              <a:off x="7898869" y="5355302"/>
              <a:ext cx="3083096" cy="1315243"/>
            </a:xfrm>
            <a:prstGeom prst="rect">
              <a:avLst/>
            </a:prstGeom>
          </p:spPr>
        </p:pic>
        <p:sp>
          <p:nvSpPr>
            <p:cNvPr id="8" name="object 8"/>
            <p:cNvSpPr/>
            <p:nvPr/>
          </p:nvSpPr>
          <p:spPr>
            <a:xfrm>
              <a:off x="7915655" y="5362955"/>
              <a:ext cx="2999740" cy="1240790"/>
            </a:xfrm>
            <a:custGeom>
              <a:avLst/>
              <a:gdLst/>
              <a:ahLst/>
              <a:cxnLst/>
              <a:rect l="l" t="t" r="r" b="b"/>
              <a:pathLst>
                <a:path w="2999740" h="1240790">
                  <a:moveTo>
                    <a:pt x="2792476" y="0"/>
                  </a:moveTo>
                  <a:lnTo>
                    <a:pt x="206755" y="0"/>
                  </a:lnTo>
                  <a:lnTo>
                    <a:pt x="159353" y="5461"/>
                  </a:lnTo>
                  <a:lnTo>
                    <a:pt x="115836" y="21017"/>
                  </a:lnTo>
                  <a:lnTo>
                    <a:pt x="77447" y="45426"/>
                  </a:lnTo>
                  <a:lnTo>
                    <a:pt x="45426" y="77447"/>
                  </a:lnTo>
                  <a:lnTo>
                    <a:pt x="21017" y="115836"/>
                  </a:lnTo>
                  <a:lnTo>
                    <a:pt x="5461" y="159353"/>
                  </a:lnTo>
                  <a:lnTo>
                    <a:pt x="0" y="206756"/>
                  </a:lnTo>
                  <a:lnTo>
                    <a:pt x="0" y="1033780"/>
                  </a:lnTo>
                  <a:lnTo>
                    <a:pt x="5461" y="1081186"/>
                  </a:lnTo>
                  <a:lnTo>
                    <a:pt x="21017" y="1124704"/>
                  </a:lnTo>
                  <a:lnTo>
                    <a:pt x="45426" y="1163094"/>
                  </a:lnTo>
                  <a:lnTo>
                    <a:pt x="77447" y="1195113"/>
                  </a:lnTo>
                  <a:lnTo>
                    <a:pt x="115836" y="1219520"/>
                  </a:lnTo>
                  <a:lnTo>
                    <a:pt x="159353" y="1235075"/>
                  </a:lnTo>
                  <a:lnTo>
                    <a:pt x="206755" y="1240536"/>
                  </a:lnTo>
                  <a:lnTo>
                    <a:pt x="2792476" y="1240536"/>
                  </a:lnTo>
                  <a:lnTo>
                    <a:pt x="2839878" y="1235075"/>
                  </a:lnTo>
                  <a:lnTo>
                    <a:pt x="2883395" y="1219520"/>
                  </a:lnTo>
                  <a:lnTo>
                    <a:pt x="2921784" y="1195113"/>
                  </a:lnTo>
                  <a:lnTo>
                    <a:pt x="2953805" y="1163094"/>
                  </a:lnTo>
                  <a:lnTo>
                    <a:pt x="2978214" y="1124704"/>
                  </a:lnTo>
                  <a:lnTo>
                    <a:pt x="2993770" y="1081186"/>
                  </a:lnTo>
                  <a:lnTo>
                    <a:pt x="2999232" y="1033780"/>
                  </a:lnTo>
                  <a:lnTo>
                    <a:pt x="2999232" y="206756"/>
                  </a:lnTo>
                  <a:lnTo>
                    <a:pt x="2993770" y="159353"/>
                  </a:lnTo>
                  <a:lnTo>
                    <a:pt x="2978214" y="115836"/>
                  </a:lnTo>
                  <a:lnTo>
                    <a:pt x="2953805" y="77447"/>
                  </a:lnTo>
                  <a:lnTo>
                    <a:pt x="2921784" y="45426"/>
                  </a:lnTo>
                  <a:lnTo>
                    <a:pt x="2883395" y="21017"/>
                  </a:lnTo>
                  <a:lnTo>
                    <a:pt x="2839878" y="5461"/>
                  </a:lnTo>
                  <a:lnTo>
                    <a:pt x="2792476" y="0"/>
                  </a:lnTo>
                  <a:close/>
                </a:path>
              </a:pathLst>
            </a:custGeom>
            <a:solidFill>
              <a:srgbClr val="FFF1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9" name="object 9"/>
          <p:cNvSpPr txBox="1">
            <a:spLocks noGrp="1"/>
          </p:cNvSpPr>
          <p:nvPr>
            <p:ph type="title"/>
          </p:nvPr>
        </p:nvSpPr>
        <p:spPr>
          <a:xfrm>
            <a:off x="1012952" y="142443"/>
            <a:ext cx="9964420" cy="514350"/>
          </a:xfrm>
          <a:prstGeom prst="rect">
            <a:avLst/>
          </a:prstGeom>
        </p:spPr>
        <p:txBody>
          <a:bodyPr vert="horz" wrap="square" lIns="0" tIns="13335" rIns="0" bIns="0" rtlCol="0">
            <a:normAutofit fontScale="90000"/>
          </a:bodyPr>
          <a:lstStyle/>
          <a:p>
            <a:pPr marL="12700">
              <a:lnSpc>
                <a:spcPct val="100000"/>
              </a:lnSpc>
              <a:spcBef>
                <a:spcPts val="105"/>
              </a:spcBef>
            </a:pPr>
            <a:r>
              <a:rPr sz="3200" spc="75" dirty="0">
                <a:solidFill>
                  <a:srgbClr val="00B050"/>
                </a:solidFill>
                <a:latin typeface="Arial"/>
                <a:cs typeface="Arial"/>
              </a:rPr>
              <a:t>Podpatření</a:t>
            </a:r>
            <a:r>
              <a:rPr sz="3200" spc="195" dirty="0">
                <a:solidFill>
                  <a:srgbClr val="00B050"/>
                </a:solidFill>
                <a:latin typeface="Arial"/>
                <a:cs typeface="Arial"/>
              </a:rPr>
              <a:t> </a:t>
            </a:r>
            <a:r>
              <a:rPr sz="3200" dirty="0">
                <a:solidFill>
                  <a:srgbClr val="00B050"/>
                </a:solidFill>
                <a:latin typeface="Arial"/>
                <a:cs typeface="Arial"/>
              </a:rPr>
              <a:t>Ošetřování</a:t>
            </a:r>
            <a:r>
              <a:rPr sz="3200" spc="170" dirty="0">
                <a:solidFill>
                  <a:srgbClr val="00B050"/>
                </a:solidFill>
                <a:latin typeface="Arial"/>
                <a:cs typeface="Arial"/>
              </a:rPr>
              <a:t> </a:t>
            </a:r>
            <a:r>
              <a:rPr sz="3200" dirty="0">
                <a:solidFill>
                  <a:srgbClr val="00B050"/>
                </a:solidFill>
                <a:latin typeface="Arial"/>
                <a:cs typeface="Arial"/>
              </a:rPr>
              <a:t>extenzivních</a:t>
            </a:r>
            <a:r>
              <a:rPr sz="3200" spc="175" dirty="0">
                <a:solidFill>
                  <a:srgbClr val="00B050"/>
                </a:solidFill>
                <a:latin typeface="Arial"/>
                <a:cs typeface="Arial"/>
              </a:rPr>
              <a:t> </a:t>
            </a:r>
            <a:r>
              <a:rPr sz="3200" spc="70" dirty="0">
                <a:solidFill>
                  <a:srgbClr val="00B050"/>
                </a:solidFill>
                <a:latin typeface="Arial"/>
                <a:cs typeface="Arial"/>
              </a:rPr>
              <a:t>travních</a:t>
            </a:r>
            <a:r>
              <a:rPr sz="3200" spc="165" dirty="0">
                <a:solidFill>
                  <a:srgbClr val="00B050"/>
                </a:solidFill>
                <a:latin typeface="Arial"/>
                <a:cs typeface="Arial"/>
              </a:rPr>
              <a:t> </a:t>
            </a:r>
            <a:r>
              <a:rPr sz="3200" spc="125" dirty="0">
                <a:solidFill>
                  <a:srgbClr val="00B050"/>
                </a:solidFill>
                <a:latin typeface="Arial"/>
                <a:cs typeface="Arial"/>
              </a:rPr>
              <a:t>porostů</a:t>
            </a:r>
            <a:endParaRPr sz="3200" dirty="0">
              <a:solidFill>
                <a:srgbClr val="00B050"/>
              </a:solidFill>
              <a:latin typeface="Arial"/>
              <a:cs typeface="Arial"/>
            </a:endParaRPr>
          </a:p>
        </p:txBody>
      </p:sp>
      <p:pic>
        <p:nvPicPr>
          <p:cNvPr id="10" name="object 10"/>
          <p:cNvPicPr/>
          <p:nvPr/>
        </p:nvPicPr>
        <p:blipFill>
          <a:blip r:embed="rId5" cstate="print"/>
          <a:stretch>
            <a:fillRect/>
          </a:stretch>
        </p:blipFill>
        <p:spPr>
          <a:xfrm>
            <a:off x="156971" y="201155"/>
            <a:ext cx="486156" cy="486168"/>
          </a:xfrm>
          <a:prstGeom prst="rect">
            <a:avLst/>
          </a:prstGeom>
        </p:spPr>
      </p:pic>
      <p:graphicFrame>
        <p:nvGraphicFramePr>
          <p:cNvPr id="11" name="object 11"/>
          <p:cNvGraphicFramePr>
            <a:graphicFrameLocks noGrp="1"/>
          </p:cNvGraphicFramePr>
          <p:nvPr/>
        </p:nvGraphicFramePr>
        <p:xfrm>
          <a:off x="1462532" y="904747"/>
          <a:ext cx="9447526" cy="2481580"/>
        </p:xfrm>
        <a:graphic>
          <a:graphicData uri="http://schemas.openxmlformats.org/drawingml/2006/table">
            <a:tbl>
              <a:tblPr firstRow="1" bandRow="1">
                <a:tableStyleId>{2D5ABB26-0587-4C30-8999-92F81FD0307C}</a:tableStyleId>
              </a:tblPr>
              <a:tblGrid>
                <a:gridCol w="1780539">
                  <a:extLst>
                    <a:ext uri="{9D8B030D-6E8A-4147-A177-3AD203B41FA5}">
                      <a16:colId xmlns:a16="http://schemas.microsoft.com/office/drawing/2014/main" xmlns="" val="20000"/>
                    </a:ext>
                  </a:extLst>
                </a:gridCol>
                <a:gridCol w="2880994">
                  <a:extLst>
                    <a:ext uri="{9D8B030D-6E8A-4147-A177-3AD203B41FA5}">
                      <a16:colId xmlns:a16="http://schemas.microsoft.com/office/drawing/2014/main" xmlns="" val="20001"/>
                    </a:ext>
                  </a:extLst>
                </a:gridCol>
                <a:gridCol w="2042159">
                  <a:extLst>
                    <a:ext uri="{9D8B030D-6E8A-4147-A177-3AD203B41FA5}">
                      <a16:colId xmlns:a16="http://schemas.microsoft.com/office/drawing/2014/main" xmlns="" val="20002"/>
                    </a:ext>
                  </a:extLst>
                </a:gridCol>
                <a:gridCol w="2743834">
                  <a:extLst>
                    <a:ext uri="{9D8B030D-6E8A-4147-A177-3AD203B41FA5}">
                      <a16:colId xmlns:a16="http://schemas.microsoft.com/office/drawing/2014/main" xmlns="" val="20003"/>
                    </a:ext>
                  </a:extLst>
                </a:gridCol>
              </a:tblGrid>
              <a:tr h="639445">
                <a:tc>
                  <a:txBody>
                    <a:bodyPr/>
                    <a:lstStyle/>
                    <a:p>
                      <a:pPr algn="ctr">
                        <a:lnSpc>
                          <a:spcPct val="100000"/>
                        </a:lnSpc>
                        <a:spcBef>
                          <a:spcPts val="1320"/>
                        </a:spcBef>
                      </a:pPr>
                      <a:r>
                        <a:rPr sz="1800" b="1" spc="-10" dirty="0">
                          <a:latin typeface="Calibri"/>
                          <a:cs typeface="Calibri"/>
                        </a:rPr>
                        <a:t>TITUL</a:t>
                      </a:r>
                      <a:endParaRPr sz="1800">
                        <a:latin typeface="Calibri"/>
                        <a:cs typeface="Calibri"/>
                      </a:endParaRPr>
                    </a:p>
                  </a:txBody>
                  <a:tcPr marL="0" marR="0" marT="167640" marB="0">
                    <a:lnL w="12700">
                      <a:solidFill>
                        <a:srgbClr val="FFFFFF"/>
                      </a:solidFill>
                      <a:prstDash val="solid"/>
                    </a:lnL>
                    <a:lnR w="1905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3810" algn="ctr">
                        <a:lnSpc>
                          <a:spcPct val="100000"/>
                        </a:lnSpc>
                        <a:spcBef>
                          <a:spcPts val="240"/>
                        </a:spcBef>
                      </a:pPr>
                      <a:r>
                        <a:rPr sz="1800" b="1" dirty="0">
                          <a:latin typeface="Calibri"/>
                          <a:cs typeface="Calibri"/>
                        </a:rPr>
                        <a:t>Roční</a:t>
                      </a:r>
                      <a:r>
                        <a:rPr sz="1800" b="1" spc="-40" dirty="0">
                          <a:latin typeface="Calibri"/>
                          <a:cs typeface="Calibri"/>
                        </a:rPr>
                        <a:t> </a:t>
                      </a:r>
                      <a:r>
                        <a:rPr sz="1800" b="1" dirty="0">
                          <a:latin typeface="Calibri"/>
                          <a:cs typeface="Calibri"/>
                        </a:rPr>
                        <a:t>sazba</a:t>
                      </a:r>
                      <a:r>
                        <a:rPr sz="1800" b="1" spc="-25" dirty="0">
                          <a:latin typeface="Calibri"/>
                          <a:cs typeface="Calibri"/>
                        </a:rPr>
                        <a:t> </a:t>
                      </a:r>
                      <a:r>
                        <a:rPr sz="1800" b="1" spc="-10" dirty="0">
                          <a:latin typeface="Calibri"/>
                          <a:cs typeface="Calibri"/>
                        </a:rPr>
                        <a:t>dotace</a:t>
                      </a:r>
                      <a:endParaRPr sz="1800">
                        <a:latin typeface="Calibri"/>
                        <a:cs typeface="Calibri"/>
                      </a:endParaRPr>
                    </a:p>
                    <a:p>
                      <a:pPr marL="1270" algn="ctr">
                        <a:lnSpc>
                          <a:spcPct val="100000"/>
                        </a:lnSpc>
                      </a:pPr>
                      <a:r>
                        <a:rPr sz="1800" b="1" spc="-10" dirty="0">
                          <a:latin typeface="Calibri"/>
                          <a:cs typeface="Calibri"/>
                        </a:rPr>
                        <a:t>EUR/ha</a:t>
                      </a:r>
                      <a:endParaRPr sz="1800">
                        <a:latin typeface="Calibri"/>
                        <a:cs typeface="Calibri"/>
                      </a:endParaRPr>
                    </a:p>
                  </a:txBody>
                  <a:tcPr marL="0" marR="0" marT="30480" marB="0">
                    <a:lnL w="1905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3810" algn="ctr">
                        <a:lnSpc>
                          <a:spcPct val="100000"/>
                        </a:lnSpc>
                        <a:spcBef>
                          <a:spcPts val="1320"/>
                        </a:spcBef>
                      </a:pPr>
                      <a:r>
                        <a:rPr sz="1800" b="1" spc="-10" dirty="0">
                          <a:latin typeface="Calibri"/>
                          <a:cs typeface="Calibri"/>
                        </a:rPr>
                        <a:t>TITUL</a:t>
                      </a:r>
                      <a:endParaRPr sz="1800">
                        <a:latin typeface="Calibri"/>
                        <a:cs typeface="Calibri"/>
                      </a:endParaRPr>
                    </a:p>
                  </a:txBody>
                  <a:tcPr marL="0" marR="0" marT="167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635" algn="ctr">
                        <a:lnSpc>
                          <a:spcPct val="100000"/>
                        </a:lnSpc>
                        <a:spcBef>
                          <a:spcPts val="240"/>
                        </a:spcBef>
                      </a:pPr>
                      <a:r>
                        <a:rPr sz="1800" b="1" dirty="0">
                          <a:latin typeface="Calibri"/>
                          <a:cs typeface="Calibri"/>
                        </a:rPr>
                        <a:t>Roční</a:t>
                      </a:r>
                      <a:r>
                        <a:rPr sz="1800" b="1" spc="-40" dirty="0">
                          <a:latin typeface="Calibri"/>
                          <a:cs typeface="Calibri"/>
                        </a:rPr>
                        <a:t> </a:t>
                      </a:r>
                      <a:r>
                        <a:rPr sz="1800" b="1" dirty="0">
                          <a:latin typeface="Calibri"/>
                          <a:cs typeface="Calibri"/>
                        </a:rPr>
                        <a:t>sazba</a:t>
                      </a:r>
                      <a:r>
                        <a:rPr sz="1800" b="1" spc="-35" dirty="0">
                          <a:latin typeface="Calibri"/>
                          <a:cs typeface="Calibri"/>
                        </a:rPr>
                        <a:t> </a:t>
                      </a:r>
                      <a:r>
                        <a:rPr sz="1800" b="1" spc="-10" dirty="0">
                          <a:latin typeface="Calibri"/>
                          <a:cs typeface="Calibri"/>
                        </a:rPr>
                        <a:t>dotace</a:t>
                      </a:r>
                      <a:endParaRPr sz="1800">
                        <a:latin typeface="Calibri"/>
                        <a:cs typeface="Calibri"/>
                      </a:endParaRPr>
                    </a:p>
                    <a:p>
                      <a:pPr marL="635" algn="ctr">
                        <a:lnSpc>
                          <a:spcPct val="100000"/>
                        </a:lnSpc>
                      </a:pPr>
                      <a:r>
                        <a:rPr sz="1800" b="1" spc="-10" dirty="0">
                          <a:latin typeface="Calibri"/>
                          <a:cs typeface="Calibri"/>
                        </a:rPr>
                        <a:t>EUR/ha</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xmlns="" val="10000"/>
                  </a:ext>
                </a:extLst>
              </a:tr>
              <a:tr h="370205">
                <a:tc>
                  <a:txBody>
                    <a:bodyPr/>
                    <a:lstStyle/>
                    <a:p>
                      <a:pPr marL="91440">
                        <a:lnSpc>
                          <a:spcPct val="100000"/>
                        </a:lnSpc>
                        <a:spcBef>
                          <a:spcPts val="240"/>
                        </a:spcBef>
                      </a:pPr>
                      <a:r>
                        <a:rPr sz="1800" spc="-20" dirty="0">
                          <a:latin typeface="Calibri"/>
                          <a:cs typeface="Calibri"/>
                        </a:rPr>
                        <a:t>ZÁKL</a:t>
                      </a:r>
                      <a:endParaRPr sz="1800">
                        <a:latin typeface="Calibri"/>
                        <a:cs typeface="Calibri"/>
                      </a:endParaRPr>
                    </a:p>
                  </a:txBody>
                  <a:tcPr marL="0" marR="0" marT="30480" marB="0">
                    <a:lnL w="12700">
                      <a:solidFill>
                        <a:srgbClr val="FFFFFF"/>
                      </a:solidFill>
                      <a:prstDash val="solid"/>
                    </a:lnL>
                    <a:lnR w="1905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1905" algn="ctr">
                        <a:lnSpc>
                          <a:spcPct val="100000"/>
                        </a:lnSpc>
                        <a:spcBef>
                          <a:spcPts val="240"/>
                        </a:spcBef>
                      </a:pPr>
                      <a:r>
                        <a:rPr sz="1800" spc="-25" dirty="0">
                          <a:latin typeface="Calibri"/>
                          <a:cs typeface="Calibri"/>
                        </a:rPr>
                        <a:t>91</a:t>
                      </a:r>
                      <a:endParaRPr sz="1800">
                        <a:latin typeface="Calibri"/>
                        <a:cs typeface="Calibri"/>
                      </a:endParaRPr>
                    </a:p>
                  </a:txBody>
                  <a:tcPr marL="0" marR="0" marT="30480" marB="0">
                    <a:lnL w="190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92075">
                        <a:lnSpc>
                          <a:spcPct val="100000"/>
                        </a:lnSpc>
                        <a:spcBef>
                          <a:spcPts val="240"/>
                        </a:spcBef>
                      </a:pPr>
                      <a:r>
                        <a:rPr sz="1800" spc="-10" dirty="0">
                          <a:latin typeface="Calibri"/>
                          <a:cs typeface="Calibri"/>
                        </a:rPr>
                        <a:t>CHŘÁSTAL*</a:t>
                      </a:r>
                      <a:r>
                        <a:rPr sz="1800" spc="-15" baseline="25462" dirty="0">
                          <a:latin typeface="Calibri"/>
                          <a:cs typeface="Calibri"/>
                        </a:rPr>
                        <a:t>/</a:t>
                      </a:r>
                      <a:r>
                        <a:rPr sz="1800" spc="-10" dirty="0">
                          <a:latin typeface="Calibri"/>
                          <a:cs typeface="Calibri"/>
                        </a:rPr>
                        <a:t>**</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1198245">
                        <a:lnSpc>
                          <a:spcPct val="100000"/>
                        </a:lnSpc>
                        <a:spcBef>
                          <a:spcPts val="260"/>
                        </a:spcBef>
                      </a:pPr>
                      <a:r>
                        <a:rPr sz="1800" spc="-25" dirty="0">
                          <a:latin typeface="Calibri"/>
                          <a:cs typeface="Calibri"/>
                        </a:rPr>
                        <a:t>199</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1"/>
                  </a:ext>
                </a:extLst>
              </a:tr>
              <a:tr h="370840">
                <a:tc>
                  <a:txBody>
                    <a:bodyPr/>
                    <a:lstStyle/>
                    <a:p>
                      <a:pPr marL="91440">
                        <a:lnSpc>
                          <a:spcPct val="100000"/>
                        </a:lnSpc>
                        <a:spcBef>
                          <a:spcPts val="245"/>
                        </a:spcBef>
                      </a:pPr>
                      <a:r>
                        <a:rPr sz="1800" spc="-10" dirty="0">
                          <a:latin typeface="Calibri"/>
                          <a:cs typeface="Calibri"/>
                        </a:rPr>
                        <a:t>MVLH*/MVLN*</a:t>
                      </a:r>
                      <a:endParaRPr sz="1800">
                        <a:latin typeface="Calibri"/>
                        <a:cs typeface="Calibri"/>
                      </a:endParaRPr>
                    </a:p>
                  </a:txBody>
                  <a:tcPr marL="0" marR="0" marT="31115" marB="0">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905" algn="ctr">
                        <a:lnSpc>
                          <a:spcPct val="100000"/>
                        </a:lnSpc>
                        <a:spcBef>
                          <a:spcPts val="245"/>
                        </a:spcBef>
                      </a:pPr>
                      <a:r>
                        <a:rPr sz="1800" spc="-10" dirty="0">
                          <a:latin typeface="Calibri"/>
                          <a:cs typeface="Calibri"/>
                        </a:rPr>
                        <a:t>165/185</a:t>
                      </a:r>
                      <a:endParaRPr sz="1800">
                        <a:latin typeface="Calibri"/>
                        <a:cs typeface="Calibri"/>
                      </a:endParaRPr>
                    </a:p>
                  </a:txBody>
                  <a:tcPr marL="0" marR="0" marT="31115"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92075">
                        <a:lnSpc>
                          <a:spcPct val="100000"/>
                        </a:lnSpc>
                        <a:spcBef>
                          <a:spcPts val="245"/>
                        </a:spcBef>
                      </a:pPr>
                      <a:r>
                        <a:rPr sz="1800" spc="-10" dirty="0">
                          <a:latin typeface="Calibri"/>
                          <a:cs typeface="Calibri"/>
                        </a:rPr>
                        <a:t>SSTaV</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198245">
                        <a:lnSpc>
                          <a:spcPct val="100000"/>
                        </a:lnSpc>
                        <a:spcBef>
                          <a:spcPts val="265"/>
                        </a:spcBef>
                      </a:pPr>
                      <a:r>
                        <a:rPr sz="1800" spc="-25" dirty="0">
                          <a:latin typeface="Calibri"/>
                          <a:cs typeface="Calibri"/>
                        </a:rPr>
                        <a:t>352</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2"/>
                  </a:ext>
                </a:extLst>
              </a:tr>
              <a:tr h="370205">
                <a:tc>
                  <a:txBody>
                    <a:bodyPr/>
                    <a:lstStyle/>
                    <a:p>
                      <a:pPr marL="91440">
                        <a:lnSpc>
                          <a:spcPct val="100000"/>
                        </a:lnSpc>
                        <a:spcBef>
                          <a:spcPts val="245"/>
                        </a:spcBef>
                      </a:pPr>
                      <a:r>
                        <a:rPr sz="1800" spc="-10" dirty="0">
                          <a:latin typeface="Calibri"/>
                          <a:cs typeface="Calibri"/>
                        </a:rPr>
                        <a:t>HSLH*/HSLN*</a:t>
                      </a:r>
                      <a:endParaRPr sz="1800">
                        <a:latin typeface="Calibri"/>
                        <a:cs typeface="Calibri"/>
                      </a:endParaRPr>
                    </a:p>
                  </a:txBody>
                  <a:tcPr marL="0" marR="0" marT="31115" marB="0">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905" algn="ctr">
                        <a:lnSpc>
                          <a:spcPct val="100000"/>
                        </a:lnSpc>
                        <a:spcBef>
                          <a:spcPts val="245"/>
                        </a:spcBef>
                      </a:pPr>
                      <a:r>
                        <a:rPr sz="1800" spc="-10" dirty="0">
                          <a:latin typeface="Calibri"/>
                          <a:cs typeface="Calibri"/>
                        </a:rPr>
                        <a:t>170/171</a:t>
                      </a:r>
                      <a:endParaRPr sz="1800">
                        <a:latin typeface="Calibri"/>
                        <a:cs typeface="Calibri"/>
                      </a:endParaRPr>
                    </a:p>
                  </a:txBody>
                  <a:tcPr marL="0" marR="0" marT="31115"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92075">
                        <a:lnSpc>
                          <a:spcPct val="100000"/>
                        </a:lnSpc>
                        <a:spcBef>
                          <a:spcPts val="245"/>
                        </a:spcBef>
                      </a:pPr>
                      <a:r>
                        <a:rPr sz="1800" spc="-25" dirty="0">
                          <a:latin typeface="Calibri"/>
                          <a:cs typeface="Calibri"/>
                        </a:rPr>
                        <a:t>MÚP</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198245">
                        <a:lnSpc>
                          <a:spcPct val="100000"/>
                        </a:lnSpc>
                        <a:spcBef>
                          <a:spcPts val="265"/>
                        </a:spcBef>
                      </a:pPr>
                      <a:r>
                        <a:rPr sz="1800" spc="-25" dirty="0">
                          <a:latin typeface="Calibri"/>
                          <a:cs typeface="Calibri"/>
                        </a:rPr>
                        <a:t>352</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3"/>
                  </a:ext>
                </a:extLst>
              </a:tr>
              <a:tr h="365760">
                <a:tc>
                  <a:txBody>
                    <a:bodyPr/>
                    <a:lstStyle/>
                    <a:p>
                      <a:pPr marL="91440">
                        <a:lnSpc>
                          <a:spcPct val="100000"/>
                        </a:lnSpc>
                        <a:spcBef>
                          <a:spcPts val="245"/>
                        </a:spcBef>
                      </a:pPr>
                      <a:r>
                        <a:rPr sz="1800" spc="-20" dirty="0">
                          <a:latin typeface="Calibri"/>
                          <a:cs typeface="Calibri"/>
                        </a:rPr>
                        <a:t>PODM</a:t>
                      </a:r>
                      <a:endParaRPr sz="1800">
                        <a:latin typeface="Calibri"/>
                        <a:cs typeface="Calibri"/>
                      </a:endParaRPr>
                    </a:p>
                  </a:txBody>
                  <a:tcPr marL="0" marR="0" marT="31115" marB="0">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905" algn="ctr">
                        <a:lnSpc>
                          <a:spcPct val="100000"/>
                        </a:lnSpc>
                        <a:spcBef>
                          <a:spcPts val="245"/>
                        </a:spcBef>
                      </a:pPr>
                      <a:r>
                        <a:rPr sz="1800" spc="-25" dirty="0">
                          <a:latin typeface="Calibri"/>
                          <a:cs typeface="Calibri"/>
                        </a:rPr>
                        <a:t>691</a:t>
                      </a:r>
                      <a:endParaRPr sz="1800">
                        <a:latin typeface="Calibri"/>
                        <a:cs typeface="Calibri"/>
                      </a:endParaRPr>
                    </a:p>
                  </a:txBody>
                  <a:tcPr marL="0" marR="0" marT="31115"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92075">
                        <a:lnSpc>
                          <a:spcPct val="100000"/>
                        </a:lnSpc>
                        <a:spcBef>
                          <a:spcPts val="245"/>
                        </a:spcBef>
                      </a:pPr>
                      <a:r>
                        <a:rPr sz="1800" spc="-20" dirty="0">
                          <a:latin typeface="Calibri"/>
                          <a:cs typeface="Calibri"/>
                        </a:rPr>
                        <a:t>DBP*</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198245">
                        <a:lnSpc>
                          <a:spcPct val="100000"/>
                        </a:lnSpc>
                        <a:spcBef>
                          <a:spcPts val="245"/>
                        </a:spcBef>
                      </a:pPr>
                      <a:r>
                        <a:rPr sz="1800" spc="-25" dirty="0">
                          <a:latin typeface="Calibri"/>
                          <a:cs typeface="Calibri"/>
                        </a:rPr>
                        <a:t>211</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4"/>
                  </a:ext>
                </a:extLst>
              </a:tr>
              <a:tr h="365125">
                <a:tc>
                  <a:txBody>
                    <a:bodyPr/>
                    <a:lstStyle/>
                    <a:p>
                      <a:pPr marL="91440">
                        <a:lnSpc>
                          <a:spcPct val="100000"/>
                        </a:lnSpc>
                        <a:spcBef>
                          <a:spcPts val="245"/>
                        </a:spcBef>
                      </a:pPr>
                      <a:r>
                        <a:rPr sz="1800" spc="-10" dirty="0">
                          <a:latin typeface="Calibri"/>
                          <a:cs typeface="Calibri"/>
                        </a:rPr>
                        <a:t>MODRÁSEK*</a:t>
                      </a:r>
                      <a:endParaRPr sz="1800">
                        <a:latin typeface="Calibri"/>
                        <a:cs typeface="Calibri"/>
                      </a:endParaRPr>
                    </a:p>
                  </a:txBody>
                  <a:tcPr marL="0" marR="0" marT="31115" marB="0">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905" algn="ctr">
                        <a:lnSpc>
                          <a:spcPct val="100000"/>
                        </a:lnSpc>
                        <a:spcBef>
                          <a:spcPts val="245"/>
                        </a:spcBef>
                      </a:pPr>
                      <a:r>
                        <a:rPr sz="1800" spc="-25" dirty="0">
                          <a:latin typeface="Calibri"/>
                          <a:cs typeface="Calibri"/>
                        </a:rPr>
                        <a:t>174</a:t>
                      </a:r>
                      <a:endParaRPr sz="1800">
                        <a:latin typeface="Calibri"/>
                        <a:cs typeface="Calibri"/>
                      </a:endParaRPr>
                    </a:p>
                  </a:txBody>
                  <a:tcPr marL="0" marR="0" marT="31115"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92075">
                        <a:lnSpc>
                          <a:spcPct val="100000"/>
                        </a:lnSpc>
                        <a:spcBef>
                          <a:spcPts val="245"/>
                        </a:spcBef>
                      </a:pPr>
                      <a:r>
                        <a:rPr sz="1800" spc="-20" dirty="0">
                          <a:latin typeface="Calibri"/>
                          <a:cs typeface="Calibri"/>
                        </a:rPr>
                        <a:t>PnV*</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198245">
                        <a:lnSpc>
                          <a:spcPct val="100000"/>
                        </a:lnSpc>
                        <a:spcBef>
                          <a:spcPts val="245"/>
                        </a:spcBef>
                      </a:pPr>
                      <a:r>
                        <a:rPr sz="1800" spc="-25" dirty="0">
                          <a:latin typeface="Calibri"/>
                          <a:cs typeface="Calibri"/>
                        </a:rPr>
                        <a:t>148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5"/>
                  </a:ext>
                </a:extLst>
              </a:tr>
            </a:tbl>
          </a:graphicData>
        </a:graphic>
      </p:graphicFrame>
      <p:sp>
        <p:nvSpPr>
          <p:cNvPr id="12" name="object 12"/>
          <p:cNvSpPr txBox="1"/>
          <p:nvPr/>
        </p:nvSpPr>
        <p:spPr>
          <a:xfrm>
            <a:off x="8045577" y="5507228"/>
            <a:ext cx="2733675" cy="84455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0" normalizeH="0" baseline="0" noProof="0" dirty="0">
                <a:ln>
                  <a:noFill/>
                </a:ln>
                <a:solidFill>
                  <a:prstClr val="black"/>
                </a:solidFill>
                <a:effectLst/>
                <a:uLnTx/>
                <a:uFillTx/>
                <a:latin typeface="Gill Sans MT"/>
                <a:cs typeface="Gill Sans MT"/>
              </a:rPr>
              <a:t>Dotace</a:t>
            </a:r>
            <a:r>
              <a:rPr kumimoji="0" sz="1800" b="0" i="1" u="none" strike="noStrike" kern="1200" cap="none" spc="-20"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je</a:t>
            </a:r>
            <a:r>
              <a:rPr kumimoji="0" sz="1800" b="0" i="1" u="none" strike="noStrike" kern="1200" cap="none" spc="-2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vyplácena</a:t>
            </a:r>
            <a:r>
              <a:rPr kumimoji="0" sz="1800" b="0" i="1" u="none" strike="noStrike" kern="1200" cap="none" spc="-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na</a:t>
            </a:r>
            <a:r>
              <a:rPr kumimoji="0" sz="1800" b="0" i="1" u="none" strike="noStrike" kern="1200" cap="none" spc="-1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ha</a:t>
            </a:r>
            <a:r>
              <a:rPr kumimoji="0" sz="1800" b="0" i="1" u="none" strike="noStrike" kern="1200" cap="none" spc="-15" normalizeH="0" baseline="0" noProof="0" dirty="0">
                <a:ln>
                  <a:noFill/>
                </a:ln>
                <a:solidFill>
                  <a:prstClr val="black"/>
                </a:solidFill>
                <a:effectLst/>
                <a:uLnTx/>
                <a:uFillTx/>
                <a:latin typeface="Gill Sans MT"/>
                <a:cs typeface="Gill Sans MT"/>
              </a:rPr>
              <a:t> </a:t>
            </a:r>
            <a:r>
              <a:rPr kumimoji="0" sz="1800" b="0" i="1" u="none" strike="noStrike" kern="1200" cap="none" spc="-25" normalizeH="0" baseline="0" noProof="0" dirty="0">
                <a:ln>
                  <a:noFill/>
                </a:ln>
                <a:solidFill>
                  <a:prstClr val="black"/>
                </a:solidFill>
                <a:effectLst/>
                <a:uLnTx/>
                <a:uFillTx/>
                <a:latin typeface="Gill Sans MT"/>
                <a:cs typeface="Gill Sans MT"/>
              </a:rPr>
              <a:t>DPB</a:t>
            </a:r>
            <a:endParaRPr kumimoji="0" sz="1800" b="0" i="0" u="none" strike="noStrike" kern="1200" cap="none" spc="0" normalizeH="0" baseline="0" noProof="0">
              <a:ln>
                <a:noFill/>
              </a:ln>
              <a:solidFill>
                <a:prstClr val="black"/>
              </a:solidFill>
              <a:effectLst/>
              <a:uLnTx/>
              <a:uFillTx/>
              <a:latin typeface="Gill Sans MT"/>
              <a:cs typeface="Gill Sans MT"/>
            </a:endParaRPr>
          </a:p>
          <a:p>
            <a:pPr marL="306705" marR="298450" lvl="0" indent="0" algn="ctr" defTabSz="914400" rtl="0" eaLnBrk="1" fontAlgn="auto" latinLnBrk="0" hangingPunct="1">
              <a:lnSpc>
                <a:spcPts val="2120"/>
              </a:lnSpc>
              <a:spcBef>
                <a:spcPts val="105"/>
              </a:spcBef>
              <a:spcAft>
                <a:spcPts val="0"/>
              </a:spcAft>
              <a:buClrTx/>
              <a:buSzTx/>
              <a:buFontTx/>
              <a:buNone/>
              <a:tabLst/>
              <a:defRPr/>
            </a:pPr>
            <a:r>
              <a:rPr kumimoji="0" sz="1800" b="0" i="1" u="none" strike="noStrike" kern="1200" cap="none" spc="0" normalizeH="0" baseline="0" noProof="0" dirty="0">
                <a:ln>
                  <a:noFill/>
                </a:ln>
                <a:solidFill>
                  <a:prstClr val="black"/>
                </a:solidFill>
                <a:effectLst/>
                <a:uLnTx/>
                <a:uFillTx/>
                <a:latin typeface="Gill Sans MT"/>
                <a:cs typeface="Gill Sans MT"/>
              </a:rPr>
              <a:t>se</a:t>
            </a:r>
            <a:r>
              <a:rPr kumimoji="0" sz="1800" b="0" i="1" u="none" strike="noStrike" kern="1200" cap="none" spc="-65"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zemědělskou</a:t>
            </a:r>
            <a:r>
              <a:rPr kumimoji="0" sz="1800" b="0" i="1" u="none" strike="noStrike" kern="1200" cap="none" spc="-45" normalizeH="0" baseline="0" noProof="0" dirty="0">
                <a:ln>
                  <a:noFill/>
                </a:ln>
                <a:solidFill>
                  <a:prstClr val="black"/>
                </a:solidFill>
                <a:effectLst/>
                <a:uLnTx/>
                <a:uFillTx/>
                <a:latin typeface="Gill Sans MT"/>
                <a:cs typeface="Gill Sans MT"/>
              </a:rPr>
              <a:t> </a:t>
            </a:r>
            <a:r>
              <a:rPr kumimoji="0" sz="1800" b="0" i="1" u="none" strike="noStrike" kern="1200" cap="none" spc="-10" normalizeH="0" baseline="0" noProof="0" dirty="0">
                <a:ln>
                  <a:noFill/>
                </a:ln>
                <a:solidFill>
                  <a:prstClr val="black"/>
                </a:solidFill>
                <a:effectLst/>
                <a:uLnTx/>
                <a:uFillTx/>
                <a:latin typeface="Gill Sans MT"/>
                <a:cs typeface="Gill Sans MT"/>
              </a:rPr>
              <a:t>kulturou </a:t>
            </a:r>
            <a:r>
              <a:rPr kumimoji="0" sz="1800" b="0" i="1" u="none" strike="noStrike" kern="1200" cap="none" spc="0" normalizeH="0" baseline="0" noProof="0" dirty="0">
                <a:ln>
                  <a:noFill/>
                </a:ln>
                <a:solidFill>
                  <a:prstClr val="black"/>
                </a:solidFill>
                <a:effectLst/>
                <a:uLnTx/>
                <a:uFillTx/>
                <a:latin typeface="Gill Sans MT"/>
                <a:cs typeface="Gill Sans MT"/>
              </a:rPr>
              <a:t>trvalý</a:t>
            </a:r>
            <a:r>
              <a:rPr kumimoji="0" sz="1800" b="0" i="1" u="none" strike="noStrike" kern="1200" cap="none" spc="-10" normalizeH="0" baseline="0" noProof="0" dirty="0">
                <a:ln>
                  <a:noFill/>
                </a:ln>
                <a:solidFill>
                  <a:prstClr val="black"/>
                </a:solidFill>
                <a:effectLst/>
                <a:uLnTx/>
                <a:uFillTx/>
                <a:latin typeface="Gill Sans MT"/>
                <a:cs typeface="Gill Sans MT"/>
              </a:rPr>
              <a:t> </a:t>
            </a:r>
            <a:r>
              <a:rPr kumimoji="0" sz="1800" b="0" i="1" u="none" strike="noStrike" kern="1200" cap="none" spc="0" normalizeH="0" baseline="0" noProof="0" dirty="0">
                <a:ln>
                  <a:noFill/>
                </a:ln>
                <a:solidFill>
                  <a:prstClr val="black"/>
                </a:solidFill>
                <a:effectLst/>
                <a:uLnTx/>
                <a:uFillTx/>
                <a:latin typeface="Gill Sans MT"/>
                <a:cs typeface="Gill Sans MT"/>
              </a:rPr>
              <a:t>travní</a:t>
            </a:r>
            <a:r>
              <a:rPr kumimoji="0" sz="1800" b="0" i="1" u="none" strike="noStrike" kern="1200" cap="none" spc="-5" normalizeH="0" baseline="0" noProof="0" dirty="0">
                <a:ln>
                  <a:noFill/>
                </a:ln>
                <a:solidFill>
                  <a:prstClr val="black"/>
                </a:solidFill>
                <a:effectLst/>
                <a:uLnTx/>
                <a:uFillTx/>
                <a:latin typeface="Gill Sans MT"/>
                <a:cs typeface="Gill Sans MT"/>
              </a:rPr>
              <a:t> </a:t>
            </a:r>
            <a:r>
              <a:rPr kumimoji="0" sz="1800" b="0" i="1" u="none" strike="noStrike" kern="1200" cap="none" spc="-10" normalizeH="0" baseline="0" noProof="0" dirty="0">
                <a:ln>
                  <a:noFill/>
                </a:ln>
                <a:solidFill>
                  <a:prstClr val="black"/>
                </a:solidFill>
                <a:effectLst/>
                <a:uLnTx/>
                <a:uFillTx/>
                <a:latin typeface="Gill Sans MT"/>
                <a:cs typeface="Gill Sans MT"/>
              </a:rPr>
              <a:t>porost.</a:t>
            </a:r>
            <a:endParaRPr kumimoji="0" sz="1800" b="0" i="0" u="none" strike="noStrike" kern="1200" cap="none" spc="0" normalizeH="0" baseline="0" noProof="0">
              <a:ln>
                <a:noFill/>
              </a:ln>
              <a:solidFill>
                <a:prstClr val="black"/>
              </a:solidFill>
              <a:effectLst/>
              <a:uLnTx/>
              <a:uFillTx/>
              <a:latin typeface="Gill Sans MT"/>
              <a:cs typeface="Gill Sans MT"/>
            </a:endParaRPr>
          </a:p>
        </p:txBody>
      </p:sp>
      <p:sp>
        <p:nvSpPr>
          <p:cNvPr id="13" name="object 13"/>
          <p:cNvSpPr txBox="1"/>
          <p:nvPr/>
        </p:nvSpPr>
        <p:spPr>
          <a:xfrm>
            <a:off x="1666113" y="3661917"/>
            <a:ext cx="8978265" cy="1858645"/>
          </a:xfrm>
          <a:prstGeom prst="rect">
            <a:avLst/>
          </a:prstGeom>
        </p:spPr>
        <p:txBody>
          <a:bodyPr vert="horz" wrap="square" lIns="0" tIns="12065" rIns="0" bIns="0" rtlCol="0">
            <a:spAutoFit/>
          </a:bodyPr>
          <a:lstStyle/>
          <a:p>
            <a:pPr marL="20447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0" normalizeH="0" baseline="0" noProof="0" dirty="0">
                <a:ln>
                  <a:noFill/>
                </a:ln>
                <a:solidFill>
                  <a:prstClr val="black"/>
                </a:solidFill>
                <a:effectLst/>
                <a:uLnTx/>
                <a:uFillTx/>
                <a:latin typeface="Calibri"/>
                <a:cs typeface="Calibri"/>
              </a:rPr>
              <a:t>*Při</a:t>
            </a:r>
            <a:r>
              <a:rPr kumimoji="0" sz="1600" b="0" i="0" u="none" strike="noStrike" kern="1200" cap="none" spc="5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souběhu</a:t>
            </a:r>
            <a:r>
              <a:rPr kumimoji="0" sz="1600" b="0" i="0" u="none" strike="noStrike" kern="1200" cap="none" spc="5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s</a:t>
            </a:r>
            <a:r>
              <a:rPr kumimoji="0" sz="1600" b="0" i="0" u="none" strike="noStrike" kern="1200" cap="none" spc="5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oblastmi,</a:t>
            </a:r>
            <a:r>
              <a:rPr kumimoji="0" sz="1600" b="0" i="0" u="none" strike="noStrike" kern="1200" cap="none" spc="5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kde</a:t>
            </a:r>
            <a:r>
              <a:rPr kumimoji="0" sz="1600" b="0" i="0" u="none" strike="noStrike" kern="1200" cap="none" spc="5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zvláštní</a:t>
            </a:r>
            <a:r>
              <a:rPr kumimoji="0" sz="1600" b="0" i="0" u="none" strike="noStrike" kern="1200" cap="none" spc="54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právní</a:t>
            </a:r>
            <a:r>
              <a:rPr kumimoji="0" sz="1600" b="0" i="0" u="none" strike="noStrike" kern="1200" cap="none" spc="5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předpis</a:t>
            </a:r>
            <a:r>
              <a:rPr kumimoji="0" sz="1600" b="0" i="0" u="none" strike="noStrike" kern="1200" cap="none" spc="5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zakazuje</a:t>
            </a:r>
            <a:r>
              <a:rPr kumimoji="0" sz="1600" b="0" i="0" u="none" strike="noStrike" kern="1200" cap="none" spc="5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hnojit,</a:t>
            </a:r>
            <a:r>
              <a:rPr kumimoji="0" sz="1600" b="0" i="0" u="none" strike="noStrike" kern="1200" cap="none" spc="5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dochází</a:t>
            </a:r>
            <a:r>
              <a:rPr kumimoji="0" sz="1600" b="0" i="0" u="none" strike="noStrike" kern="1200" cap="none" spc="5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k</a:t>
            </a:r>
            <a:r>
              <a:rPr kumimoji="0" sz="1600" b="0" i="0" u="none" strike="noStrike" kern="1200" cap="none" spc="5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odpočtu</a:t>
            </a:r>
            <a:r>
              <a:rPr kumimoji="0" sz="1600" b="0" i="0" u="none" strike="noStrike" kern="1200" cap="none" spc="5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ve</a:t>
            </a:r>
            <a:r>
              <a:rPr kumimoji="0" sz="1600" b="0" i="0" u="none" strike="noStrike" kern="1200" cap="none" spc="520" normalizeH="0" baseline="0" noProof="0" dirty="0">
                <a:ln>
                  <a:noFill/>
                </a:ln>
                <a:solidFill>
                  <a:prstClr val="black"/>
                </a:solidFill>
                <a:effectLst/>
                <a:uLnTx/>
                <a:uFillTx/>
                <a:latin typeface="Calibri"/>
                <a:cs typeface="Calibri"/>
              </a:rPr>
              <a:t> </a:t>
            </a:r>
            <a:r>
              <a:rPr kumimoji="0" sz="1600" b="0" i="0" u="none" strike="noStrike" kern="1200" cap="none" spc="-20" normalizeH="0" baseline="0" noProof="0" dirty="0">
                <a:ln>
                  <a:noFill/>
                </a:ln>
                <a:solidFill>
                  <a:prstClr val="black"/>
                </a:solidFill>
                <a:effectLst/>
                <a:uLnTx/>
                <a:uFillTx/>
                <a:latin typeface="Calibri"/>
                <a:cs typeface="Calibri"/>
              </a:rPr>
              <a:t>výši</a:t>
            </a:r>
            <a:endParaRPr kumimoji="0" sz="1600" b="0" i="0" u="none" strike="noStrike" kern="1200" cap="none" spc="0" normalizeH="0" baseline="0" noProof="0">
              <a:ln>
                <a:noFill/>
              </a:ln>
              <a:solidFill>
                <a:prstClr val="black"/>
              </a:solidFill>
              <a:effectLst/>
              <a:uLnTx/>
              <a:uFillTx/>
              <a:latin typeface="Calibri"/>
              <a:cs typeface="Calibri"/>
            </a:endParaRPr>
          </a:p>
          <a:p>
            <a:pPr marL="20447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prstClr val="black"/>
                </a:solidFill>
                <a:effectLst/>
                <a:uLnTx/>
                <a:uFillTx/>
                <a:latin typeface="Calibri"/>
                <a:cs typeface="Calibri"/>
              </a:rPr>
              <a:t>95</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EUR/ha</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(PnV</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a:t>
            </a:r>
            <a:r>
              <a:rPr kumimoji="0" sz="1600" b="0" i="0" u="none" strike="noStrike" kern="1200" cap="none" spc="37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57</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EUR/ha).</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Při</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souběhu</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s</a:t>
            </a:r>
            <a:r>
              <a:rPr kumimoji="0" sz="1600" b="0" i="0" u="none" strike="noStrike" kern="1200" cap="none" spc="36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oblastmi,</a:t>
            </a:r>
            <a:r>
              <a:rPr kumimoji="0" sz="1600" b="0" i="0" u="none" strike="noStrike" kern="1200" cap="none" spc="38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kde</a:t>
            </a:r>
            <a:r>
              <a:rPr kumimoji="0" sz="1600" b="0" i="0" u="none" strike="noStrike" kern="1200" cap="none" spc="36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zvláštní</a:t>
            </a:r>
            <a:r>
              <a:rPr kumimoji="0" sz="1600" b="0" i="0" u="none" strike="noStrike" kern="1200" cap="none" spc="37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právní</a:t>
            </a:r>
            <a:r>
              <a:rPr kumimoji="0" sz="1600" b="0" i="0" u="none" strike="noStrike" kern="1200" cap="none" spc="37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předpis</a:t>
            </a:r>
            <a:r>
              <a:rPr kumimoji="0" sz="1600" b="0" i="0" u="none" strike="noStrike" kern="1200" cap="none" spc="37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zakazuje</a:t>
            </a:r>
            <a:r>
              <a:rPr kumimoji="0" sz="1600" b="0" i="0" u="none" strike="noStrike" kern="1200" cap="none" spc="365"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hnojit</a:t>
            </a:r>
            <a:endParaRPr kumimoji="0" sz="1600" b="0" i="0" u="none" strike="noStrike" kern="1200" cap="none" spc="0" normalizeH="0" baseline="0" noProof="0">
              <a:ln>
                <a:noFill/>
              </a:ln>
              <a:solidFill>
                <a:prstClr val="black"/>
              </a:solidFill>
              <a:effectLst/>
              <a:uLnTx/>
              <a:uFillTx/>
              <a:latin typeface="Calibri"/>
              <a:cs typeface="Calibri"/>
            </a:endParaRPr>
          </a:p>
          <a:p>
            <a:pPr marL="20447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cs typeface="Calibri"/>
              </a:rPr>
              <a:t>průmyslovými</a:t>
            </a:r>
            <a:r>
              <a:rPr kumimoji="0" sz="1600" b="0" i="0" u="none" strike="noStrike" kern="1200" cap="none" spc="-40" normalizeH="0" baseline="0" noProof="0" dirty="0">
                <a:ln>
                  <a:noFill/>
                </a:ln>
                <a:solidFill>
                  <a:prstClr val="black"/>
                </a:solidFill>
                <a:effectLst/>
                <a:uLnTx/>
                <a:uFillTx/>
                <a:latin typeface="Calibri"/>
                <a:cs typeface="Calibri"/>
              </a:rPr>
              <a:t> </a:t>
            </a:r>
            <a:r>
              <a:rPr kumimoji="0" sz="1600" b="0" i="0" u="none" strike="noStrike" kern="1200" cap="none" spc="-20" normalizeH="0" baseline="0" noProof="0" dirty="0">
                <a:ln>
                  <a:noFill/>
                </a:ln>
                <a:solidFill>
                  <a:prstClr val="black"/>
                </a:solidFill>
                <a:effectLst/>
                <a:uLnTx/>
                <a:uFillTx/>
                <a:latin typeface="Calibri"/>
                <a:cs typeface="Calibri"/>
              </a:rPr>
              <a:t>hnojivy,</a:t>
            </a:r>
            <a:r>
              <a:rPr kumimoji="0" sz="1600" b="0" i="0" u="none" strike="noStrike" kern="1200" cap="none" spc="-2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dochází</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k</a:t>
            </a:r>
            <a:r>
              <a:rPr kumimoji="0" sz="1600" b="0" i="0" u="none" strike="noStrike" kern="1200" cap="none" spc="-4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odpočtu</a:t>
            </a:r>
            <a:r>
              <a:rPr kumimoji="0" sz="1600" b="0" i="0" u="none" strike="noStrike" kern="1200" cap="none" spc="-1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ve</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výši</a:t>
            </a:r>
            <a:r>
              <a:rPr kumimoji="0" sz="1600" b="0" i="0" u="none" strike="noStrike" kern="1200" cap="none" spc="-4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56</a:t>
            </a:r>
            <a:r>
              <a:rPr kumimoji="0" sz="1600" b="0" i="0" u="none" strike="noStrike" kern="1200" cap="none" spc="-2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EUR/ha</a:t>
            </a:r>
            <a:r>
              <a:rPr kumimoji="0" sz="1600" b="0" i="0" u="none" strike="noStrike" kern="1200" cap="none" spc="-1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(PnV</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34</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EUR/ha).</a:t>
            </a:r>
            <a:endParaRPr kumimoji="0" sz="1600" b="0" i="0" u="none" strike="noStrike" kern="1200" cap="none" spc="0" normalizeH="0" baseline="0" noProof="0">
              <a:ln>
                <a:noFill/>
              </a:ln>
              <a:solidFill>
                <a:prstClr val="black"/>
              </a:solidFill>
              <a:effectLst/>
              <a:uLnTx/>
              <a:uFillTx/>
              <a:latin typeface="Calibri"/>
              <a:cs typeface="Calibri"/>
            </a:endParaRPr>
          </a:p>
          <a:p>
            <a:pPr marL="204470" marR="0" lvl="0" indent="0" algn="l" defTabSz="914400" rtl="0" eaLnBrk="1" fontAlgn="auto" latinLnBrk="0" hangingPunct="1">
              <a:lnSpc>
                <a:spcPct val="100000"/>
              </a:lnSpc>
              <a:spcBef>
                <a:spcPts val="1200"/>
              </a:spcBef>
              <a:spcAft>
                <a:spcPts val="0"/>
              </a:spcAft>
              <a:buClrTx/>
              <a:buSzTx/>
              <a:buFontTx/>
              <a:buNone/>
              <a:tabLst/>
              <a:defRPr/>
            </a:pPr>
            <a:r>
              <a:rPr kumimoji="0" sz="1600" b="0" i="0" u="none" strike="noStrike" kern="1200" cap="none" spc="0" normalizeH="0" baseline="0" noProof="0" dirty="0">
                <a:ln>
                  <a:noFill/>
                </a:ln>
                <a:solidFill>
                  <a:prstClr val="black"/>
                </a:solidFill>
                <a:effectLst/>
                <a:uLnTx/>
                <a:uFillTx/>
                <a:latin typeface="Calibri"/>
                <a:cs typeface="Calibri"/>
              </a:rPr>
              <a:t>**V</a:t>
            </a:r>
            <a:r>
              <a:rPr kumimoji="0" sz="1600" b="0" i="0" u="none" strike="noStrike" kern="1200" cap="none" spc="29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případě,</a:t>
            </a:r>
            <a:r>
              <a:rPr kumimoji="0" sz="1600" b="0" i="0" u="none" strike="noStrike" kern="1200" cap="none" spc="30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že</a:t>
            </a:r>
            <a:r>
              <a:rPr kumimoji="0" sz="1600" b="0" i="0" u="none" strike="noStrike" kern="1200" cap="none" spc="30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bude</a:t>
            </a:r>
            <a:r>
              <a:rPr kumimoji="0" sz="1600" b="0" i="0" u="none" strike="noStrike" kern="1200" cap="none" spc="30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na</a:t>
            </a:r>
            <a:r>
              <a:rPr kumimoji="0" sz="1600" b="0" i="0" u="none" strike="noStrike" kern="1200" cap="none" spc="30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dílu</a:t>
            </a:r>
            <a:r>
              <a:rPr kumimoji="0" sz="1600" b="0" i="0" u="none" strike="noStrike" kern="1200" cap="none" spc="30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půdního</a:t>
            </a:r>
            <a:r>
              <a:rPr kumimoji="0" sz="1600" b="0" i="0" u="none" strike="noStrike" kern="1200" cap="none" spc="30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bloku</a:t>
            </a:r>
            <a:r>
              <a:rPr kumimoji="0" sz="1600" b="0" i="0" u="none" strike="noStrike" kern="1200" cap="none" spc="30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povoleno</a:t>
            </a:r>
            <a:r>
              <a:rPr kumimoji="0" sz="1600" b="0" i="0" u="none" strike="noStrike" kern="1200" cap="none" spc="31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orgánem</a:t>
            </a:r>
            <a:r>
              <a:rPr kumimoji="0" sz="1600" b="0" i="0" u="none" strike="noStrike" kern="1200" cap="none" spc="29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ochrany</a:t>
            </a:r>
            <a:r>
              <a:rPr kumimoji="0" sz="1600" b="0" i="0" u="none" strike="noStrike" kern="1200" cap="none" spc="30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přírody</a:t>
            </a:r>
            <a:r>
              <a:rPr kumimoji="0" sz="1600" b="0" i="0" u="none" strike="noStrike" kern="1200" cap="none" spc="30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přihnojení</a:t>
            </a:r>
            <a:r>
              <a:rPr kumimoji="0" sz="1600" b="0" i="0" u="none" strike="noStrike" kern="1200" cap="none" spc="310"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travního</a:t>
            </a:r>
            <a:endParaRPr kumimoji="0" sz="1600" b="0" i="0" u="none" strike="noStrike" kern="1200" cap="none" spc="0" normalizeH="0" baseline="0" noProof="0">
              <a:ln>
                <a:noFill/>
              </a:ln>
              <a:solidFill>
                <a:prstClr val="black"/>
              </a:solidFill>
              <a:effectLst/>
              <a:uLnTx/>
              <a:uFillTx/>
              <a:latin typeface="Calibri"/>
              <a:cs typeface="Calibri"/>
            </a:endParaRPr>
          </a:p>
          <a:p>
            <a:pPr marL="204470" marR="0" lvl="0" indent="0" algn="l"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cs typeface="Calibri"/>
              </a:rPr>
              <a:t>porostu,</a:t>
            </a:r>
            <a:r>
              <a:rPr kumimoji="0" sz="1600" b="0" i="0" u="none" strike="noStrike" kern="1200" cap="none" spc="-2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bude</a:t>
            </a:r>
            <a:r>
              <a:rPr kumimoji="0" sz="1600" b="0" i="0" u="none" strike="noStrike" kern="1200" cap="none" spc="-4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daném</a:t>
            </a:r>
            <a:r>
              <a:rPr kumimoji="0" sz="1600" b="0" i="0" u="none" strike="noStrike" kern="1200" cap="none" spc="-4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roce</a:t>
            </a:r>
            <a:r>
              <a:rPr kumimoji="0" sz="1600" b="0" i="0" u="none" strike="noStrike" kern="1200" cap="none" spc="-15"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docházet</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k</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odpočtu</a:t>
            </a:r>
            <a:r>
              <a:rPr kumimoji="0" sz="1600" b="0" i="0" u="none" strike="noStrike" kern="1200" cap="none" spc="-2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ve</a:t>
            </a:r>
            <a:r>
              <a:rPr kumimoji="0" sz="1600" b="0" i="0" u="none" strike="noStrike" kern="1200" cap="none" spc="-30"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výši</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0" normalizeH="0" baseline="0" noProof="0" dirty="0">
                <a:ln>
                  <a:noFill/>
                </a:ln>
                <a:solidFill>
                  <a:prstClr val="black"/>
                </a:solidFill>
                <a:effectLst/>
                <a:uLnTx/>
                <a:uFillTx/>
                <a:latin typeface="Calibri"/>
                <a:cs typeface="Calibri"/>
              </a:rPr>
              <a:t>95</a:t>
            </a:r>
            <a:r>
              <a:rPr kumimoji="0" sz="1600" b="0" i="0" u="none" strike="noStrike" kern="1200" cap="none" spc="-35" normalizeH="0" baseline="0" noProof="0" dirty="0">
                <a:ln>
                  <a:noFill/>
                </a:ln>
                <a:solidFill>
                  <a:prstClr val="black"/>
                </a:solidFill>
                <a:effectLst/>
                <a:uLnTx/>
                <a:uFillTx/>
                <a:latin typeface="Calibri"/>
                <a:cs typeface="Calibri"/>
              </a:rPr>
              <a:t> </a:t>
            </a:r>
            <a:r>
              <a:rPr kumimoji="0" sz="1600" b="0" i="0" u="none" strike="noStrike" kern="1200" cap="none" spc="-10" normalizeH="0" baseline="0" noProof="0" dirty="0">
                <a:ln>
                  <a:noFill/>
                </a:ln>
                <a:solidFill>
                  <a:prstClr val="black"/>
                </a:solidFill>
                <a:effectLst/>
                <a:uLnTx/>
                <a:uFillTx/>
                <a:latin typeface="Calibri"/>
                <a:cs typeface="Calibri"/>
              </a:rPr>
              <a:t>EUR/ha.</a:t>
            </a:r>
            <a:endParaRPr kumimoji="0" sz="16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cs typeface="Calibri"/>
              </a:rPr>
              <a:t>Kombinovatelnost</a:t>
            </a:r>
            <a:endParaRPr kumimoji="0" sz="1800" b="0" i="0" u="none" strike="noStrike" kern="1200" cap="none" spc="0" normalizeH="0" baseline="0" noProof="0">
              <a:ln>
                <a:noFill/>
              </a:ln>
              <a:solidFill>
                <a:prstClr val="black"/>
              </a:solidFill>
              <a:effectLst/>
              <a:uLnTx/>
              <a:uFillTx/>
              <a:latin typeface="Calibri"/>
              <a:cs typeface="Calibri"/>
            </a:endParaRPr>
          </a:p>
        </p:txBody>
      </p:sp>
      <p:sp>
        <p:nvSpPr>
          <p:cNvPr id="14" name="object 14"/>
          <p:cNvSpPr txBox="1"/>
          <p:nvPr/>
        </p:nvSpPr>
        <p:spPr>
          <a:xfrm>
            <a:off x="1666113" y="5647435"/>
            <a:ext cx="5462270" cy="1001394"/>
          </a:xfrm>
          <a:prstGeom prst="rect">
            <a:avLst/>
          </a:prstGeom>
        </p:spPr>
        <p:txBody>
          <a:bodyPr vert="horz" wrap="square" lIns="0" tIns="12700" rIns="0" bIns="0" rtlCol="0">
            <a:spAutoFit/>
          </a:bodyPr>
          <a:lstStyle/>
          <a:p>
            <a:pPr marL="299085" marR="46990" lvl="0" indent="-287020" algn="l" defTabSz="914400" rtl="0" eaLnBrk="1" fontAlgn="auto" latinLnBrk="0" hangingPunct="1">
              <a:lnSpc>
                <a:spcPct val="100000"/>
              </a:lnSpc>
              <a:spcBef>
                <a:spcPts val="1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EZ</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trvalý</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travní</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porost</a:t>
            </a:r>
            <a:r>
              <a:rPr kumimoji="0" sz="1800" b="0" i="0" u="none" strike="noStrike" kern="1200" cap="none" spc="3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(u</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určitých</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titulů</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samostatné </a:t>
            </a:r>
            <a:r>
              <a:rPr kumimoji="0" sz="1800" b="0" i="0" u="none" strike="noStrike" kern="1200" cap="none" spc="0" normalizeH="0" baseline="0" noProof="0" dirty="0">
                <a:ln>
                  <a:noFill/>
                </a:ln>
                <a:solidFill>
                  <a:prstClr val="black"/>
                </a:solidFill>
                <a:effectLst/>
                <a:uLnTx/>
                <a:uFillTx/>
                <a:latin typeface="Calibri"/>
                <a:cs typeface="Calibri"/>
              </a:rPr>
              <a:t>platby</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při</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souběhu</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25" normalizeH="0" baseline="0" noProof="0" dirty="0">
                <a:ln>
                  <a:noFill/>
                </a:ln>
                <a:solidFill>
                  <a:prstClr val="black"/>
                </a:solidFill>
                <a:effectLst/>
                <a:uLnTx/>
                <a:uFillTx/>
                <a:latin typeface="Calibri"/>
                <a:cs typeface="Calibri"/>
              </a:rPr>
              <a:t>EZ)</a:t>
            </a:r>
            <a:endParaRPr kumimoji="0" sz="1800" b="0" i="0" u="none" strike="noStrike" kern="1200" cap="none" spc="0" normalizeH="0" baseline="0" noProof="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tab pos="299085"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s</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ALS</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silvopastevní</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(platba</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se</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poskytne</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na</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AEKO</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i</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20" normalizeH="0" baseline="0" noProof="0" dirty="0">
                <a:ln>
                  <a:noFill/>
                </a:ln>
                <a:solidFill>
                  <a:prstClr val="black"/>
                </a:solidFill>
                <a:effectLst/>
                <a:uLnTx/>
                <a:uFillTx/>
                <a:latin typeface="Calibri"/>
                <a:cs typeface="Calibri"/>
              </a:rPr>
              <a:t>ALS)</a:t>
            </a:r>
            <a:endParaRPr kumimoji="0" sz="1800" b="0" i="0" u="none" strike="noStrike" kern="1200" cap="none" spc="0" normalizeH="0" baseline="0" noProof="0">
              <a:ln>
                <a:noFill/>
              </a:ln>
              <a:solidFill>
                <a:prstClr val="black"/>
              </a:solidFill>
              <a:effectLst/>
              <a:uLnTx/>
              <a:uFillTx/>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143000" y="609480"/>
            <a:ext cx="9874080" cy="72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25" name="CustomShape 2"/>
          <p:cNvSpPr/>
          <p:nvPr/>
        </p:nvSpPr>
        <p:spPr>
          <a:xfrm>
            <a:off x="1143000" y="1489320"/>
            <a:ext cx="9871560" cy="46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Meziplodiny</a:t>
            </a:r>
            <a:r>
              <a:rPr kumimoji="0" lang="cs-CZ" sz="2200" b="0" i="0" u="none" strike="noStrike" kern="1200" cap="none" spc="-1" normalizeH="0" baseline="0" noProof="0" dirty="0">
                <a:ln>
                  <a:noFill/>
                </a:ln>
                <a:solidFill>
                  <a:srgbClr val="A6B727"/>
                </a:solidFill>
                <a:effectLst/>
                <a:uLnTx/>
                <a:uFillTx/>
                <a:latin typeface="Corbel"/>
                <a:ea typeface="DejaVu Sans"/>
              </a:rPr>
              <a:t> (nové </a:t>
            </a:r>
            <a:r>
              <a:rPr kumimoji="0" lang="cs-CZ" sz="2200" b="0" i="0" u="none" strike="noStrike" kern="1200" cap="none" spc="-1" normalizeH="0" baseline="0" noProof="0" dirty="0" err="1">
                <a:ln>
                  <a:noFill/>
                </a:ln>
                <a:solidFill>
                  <a:srgbClr val="A6B727"/>
                </a:solidFill>
                <a:effectLst/>
                <a:uLnTx/>
                <a:uFillTx/>
                <a:latin typeface="Corbel"/>
                <a:ea typeface="DejaVu Sans"/>
              </a:rPr>
              <a:t>podopatření</a:t>
            </a:r>
            <a:r>
              <a:rPr kumimoji="0" lang="cs-CZ" sz="2200" b="0" i="0" u="none" strike="noStrike" kern="1200" cap="none" spc="-1" normalizeH="0" baseline="0" noProof="0" dirty="0">
                <a:ln>
                  <a:noFill/>
                </a:ln>
                <a:solidFill>
                  <a:srgbClr val="A6B727"/>
                </a:solidFill>
                <a:effectLst/>
                <a:uLnTx/>
                <a:uFillTx/>
                <a:latin typeface="Corbel"/>
                <a:ea typeface="DejaVu Sans"/>
              </a:rPr>
              <a:t>)</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solidFill>
                  <a:srgbClr val="00B050"/>
                </a:solidFill>
                <a:effectLst/>
                <a:uLnTx/>
                <a:uFillTx/>
                <a:latin typeface="Corbel"/>
                <a:ea typeface="DejaVu Sans"/>
              </a:rPr>
              <a:t>2 </a:t>
            </a:r>
            <a:r>
              <a:rPr kumimoji="0" lang="cs-CZ" sz="2400" b="1" i="0" u="none" strike="noStrike" kern="1200" cap="none" spc="-1" normalizeH="0" baseline="0" noProof="0" dirty="0">
                <a:ln>
                  <a:noFill/>
                </a:ln>
                <a:solidFill>
                  <a:srgbClr val="00B050"/>
                </a:solidFill>
                <a:effectLst/>
                <a:uLnTx/>
                <a:uFillTx/>
                <a:latin typeface="Corbel"/>
                <a:ea typeface="DejaVu Sans"/>
              </a:rPr>
              <a:t>tituly </a:t>
            </a:r>
            <a:endParaRPr kumimoji="0" lang="cs-CZ" sz="2400" b="0" i="0" u="none" strike="noStrike" kern="1200" cap="none" spc="-1" normalizeH="0" baseline="0" noProof="0" dirty="0">
              <a:ln>
                <a:noFill/>
              </a:ln>
              <a:solidFill>
                <a:prstClr val="black"/>
              </a:solidFill>
              <a:effectLst/>
              <a:uLnTx/>
              <a:uFillTx/>
              <a:latin typeface="Arial"/>
            </a:endParaRPr>
          </a:p>
          <a:p>
            <a:pPr marL="502920" marR="0" lvl="0" indent="-455760" algn="l" defTabSz="914400" rtl="0" eaLnBrk="1" fontAlgn="auto" latinLnBrk="0" hangingPunct="1">
              <a:lnSpc>
                <a:spcPct val="90000"/>
              </a:lnSpc>
              <a:spcBef>
                <a:spcPts val="1400"/>
              </a:spcBef>
              <a:spcAft>
                <a:spcPts val="0"/>
              </a:spcAft>
              <a:buClr>
                <a:srgbClr val="A6B727"/>
              </a:buClr>
              <a:buSzPct val="80000"/>
              <a:buFont typeface="Corbel"/>
              <a:buAutoNum type="alphaLcParenR"/>
              <a:tabLst/>
              <a:defRPr/>
            </a:pPr>
            <a:r>
              <a:rPr kumimoji="0" lang="cs-CZ" sz="2400" b="0" i="0" u="none" strike="noStrike" kern="1200" cap="none" spc="-1" normalizeH="0" baseline="0" noProof="0" dirty="0">
                <a:ln>
                  <a:noFill/>
                </a:ln>
                <a:effectLst/>
                <a:uLnTx/>
                <a:uFillTx/>
                <a:latin typeface="Corbel"/>
                <a:ea typeface="DejaVu Sans"/>
              </a:rPr>
              <a:t>Meziplodiny proti utužení půdy</a:t>
            </a:r>
            <a:endParaRPr kumimoji="0" lang="cs-CZ" sz="2400" b="0" i="0" u="none" strike="noStrike" kern="1200" cap="none" spc="-1" normalizeH="0" baseline="0" noProof="0" dirty="0">
              <a:ln>
                <a:noFill/>
              </a:ln>
              <a:effectLst/>
              <a:uLnTx/>
              <a:uFillTx/>
              <a:latin typeface="Arial"/>
            </a:endParaRPr>
          </a:p>
          <a:p>
            <a:pPr marL="502920" marR="0" lvl="0" indent="-455760" algn="l" defTabSz="914400" rtl="0" eaLnBrk="1" fontAlgn="auto" latinLnBrk="0" hangingPunct="1">
              <a:lnSpc>
                <a:spcPct val="90000"/>
              </a:lnSpc>
              <a:spcBef>
                <a:spcPts val="1400"/>
              </a:spcBef>
              <a:spcAft>
                <a:spcPts val="0"/>
              </a:spcAft>
              <a:buClr>
                <a:srgbClr val="A6B727"/>
              </a:buClr>
              <a:buSzPct val="80000"/>
              <a:buFont typeface="Corbel"/>
              <a:buAutoNum type="alphaLcParenR"/>
              <a:tabLst/>
              <a:defRPr/>
            </a:pPr>
            <a:r>
              <a:rPr kumimoji="0" lang="cs-CZ" sz="2400" b="0" i="0" u="none" strike="noStrike" kern="1200" cap="none" spc="-1" normalizeH="0" baseline="0" noProof="0" dirty="0">
                <a:ln>
                  <a:noFill/>
                </a:ln>
                <a:effectLst/>
                <a:uLnTx/>
                <a:uFillTx/>
                <a:latin typeface="Corbel"/>
                <a:ea typeface="DejaVu Sans"/>
              </a:rPr>
              <a:t>Meziplodiny pro zlepšení struktury půdy, u nichž jsou stanoveny odlišné specifické směsi osiv.</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ad a) na způsobilých dílech půdních bloků, které se nacházejí na vymezeném území ve vrstvě utužení půdy.</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 založit </a:t>
            </a:r>
            <a:r>
              <a:rPr kumimoji="0" lang="cs-CZ" sz="2400" b="1" i="0" u="none" strike="noStrike" kern="1200" cap="none" spc="-1" normalizeH="0" baseline="0" noProof="0" dirty="0">
                <a:ln>
                  <a:noFill/>
                </a:ln>
                <a:effectLst/>
                <a:uLnTx/>
                <a:uFillTx/>
                <a:latin typeface="Corbel"/>
                <a:ea typeface="DejaVu Sans"/>
              </a:rPr>
              <a:t>od 20. června do 30. září </a:t>
            </a:r>
            <a:r>
              <a:rPr kumimoji="0" lang="cs-CZ" sz="2400" b="0" i="0" u="none" strike="noStrike" kern="1200" cap="none" spc="-1" normalizeH="0" baseline="0" noProof="0" dirty="0">
                <a:ln>
                  <a:noFill/>
                </a:ln>
                <a:effectLst/>
                <a:uLnTx/>
                <a:uFillTx/>
                <a:latin typeface="Corbel"/>
                <a:ea typeface="DejaVu Sans"/>
              </a:rPr>
              <a:t>porost meziplodiny a </a:t>
            </a:r>
            <a:r>
              <a:rPr kumimoji="0" lang="cs-CZ" sz="2400" b="1" i="0" u="none" strike="noStrike" kern="1200" cap="none" spc="-1" normalizeH="0" baseline="0" noProof="0" dirty="0">
                <a:ln>
                  <a:noFill/>
                </a:ln>
                <a:effectLst/>
                <a:uLnTx/>
                <a:uFillTx/>
                <a:latin typeface="Corbel"/>
                <a:ea typeface="DejaVu Sans"/>
              </a:rPr>
              <a:t>ponechat</a:t>
            </a:r>
            <a:r>
              <a:rPr kumimoji="0" lang="cs-CZ" sz="2400" b="0" i="0" u="none" strike="noStrike" kern="1200" cap="none" spc="-1" normalizeH="0" baseline="0" noProof="0" dirty="0">
                <a:ln>
                  <a:noFill/>
                </a:ln>
                <a:effectLst/>
                <a:uLnTx/>
                <a:uFillTx/>
                <a:latin typeface="Corbel"/>
                <a:ea typeface="DejaVu Sans"/>
              </a:rPr>
              <a:t> tento porost na dílu půdního bloku </a:t>
            </a:r>
            <a:r>
              <a:rPr kumimoji="0" lang="cs-CZ" sz="2400" b="1" i="0" u="none" strike="noStrike" kern="1200" cap="none" spc="-1" normalizeH="0" baseline="0" noProof="0" dirty="0">
                <a:ln>
                  <a:noFill/>
                </a:ln>
                <a:effectLst/>
                <a:uLnTx/>
                <a:uFillTx/>
                <a:latin typeface="Corbel"/>
                <a:ea typeface="DejaVu Sans"/>
              </a:rPr>
              <a:t>do 31. ledna</a:t>
            </a:r>
            <a:r>
              <a:rPr kumimoji="0" lang="cs-CZ" sz="2400" b="0" i="0" u="none" strike="noStrike" kern="1200" cap="none" spc="-1" normalizeH="0" baseline="0" noProof="0" dirty="0">
                <a:ln>
                  <a:noFill/>
                </a:ln>
                <a:effectLst/>
                <a:uLnTx/>
                <a:uFillTx/>
                <a:latin typeface="Corbel"/>
                <a:ea typeface="DejaVu Sans"/>
              </a:rPr>
              <a:t> následujícího kalendářního roku, přičemž nesmí být porost meziplodiny mechanicky ani chemicky omezován v růstu.</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1143000" y="609480"/>
            <a:ext cx="9874080" cy="66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27" name="CustomShape 2"/>
          <p:cNvSpPr/>
          <p:nvPr/>
        </p:nvSpPr>
        <p:spPr>
          <a:xfrm>
            <a:off x="754200" y="1545840"/>
            <a:ext cx="10260360" cy="454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Od 1. února do 30. dubna </a:t>
            </a:r>
            <a:r>
              <a:rPr kumimoji="0" lang="cs-CZ" sz="2200" b="0" i="0" u="none" strike="noStrike" kern="1200" cap="none" spc="-1" normalizeH="0" baseline="0" noProof="0" dirty="0">
                <a:ln>
                  <a:noFill/>
                </a:ln>
                <a:effectLst/>
                <a:uLnTx/>
                <a:uFillTx/>
                <a:latin typeface="Corbel"/>
                <a:ea typeface="DejaVu Sans"/>
              </a:rPr>
              <a:t>následujícího kalendářního roku je povinností  žadatele </a:t>
            </a:r>
            <a:r>
              <a:rPr kumimoji="0" lang="cs-CZ" sz="2200" b="1" i="0" u="none" strike="noStrike" kern="1200" cap="none" spc="-1" normalizeH="0" baseline="0" noProof="0" dirty="0">
                <a:ln>
                  <a:noFill/>
                </a:ln>
                <a:effectLst/>
                <a:uLnTx/>
                <a:uFillTx/>
                <a:latin typeface="Corbel"/>
                <a:ea typeface="DejaVu Sans"/>
              </a:rPr>
              <a:t>zapravit</a:t>
            </a:r>
            <a:r>
              <a:rPr kumimoji="0" lang="cs-CZ" sz="2200" b="0" i="0" u="none" strike="noStrike" kern="1200" cap="none" spc="-1" normalizeH="0" baseline="0" noProof="0" dirty="0">
                <a:ln>
                  <a:noFill/>
                </a:ln>
                <a:effectLst/>
                <a:uLnTx/>
                <a:uFillTx/>
                <a:latin typeface="Corbel"/>
                <a:ea typeface="DejaVu Sans"/>
              </a:rPr>
              <a:t> porost meziplodiny do půdy, s výjimkou použití </a:t>
            </a:r>
            <a:r>
              <a:rPr kumimoji="0" lang="cs-CZ" sz="2200" b="0" i="0" u="none" strike="noStrike" kern="1200" cap="none" spc="-1" normalizeH="0" baseline="0" noProof="0" dirty="0" err="1">
                <a:ln>
                  <a:noFill/>
                </a:ln>
                <a:effectLst/>
                <a:uLnTx/>
                <a:uFillTx/>
                <a:latin typeface="Corbel"/>
                <a:ea typeface="DejaVu Sans"/>
              </a:rPr>
              <a:t>bezorebných</a:t>
            </a:r>
            <a:r>
              <a:rPr kumimoji="0" lang="cs-CZ" sz="2200" b="0" i="0" u="none" strike="noStrike" kern="1200" cap="none" spc="-1" normalizeH="0" baseline="0" noProof="0" dirty="0">
                <a:ln>
                  <a:noFill/>
                </a:ln>
                <a:effectLst/>
                <a:uLnTx/>
                <a:uFillTx/>
                <a:latin typeface="Corbel"/>
                <a:ea typeface="DejaVu Sans"/>
              </a:rPr>
              <a:t> technologií.</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0" i="0" u="none" strike="noStrike" kern="1200" cap="none" spc="-1" normalizeH="0" baseline="0" noProof="0" dirty="0">
                <a:ln>
                  <a:noFill/>
                </a:ln>
                <a:effectLst/>
                <a:uLnTx/>
                <a:uFillTx/>
                <a:latin typeface="Corbel"/>
                <a:ea typeface="DejaVu Sans"/>
              </a:rPr>
              <a:t>Na plochu s pěstovanými meziplodinami je zakázána aplikace hnojiv a přípravků na ochranu rostlin.</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Krajinotvorné sady </a:t>
            </a:r>
            <a:r>
              <a:rPr kumimoji="0" lang="cs-CZ" sz="2200" b="0" i="0" u="none" strike="noStrike" kern="1200" cap="none" spc="-1" normalizeH="0" baseline="0" noProof="0" dirty="0">
                <a:ln>
                  <a:noFill/>
                </a:ln>
                <a:solidFill>
                  <a:srgbClr val="00B050"/>
                </a:solidFill>
                <a:effectLst/>
                <a:uLnTx/>
                <a:uFillTx/>
                <a:latin typeface="Corbel"/>
                <a:ea typeface="DejaVu Sans"/>
              </a:rPr>
              <a:t>(dříve v EZ)</a:t>
            </a:r>
            <a:endParaRPr kumimoji="0" lang="cs-CZ" sz="2200" b="0" i="0" u="none" strike="noStrike" kern="1200" cap="none" spc="-1" normalizeH="0" baseline="0" noProof="0" dirty="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0" i="0" u="none" strike="noStrike" kern="1200" cap="none" spc="-1" normalizeH="0" baseline="0" noProof="0" dirty="0">
                <a:ln>
                  <a:noFill/>
                </a:ln>
                <a:effectLst/>
                <a:uLnTx/>
                <a:uFillTx/>
                <a:latin typeface="Corbel"/>
                <a:ea typeface="DejaVu Sans"/>
              </a:rPr>
              <a:t>Plnění podmínek spočívá především v udržování bylinného pokryvu jednou ročně sečením či spasením a provedení udržovacího řezu stromů jednou za závazek.</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0" i="0" u="none" strike="noStrike" kern="1200" cap="none" spc="-1" normalizeH="0" baseline="0" noProof="0" dirty="0">
                <a:ln>
                  <a:noFill/>
                </a:ln>
                <a:effectLst/>
                <a:uLnTx/>
                <a:uFillTx/>
                <a:latin typeface="Corbel"/>
                <a:ea typeface="DejaVu Sans"/>
              </a:rPr>
              <a:t>umožněna pastva zvířat a případná dosadba stromů, přičemž žadatel nesmí aplikovat herbicidy, fungicidy a insekticidy, s výjimkou aplikace ekologických přípravků na ochranu rostlin a bodové aplikace herbicidů u nově dosazovaných stromů</a:t>
            </a:r>
            <a:r>
              <a:rPr kumimoji="0" lang="cs-CZ" sz="2200" b="0" i="0" u="none" strike="noStrike" kern="1200" cap="none" spc="-1" normalizeH="0" baseline="0" noProof="0" dirty="0">
                <a:ln>
                  <a:noFill/>
                </a:ln>
                <a:solidFill>
                  <a:srgbClr val="00B050"/>
                </a:solidFill>
                <a:effectLst/>
                <a:uLnTx/>
                <a:uFillTx/>
                <a:latin typeface="Corbel"/>
                <a:ea typeface="DejaVu Sans"/>
              </a:rPr>
              <a:t>.</a:t>
            </a:r>
            <a:endParaRPr kumimoji="0" lang="cs-CZ" sz="22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1143000" y="609480"/>
            <a:ext cx="987408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29" name="CustomShape 2"/>
          <p:cNvSpPr/>
          <p:nvPr/>
        </p:nvSpPr>
        <p:spPr>
          <a:xfrm>
            <a:off x="509040" y="1395000"/>
            <a:ext cx="10933560" cy="502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solidFill>
                  <a:srgbClr val="C00000"/>
                </a:solidFill>
                <a:effectLst/>
                <a:uLnTx/>
                <a:uFillTx/>
                <a:latin typeface="Corbel"/>
                <a:ea typeface="DejaVu Sans"/>
              </a:rPr>
              <a:t>BIOPÁSY</a:t>
            </a:r>
            <a:endParaRPr kumimoji="0" lang="cs-CZ" sz="2200" b="0" i="0" u="none" strike="noStrike" kern="1200" cap="none" spc="-1" normalizeH="0" baseline="0" noProof="0" dirty="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krmný nebo o </a:t>
            </a:r>
            <a:r>
              <a:rPr kumimoji="0" lang="cs-CZ" sz="2400" b="0" i="0" u="none" strike="noStrike" kern="1200" cap="none" spc="-1" normalizeH="0" baseline="0" noProof="0" dirty="0" err="1">
                <a:ln>
                  <a:noFill/>
                </a:ln>
                <a:effectLst/>
                <a:uLnTx/>
                <a:uFillTx/>
                <a:latin typeface="Corbel"/>
                <a:ea typeface="DejaVu Sans"/>
              </a:rPr>
              <a:t>nektarodárný</a:t>
            </a:r>
            <a:r>
              <a:rPr kumimoji="0" lang="cs-CZ" sz="2400" b="0" i="0" u="none" strike="noStrike" kern="1200" cap="none" spc="-1" normalizeH="0" baseline="0" noProof="0" dirty="0">
                <a:ln>
                  <a:noFill/>
                </a:ln>
                <a:effectLst/>
                <a:uLnTx/>
                <a:uFillTx/>
                <a:latin typeface="Corbel"/>
                <a:ea typeface="DejaVu Sans"/>
              </a:rPr>
              <a:t> </a:t>
            </a:r>
            <a:r>
              <a:rPr kumimoji="0" lang="cs-CZ" sz="2400" b="0" i="0" u="none" strike="noStrike" kern="1200" cap="none" spc="-1" normalizeH="0" baseline="0" noProof="0" dirty="0" err="1">
                <a:ln>
                  <a:noFill/>
                </a:ln>
                <a:effectLst/>
                <a:uLnTx/>
                <a:uFillTx/>
                <a:latin typeface="Corbel"/>
                <a:ea typeface="DejaVu Sans"/>
              </a:rPr>
              <a:t>biopás</a:t>
            </a:r>
            <a:r>
              <a:rPr kumimoji="0" lang="cs-CZ" sz="2400" b="0" i="0" u="none" strike="noStrike" kern="1200" cap="none" spc="-1" normalizeH="0" baseline="0" noProof="0" dirty="0">
                <a:ln>
                  <a:noFill/>
                </a:ln>
                <a:effectLst/>
                <a:uLnTx/>
                <a:uFillTx/>
                <a:latin typeface="Corbel"/>
                <a:ea typeface="DejaVu Sans"/>
              </a:rPr>
              <a:t> osetý specifickou směsí osiv</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šíře nejméně 6 a nejvýše 24 metrů, v souvislé délce nejméně 50 metrů, o souhrnné ploše nejvýše 50 % rozlohy dílu půdního bloku, po okrajích nebo uvnitř DPB ve směru orby</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nejméně 50 metrů od dálnice, silnice 1. nebo 2. třídy, nebo od dalšího </a:t>
            </a:r>
            <a:r>
              <a:rPr kumimoji="0" lang="cs-CZ" sz="2400" b="0" i="0" u="none" strike="noStrike" kern="1200" cap="none" spc="-1" normalizeH="0" baseline="0" noProof="0" dirty="0" err="1">
                <a:ln>
                  <a:noFill/>
                </a:ln>
                <a:effectLst/>
                <a:uLnTx/>
                <a:uFillTx/>
                <a:latin typeface="Corbel"/>
                <a:ea typeface="DejaVu Sans"/>
              </a:rPr>
              <a:t>biopásu</a:t>
            </a:r>
            <a:r>
              <a:rPr kumimoji="0" lang="cs-CZ" sz="2400" b="0" i="0" u="none" strike="noStrike" kern="1200" cap="none" spc="-1" normalizeH="0" baseline="0" noProof="0" dirty="0">
                <a:ln>
                  <a:noFill/>
                </a:ln>
                <a:effectLst/>
                <a:uLnTx/>
                <a:uFillTx/>
                <a:latin typeface="Corbel"/>
                <a:ea typeface="DejaVu Sans"/>
              </a:rPr>
              <a:t> uvnitř DPB</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nově možné založit </a:t>
            </a:r>
            <a:r>
              <a:rPr kumimoji="0" lang="cs-CZ" sz="2400" b="1" i="0" u="none" strike="noStrike" kern="1200" cap="none" spc="-1" normalizeH="0" baseline="0" noProof="0" dirty="0">
                <a:ln>
                  <a:noFill/>
                </a:ln>
                <a:effectLst/>
                <a:uLnTx/>
                <a:uFillTx/>
                <a:latin typeface="Corbel"/>
                <a:ea typeface="DejaVu Sans"/>
              </a:rPr>
              <a:t>kombinovaný </a:t>
            </a:r>
            <a:r>
              <a:rPr kumimoji="0" lang="cs-CZ" sz="2400" b="1" i="0" u="none" strike="noStrike" kern="1200" cap="none" spc="-1" normalizeH="0" baseline="0" noProof="0" dirty="0" err="1">
                <a:ln>
                  <a:noFill/>
                </a:ln>
                <a:effectLst/>
                <a:uLnTx/>
                <a:uFillTx/>
                <a:latin typeface="Corbel"/>
                <a:ea typeface="DejaVu Sans"/>
              </a:rPr>
              <a:t>biopás</a:t>
            </a:r>
            <a:r>
              <a:rPr kumimoji="0" lang="cs-CZ" sz="2400" b="1" i="0" u="none" strike="noStrike" kern="1200" cap="none" spc="-1" normalizeH="0" baseline="0" noProof="0" dirty="0">
                <a:ln>
                  <a:noFill/>
                </a:ln>
                <a:effectLst/>
                <a:uLnTx/>
                <a:uFillTx/>
                <a:latin typeface="Corbel"/>
                <a:ea typeface="DejaVu Sans"/>
              </a:rPr>
              <a:t> </a:t>
            </a:r>
            <a:r>
              <a:rPr kumimoji="0" lang="cs-CZ" sz="2400" b="0" i="0" u="none" strike="noStrike" kern="1200" cap="none" spc="-1" normalizeH="0" baseline="0" noProof="0" dirty="0">
                <a:ln>
                  <a:noFill/>
                </a:ln>
                <a:effectLst/>
                <a:uLnTx/>
                <a:uFillTx/>
                <a:latin typeface="Corbel"/>
                <a:ea typeface="DejaVu Sans"/>
              </a:rPr>
              <a:t>sloužící k podpoře populace koroptve polní</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skládá z jednoletého krmného </a:t>
            </a:r>
            <a:r>
              <a:rPr kumimoji="0" lang="cs-CZ" sz="2400" b="0" i="0" u="none" strike="noStrike" kern="1200" cap="none" spc="-1" normalizeH="0" baseline="0" noProof="0" dirty="0" err="1">
                <a:ln>
                  <a:noFill/>
                </a:ln>
                <a:effectLst/>
                <a:uLnTx/>
                <a:uFillTx/>
                <a:latin typeface="Corbel"/>
                <a:ea typeface="DejaVu Sans"/>
              </a:rPr>
              <a:t>biopásu</a:t>
            </a:r>
            <a:r>
              <a:rPr kumimoji="0" lang="cs-CZ" sz="2400" b="0" i="0" u="none" strike="noStrike" kern="1200" cap="none" spc="-1" normalizeH="0" baseline="0" noProof="0" dirty="0">
                <a:ln>
                  <a:noFill/>
                </a:ln>
                <a:effectLst/>
                <a:uLnTx/>
                <a:uFillTx/>
                <a:latin typeface="Corbel"/>
                <a:ea typeface="DejaVu Sans"/>
              </a:rPr>
              <a:t> o šíři nejméně 6 metrů a nejvýše 24 metrů, a na něho navazujícího podélně po delším okraji víceletého jetelotravního pásu o šíři nejméně 18 metrů a nejvýše 24 metrů</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zakázána aplikace hnojiv a přípravků na ochranu rostlin</a:t>
            </a:r>
            <a:endParaRPr kumimoji="0" lang="cs-CZ"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90000"/>
              </a:lnSpc>
              <a:spcBef>
                <a:spcPts val="1400"/>
              </a:spcBef>
              <a:spcAft>
                <a:spcPts val="0"/>
              </a:spcAft>
              <a:buClrTx/>
              <a:buSzTx/>
              <a:buFontTx/>
              <a:buNone/>
              <a:tabLst/>
              <a:defRPr/>
            </a:pPr>
            <a:endParaRPr kumimoji="0" lang="cs-CZ" sz="24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1143000" y="609480"/>
            <a:ext cx="9874080" cy="67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31" name="CustomShape 2"/>
          <p:cNvSpPr/>
          <p:nvPr/>
        </p:nvSpPr>
        <p:spPr>
          <a:xfrm>
            <a:off x="678600" y="1281960"/>
            <a:ext cx="10650960" cy="507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all" spc="-1" normalizeH="0" baseline="0" noProof="0" dirty="0">
                <a:ln>
                  <a:noFill/>
                </a:ln>
                <a:solidFill>
                  <a:srgbClr val="C00000"/>
                </a:solidFill>
                <a:effectLst/>
                <a:uLnTx/>
                <a:uFillTx/>
                <a:latin typeface="Corbel"/>
                <a:ea typeface="DejaVu Sans"/>
              </a:rPr>
              <a:t>Ochrana čejky chocholaté</a:t>
            </a:r>
            <a:endParaRPr kumimoji="0" lang="cs-CZ" sz="2400" b="0" i="0" u="none" strike="noStrike" kern="1200" cap="none" spc="-1" normalizeH="0" baseline="0" noProof="0" dirty="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Vymezeno v LPIS jako hnízdiště čejky chocholaté</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založit porost směsí definovaných plodin od 16. června  do 15. července</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porost plodin musí být ponechán bez zásahu zemědělskou nebo jinou technikou do 31. října</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zapraven do půdy od 1. listopadu do 31. prosince</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Plocha hnízdiště musí být následně zabezpečena proti zásahu zemědělskou technikou od 1. ledna do 15. června</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Zakázána aplikace přípravků na ochranu rostlin</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Na plochu s druhově bohatou směsí osiv je zakázána aplikace hnojiv a přípravků na ochranu rostlin</a:t>
            </a:r>
            <a:endParaRPr kumimoji="0" lang="cs-CZ"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90000"/>
              </a:lnSpc>
              <a:spcBef>
                <a:spcPts val="1400"/>
              </a:spcBef>
              <a:spcAft>
                <a:spcPts val="0"/>
              </a:spcAft>
              <a:buClrTx/>
              <a:buSzTx/>
              <a:buFontTx/>
              <a:buNone/>
              <a:tabLst/>
              <a:defRPr/>
            </a:pPr>
            <a:endParaRPr kumimoji="0" lang="cs-CZ" sz="24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1143000" y="609480"/>
            <a:ext cx="9874080" cy="67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33" name="CustomShape 2"/>
          <p:cNvSpPr/>
          <p:nvPr/>
        </p:nvSpPr>
        <p:spPr>
          <a:xfrm>
            <a:off x="980280" y="1574280"/>
            <a:ext cx="10033920" cy="477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Integrovaná produkce ovoce</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Stejné podmínky jako v minulém období – podporované druhy ovoce, hustota výsadby, zákaz používání stanovených účinných látek</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Nově bude žadatel provádět rozbory ovoce v průběhu závazku pouze ve 2 kalendářních letech za účelem zjištění obsahu sledovaných těžkých kovů a provádět každoročně rozbory ovoce za účelem stanovení a zjištění dodržení limitu obsahu reziduí pesticidů.</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846360" y="-25200"/>
            <a:ext cx="7830720" cy="1091880"/>
          </a:xfrm>
          <a:prstGeom prst="rect">
            <a:avLst/>
          </a:prstGeom>
          <a:noFill/>
          <a:ln>
            <a:noFill/>
          </a:ln>
        </p:spPr>
        <p:style>
          <a:lnRef idx="0">
            <a:scrgbClr r="0" g="0" b="0"/>
          </a:lnRef>
          <a:fillRef idx="0">
            <a:scrgbClr r="0" g="0" b="0"/>
          </a:fillRef>
          <a:effectRef idx="0">
            <a:scrgbClr r="0" g="0" b="0"/>
          </a:effectRef>
          <a:fontRef idx="minor"/>
        </p:style>
        <p:txBody>
          <a:bodyPr lIns="0" tIns="55800" rIns="0" bIns="0" anchor="ctr">
            <a:spAutoFit/>
          </a:bodyPr>
          <a:lstStyle/>
          <a:p>
            <a:pPr marL="12600" marR="0" lvl="0" indent="0" algn="l" defTabSz="914400" rtl="0" eaLnBrk="1" fontAlgn="auto" latinLnBrk="0" hangingPunct="1">
              <a:lnSpc>
                <a:spcPct val="100000"/>
              </a:lnSpc>
              <a:spcBef>
                <a:spcPts val="439"/>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3200" b="0" i="0" u="none" strike="noStrike" kern="1200" cap="none" spc="69" normalizeH="0" baseline="0" noProof="0">
                <a:ln>
                  <a:noFill/>
                </a:ln>
                <a:solidFill>
                  <a:srgbClr val="003300"/>
                </a:solidFill>
                <a:effectLst/>
                <a:uLnTx/>
                <a:uFillTx/>
                <a:latin typeface="Arial"/>
                <a:ea typeface="DejaVu Sans"/>
              </a:rPr>
              <a:t>Podopatření</a:t>
            </a:r>
            <a:r>
              <a:rPr kumimoji="0" lang="cs-CZ" sz="3200" b="0" i="0" u="none" strike="noStrike" kern="1200" cap="none" spc="-52"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72"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66" normalizeH="0" baseline="0" noProof="0">
                <a:ln>
                  <a:noFill/>
                </a:ln>
                <a:solidFill>
                  <a:srgbClr val="003300"/>
                </a:solidFill>
                <a:effectLst/>
                <a:uLnTx/>
                <a:uFillTx/>
                <a:latin typeface="Arial"/>
                <a:ea typeface="DejaVu Sans"/>
              </a:rPr>
              <a:t> </a:t>
            </a:r>
            <a:r>
              <a:rPr kumimoji="0" lang="cs-CZ" sz="3200" b="0" i="0" u="none" strike="noStrike" kern="1200" cap="none" spc="-12" normalizeH="0" baseline="0" noProof="0">
                <a:ln>
                  <a:noFill/>
                </a:ln>
                <a:solidFill>
                  <a:srgbClr val="003300"/>
                </a:solidFill>
                <a:effectLst/>
                <a:uLnTx/>
                <a:uFillTx/>
                <a:latin typeface="Arial"/>
                <a:ea typeface="DejaVu Sans"/>
              </a:rPr>
              <a:t>ovoce</a:t>
            </a: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1800" b="0" i="0" u="none" strike="noStrike" kern="1200" cap="none" spc="-1" normalizeH="0" baseline="0" noProof="0">
                <a:ln>
                  <a:noFill/>
                </a:ln>
                <a:solidFill>
                  <a:srgbClr val="A6B727"/>
                </a:solidFill>
                <a:effectLst/>
                <a:uLnTx/>
                <a:uFillTx/>
                <a:latin typeface="Corbel"/>
                <a:ea typeface="DejaVu Sans"/>
              </a:rPr>
              <a:t>(460</a:t>
            </a:r>
            <a:r>
              <a:rPr kumimoji="0" lang="cs-CZ" sz="1800" b="0" i="0" u="none" strike="noStrike" kern="1200" cap="none" spc="-12" normalizeH="0" baseline="0" noProof="0">
                <a:ln>
                  <a:noFill/>
                </a:ln>
                <a:solidFill>
                  <a:srgbClr val="A6B727"/>
                </a:solidFill>
                <a:effectLst/>
                <a:uLnTx/>
                <a:uFillTx/>
                <a:latin typeface="Corbel"/>
                <a:ea typeface="DejaVu Sans"/>
              </a:rPr>
              <a:t> EUR/ha)</a:t>
            </a:r>
            <a:endParaRPr kumimoji="0" lang="cs-CZ" sz="1800" b="0" i="0" u="none" strike="noStrike" kern="1200" cap="none" spc="-1" normalizeH="0" baseline="0" noProof="0">
              <a:ln>
                <a:noFill/>
              </a:ln>
              <a:solidFill>
                <a:prstClr val="black"/>
              </a:solidFill>
              <a:effectLst/>
              <a:uLnTx/>
              <a:uFillTx/>
              <a:latin typeface="Arial"/>
            </a:endParaRPr>
          </a:p>
        </p:txBody>
      </p:sp>
      <p:pic>
        <p:nvPicPr>
          <p:cNvPr id="335" name="object 3"/>
          <p:cNvPicPr/>
          <p:nvPr/>
        </p:nvPicPr>
        <p:blipFill>
          <a:blip r:embed="rId2"/>
          <a:stretch/>
        </p:blipFill>
        <p:spPr>
          <a:xfrm>
            <a:off x="156960" y="201240"/>
            <a:ext cx="484560" cy="484560"/>
          </a:xfrm>
          <a:prstGeom prst="rect">
            <a:avLst/>
          </a:prstGeom>
          <a:ln>
            <a:noFill/>
          </a:ln>
        </p:spPr>
      </p:pic>
      <p:grpSp>
        <p:nvGrpSpPr>
          <p:cNvPr id="336" name="Group 2"/>
          <p:cNvGrpSpPr/>
          <p:nvPr/>
        </p:nvGrpSpPr>
        <p:grpSpPr>
          <a:xfrm>
            <a:off x="8640720" y="579600"/>
            <a:ext cx="3205080" cy="1176480"/>
            <a:chOff x="8640720" y="579600"/>
            <a:chExt cx="3205080" cy="1176480"/>
          </a:xfrm>
        </p:grpSpPr>
        <p:pic>
          <p:nvPicPr>
            <p:cNvPr id="337" name="object 5"/>
            <p:cNvPicPr/>
            <p:nvPr/>
          </p:nvPicPr>
          <p:blipFill>
            <a:blip r:embed="rId3"/>
            <a:stretch/>
          </p:blipFill>
          <p:spPr>
            <a:xfrm>
              <a:off x="8640720" y="579600"/>
              <a:ext cx="3205080" cy="1176480"/>
            </a:xfrm>
            <a:prstGeom prst="rect">
              <a:avLst/>
            </a:prstGeom>
            <a:ln>
              <a:noFill/>
            </a:ln>
          </p:spPr>
        </p:pic>
        <p:sp>
          <p:nvSpPr>
            <p:cNvPr id="338" name="CustomShape 3"/>
            <p:cNvSpPr/>
            <p:nvPr/>
          </p:nvSpPr>
          <p:spPr>
            <a:xfrm>
              <a:off x="8657640" y="587160"/>
              <a:ext cx="3121560" cy="1102320"/>
            </a:xfrm>
            <a:custGeom>
              <a:avLst/>
              <a:gdLst/>
              <a:ahLst/>
              <a:cxnLst/>
              <a:rect l="l" t="t" r="r" b="b"/>
              <a:pathLst>
                <a:path w="3122929" h="1103630">
                  <a:moveTo>
                    <a:pt x="2938779" y="0"/>
                  </a:moveTo>
                  <a:lnTo>
                    <a:pt x="183896" y="0"/>
                  </a:lnTo>
                  <a:lnTo>
                    <a:pt x="134996" y="6566"/>
                  </a:lnTo>
                  <a:lnTo>
                    <a:pt x="91063" y="25098"/>
                  </a:lnTo>
                  <a:lnTo>
                    <a:pt x="53848" y="53847"/>
                  </a:lnTo>
                  <a:lnTo>
                    <a:pt x="25098" y="91063"/>
                  </a:lnTo>
                  <a:lnTo>
                    <a:pt x="6566" y="134996"/>
                  </a:lnTo>
                  <a:lnTo>
                    <a:pt x="0" y="183895"/>
                  </a:lnTo>
                  <a:lnTo>
                    <a:pt x="0" y="919479"/>
                  </a:lnTo>
                  <a:lnTo>
                    <a:pt x="6566" y="968379"/>
                  </a:lnTo>
                  <a:lnTo>
                    <a:pt x="25098" y="1012312"/>
                  </a:lnTo>
                  <a:lnTo>
                    <a:pt x="53848" y="1049527"/>
                  </a:lnTo>
                  <a:lnTo>
                    <a:pt x="91063" y="1078277"/>
                  </a:lnTo>
                  <a:lnTo>
                    <a:pt x="134996" y="1096809"/>
                  </a:lnTo>
                  <a:lnTo>
                    <a:pt x="183896" y="1103376"/>
                  </a:lnTo>
                  <a:lnTo>
                    <a:pt x="2938779" y="1103376"/>
                  </a:lnTo>
                  <a:lnTo>
                    <a:pt x="2987679" y="1096809"/>
                  </a:lnTo>
                  <a:lnTo>
                    <a:pt x="3031612" y="1078277"/>
                  </a:lnTo>
                  <a:lnTo>
                    <a:pt x="3068827" y="1049528"/>
                  </a:lnTo>
                  <a:lnTo>
                    <a:pt x="3097577" y="1012312"/>
                  </a:lnTo>
                  <a:lnTo>
                    <a:pt x="3116109" y="968379"/>
                  </a:lnTo>
                  <a:lnTo>
                    <a:pt x="3122676" y="919479"/>
                  </a:lnTo>
                  <a:lnTo>
                    <a:pt x="3122676" y="183895"/>
                  </a:lnTo>
                  <a:lnTo>
                    <a:pt x="3116109" y="134996"/>
                  </a:lnTo>
                  <a:lnTo>
                    <a:pt x="3097577" y="91063"/>
                  </a:lnTo>
                  <a:lnTo>
                    <a:pt x="3068828" y="53848"/>
                  </a:lnTo>
                  <a:lnTo>
                    <a:pt x="3031612" y="25098"/>
                  </a:lnTo>
                  <a:lnTo>
                    <a:pt x="2987679" y="6566"/>
                  </a:lnTo>
                  <a:lnTo>
                    <a:pt x="2938779"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39" name="CustomShape 4"/>
          <p:cNvSpPr/>
          <p:nvPr/>
        </p:nvSpPr>
        <p:spPr>
          <a:xfrm>
            <a:off x="8695440" y="291240"/>
            <a:ext cx="287316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720" algn="ctr" defTabSz="914400" rtl="0" eaLnBrk="1" fontAlgn="auto" latinLnBrk="0" hangingPunct="1">
              <a:lnSpc>
                <a:spcPct val="100000"/>
              </a:lnSpc>
              <a:spcBef>
                <a:spcPts val="99"/>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Calibri"/>
                <a:ea typeface="DejaVu Sans"/>
              </a:rPr>
              <a:t>Dotace</a:t>
            </a:r>
            <a:r>
              <a:rPr kumimoji="0" lang="cs-CZ" sz="1800" b="0" i="1" u="none" strike="noStrike" kern="1200" cap="none" spc="-15" normalizeH="0" baseline="0" noProof="0">
                <a:ln>
                  <a:noFill/>
                </a:ln>
                <a:solidFill>
                  <a:srgbClr val="000000"/>
                </a:solidFill>
                <a:effectLst/>
                <a:uLnTx/>
                <a:uFillTx/>
                <a:latin typeface="Calibri"/>
                <a:ea typeface="DejaVu Sans"/>
              </a:rPr>
              <a:t> </a:t>
            </a:r>
            <a:r>
              <a:rPr kumimoji="0" lang="cs-CZ" sz="1800" b="0" i="1" u="none" strike="noStrike" kern="1200" cap="none" spc="-1" normalizeH="0" baseline="0" noProof="0">
                <a:ln>
                  <a:noFill/>
                </a:ln>
                <a:solidFill>
                  <a:srgbClr val="000000"/>
                </a:solidFill>
                <a:effectLst/>
                <a:uLnTx/>
                <a:uFillTx/>
                <a:latin typeface="Calibri"/>
                <a:ea typeface="DejaVu Sans"/>
              </a:rPr>
              <a:t>je</a:t>
            </a:r>
            <a:r>
              <a:rPr kumimoji="0" lang="cs-CZ" sz="1800" b="0" i="1" u="none" strike="noStrike" kern="1200" cap="none" spc="-41" normalizeH="0" baseline="0" noProof="0">
                <a:ln>
                  <a:noFill/>
                </a:ln>
                <a:solidFill>
                  <a:srgbClr val="000000"/>
                </a:solidFill>
                <a:effectLst/>
                <a:uLnTx/>
                <a:uFillTx/>
                <a:latin typeface="Calibri"/>
                <a:ea typeface="DejaVu Sans"/>
              </a:rPr>
              <a:t> </a:t>
            </a:r>
            <a:r>
              <a:rPr kumimoji="0" lang="cs-CZ" sz="1800" b="0" i="1" u="none" strike="noStrike" kern="1200" cap="none" spc="-12" normalizeH="0" baseline="0" noProof="0">
                <a:ln>
                  <a:noFill/>
                </a:ln>
                <a:solidFill>
                  <a:srgbClr val="000000"/>
                </a:solidFill>
                <a:effectLst/>
                <a:uLnTx/>
                <a:uFillTx/>
                <a:latin typeface="Calibri"/>
                <a:ea typeface="DejaVu Sans"/>
              </a:rPr>
              <a:t>vyplácena </a:t>
            </a:r>
            <a:r>
              <a:rPr kumimoji="0" lang="cs-CZ" sz="1800" b="0" i="1" u="none" strike="noStrike" kern="1200" cap="none" spc="-1" normalizeH="0" baseline="0" noProof="0">
                <a:ln>
                  <a:noFill/>
                </a:ln>
                <a:solidFill>
                  <a:srgbClr val="000000"/>
                </a:solidFill>
                <a:effectLst/>
                <a:uLnTx/>
                <a:uFillTx/>
                <a:latin typeface="Calibri"/>
                <a:ea typeface="DejaVu Sans"/>
              </a:rPr>
              <a:t>na ha</a:t>
            </a:r>
            <a:r>
              <a:rPr kumimoji="0" lang="cs-CZ" sz="1800" b="0" i="1" u="none" strike="noStrike" kern="1200" cap="none" spc="-12" normalizeH="0" baseline="0" noProof="0">
                <a:ln>
                  <a:noFill/>
                </a:ln>
                <a:solidFill>
                  <a:srgbClr val="000000"/>
                </a:solidFill>
                <a:effectLst/>
                <a:uLnTx/>
                <a:uFillTx/>
                <a:latin typeface="Calibri"/>
                <a:ea typeface="DejaVu Sans"/>
              </a:rPr>
              <a:t> </a:t>
            </a:r>
            <a:r>
              <a:rPr kumimoji="0" lang="cs-CZ" sz="1800" b="0" i="1" u="none" strike="noStrike" kern="1200" cap="none" spc="-1" normalizeH="0" baseline="0" noProof="0">
                <a:ln>
                  <a:noFill/>
                </a:ln>
                <a:solidFill>
                  <a:srgbClr val="000000"/>
                </a:solidFill>
                <a:effectLst/>
                <a:uLnTx/>
                <a:uFillTx/>
                <a:latin typeface="Calibri"/>
                <a:ea typeface="DejaVu Sans"/>
              </a:rPr>
              <a:t>se </a:t>
            </a:r>
            <a:r>
              <a:rPr kumimoji="0" lang="cs-CZ" sz="1800" b="0" i="1" u="none" strike="noStrike" kern="1200" cap="none" spc="-12" normalizeH="0" baseline="0" noProof="0">
                <a:ln>
                  <a:noFill/>
                </a:ln>
                <a:solidFill>
                  <a:srgbClr val="000000"/>
                </a:solidFill>
                <a:effectLst/>
                <a:uLnTx/>
                <a:uFillTx/>
                <a:latin typeface="Calibri"/>
                <a:ea typeface="DejaVu Sans"/>
              </a:rPr>
              <a:t>zemědělskou </a:t>
            </a:r>
            <a:r>
              <a:rPr kumimoji="0" lang="cs-CZ" sz="1800" b="0" i="1" u="none" strike="noStrike" kern="1200" cap="none" spc="-1" normalizeH="0" baseline="0" noProof="0">
                <a:ln>
                  <a:noFill/>
                </a:ln>
                <a:solidFill>
                  <a:srgbClr val="000000"/>
                </a:solidFill>
                <a:effectLst/>
                <a:uLnTx/>
                <a:uFillTx/>
                <a:latin typeface="Calibri"/>
                <a:ea typeface="DejaVu Sans"/>
              </a:rPr>
              <a:t>kulturou</a:t>
            </a:r>
            <a:r>
              <a:rPr kumimoji="0" lang="cs-CZ" sz="1800" b="0" i="1" u="none" strike="noStrike" kern="1200" cap="none" spc="-72" normalizeH="0" baseline="0" noProof="0">
                <a:ln>
                  <a:noFill/>
                </a:ln>
                <a:solidFill>
                  <a:srgbClr val="000000"/>
                </a:solidFill>
                <a:effectLst/>
                <a:uLnTx/>
                <a:uFillTx/>
                <a:latin typeface="Calibri"/>
                <a:ea typeface="DejaVu Sans"/>
              </a:rPr>
              <a:t> </a:t>
            </a:r>
            <a:r>
              <a:rPr kumimoji="0" lang="cs-CZ" sz="1800" b="0" i="1" u="none" strike="noStrike" kern="1200" cap="none" spc="-1" normalizeH="0" baseline="0" noProof="0">
                <a:ln>
                  <a:noFill/>
                </a:ln>
                <a:solidFill>
                  <a:srgbClr val="000000"/>
                </a:solidFill>
                <a:effectLst/>
                <a:uLnTx/>
                <a:uFillTx/>
                <a:latin typeface="Calibri"/>
                <a:ea typeface="DejaVu Sans"/>
              </a:rPr>
              <a:t>ovocný</a:t>
            </a:r>
            <a:r>
              <a:rPr kumimoji="0" lang="cs-CZ" sz="1800" b="0" i="1" u="none" strike="noStrike" kern="1200" cap="none" spc="-72" normalizeH="0" baseline="0" noProof="0">
                <a:ln>
                  <a:noFill/>
                </a:ln>
                <a:solidFill>
                  <a:srgbClr val="000000"/>
                </a:solidFill>
                <a:effectLst/>
                <a:uLnTx/>
                <a:uFillTx/>
                <a:latin typeface="Calibri"/>
                <a:ea typeface="DejaVu Sans"/>
              </a:rPr>
              <a:t> </a:t>
            </a:r>
            <a:r>
              <a:rPr kumimoji="0" lang="cs-CZ" sz="1800" b="0" i="1" u="none" strike="noStrike" kern="1200" cap="none" spc="-21" normalizeH="0" baseline="0" noProof="0">
                <a:ln>
                  <a:noFill/>
                </a:ln>
                <a:solidFill>
                  <a:srgbClr val="000000"/>
                </a:solidFill>
                <a:effectLst/>
                <a:uLnTx/>
                <a:uFillTx/>
                <a:latin typeface="Calibri"/>
                <a:ea typeface="DejaVu Sans"/>
              </a:rPr>
              <a:t>sad.</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340" name="Group 5"/>
          <p:cNvGrpSpPr/>
          <p:nvPr/>
        </p:nvGrpSpPr>
        <p:grpSpPr>
          <a:xfrm>
            <a:off x="195480" y="1027440"/>
            <a:ext cx="6656760" cy="4626000"/>
            <a:chOff x="195480" y="1027440"/>
            <a:chExt cx="6656760" cy="4626000"/>
          </a:xfrm>
        </p:grpSpPr>
        <p:pic>
          <p:nvPicPr>
            <p:cNvPr id="341" name="object 9"/>
            <p:cNvPicPr/>
            <p:nvPr/>
          </p:nvPicPr>
          <p:blipFill>
            <a:blip r:embed="rId4"/>
            <a:stretch/>
          </p:blipFill>
          <p:spPr>
            <a:xfrm>
              <a:off x="195480" y="1027440"/>
              <a:ext cx="6656760" cy="4626000"/>
            </a:xfrm>
            <a:prstGeom prst="rect">
              <a:avLst/>
            </a:prstGeom>
            <a:ln>
              <a:noFill/>
            </a:ln>
          </p:spPr>
        </p:pic>
        <p:sp>
          <p:nvSpPr>
            <p:cNvPr id="342" name="CustomShape 6"/>
            <p:cNvSpPr/>
            <p:nvPr/>
          </p:nvSpPr>
          <p:spPr>
            <a:xfrm>
              <a:off x="212040" y="1037160"/>
              <a:ext cx="6573240" cy="4532760"/>
            </a:xfrm>
            <a:custGeom>
              <a:avLst/>
              <a:gdLst/>
              <a:ahLst/>
              <a:cxnLst/>
              <a:rect l="l" t="t" r="r" b="b"/>
              <a:pathLst>
                <a:path w="6574790" h="3625850">
                  <a:moveTo>
                    <a:pt x="5970270" y="0"/>
                  </a:moveTo>
                  <a:lnTo>
                    <a:pt x="604278" y="0"/>
                  </a:lnTo>
                  <a:lnTo>
                    <a:pt x="557055" y="1817"/>
                  </a:lnTo>
                  <a:lnTo>
                    <a:pt x="510825" y="7181"/>
                  </a:lnTo>
                  <a:lnTo>
                    <a:pt x="465724" y="15957"/>
                  </a:lnTo>
                  <a:lnTo>
                    <a:pt x="421885" y="28010"/>
                  </a:lnTo>
                  <a:lnTo>
                    <a:pt x="379443" y="43207"/>
                  </a:lnTo>
                  <a:lnTo>
                    <a:pt x="338533" y="61413"/>
                  </a:lnTo>
                  <a:lnTo>
                    <a:pt x="299289" y="82493"/>
                  </a:lnTo>
                  <a:lnTo>
                    <a:pt x="261844" y="106314"/>
                  </a:lnTo>
                  <a:lnTo>
                    <a:pt x="226334" y="132741"/>
                  </a:lnTo>
                  <a:lnTo>
                    <a:pt x="192893" y="161640"/>
                  </a:lnTo>
                  <a:lnTo>
                    <a:pt x="161655" y="192876"/>
                  </a:lnTo>
                  <a:lnTo>
                    <a:pt x="132754" y="226316"/>
                  </a:lnTo>
                  <a:lnTo>
                    <a:pt x="106325" y="261824"/>
                  </a:lnTo>
                  <a:lnTo>
                    <a:pt x="82502" y="299268"/>
                  </a:lnTo>
                  <a:lnTo>
                    <a:pt x="61420" y="338512"/>
                  </a:lnTo>
                  <a:lnTo>
                    <a:pt x="43212" y="379422"/>
                  </a:lnTo>
                  <a:lnTo>
                    <a:pt x="28014" y="421864"/>
                  </a:lnTo>
                  <a:lnTo>
                    <a:pt x="15959" y="465704"/>
                  </a:lnTo>
                  <a:lnTo>
                    <a:pt x="7182" y="510807"/>
                  </a:lnTo>
                  <a:lnTo>
                    <a:pt x="1818" y="557039"/>
                  </a:lnTo>
                  <a:lnTo>
                    <a:pt x="0" y="604265"/>
                  </a:lnTo>
                  <a:lnTo>
                    <a:pt x="0" y="3021329"/>
                  </a:lnTo>
                  <a:lnTo>
                    <a:pt x="1818" y="3068556"/>
                  </a:lnTo>
                  <a:lnTo>
                    <a:pt x="7182" y="3114788"/>
                  </a:lnTo>
                  <a:lnTo>
                    <a:pt x="15959" y="3159891"/>
                  </a:lnTo>
                  <a:lnTo>
                    <a:pt x="28014" y="3203731"/>
                  </a:lnTo>
                  <a:lnTo>
                    <a:pt x="43212" y="3246173"/>
                  </a:lnTo>
                  <a:lnTo>
                    <a:pt x="61420" y="3287083"/>
                  </a:lnTo>
                  <a:lnTo>
                    <a:pt x="82502" y="3326327"/>
                  </a:lnTo>
                  <a:lnTo>
                    <a:pt x="106325" y="3363771"/>
                  </a:lnTo>
                  <a:lnTo>
                    <a:pt x="132754" y="3399279"/>
                  </a:lnTo>
                  <a:lnTo>
                    <a:pt x="161655" y="3432719"/>
                  </a:lnTo>
                  <a:lnTo>
                    <a:pt x="192893" y="3463955"/>
                  </a:lnTo>
                  <a:lnTo>
                    <a:pt x="226334" y="3492854"/>
                  </a:lnTo>
                  <a:lnTo>
                    <a:pt x="261844" y="3519281"/>
                  </a:lnTo>
                  <a:lnTo>
                    <a:pt x="299289" y="3543102"/>
                  </a:lnTo>
                  <a:lnTo>
                    <a:pt x="338533" y="3564182"/>
                  </a:lnTo>
                  <a:lnTo>
                    <a:pt x="379443" y="3582388"/>
                  </a:lnTo>
                  <a:lnTo>
                    <a:pt x="421885" y="3597585"/>
                  </a:lnTo>
                  <a:lnTo>
                    <a:pt x="465724" y="3609638"/>
                  </a:lnTo>
                  <a:lnTo>
                    <a:pt x="510825" y="3618414"/>
                  </a:lnTo>
                  <a:lnTo>
                    <a:pt x="557055" y="3623778"/>
                  </a:lnTo>
                  <a:lnTo>
                    <a:pt x="604278" y="3625595"/>
                  </a:lnTo>
                  <a:lnTo>
                    <a:pt x="5970270" y="3625595"/>
                  </a:lnTo>
                  <a:lnTo>
                    <a:pt x="6017496" y="3623778"/>
                  </a:lnTo>
                  <a:lnTo>
                    <a:pt x="6063728" y="3618414"/>
                  </a:lnTo>
                  <a:lnTo>
                    <a:pt x="6108831" y="3609638"/>
                  </a:lnTo>
                  <a:lnTo>
                    <a:pt x="6152671" y="3597585"/>
                  </a:lnTo>
                  <a:lnTo>
                    <a:pt x="6195113" y="3582388"/>
                  </a:lnTo>
                  <a:lnTo>
                    <a:pt x="6236023" y="3564182"/>
                  </a:lnTo>
                  <a:lnTo>
                    <a:pt x="6275267" y="3543102"/>
                  </a:lnTo>
                  <a:lnTo>
                    <a:pt x="6312711" y="3519281"/>
                  </a:lnTo>
                  <a:lnTo>
                    <a:pt x="6348219" y="3492854"/>
                  </a:lnTo>
                  <a:lnTo>
                    <a:pt x="6381659" y="3463955"/>
                  </a:lnTo>
                  <a:lnTo>
                    <a:pt x="6412895" y="3432719"/>
                  </a:lnTo>
                  <a:lnTo>
                    <a:pt x="6441794" y="3399279"/>
                  </a:lnTo>
                  <a:lnTo>
                    <a:pt x="6468221" y="3363771"/>
                  </a:lnTo>
                  <a:lnTo>
                    <a:pt x="6492042" y="3326327"/>
                  </a:lnTo>
                  <a:lnTo>
                    <a:pt x="6513122" y="3287083"/>
                  </a:lnTo>
                  <a:lnTo>
                    <a:pt x="6531328" y="3246173"/>
                  </a:lnTo>
                  <a:lnTo>
                    <a:pt x="6546525" y="3203731"/>
                  </a:lnTo>
                  <a:lnTo>
                    <a:pt x="6558578" y="3159891"/>
                  </a:lnTo>
                  <a:lnTo>
                    <a:pt x="6567354" y="3114788"/>
                  </a:lnTo>
                  <a:lnTo>
                    <a:pt x="6572718" y="3068556"/>
                  </a:lnTo>
                  <a:lnTo>
                    <a:pt x="6574536" y="3021329"/>
                  </a:lnTo>
                  <a:lnTo>
                    <a:pt x="6574536" y="604265"/>
                  </a:lnTo>
                  <a:lnTo>
                    <a:pt x="6572718" y="557039"/>
                  </a:lnTo>
                  <a:lnTo>
                    <a:pt x="6567354" y="510807"/>
                  </a:lnTo>
                  <a:lnTo>
                    <a:pt x="6558578" y="465704"/>
                  </a:lnTo>
                  <a:lnTo>
                    <a:pt x="6546525" y="421864"/>
                  </a:lnTo>
                  <a:lnTo>
                    <a:pt x="6531328" y="379422"/>
                  </a:lnTo>
                  <a:lnTo>
                    <a:pt x="6513122" y="338512"/>
                  </a:lnTo>
                  <a:lnTo>
                    <a:pt x="6492042" y="299268"/>
                  </a:lnTo>
                  <a:lnTo>
                    <a:pt x="6468221" y="261824"/>
                  </a:lnTo>
                  <a:lnTo>
                    <a:pt x="6441794" y="226316"/>
                  </a:lnTo>
                  <a:lnTo>
                    <a:pt x="6412895" y="192876"/>
                  </a:lnTo>
                  <a:lnTo>
                    <a:pt x="6381659" y="161640"/>
                  </a:lnTo>
                  <a:lnTo>
                    <a:pt x="6348219" y="132741"/>
                  </a:lnTo>
                  <a:lnTo>
                    <a:pt x="6312711" y="106314"/>
                  </a:lnTo>
                  <a:lnTo>
                    <a:pt x="6275267" y="82493"/>
                  </a:lnTo>
                  <a:lnTo>
                    <a:pt x="6236023" y="61413"/>
                  </a:lnTo>
                  <a:lnTo>
                    <a:pt x="6195113" y="43207"/>
                  </a:lnTo>
                  <a:lnTo>
                    <a:pt x="6152671" y="28010"/>
                  </a:lnTo>
                  <a:lnTo>
                    <a:pt x="6108831" y="15957"/>
                  </a:lnTo>
                  <a:lnTo>
                    <a:pt x="6063728" y="7181"/>
                  </a:lnTo>
                  <a:lnTo>
                    <a:pt x="6017496" y="1817"/>
                  </a:lnTo>
                  <a:lnTo>
                    <a:pt x="5970270"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43" name="CustomShape 7"/>
          <p:cNvSpPr/>
          <p:nvPr/>
        </p:nvSpPr>
        <p:spPr>
          <a:xfrm>
            <a:off x="344520" y="1329840"/>
            <a:ext cx="5876280" cy="34754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7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FF0000"/>
                </a:solidFill>
                <a:effectLst/>
                <a:uLnTx/>
                <a:uFillTx/>
                <a:latin typeface="Arial"/>
                <a:ea typeface="DejaVu Sans"/>
              </a:rPr>
              <a:t>•</a:t>
            </a:r>
            <a:r>
              <a:rPr kumimoji="0" lang="cs-CZ" sz="18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55"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provedení</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odběru/rozboru</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ovoce</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průběhu závazku</a:t>
            </a:r>
            <a:r>
              <a:rPr kumimoji="0" lang="cs-CZ" sz="2000" b="0" i="0" u="none" strike="noStrike" kern="1200" cap="none" spc="-5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pouze</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ve</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2</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kalendářních letech</a:t>
            </a:r>
            <a:r>
              <a:rPr kumimoji="0" lang="cs-CZ" sz="2000" b="0" i="0" u="none" strike="noStrike" kern="1200" cap="none" spc="-1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zjištění </a:t>
            </a:r>
            <a:r>
              <a:rPr kumimoji="0" lang="cs-CZ" sz="2000" b="0" i="0" u="none" strike="noStrike" kern="1200" cap="none" spc="-1" normalizeH="0" baseline="0" noProof="0">
                <a:ln>
                  <a:noFill/>
                </a:ln>
                <a:solidFill>
                  <a:srgbClr val="000000"/>
                </a:solidFill>
                <a:effectLst/>
                <a:uLnTx/>
                <a:uFillTx/>
                <a:latin typeface="Calibri"/>
                <a:ea typeface="DejaVu Sans"/>
              </a:rPr>
              <a:t>obsahu</a:t>
            </a:r>
            <a:r>
              <a:rPr kumimoji="0" lang="cs-CZ" sz="2000" b="0" i="0" u="none" strike="noStrike" kern="1200" cap="none" spc="-7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sledovaných</a:t>
            </a:r>
            <a:r>
              <a:rPr kumimoji="0" lang="cs-CZ" sz="2000" b="0" i="0" u="none" strike="noStrike" kern="1200" cap="none" spc="-5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těžkých</a:t>
            </a:r>
            <a:r>
              <a:rPr kumimoji="0" lang="cs-CZ" sz="2000" b="0" i="0" u="none" strike="noStrike" kern="1200" cap="none" spc="-75"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kovů</a:t>
            </a:r>
            <a:endParaRPr kumimoji="0" lang="cs-CZ" sz="20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7000"/>
              </a:lnSpc>
              <a:spcBef>
                <a:spcPts val="794"/>
              </a:spcBef>
              <a:spcAft>
                <a:spcPts val="0"/>
              </a:spcAft>
              <a:buClrTx/>
              <a:buSzTx/>
              <a:buFontTx/>
              <a:buNone/>
              <a:tabLst/>
              <a:defRPr/>
            </a:pPr>
            <a:r>
              <a:rPr kumimoji="0" lang="cs-CZ" sz="2000" b="0" i="0" u="none" strike="noStrike" kern="1200" cap="none" spc="-52" normalizeH="0" baseline="0" noProof="0">
                <a:ln>
                  <a:noFill/>
                </a:ln>
                <a:solidFill>
                  <a:srgbClr val="FF0000"/>
                </a:solidFill>
                <a:effectLst/>
                <a:uLnTx/>
                <a:uFillTx/>
                <a:latin typeface="Arial"/>
                <a:ea typeface="DejaVu Sans"/>
              </a:rPr>
              <a:t>•</a:t>
            </a:r>
            <a:r>
              <a:rPr kumimoji="0" lang="cs-CZ" sz="20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52"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provedení</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každoročního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odběru/rozboru </a:t>
            </a:r>
            <a:r>
              <a:rPr kumimoji="0" lang="cs-CZ" sz="2000" b="0" i="0" u="none" strike="noStrike" kern="1200" cap="none" spc="-1" normalizeH="0" baseline="0" noProof="0">
                <a:ln>
                  <a:noFill/>
                </a:ln>
                <a:solidFill>
                  <a:srgbClr val="000000"/>
                </a:solidFill>
                <a:effectLst/>
                <a:uLnTx/>
                <a:uFillTx/>
                <a:latin typeface="Calibri"/>
                <a:ea typeface="DejaVu Sans"/>
              </a:rPr>
              <a:t>ovoce</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stanovení</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a</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zjištění</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dodržení</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limitu</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obsahu </a:t>
            </a:r>
            <a:r>
              <a:rPr kumimoji="0" lang="cs-CZ" sz="2000" b="0" i="0" u="none" strike="noStrike" kern="1200" cap="none" spc="-1" normalizeH="0" baseline="0" noProof="0">
                <a:ln>
                  <a:noFill/>
                </a:ln>
                <a:solidFill>
                  <a:srgbClr val="000000"/>
                </a:solidFill>
                <a:effectLst/>
                <a:uLnTx/>
                <a:uFillTx/>
                <a:latin typeface="Calibri"/>
                <a:ea typeface="DejaVu Sans"/>
              </a:rPr>
              <a:t>reziduí</a:t>
            </a:r>
            <a:r>
              <a:rPr kumimoji="0" lang="cs-CZ" sz="2000" b="0" i="0" u="none" strike="noStrike" kern="1200" cap="none" spc="-52"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pesticidů</a:t>
            </a:r>
            <a:endParaRPr kumimoji="0" lang="cs-CZ" sz="20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7000"/>
              </a:lnSpc>
              <a:spcBef>
                <a:spcPts val="794"/>
              </a:spcBef>
              <a:spcAft>
                <a:spcPts val="0"/>
              </a:spcAft>
              <a:buClrTx/>
              <a:buSzTx/>
              <a:buFontTx/>
              <a:buNone/>
              <a:tabLst/>
              <a:defRPr/>
            </a:pPr>
            <a:r>
              <a:rPr kumimoji="0" lang="cs-CZ" sz="2000" b="0" i="0" u="none" strike="noStrike" kern="1200" cap="none" spc="-52" normalizeH="0" baseline="0" noProof="0">
                <a:ln>
                  <a:noFill/>
                </a:ln>
                <a:solidFill>
                  <a:srgbClr val="FF0000"/>
                </a:solidFill>
                <a:effectLst/>
                <a:uLnTx/>
                <a:uFillTx/>
                <a:latin typeface="Arial"/>
                <a:ea typeface="DejaVu Sans"/>
              </a:rPr>
              <a:t>•</a:t>
            </a:r>
            <a:r>
              <a:rPr kumimoji="0" lang="cs-CZ" sz="20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46"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zajištění</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prvním</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roce</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závazku</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(nejpozději </a:t>
            </a:r>
            <a:r>
              <a:rPr kumimoji="0" lang="cs-CZ" sz="2000" b="0" i="0" u="none" strike="noStrike" kern="1200" cap="none" spc="-1" normalizeH="0" baseline="0" noProof="0">
                <a:ln>
                  <a:noFill/>
                </a:ln>
                <a:solidFill>
                  <a:srgbClr val="000000"/>
                </a:solidFill>
                <a:effectLst/>
                <a:uLnTx/>
                <a:uFillTx/>
                <a:latin typeface="Calibri"/>
                <a:ea typeface="DejaVu Sans"/>
              </a:rPr>
              <a:t>do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31.</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ledna</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roku</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následujícího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podání</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žádosti</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52" normalizeH="0" baseline="0" noProof="0">
                <a:ln>
                  <a:noFill/>
                </a:ln>
                <a:solidFill>
                  <a:srgbClr val="000000"/>
                </a:solidFill>
                <a:effectLst/>
                <a:uLnTx/>
                <a:uFillTx/>
                <a:latin typeface="Calibri"/>
                <a:ea typeface="DejaVu Sans"/>
              </a:rPr>
              <a:t>o </a:t>
            </a:r>
            <a:r>
              <a:rPr kumimoji="0" lang="cs-CZ" sz="2000" b="0" i="0" u="none" strike="noStrike" kern="1200" cap="none" spc="-12" normalizeH="0" baseline="0" noProof="0">
                <a:ln>
                  <a:noFill/>
                </a:ln>
                <a:solidFill>
                  <a:srgbClr val="000000"/>
                </a:solidFill>
                <a:effectLst/>
                <a:uLnTx/>
                <a:uFillTx/>
                <a:latin typeface="Calibri"/>
                <a:ea typeface="DejaVu Sans"/>
              </a:rPr>
              <a:t>zařazení)</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odběru</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vzorků</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půdy</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a</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zjištění</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obsahu sledovaných</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těžkých</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kovů</a:t>
            </a:r>
            <a:endParaRPr kumimoji="0" lang="cs-CZ" sz="2000" b="0" i="0" u="none" strike="noStrike" kern="1200" cap="none" spc="-1" normalizeH="0" baseline="0" noProof="0">
              <a:ln>
                <a:noFill/>
              </a:ln>
              <a:solidFill>
                <a:prstClr val="black"/>
              </a:solidFill>
              <a:effectLst/>
              <a:uLnTx/>
              <a:uFillTx/>
              <a:latin typeface="Arial"/>
            </a:endParaRPr>
          </a:p>
        </p:txBody>
      </p:sp>
      <p:grpSp>
        <p:nvGrpSpPr>
          <p:cNvPr id="344" name="Group 8"/>
          <p:cNvGrpSpPr/>
          <p:nvPr/>
        </p:nvGrpSpPr>
        <p:grpSpPr>
          <a:xfrm>
            <a:off x="7485840" y="1900440"/>
            <a:ext cx="2595600" cy="1301760"/>
            <a:chOff x="7485840" y="1900440"/>
            <a:chExt cx="2595600" cy="1301760"/>
          </a:xfrm>
        </p:grpSpPr>
        <p:pic>
          <p:nvPicPr>
            <p:cNvPr id="345" name="object 13"/>
            <p:cNvPicPr/>
            <p:nvPr/>
          </p:nvPicPr>
          <p:blipFill>
            <a:blip r:embed="rId5"/>
            <a:stretch/>
          </p:blipFill>
          <p:spPr>
            <a:xfrm>
              <a:off x="7485840" y="1900440"/>
              <a:ext cx="2595600" cy="1301760"/>
            </a:xfrm>
            <a:prstGeom prst="rect">
              <a:avLst/>
            </a:prstGeom>
            <a:ln>
              <a:noFill/>
            </a:ln>
          </p:spPr>
        </p:pic>
        <p:sp>
          <p:nvSpPr>
            <p:cNvPr id="346" name="CustomShape 9"/>
            <p:cNvSpPr/>
            <p:nvPr/>
          </p:nvSpPr>
          <p:spPr>
            <a:xfrm>
              <a:off x="7502760" y="1908000"/>
              <a:ext cx="2511720" cy="1227240"/>
            </a:xfrm>
            <a:custGeom>
              <a:avLst/>
              <a:gdLst/>
              <a:ahLst/>
              <a:cxnLst/>
              <a:rect l="l" t="t" r="r" b="b"/>
              <a:pathLst>
                <a:path w="2513329" h="1228725">
                  <a:moveTo>
                    <a:pt x="2308352" y="0"/>
                  </a:moveTo>
                  <a:lnTo>
                    <a:pt x="204724" y="0"/>
                  </a:lnTo>
                  <a:lnTo>
                    <a:pt x="157793" y="5408"/>
                  </a:lnTo>
                  <a:lnTo>
                    <a:pt x="114707" y="20814"/>
                  </a:lnTo>
                  <a:lnTo>
                    <a:pt x="76694" y="44986"/>
                  </a:lnTo>
                  <a:lnTo>
                    <a:pt x="44986" y="76694"/>
                  </a:lnTo>
                  <a:lnTo>
                    <a:pt x="20814" y="114707"/>
                  </a:lnTo>
                  <a:lnTo>
                    <a:pt x="5408" y="157793"/>
                  </a:lnTo>
                  <a:lnTo>
                    <a:pt x="0" y="204724"/>
                  </a:lnTo>
                  <a:lnTo>
                    <a:pt x="0" y="1023619"/>
                  </a:lnTo>
                  <a:lnTo>
                    <a:pt x="5408" y="1070550"/>
                  </a:lnTo>
                  <a:lnTo>
                    <a:pt x="20814" y="1113636"/>
                  </a:lnTo>
                  <a:lnTo>
                    <a:pt x="44986" y="1151649"/>
                  </a:lnTo>
                  <a:lnTo>
                    <a:pt x="76694" y="1183357"/>
                  </a:lnTo>
                  <a:lnTo>
                    <a:pt x="114707" y="1207529"/>
                  </a:lnTo>
                  <a:lnTo>
                    <a:pt x="157793" y="1222935"/>
                  </a:lnTo>
                  <a:lnTo>
                    <a:pt x="204724" y="1228343"/>
                  </a:lnTo>
                  <a:lnTo>
                    <a:pt x="2308352" y="1228343"/>
                  </a:lnTo>
                  <a:lnTo>
                    <a:pt x="2355282" y="1222935"/>
                  </a:lnTo>
                  <a:lnTo>
                    <a:pt x="2398368" y="1207529"/>
                  </a:lnTo>
                  <a:lnTo>
                    <a:pt x="2436381" y="1183357"/>
                  </a:lnTo>
                  <a:lnTo>
                    <a:pt x="2468089" y="1151649"/>
                  </a:lnTo>
                  <a:lnTo>
                    <a:pt x="2492261" y="1113636"/>
                  </a:lnTo>
                  <a:lnTo>
                    <a:pt x="2507667" y="1070550"/>
                  </a:lnTo>
                  <a:lnTo>
                    <a:pt x="2513076" y="1023619"/>
                  </a:lnTo>
                  <a:lnTo>
                    <a:pt x="2513076" y="204724"/>
                  </a:lnTo>
                  <a:lnTo>
                    <a:pt x="2507667" y="157793"/>
                  </a:lnTo>
                  <a:lnTo>
                    <a:pt x="2492261" y="114707"/>
                  </a:lnTo>
                  <a:lnTo>
                    <a:pt x="2468089" y="76694"/>
                  </a:lnTo>
                  <a:lnTo>
                    <a:pt x="2436381" y="44986"/>
                  </a:lnTo>
                  <a:lnTo>
                    <a:pt x="2398368" y="20814"/>
                  </a:lnTo>
                  <a:lnTo>
                    <a:pt x="2355282" y="5408"/>
                  </a:lnTo>
                  <a:lnTo>
                    <a:pt x="2308352"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47" name="CustomShape 10"/>
          <p:cNvSpPr/>
          <p:nvPr/>
        </p:nvSpPr>
        <p:spPr>
          <a:xfrm>
            <a:off x="7773840" y="1954800"/>
            <a:ext cx="2133360" cy="13838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0016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nově</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podporovaný </a:t>
            </a:r>
            <a:r>
              <a:rPr kumimoji="0" lang="cs-CZ" sz="1800" b="0" i="0" u="none" strike="noStrike" kern="1200" cap="none" spc="-1" normalizeH="0" baseline="0" noProof="0">
                <a:ln>
                  <a:noFill/>
                </a:ln>
                <a:solidFill>
                  <a:srgbClr val="000000"/>
                </a:solidFill>
                <a:effectLst/>
                <a:uLnTx/>
                <a:uFillTx/>
                <a:latin typeface="Calibri"/>
                <a:ea typeface="DejaVu Sans"/>
              </a:rPr>
              <a:t>ovocný</a:t>
            </a:r>
            <a:r>
              <a:rPr kumimoji="0" lang="cs-CZ" sz="1800" b="0" i="0" u="none" strike="noStrike" kern="1200" cap="none" spc="-6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druh:</a:t>
            </a:r>
            <a:endParaRPr kumimoji="0" lang="cs-CZ" sz="1800" b="0" i="0" u="none" strike="noStrike" kern="1200" cap="none" spc="-1" normalizeH="0" baseline="0" noProof="0">
              <a:ln>
                <a:noFill/>
              </a:ln>
              <a:solidFill>
                <a:prstClr val="black"/>
              </a:solidFill>
              <a:effectLst/>
              <a:uLnTx/>
              <a:uFillTx/>
              <a:latin typeface="Arial"/>
            </a:endParaRPr>
          </a:p>
          <a:p>
            <a:pPr marL="20016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Calibri"/>
                <a:ea typeface="DejaVu Sans"/>
              </a:rPr>
              <a:t>brusnice</a:t>
            </a:r>
            <a:r>
              <a:rPr kumimoji="0" lang="cs-CZ" sz="1800" b="0" i="1" u="none" strike="noStrike" kern="1200" cap="none" spc="-41" normalizeH="0" baseline="0" noProof="0">
                <a:ln>
                  <a:noFill/>
                </a:ln>
                <a:solidFill>
                  <a:srgbClr val="000000"/>
                </a:solidFill>
                <a:effectLst/>
                <a:uLnTx/>
                <a:uFillTx/>
                <a:latin typeface="Calibri"/>
                <a:ea typeface="DejaVu Sans"/>
              </a:rPr>
              <a:t> </a:t>
            </a:r>
            <a:r>
              <a:rPr kumimoji="0" lang="cs-CZ" sz="1800" b="0" i="1" u="none" strike="noStrike" kern="1200" cap="none" spc="-12" normalizeH="0" baseline="0" noProof="0">
                <a:ln>
                  <a:noFill/>
                </a:ln>
                <a:solidFill>
                  <a:srgbClr val="000000"/>
                </a:solidFill>
                <a:effectLst/>
                <a:uLnTx/>
                <a:uFillTx/>
                <a:latin typeface="Calibri"/>
                <a:ea typeface="DejaVu Sans"/>
              </a:rPr>
              <a:t>chocholičnatá</a:t>
            </a:r>
            <a:endParaRPr kumimoji="0" lang="cs-CZ" sz="1800" b="0" i="0" u="none" strike="noStrike" kern="1200" cap="none" spc="-1" normalizeH="0" baseline="0" noProof="0">
              <a:ln>
                <a:noFill/>
              </a:ln>
              <a:solidFill>
                <a:prstClr val="black"/>
              </a:solidFill>
              <a:effectLst/>
              <a:uLnTx/>
              <a:uFillTx/>
              <a:latin typeface="Arial"/>
            </a:endParaRPr>
          </a:p>
          <a:p>
            <a:pPr marL="20016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2" normalizeH="0" baseline="0" noProof="0">
                <a:ln>
                  <a:noFill/>
                </a:ln>
                <a:solidFill>
                  <a:srgbClr val="000000"/>
                </a:solidFill>
                <a:effectLst/>
                <a:uLnTx/>
                <a:uFillTx/>
                <a:latin typeface="Calibri"/>
                <a:ea typeface="DejaVu Sans"/>
              </a:rPr>
              <a:t>(kanadská</a:t>
            </a:r>
            <a:r>
              <a:rPr kumimoji="0" lang="cs-CZ" sz="1800" b="0" i="1" u="none" strike="noStrike" kern="1200" cap="none" spc="-72" normalizeH="0" baseline="0" noProof="0">
                <a:ln>
                  <a:noFill/>
                </a:ln>
                <a:solidFill>
                  <a:srgbClr val="000000"/>
                </a:solidFill>
                <a:effectLst/>
                <a:uLnTx/>
                <a:uFillTx/>
                <a:latin typeface="Calibri"/>
                <a:ea typeface="DejaVu Sans"/>
              </a:rPr>
              <a:t> </a:t>
            </a:r>
            <a:r>
              <a:rPr kumimoji="0" lang="cs-CZ" sz="1800" b="0" i="1" u="none" strike="noStrike" kern="1200" cap="none" spc="-12" normalizeH="0" baseline="0" noProof="0">
                <a:ln>
                  <a:noFill/>
                </a:ln>
                <a:solidFill>
                  <a:srgbClr val="000000"/>
                </a:solidFill>
                <a:effectLst/>
                <a:uLnTx/>
                <a:uFillTx/>
                <a:latin typeface="Calibri"/>
                <a:ea typeface="DejaVu Sans"/>
              </a:rPr>
              <a:t>borůvka)</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348" name="Group 11"/>
          <p:cNvGrpSpPr/>
          <p:nvPr/>
        </p:nvGrpSpPr>
        <p:grpSpPr>
          <a:xfrm>
            <a:off x="9099720" y="3627000"/>
            <a:ext cx="2688480" cy="2688480"/>
            <a:chOff x="9099720" y="3627000"/>
            <a:chExt cx="2688480" cy="2688480"/>
          </a:xfrm>
        </p:grpSpPr>
        <p:pic>
          <p:nvPicPr>
            <p:cNvPr id="349" name="object 17"/>
            <p:cNvPicPr/>
            <p:nvPr/>
          </p:nvPicPr>
          <p:blipFill>
            <a:blip r:embed="rId6"/>
            <a:stretch/>
          </p:blipFill>
          <p:spPr>
            <a:xfrm>
              <a:off x="9099720" y="3627000"/>
              <a:ext cx="2688480" cy="2688480"/>
            </a:xfrm>
            <a:prstGeom prst="rect">
              <a:avLst/>
            </a:prstGeom>
            <a:ln>
              <a:noFill/>
            </a:ln>
          </p:spPr>
        </p:pic>
        <p:sp>
          <p:nvSpPr>
            <p:cNvPr id="350" name="CustomShape 12"/>
            <p:cNvSpPr/>
            <p:nvPr/>
          </p:nvSpPr>
          <p:spPr>
            <a:xfrm>
              <a:off x="9099720" y="3627000"/>
              <a:ext cx="2688480" cy="2688480"/>
            </a:xfrm>
            <a:custGeom>
              <a:avLst/>
              <a:gdLst/>
              <a:ahLst/>
              <a:cxnLst/>
              <a:rect l="l" t="t" r="r" b="b"/>
              <a:pathLst>
                <a:path w="2689859" h="2689860">
                  <a:moveTo>
                    <a:pt x="0" y="1344929"/>
                  </a:moveTo>
                  <a:lnTo>
                    <a:pt x="848" y="1296689"/>
                  </a:lnTo>
                  <a:lnTo>
                    <a:pt x="3376" y="1248875"/>
                  </a:lnTo>
                  <a:lnTo>
                    <a:pt x="7554" y="1201518"/>
                  </a:lnTo>
                  <a:lnTo>
                    <a:pt x="13355" y="1154645"/>
                  </a:lnTo>
                  <a:lnTo>
                    <a:pt x="20748" y="1108285"/>
                  </a:lnTo>
                  <a:lnTo>
                    <a:pt x="29707" y="1062466"/>
                  </a:lnTo>
                  <a:lnTo>
                    <a:pt x="40202" y="1017216"/>
                  </a:lnTo>
                  <a:lnTo>
                    <a:pt x="52206" y="972565"/>
                  </a:lnTo>
                  <a:lnTo>
                    <a:pt x="65689" y="928540"/>
                  </a:lnTo>
                  <a:lnTo>
                    <a:pt x="80624" y="885170"/>
                  </a:lnTo>
                  <a:lnTo>
                    <a:pt x="96982" y="842484"/>
                  </a:lnTo>
                  <a:lnTo>
                    <a:pt x="114734" y="800509"/>
                  </a:lnTo>
                  <a:lnTo>
                    <a:pt x="133852" y="759275"/>
                  </a:lnTo>
                  <a:lnTo>
                    <a:pt x="154308" y="718809"/>
                  </a:lnTo>
                  <a:lnTo>
                    <a:pt x="176072" y="679141"/>
                  </a:lnTo>
                  <a:lnTo>
                    <a:pt x="199118" y="640298"/>
                  </a:lnTo>
                  <a:lnTo>
                    <a:pt x="223415" y="602310"/>
                  </a:lnTo>
                  <a:lnTo>
                    <a:pt x="248937" y="565204"/>
                  </a:lnTo>
                  <a:lnTo>
                    <a:pt x="275654" y="529008"/>
                  </a:lnTo>
                  <a:lnTo>
                    <a:pt x="303538" y="493753"/>
                  </a:lnTo>
                  <a:lnTo>
                    <a:pt x="332560" y="459465"/>
                  </a:lnTo>
                  <a:lnTo>
                    <a:pt x="362692" y="426173"/>
                  </a:lnTo>
                  <a:lnTo>
                    <a:pt x="393906" y="393906"/>
                  </a:lnTo>
                  <a:lnTo>
                    <a:pt x="426173" y="362692"/>
                  </a:lnTo>
                  <a:lnTo>
                    <a:pt x="459465" y="332560"/>
                  </a:lnTo>
                  <a:lnTo>
                    <a:pt x="493753" y="303538"/>
                  </a:lnTo>
                  <a:lnTo>
                    <a:pt x="529008" y="275654"/>
                  </a:lnTo>
                  <a:lnTo>
                    <a:pt x="565204" y="248937"/>
                  </a:lnTo>
                  <a:lnTo>
                    <a:pt x="602310" y="223415"/>
                  </a:lnTo>
                  <a:lnTo>
                    <a:pt x="640298" y="199118"/>
                  </a:lnTo>
                  <a:lnTo>
                    <a:pt x="679141" y="176072"/>
                  </a:lnTo>
                  <a:lnTo>
                    <a:pt x="718809" y="154308"/>
                  </a:lnTo>
                  <a:lnTo>
                    <a:pt x="759275" y="133852"/>
                  </a:lnTo>
                  <a:lnTo>
                    <a:pt x="800509" y="114734"/>
                  </a:lnTo>
                  <a:lnTo>
                    <a:pt x="842484" y="96982"/>
                  </a:lnTo>
                  <a:lnTo>
                    <a:pt x="885170" y="80624"/>
                  </a:lnTo>
                  <a:lnTo>
                    <a:pt x="928540" y="65689"/>
                  </a:lnTo>
                  <a:lnTo>
                    <a:pt x="972565" y="52206"/>
                  </a:lnTo>
                  <a:lnTo>
                    <a:pt x="1017216" y="40202"/>
                  </a:lnTo>
                  <a:lnTo>
                    <a:pt x="1062466" y="29707"/>
                  </a:lnTo>
                  <a:lnTo>
                    <a:pt x="1108285" y="20748"/>
                  </a:lnTo>
                  <a:lnTo>
                    <a:pt x="1154645" y="13355"/>
                  </a:lnTo>
                  <a:lnTo>
                    <a:pt x="1201518" y="7554"/>
                  </a:lnTo>
                  <a:lnTo>
                    <a:pt x="1248875" y="3376"/>
                  </a:lnTo>
                  <a:lnTo>
                    <a:pt x="1296689" y="848"/>
                  </a:lnTo>
                  <a:lnTo>
                    <a:pt x="1344929" y="0"/>
                  </a:lnTo>
                  <a:lnTo>
                    <a:pt x="1393170" y="848"/>
                  </a:lnTo>
                  <a:lnTo>
                    <a:pt x="1440984" y="3376"/>
                  </a:lnTo>
                  <a:lnTo>
                    <a:pt x="1488341" y="7554"/>
                  </a:lnTo>
                  <a:lnTo>
                    <a:pt x="1535214" y="13355"/>
                  </a:lnTo>
                  <a:lnTo>
                    <a:pt x="1581574" y="20748"/>
                  </a:lnTo>
                  <a:lnTo>
                    <a:pt x="1627393" y="29707"/>
                  </a:lnTo>
                  <a:lnTo>
                    <a:pt x="1672643" y="40202"/>
                  </a:lnTo>
                  <a:lnTo>
                    <a:pt x="1717294" y="52206"/>
                  </a:lnTo>
                  <a:lnTo>
                    <a:pt x="1761319" y="65689"/>
                  </a:lnTo>
                  <a:lnTo>
                    <a:pt x="1804689" y="80624"/>
                  </a:lnTo>
                  <a:lnTo>
                    <a:pt x="1847375" y="96982"/>
                  </a:lnTo>
                  <a:lnTo>
                    <a:pt x="1889350" y="114734"/>
                  </a:lnTo>
                  <a:lnTo>
                    <a:pt x="1930584" y="133852"/>
                  </a:lnTo>
                  <a:lnTo>
                    <a:pt x="1971050" y="154308"/>
                  </a:lnTo>
                  <a:lnTo>
                    <a:pt x="2010718" y="176072"/>
                  </a:lnTo>
                  <a:lnTo>
                    <a:pt x="2049561" y="199118"/>
                  </a:lnTo>
                  <a:lnTo>
                    <a:pt x="2087549" y="223415"/>
                  </a:lnTo>
                  <a:lnTo>
                    <a:pt x="2124655" y="248937"/>
                  </a:lnTo>
                  <a:lnTo>
                    <a:pt x="2160851" y="275654"/>
                  </a:lnTo>
                  <a:lnTo>
                    <a:pt x="2196106" y="303538"/>
                  </a:lnTo>
                  <a:lnTo>
                    <a:pt x="2230394" y="332560"/>
                  </a:lnTo>
                  <a:lnTo>
                    <a:pt x="2263686" y="362692"/>
                  </a:lnTo>
                  <a:lnTo>
                    <a:pt x="2295953" y="393906"/>
                  </a:lnTo>
                  <a:lnTo>
                    <a:pt x="2327167" y="426173"/>
                  </a:lnTo>
                  <a:lnTo>
                    <a:pt x="2357299" y="459465"/>
                  </a:lnTo>
                  <a:lnTo>
                    <a:pt x="2386321" y="493753"/>
                  </a:lnTo>
                  <a:lnTo>
                    <a:pt x="2414205" y="529008"/>
                  </a:lnTo>
                  <a:lnTo>
                    <a:pt x="2440922" y="565204"/>
                  </a:lnTo>
                  <a:lnTo>
                    <a:pt x="2466444" y="602310"/>
                  </a:lnTo>
                  <a:lnTo>
                    <a:pt x="2490741" y="640298"/>
                  </a:lnTo>
                  <a:lnTo>
                    <a:pt x="2513787" y="679141"/>
                  </a:lnTo>
                  <a:lnTo>
                    <a:pt x="2535551" y="718809"/>
                  </a:lnTo>
                  <a:lnTo>
                    <a:pt x="2556007" y="759275"/>
                  </a:lnTo>
                  <a:lnTo>
                    <a:pt x="2575125" y="800509"/>
                  </a:lnTo>
                  <a:lnTo>
                    <a:pt x="2592877" y="842484"/>
                  </a:lnTo>
                  <a:lnTo>
                    <a:pt x="2609235" y="885170"/>
                  </a:lnTo>
                  <a:lnTo>
                    <a:pt x="2624170" y="928540"/>
                  </a:lnTo>
                  <a:lnTo>
                    <a:pt x="2637653" y="972565"/>
                  </a:lnTo>
                  <a:lnTo>
                    <a:pt x="2649657" y="1017216"/>
                  </a:lnTo>
                  <a:lnTo>
                    <a:pt x="2660152" y="1062466"/>
                  </a:lnTo>
                  <a:lnTo>
                    <a:pt x="2669111" y="1108285"/>
                  </a:lnTo>
                  <a:lnTo>
                    <a:pt x="2676504" y="1154645"/>
                  </a:lnTo>
                  <a:lnTo>
                    <a:pt x="2682305" y="1201518"/>
                  </a:lnTo>
                  <a:lnTo>
                    <a:pt x="2686483" y="1248875"/>
                  </a:lnTo>
                  <a:lnTo>
                    <a:pt x="2689011" y="1296689"/>
                  </a:lnTo>
                  <a:lnTo>
                    <a:pt x="2689860" y="1344929"/>
                  </a:lnTo>
                  <a:lnTo>
                    <a:pt x="2689011" y="1393168"/>
                  </a:lnTo>
                  <a:lnTo>
                    <a:pt x="2686483" y="1440979"/>
                  </a:lnTo>
                  <a:lnTo>
                    <a:pt x="2682305" y="1488334"/>
                  </a:lnTo>
                  <a:lnTo>
                    <a:pt x="2676504" y="1535206"/>
                  </a:lnTo>
                  <a:lnTo>
                    <a:pt x="2669111" y="1581564"/>
                  </a:lnTo>
                  <a:lnTo>
                    <a:pt x="2660152" y="1627382"/>
                  </a:lnTo>
                  <a:lnTo>
                    <a:pt x="2649657" y="1672630"/>
                  </a:lnTo>
                  <a:lnTo>
                    <a:pt x="2637653" y="1717281"/>
                  </a:lnTo>
                  <a:lnTo>
                    <a:pt x="2624170" y="1761305"/>
                  </a:lnTo>
                  <a:lnTo>
                    <a:pt x="2609235" y="1804674"/>
                  </a:lnTo>
                  <a:lnTo>
                    <a:pt x="2592877" y="1847359"/>
                  </a:lnTo>
                  <a:lnTo>
                    <a:pt x="2575125" y="1889333"/>
                  </a:lnTo>
                  <a:lnTo>
                    <a:pt x="2556007" y="1930567"/>
                  </a:lnTo>
                  <a:lnTo>
                    <a:pt x="2535551" y="1971033"/>
                  </a:lnTo>
                  <a:lnTo>
                    <a:pt x="2513787" y="2010701"/>
                  </a:lnTo>
                  <a:lnTo>
                    <a:pt x="2490741" y="2049544"/>
                  </a:lnTo>
                  <a:lnTo>
                    <a:pt x="2466444" y="2087532"/>
                  </a:lnTo>
                  <a:lnTo>
                    <a:pt x="2440922" y="2124639"/>
                  </a:lnTo>
                  <a:lnTo>
                    <a:pt x="2414205" y="2160834"/>
                  </a:lnTo>
                  <a:lnTo>
                    <a:pt x="2386321" y="2196091"/>
                  </a:lnTo>
                  <a:lnTo>
                    <a:pt x="2357299" y="2230379"/>
                  </a:lnTo>
                  <a:lnTo>
                    <a:pt x="2327167" y="2263671"/>
                  </a:lnTo>
                  <a:lnTo>
                    <a:pt x="2295953" y="2295939"/>
                  </a:lnTo>
                  <a:lnTo>
                    <a:pt x="2263686" y="2327153"/>
                  </a:lnTo>
                  <a:lnTo>
                    <a:pt x="2230394" y="2357286"/>
                  </a:lnTo>
                  <a:lnTo>
                    <a:pt x="2196106" y="2386309"/>
                  </a:lnTo>
                  <a:lnTo>
                    <a:pt x="2160851" y="2414194"/>
                  </a:lnTo>
                  <a:lnTo>
                    <a:pt x="2124655" y="2440911"/>
                  </a:lnTo>
                  <a:lnTo>
                    <a:pt x="2087549" y="2466434"/>
                  </a:lnTo>
                  <a:lnTo>
                    <a:pt x="2049561" y="2490732"/>
                  </a:lnTo>
                  <a:lnTo>
                    <a:pt x="2010718" y="2513778"/>
                  </a:lnTo>
                  <a:lnTo>
                    <a:pt x="1971050" y="2535544"/>
                  </a:lnTo>
                  <a:lnTo>
                    <a:pt x="1930584" y="2556000"/>
                  </a:lnTo>
                  <a:lnTo>
                    <a:pt x="1889350" y="2575119"/>
                  </a:lnTo>
                  <a:lnTo>
                    <a:pt x="1847375" y="2592872"/>
                  </a:lnTo>
                  <a:lnTo>
                    <a:pt x="1804689" y="2609231"/>
                  </a:lnTo>
                  <a:lnTo>
                    <a:pt x="1761319" y="2624166"/>
                  </a:lnTo>
                  <a:lnTo>
                    <a:pt x="1717294" y="2637650"/>
                  </a:lnTo>
                  <a:lnTo>
                    <a:pt x="1672643" y="2649654"/>
                  </a:lnTo>
                  <a:lnTo>
                    <a:pt x="1627393" y="2660150"/>
                  </a:lnTo>
                  <a:lnTo>
                    <a:pt x="1581574" y="2669110"/>
                  </a:lnTo>
                  <a:lnTo>
                    <a:pt x="1535214" y="2676504"/>
                  </a:lnTo>
                  <a:lnTo>
                    <a:pt x="1488341" y="2682304"/>
                  </a:lnTo>
                  <a:lnTo>
                    <a:pt x="1440984" y="2686483"/>
                  </a:lnTo>
                  <a:lnTo>
                    <a:pt x="1393170" y="2689011"/>
                  </a:lnTo>
                  <a:lnTo>
                    <a:pt x="1344929" y="2689860"/>
                  </a:lnTo>
                  <a:lnTo>
                    <a:pt x="1296689" y="2689011"/>
                  </a:lnTo>
                  <a:lnTo>
                    <a:pt x="1248875" y="2686483"/>
                  </a:lnTo>
                  <a:lnTo>
                    <a:pt x="1201518" y="2682304"/>
                  </a:lnTo>
                  <a:lnTo>
                    <a:pt x="1154645" y="2676504"/>
                  </a:lnTo>
                  <a:lnTo>
                    <a:pt x="1108285" y="2669110"/>
                  </a:lnTo>
                  <a:lnTo>
                    <a:pt x="1062466" y="2660150"/>
                  </a:lnTo>
                  <a:lnTo>
                    <a:pt x="1017216" y="2649654"/>
                  </a:lnTo>
                  <a:lnTo>
                    <a:pt x="972565" y="2637650"/>
                  </a:lnTo>
                  <a:lnTo>
                    <a:pt x="928540" y="2624166"/>
                  </a:lnTo>
                  <a:lnTo>
                    <a:pt x="885170" y="2609231"/>
                  </a:lnTo>
                  <a:lnTo>
                    <a:pt x="842484" y="2592872"/>
                  </a:lnTo>
                  <a:lnTo>
                    <a:pt x="800509" y="2575119"/>
                  </a:lnTo>
                  <a:lnTo>
                    <a:pt x="759275" y="2556000"/>
                  </a:lnTo>
                  <a:lnTo>
                    <a:pt x="718809" y="2535544"/>
                  </a:lnTo>
                  <a:lnTo>
                    <a:pt x="679141" y="2513778"/>
                  </a:lnTo>
                  <a:lnTo>
                    <a:pt x="640298" y="2490732"/>
                  </a:lnTo>
                  <a:lnTo>
                    <a:pt x="602310" y="2466434"/>
                  </a:lnTo>
                  <a:lnTo>
                    <a:pt x="565204" y="2440911"/>
                  </a:lnTo>
                  <a:lnTo>
                    <a:pt x="529008" y="2414194"/>
                  </a:lnTo>
                  <a:lnTo>
                    <a:pt x="493753" y="2386309"/>
                  </a:lnTo>
                  <a:lnTo>
                    <a:pt x="459465" y="2357286"/>
                  </a:lnTo>
                  <a:lnTo>
                    <a:pt x="426173" y="2327153"/>
                  </a:lnTo>
                  <a:lnTo>
                    <a:pt x="393906" y="2295939"/>
                  </a:lnTo>
                  <a:lnTo>
                    <a:pt x="362692" y="2263671"/>
                  </a:lnTo>
                  <a:lnTo>
                    <a:pt x="332560" y="2230379"/>
                  </a:lnTo>
                  <a:lnTo>
                    <a:pt x="303538" y="2196091"/>
                  </a:lnTo>
                  <a:lnTo>
                    <a:pt x="275654" y="2160834"/>
                  </a:lnTo>
                  <a:lnTo>
                    <a:pt x="248937" y="2124639"/>
                  </a:lnTo>
                  <a:lnTo>
                    <a:pt x="223415" y="2087532"/>
                  </a:lnTo>
                  <a:lnTo>
                    <a:pt x="199118" y="2049544"/>
                  </a:lnTo>
                  <a:lnTo>
                    <a:pt x="176072" y="2010701"/>
                  </a:lnTo>
                  <a:lnTo>
                    <a:pt x="154308" y="1971033"/>
                  </a:lnTo>
                  <a:lnTo>
                    <a:pt x="133852" y="1930567"/>
                  </a:lnTo>
                  <a:lnTo>
                    <a:pt x="114734" y="1889333"/>
                  </a:lnTo>
                  <a:lnTo>
                    <a:pt x="96982" y="1847359"/>
                  </a:lnTo>
                  <a:lnTo>
                    <a:pt x="80624" y="1804674"/>
                  </a:lnTo>
                  <a:lnTo>
                    <a:pt x="65689" y="1761305"/>
                  </a:lnTo>
                  <a:lnTo>
                    <a:pt x="52206" y="1717281"/>
                  </a:lnTo>
                  <a:lnTo>
                    <a:pt x="40202" y="1672630"/>
                  </a:lnTo>
                  <a:lnTo>
                    <a:pt x="29707" y="1627382"/>
                  </a:lnTo>
                  <a:lnTo>
                    <a:pt x="20748" y="1581564"/>
                  </a:lnTo>
                  <a:lnTo>
                    <a:pt x="13355" y="1535206"/>
                  </a:lnTo>
                  <a:lnTo>
                    <a:pt x="7554" y="1488334"/>
                  </a:lnTo>
                  <a:lnTo>
                    <a:pt x="3376" y="1440979"/>
                  </a:lnTo>
                  <a:lnTo>
                    <a:pt x="848" y="1393168"/>
                  </a:lnTo>
                  <a:lnTo>
                    <a:pt x="0" y="1344929"/>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4441680" y="243720"/>
            <a:ext cx="6691680" cy="501868"/>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chor="ctr">
            <a:normAutofit fontScale="85000" lnSpcReduction="20000"/>
          </a:bodyPr>
          <a:lstStyle/>
          <a:p>
            <a:pPr>
              <a:lnSpc>
                <a:spcPct val="90000"/>
              </a:lnSpc>
            </a:pPr>
            <a:r>
              <a:rPr lang="cs-CZ" sz="4400" b="1" strike="noStrike" spc="-1" dirty="0">
                <a:latin typeface="Arial"/>
                <a:ea typeface="DejaVu Sans"/>
              </a:rPr>
              <a:t>Projektové intervence </a:t>
            </a:r>
            <a:endParaRPr lang="cs-CZ" sz="4400" b="0" strike="noStrike" spc="-1" dirty="0">
              <a:latin typeface="Arial"/>
            </a:endParaRPr>
          </a:p>
        </p:txBody>
      </p:sp>
      <p:pic>
        <p:nvPicPr>
          <p:cNvPr id="149" name="Picture 4"/>
          <p:cNvPicPr/>
          <p:nvPr/>
        </p:nvPicPr>
        <p:blipFill>
          <a:blip r:embed="rId2"/>
          <a:srcRect l="30917" r="30915" b="-3"/>
          <a:stretch/>
        </p:blipFill>
        <p:spPr>
          <a:xfrm>
            <a:off x="223200" y="243720"/>
            <a:ext cx="3645360" cy="6376320"/>
          </a:xfrm>
          <a:prstGeom prst="rect">
            <a:avLst/>
          </a:prstGeom>
          <a:ln>
            <a:noFill/>
          </a:ln>
        </p:spPr>
      </p:pic>
      <p:sp>
        <p:nvSpPr>
          <p:cNvPr id="150" name="CustomShape 2"/>
          <p:cNvSpPr/>
          <p:nvPr/>
        </p:nvSpPr>
        <p:spPr>
          <a:xfrm>
            <a:off x="4000680" y="745588"/>
            <a:ext cx="7790040" cy="57488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a:lnSpc>
                <a:spcPct val="90000"/>
              </a:lnSpc>
              <a:spcBef>
                <a:spcPts val="1400"/>
              </a:spcBef>
            </a:pPr>
            <a:r>
              <a:rPr lang="cs-CZ" sz="2400" b="1" strike="noStrike" spc="-1" dirty="0">
                <a:latin typeface="Corbel"/>
                <a:ea typeface="DejaVu Sans"/>
              </a:rPr>
              <a:t>Kontinuální příjem od jara 2023: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	Podpora poradenství</a:t>
            </a:r>
            <a:endParaRPr lang="cs-CZ" sz="2400" b="0" strike="noStrike" spc="-1" dirty="0">
              <a:latin typeface="Arial"/>
            </a:endParaRPr>
          </a:p>
          <a:p>
            <a:pPr>
              <a:lnSpc>
                <a:spcPct val="90000"/>
              </a:lnSpc>
              <a:spcBef>
                <a:spcPts val="1400"/>
              </a:spcBef>
            </a:pP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Kontinuální příjem od podzimu 2023:</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	Pozemkové úpravy</a:t>
            </a:r>
            <a:endParaRPr lang="cs-CZ" sz="2400" b="0" strike="noStrike" spc="-1" dirty="0">
              <a:latin typeface="Arial"/>
            </a:endParaRPr>
          </a:p>
          <a:p>
            <a:pPr>
              <a:lnSpc>
                <a:spcPct val="90000"/>
              </a:lnSpc>
              <a:spcBef>
                <a:spcPts val="1400"/>
              </a:spcBef>
            </a:pP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Kontinuální příjem od roku 2024:</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	LEADER (od jara 2023 příjem Programových rámců SP SZP)</a:t>
            </a:r>
            <a:endParaRPr lang="cs-CZ" sz="2400" b="0" strike="noStrike" spc="-1" dirty="0">
              <a:latin typeface="Arial"/>
            </a:endParaRPr>
          </a:p>
          <a:p>
            <a:pPr>
              <a:lnSpc>
                <a:spcPct val="90000"/>
              </a:lnSpc>
              <a:spcBef>
                <a:spcPts val="1400"/>
              </a:spcBef>
            </a:pP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Podpora vzdělávání</a:t>
            </a:r>
            <a:endParaRPr lang="cs-CZ" sz="2400" b="0" strike="noStrike" spc="-1" dirty="0">
              <a:latin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 name="Group 1"/>
          <p:cNvGrpSpPr/>
          <p:nvPr/>
        </p:nvGrpSpPr>
        <p:grpSpPr>
          <a:xfrm>
            <a:off x="420480" y="4070520"/>
            <a:ext cx="8821080" cy="1656720"/>
            <a:chOff x="420480" y="4070520"/>
            <a:chExt cx="8821080" cy="1656720"/>
          </a:xfrm>
        </p:grpSpPr>
        <p:pic>
          <p:nvPicPr>
            <p:cNvPr id="352" name="object 3"/>
            <p:cNvPicPr/>
            <p:nvPr/>
          </p:nvPicPr>
          <p:blipFill>
            <a:blip r:embed="rId2"/>
            <a:stretch/>
          </p:blipFill>
          <p:spPr>
            <a:xfrm>
              <a:off x="420480" y="4070520"/>
              <a:ext cx="8821080" cy="1656720"/>
            </a:xfrm>
            <a:prstGeom prst="rect">
              <a:avLst/>
            </a:prstGeom>
            <a:ln>
              <a:noFill/>
            </a:ln>
          </p:spPr>
        </p:pic>
        <p:sp>
          <p:nvSpPr>
            <p:cNvPr id="353" name="CustomShape 2"/>
            <p:cNvSpPr/>
            <p:nvPr/>
          </p:nvSpPr>
          <p:spPr>
            <a:xfrm>
              <a:off x="437400" y="4078080"/>
              <a:ext cx="8737560" cy="1582200"/>
            </a:xfrm>
            <a:custGeom>
              <a:avLst/>
              <a:gdLst/>
              <a:ahLst/>
              <a:cxnLst/>
              <a:rect l="l" t="t" r="r" b="b"/>
              <a:pathLst>
                <a:path w="8738870" h="1583689">
                  <a:moveTo>
                    <a:pt x="8474710" y="0"/>
                  </a:moveTo>
                  <a:lnTo>
                    <a:pt x="263906" y="0"/>
                  </a:lnTo>
                  <a:lnTo>
                    <a:pt x="216470" y="4250"/>
                  </a:lnTo>
                  <a:lnTo>
                    <a:pt x="171823" y="16505"/>
                  </a:lnTo>
                  <a:lnTo>
                    <a:pt x="130710" y="36020"/>
                  </a:lnTo>
                  <a:lnTo>
                    <a:pt x="93877" y="62052"/>
                  </a:lnTo>
                  <a:lnTo>
                    <a:pt x="62069" y="93856"/>
                  </a:lnTo>
                  <a:lnTo>
                    <a:pt x="36032" y="130687"/>
                  </a:lnTo>
                  <a:lnTo>
                    <a:pt x="16511" y="171802"/>
                  </a:lnTo>
                  <a:lnTo>
                    <a:pt x="4252" y="216456"/>
                  </a:lnTo>
                  <a:lnTo>
                    <a:pt x="0" y="263906"/>
                  </a:lnTo>
                  <a:lnTo>
                    <a:pt x="0" y="1319530"/>
                  </a:lnTo>
                  <a:lnTo>
                    <a:pt x="4252" y="1366979"/>
                  </a:lnTo>
                  <a:lnTo>
                    <a:pt x="16511" y="1411633"/>
                  </a:lnTo>
                  <a:lnTo>
                    <a:pt x="36032" y="1452748"/>
                  </a:lnTo>
                  <a:lnTo>
                    <a:pt x="62069" y="1489579"/>
                  </a:lnTo>
                  <a:lnTo>
                    <a:pt x="93877" y="1521383"/>
                  </a:lnTo>
                  <a:lnTo>
                    <a:pt x="130710" y="1547415"/>
                  </a:lnTo>
                  <a:lnTo>
                    <a:pt x="171823" y="1566930"/>
                  </a:lnTo>
                  <a:lnTo>
                    <a:pt x="216470" y="1579185"/>
                  </a:lnTo>
                  <a:lnTo>
                    <a:pt x="263906" y="1583436"/>
                  </a:lnTo>
                  <a:lnTo>
                    <a:pt x="8474710" y="1583436"/>
                  </a:lnTo>
                  <a:lnTo>
                    <a:pt x="8522159" y="1579185"/>
                  </a:lnTo>
                  <a:lnTo>
                    <a:pt x="8566813" y="1566930"/>
                  </a:lnTo>
                  <a:lnTo>
                    <a:pt x="8607928" y="1547415"/>
                  </a:lnTo>
                  <a:lnTo>
                    <a:pt x="8644759" y="1521383"/>
                  </a:lnTo>
                  <a:lnTo>
                    <a:pt x="8676563" y="1489579"/>
                  </a:lnTo>
                  <a:lnTo>
                    <a:pt x="8702595" y="1452748"/>
                  </a:lnTo>
                  <a:lnTo>
                    <a:pt x="8722110" y="1411633"/>
                  </a:lnTo>
                  <a:lnTo>
                    <a:pt x="8734365" y="1366979"/>
                  </a:lnTo>
                  <a:lnTo>
                    <a:pt x="8738616" y="1319530"/>
                  </a:lnTo>
                  <a:lnTo>
                    <a:pt x="8738616" y="263906"/>
                  </a:lnTo>
                  <a:lnTo>
                    <a:pt x="8734365" y="216456"/>
                  </a:lnTo>
                  <a:lnTo>
                    <a:pt x="8722110" y="171802"/>
                  </a:lnTo>
                  <a:lnTo>
                    <a:pt x="8702595" y="130687"/>
                  </a:lnTo>
                  <a:lnTo>
                    <a:pt x="8676563" y="93856"/>
                  </a:lnTo>
                  <a:lnTo>
                    <a:pt x="8644759" y="62052"/>
                  </a:lnTo>
                  <a:lnTo>
                    <a:pt x="8607928" y="36020"/>
                  </a:lnTo>
                  <a:lnTo>
                    <a:pt x="8566813" y="16505"/>
                  </a:lnTo>
                  <a:lnTo>
                    <a:pt x="8522159" y="4250"/>
                  </a:lnTo>
                  <a:lnTo>
                    <a:pt x="8474710" y="0"/>
                  </a:lnTo>
                  <a:close/>
                </a:path>
              </a:pathLst>
            </a:custGeom>
            <a:solidFill>
              <a:srgbClr val="FFF1CC"/>
            </a:solidFill>
            <a:ln>
              <a:noFill/>
            </a:ln>
          </p:spPr>
          <p:style>
            <a:lnRef idx="0">
              <a:scrgbClr r="0" g="0" b="0"/>
            </a:lnRef>
            <a:fillRef idx="0">
              <a:scrgbClr r="0" g="0" b="0"/>
            </a:fillRef>
            <a:effectRef idx="0">
              <a:scrgbClr r="0" g="0" b="0"/>
            </a:effectRef>
            <a:fontRef idx="minor"/>
          </p:style>
        </p:sp>
      </p:grpSp>
      <p:grpSp>
        <p:nvGrpSpPr>
          <p:cNvPr id="354" name="Group 3"/>
          <p:cNvGrpSpPr/>
          <p:nvPr/>
        </p:nvGrpSpPr>
        <p:grpSpPr>
          <a:xfrm>
            <a:off x="384120" y="2118240"/>
            <a:ext cx="8819640" cy="1630800"/>
            <a:chOff x="384120" y="2118240"/>
            <a:chExt cx="8819640" cy="1630800"/>
          </a:xfrm>
        </p:grpSpPr>
        <p:pic>
          <p:nvPicPr>
            <p:cNvPr id="355" name="object 6"/>
            <p:cNvPicPr/>
            <p:nvPr/>
          </p:nvPicPr>
          <p:blipFill>
            <a:blip r:embed="rId3"/>
            <a:stretch/>
          </p:blipFill>
          <p:spPr>
            <a:xfrm>
              <a:off x="384120" y="2118240"/>
              <a:ext cx="8819640" cy="1630800"/>
            </a:xfrm>
            <a:prstGeom prst="rect">
              <a:avLst/>
            </a:prstGeom>
            <a:ln>
              <a:noFill/>
            </a:ln>
          </p:spPr>
        </p:pic>
        <p:sp>
          <p:nvSpPr>
            <p:cNvPr id="356" name="CustomShape 4"/>
            <p:cNvSpPr/>
            <p:nvPr/>
          </p:nvSpPr>
          <p:spPr>
            <a:xfrm>
              <a:off x="400680" y="2126160"/>
              <a:ext cx="8736120" cy="1556280"/>
            </a:xfrm>
            <a:custGeom>
              <a:avLst/>
              <a:gdLst/>
              <a:ahLst/>
              <a:cxnLst/>
              <a:rect l="l" t="t" r="r" b="b"/>
              <a:pathLst>
                <a:path w="8737600" h="1557654">
                  <a:moveTo>
                    <a:pt x="8477504" y="0"/>
                  </a:moveTo>
                  <a:lnTo>
                    <a:pt x="259588" y="0"/>
                  </a:lnTo>
                  <a:lnTo>
                    <a:pt x="212925" y="4181"/>
                  </a:lnTo>
                  <a:lnTo>
                    <a:pt x="169007" y="16238"/>
                  </a:lnTo>
                  <a:lnTo>
                    <a:pt x="128567" y="35437"/>
                  </a:lnTo>
                  <a:lnTo>
                    <a:pt x="92337" y="61046"/>
                  </a:lnTo>
                  <a:lnTo>
                    <a:pt x="61050" y="92331"/>
                  </a:lnTo>
                  <a:lnTo>
                    <a:pt x="35440" y="128561"/>
                  </a:lnTo>
                  <a:lnTo>
                    <a:pt x="16240" y="169002"/>
                  </a:lnTo>
                  <a:lnTo>
                    <a:pt x="4182" y="212922"/>
                  </a:lnTo>
                  <a:lnTo>
                    <a:pt x="0" y="259587"/>
                  </a:lnTo>
                  <a:lnTo>
                    <a:pt x="0" y="1297940"/>
                  </a:lnTo>
                  <a:lnTo>
                    <a:pt x="4182" y="1344605"/>
                  </a:lnTo>
                  <a:lnTo>
                    <a:pt x="16240" y="1388525"/>
                  </a:lnTo>
                  <a:lnTo>
                    <a:pt x="35440" y="1428966"/>
                  </a:lnTo>
                  <a:lnTo>
                    <a:pt x="61050" y="1465196"/>
                  </a:lnTo>
                  <a:lnTo>
                    <a:pt x="92337" y="1496481"/>
                  </a:lnTo>
                  <a:lnTo>
                    <a:pt x="128567" y="1522090"/>
                  </a:lnTo>
                  <a:lnTo>
                    <a:pt x="169007" y="1541289"/>
                  </a:lnTo>
                  <a:lnTo>
                    <a:pt x="212925" y="1553346"/>
                  </a:lnTo>
                  <a:lnTo>
                    <a:pt x="259588" y="1557528"/>
                  </a:lnTo>
                  <a:lnTo>
                    <a:pt x="8477504" y="1557528"/>
                  </a:lnTo>
                  <a:lnTo>
                    <a:pt x="8524169" y="1553346"/>
                  </a:lnTo>
                  <a:lnTo>
                    <a:pt x="8568089" y="1541289"/>
                  </a:lnTo>
                  <a:lnTo>
                    <a:pt x="8608530" y="1522090"/>
                  </a:lnTo>
                  <a:lnTo>
                    <a:pt x="8644760" y="1496481"/>
                  </a:lnTo>
                  <a:lnTo>
                    <a:pt x="8676045" y="1465196"/>
                  </a:lnTo>
                  <a:lnTo>
                    <a:pt x="8701654" y="1428966"/>
                  </a:lnTo>
                  <a:lnTo>
                    <a:pt x="8720853" y="1388525"/>
                  </a:lnTo>
                  <a:lnTo>
                    <a:pt x="8732910" y="1344605"/>
                  </a:lnTo>
                  <a:lnTo>
                    <a:pt x="8737092" y="1297940"/>
                  </a:lnTo>
                  <a:lnTo>
                    <a:pt x="8737092" y="259587"/>
                  </a:lnTo>
                  <a:lnTo>
                    <a:pt x="8732910" y="212922"/>
                  </a:lnTo>
                  <a:lnTo>
                    <a:pt x="8720853" y="169002"/>
                  </a:lnTo>
                  <a:lnTo>
                    <a:pt x="8701654" y="128561"/>
                  </a:lnTo>
                  <a:lnTo>
                    <a:pt x="8676045" y="92331"/>
                  </a:lnTo>
                  <a:lnTo>
                    <a:pt x="8644760" y="61046"/>
                  </a:lnTo>
                  <a:lnTo>
                    <a:pt x="8608530" y="35437"/>
                  </a:lnTo>
                  <a:lnTo>
                    <a:pt x="8568089" y="16238"/>
                  </a:lnTo>
                  <a:lnTo>
                    <a:pt x="8524169" y="4181"/>
                  </a:lnTo>
                  <a:lnTo>
                    <a:pt x="8477504"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57" name="CustomShape 5"/>
          <p:cNvSpPr/>
          <p:nvPr/>
        </p:nvSpPr>
        <p:spPr>
          <a:xfrm>
            <a:off x="846360" y="142920"/>
            <a:ext cx="8650440" cy="50004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200" b="0" i="0" u="none" strike="noStrike" kern="1200" cap="none" spc="69" normalizeH="0" baseline="0" noProof="0">
                <a:ln>
                  <a:noFill/>
                </a:ln>
                <a:solidFill>
                  <a:srgbClr val="003300"/>
                </a:solidFill>
                <a:effectLst/>
                <a:uLnTx/>
                <a:uFillTx/>
                <a:latin typeface="Arial"/>
                <a:ea typeface="DejaVu Sans"/>
              </a:rPr>
              <a:t>Podopatření</a:t>
            </a:r>
            <a:r>
              <a:rPr kumimoji="0" lang="cs-CZ" sz="3200" b="0" i="0" u="none" strike="noStrike" kern="1200" cap="none" spc="-21"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41"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35" normalizeH="0" baseline="0" noProof="0">
                <a:ln>
                  <a:noFill/>
                </a:ln>
                <a:solidFill>
                  <a:srgbClr val="003300"/>
                </a:solidFill>
                <a:effectLst/>
                <a:uLnTx/>
                <a:uFillTx/>
                <a:latin typeface="Arial"/>
                <a:ea typeface="DejaVu Sans"/>
              </a:rPr>
              <a:t> </a:t>
            </a:r>
            <a:r>
              <a:rPr kumimoji="0" lang="cs-CZ" sz="3200" b="0" i="0" u="none" strike="noStrike" kern="1200" cap="none" spc="-1" normalizeH="0" baseline="0" noProof="0">
                <a:ln>
                  <a:noFill/>
                </a:ln>
                <a:solidFill>
                  <a:srgbClr val="003300"/>
                </a:solidFill>
                <a:effectLst/>
                <a:uLnTx/>
                <a:uFillTx/>
                <a:latin typeface="Arial"/>
                <a:ea typeface="DejaVu Sans"/>
              </a:rPr>
              <a:t>révy</a:t>
            </a:r>
            <a:r>
              <a:rPr kumimoji="0" lang="cs-CZ" sz="3200" b="0" i="0" u="none" strike="noStrike" kern="1200" cap="none" spc="-15" normalizeH="0" baseline="0" noProof="0">
                <a:ln>
                  <a:noFill/>
                </a:ln>
                <a:solidFill>
                  <a:srgbClr val="003300"/>
                </a:solidFill>
                <a:effectLst/>
                <a:uLnTx/>
                <a:uFillTx/>
                <a:latin typeface="Arial"/>
                <a:ea typeface="DejaVu Sans"/>
              </a:rPr>
              <a:t> </a:t>
            </a:r>
            <a:r>
              <a:rPr kumimoji="0" lang="cs-CZ" sz="3200" b="0" i="0" u="none" strike="noStrike" kern="1200" cap="none" spc="69" normalizeH="0" baseline="0" noProof="0">
                <a:ln>
                  <a:noFill/>
                </a:ln>
                <a:solidFill>
                  <a:srgbClr val="003300"/>
                </a:solidFill>
                <a:effectLst/>
                <a:uLnTx/>
                <a:uFillTx/>
                <a:latin typeface="Arial"/>
                <a:ea typeface="DejaVu Sans"/>
              </a:rPr>
              <a:t>vinné</a:t>
            </a:r>
            <a:endParaRPr kumimoji="0" lang="cs-CZ" sz="3200" b="0" i="0" u="none" strike="noStrike" kern="1200" cap="none" spc="-1" normalizeH="0" baseline="0" noProof="0">
              <a:ln>
                <a:noFill/>
              </a:ln>
              <a:solidFill>
                <a:prstClr val="black"/>
              </a:solidFill>
              <a:effectLst/>
              <a:uLnTx/>
              <a:uFillTx/>
              <a:latin typeface="Arial"/>
            </a:endParaRPr>
          </a:p>
        </p:txBody>
      </p:sp>
      <p:pic>
        <p:nvPicPr>
          <p:cNvPr id="358" name="object 9"/>
          <p:cNvPicPr/>
          <p:nvPr/>
        </p:nvPicPr>
        <p:blipFill>
          <a:blip r:embed="rId4"/>
          <a:stretch/>
        </p:blipFill>
        <p:spPr>
          <a:xfrm>
            <a:off x="156960" y="201240"/>
            <a:ext cx="484560" cy="484560"/>
          </a:xfrm>
          <a:prstGeom prst="rect">
            <a:avLst/>
          </a:prstGeom>
          <a:ln>
            <a:noFill/>
          </a:ln>
        </p:spPr>
      </p:pic>
      <p:grpSp>
        <p:nvGrpSpPr>
          <p:cNvPr id="359" name="Group 6"/>
          <p:cNvGrpSpPr/>
          <p:nvPr/>
        </p:nvGrpSpPr>
        <p:grpSpPr>
          <a:xfrm>
            <a:off x="9630000" y="193320"/>
            <a:ext cx="2468880" cy="1051920"/>
            <a:chOff x="9630000" y="193320"/>
            <a:chExt cx="2468880" cy="1051920"/>
          </a:xfrm>
        </p:grpSpPr>
        <p:pic>
          <p:nvPicPr>
            <p:cNvPr id="360" name="object 11"/>
            <p:cNvPicPr/>
            <p:nvPr/>
          </p:nvPicPr>
          <p:blipFill>
            <a:blip r:embed="rId5"/>
            <a:stretch/>
          </p:blipFill>
          <p:spPr>
            <a:xfrm>
              <a:off x="9630000" y="193320"/>
              <a:ext cx="2468880" cy="1051920"/>
            </a:xfrm>
            <a:prstGeom prst="rect">
              <a:avLst/>
            </a:prstGeom>
            <a:ln>
              <a:noFill/>
            </a:ln>
          </p:spPr>
        </p:pic>
        <p:sp>
          <p:nvSpPr>
            <p:cNvPr id="361" name="CustomShape 7"/>
            <p:cNvSpPr/>
            <p:nvPr/>
          </p:nvSpPr>
          <p:spPr>
            <a:xfrm>
              <a:off x="9646920" y="201240"/>
              <a:ext cx="2385360" cy="977040"/>
            </a:xfrm>
            <a:custGeom>
              <a:avLst/>
              <a:gdLst/>
              <a:ahLst/>
              <a:cxnLst/>
              <a:rect l="l" t="t" r="r" b="b"/>
              <a:pathLst>
                <a:path w="2386965" h="978535">
                  <a:moveTo>
                    <a:pt x="2223515" y="0"/>
                  </a:moveTo>
                  <a:lnTo>
                    <a:pt x="163068" y="0"/>
                  </a:lnTo>
                  <a:lnTo>
                    <a:pt x="119723" y="5826"/>
                  </a:lnTo>
                  <a:lnTo>
                    <a:pt x="80772" y="22267"/>
                  </a:lnTo>
                  <a:lnTo>
                    <a:pt x="47767" y="47767"/>
                  </a:lnTo>
                  <a:lnTo>
                    <a:pt x="22267" y="80772"/>
                  </a:lnTo>
                  <a:lnTo>
                    <a:pt x="5826" y="119723"/>
                  </a:lnTo>
                  <a:lnTo>
                    <a:pt x="0" y="163067"/>
                  </a:lnTo>
                  <a:lnTo>
                    <a:pt x="0" y="815339"/>
                  </a:lnTo>
                  <a:lnTo>
                    <a:pt x="5826" y="858684"/>
                  </a:lnTo>
                  <a:lnTo>
                    <a:pt x="22267" y="897635"/>
                  </a:lnTo>
                  <a:lnTo>
                    <a:pt x="47767" y="930640"/>
                  </a:lnTo>
                  <a:lnTo>
                    <a:pt x="80772" y="956140"/>
                  </a:lnTo>
                  <a:lnTo>
                    <a:pt x="119723" y="972581"/>
                  </a:lnTo>
                  <a:lnTo>
                    <a:pt x="163068" y="978407"/>
                  </a:lnTo>
                  <a:lnTo>
                    <a:pt x="2223515" y="978407"/>
                  </a:lnTo>
                  <a:lnTo>
                    <a:pt x="2266860" y="972581"/>
                  </a:lnTo>
                  <a:lnTo>
                    <a:pt x="2305811" y="956140"/>
                  </a:lnTo>
                  <a:lnTo>
                    <a:pt x="2338816" y="930640"/>
                  </a:lnTo>
                  <a:lnTo>
                    <a:pt x="2364316" y="897635"/>
                  </a:lnTo>
                  <a:lnTo>
                    <a:pt x="2380757" y="858684"/>
                  </a:lnTo>
                  <a:lnTo>
                    <a:pt x="2386583" y="815339"/>
                  </a:lnTo>
                  <a:lnTo>
                    <a:pt x="2386583" y="163067"/>
                  </a:lnTo>
                  <a:lnTo>
                    <a:pt x="2380757" y="119723"/>
                  </a:lnTo>
                  <a:lnTo>
                    <a:pt x="2364316" y="80772"/>
                  </a:lnTo>
                  <a:lnTo>
                    <a:pt x="2338816" y="47767"/>
                  </a:lnTo>
                  <a:lnTo>
                    <a:pt x="2305811" y="22267"/>
                  </a:lnTo>
                  <a:lnTo>
                    <a:pt x="2266860" y="5826"/>
                  </a:lnTo>
                  <a:lnTo>
                    <a:pt x="2223515"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62" name="CustomShape 8"/>
          <p:cNvSpPr/>
          <p:nvPr/>
        </p:nvSpPr>
        <p:spPr>
          <a:xfrm>
            <a:off x="9933120" y="288720"/>
            <a:ext cx="193968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240" marR="0" lvl="0" indent="-2520" algn="ctr" defTabSz="914400" rtl="0" eaLnBrk="1" fontAlgn="auto" latinLnBrk="0" hangingPunct="1">
              <a:lnSpc>
                <a:spcPct val="100000"/>
              </a:lnSpc>
              <a:spcBef>
                <a:spcPts val="99"/>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Dotace</a:t>
            </a:r>
            <a:r>
              <a:rPr kumimoji="0" lang="cs-CZ" sz="1800" b="0" i="1" u="none" strike="noStrike" kern="1200" cap="none" spc="-2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je</a:t>
            </a:r>
            <a:r>
              <a:rPr kumimoji="0" lang="cs-CZ" sz="1800" b="0" i="1" u="none" strike="noStrike" kern="1200" cap="none" spc="-26"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vyplácena </a:t>
            </a:r>
            <a:r>
              <a:rPr kumimoji="0" lang="cs-CZ" sz="1800" b="0" i="1" u="none" strike="noStrike" kern="1200" cap="none" spc="-1" normalizeH="0" baseline="0" noProof="0">
                <a:ln>
                  <a:noFill/>
                </a:ln>
                <a:solidFill>
                  <a:srgbClr val="000000"/>
                </a:solidFill>
                <a:effectLst/>
                <a:uLnTx/>
                <a:uFillTx/>
                <a:latin typeface="Gill Sans MT"/>
                <a:ea typeface="DejaVu Sans"/>
              </a:rPr>
              <a:t>na ha</a:t>
            </a:r>
            <a:r>
              <a:rPr kumimoji="0" lang="cs-CZ" sz="1800" b="0" i="1" u="none" strike="noStrike" kern="1200" cap="none" spc="4"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se</a:t>
            </a:r>
            <a:r>
              <a:rPr kumimoji="0" lang="cs-CZ" sz="1800" b="0" i="1" u="none" strike="noStrike" kern="1200" cap="none" spc="-7"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zemědělskou </a:t>
            </a:r>
            <a:r>
              <a:rPr kumimoji="0" lang="cs-CZ" sz="1800" b="0" i="1" u="none" strike="noStrike" kern="1200" cap="none" spc="-1" normalizeH="0" baseline="0" noProof="0">
                <a:ln>
                  <a:noFill/>
                </a:ln>
                <a:solidFill>
                  <a:srgbClr val="000000"/>
                </a:solidFill>
                <a:effectLst/>
                <a:uLnTx/>
                <a:uFillTx/>
                <a:latin typeface="Gill Sans MT"/>
                <a:ea typeface="DejaVu Sans"/>
              </a:rPr>
              <a:t>kulturou</a:t>
            </a:r>
            <a:r>
              <a:rPr kumimoji="0" lang="cs-CZ" sz="1800" b="0" i="1" u="none" strike="noStrike" kern="1200" cap="none" spc="-41"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vinice.</a:t>
            </a:r>
            <a:endParaRPr kumimoji="0" lang="cs-CZ" sz="1800" b="0" i="0" u="none" strike="noStrike" kern="1200" cap="none" spc="-1" normalizeH="0" baseline="0" noProof="0">
              <a:ln>
                <a:noFill/>
              </a:ln>
              <a:solidFill>
                <a:prstClr val="black"/>
              </a:solidFill>
              <a:effectLst/>
              <a:uLnTx/>
              <a:uFillTx/>
              <a:latin typeface="Arial"/>
            </a:endParaRPr>
          </a:p>
        </p:txBody>
      </p:sp>
      <p:pic>
        <p:nvPicPr>
          <p:cNvPr id="363" name="object 14"/>
          <p:cNvPicPr/>
          <p:nvPr/>
        </p:nvPicPr>
        <p:blipFill>
          <a:blip r:embed="rId6"/>
          <a:stretch/>
        </p:blipFill>
        <p:spPr>
          <a:xfrm>
            <a:off x="435960" y="1185480"/>
            <a:ext cx="251640" cy="251640"/>
          </a:xfrm>
          <a:prstGeom prst="rect">
            <a:avLst/>
          </a:prstGeom>
          <a:ln>
            <a:noFill/>
          </a:ln>
        </p:spPr>
      </p:pic>
      <p:sp>
        <p:nvSpPr>
          <p:cNvPr id="364" name="CustomShape 9"/>
          <p:cNvSpPr/>
          <p:nvPr/>
        </p:nvSpPr>
        <p:spPr>
          <a:xfrm>
            <a:off x="987480" y="993240"/>
            <a:ext cx="2939760" cy="862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55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Základní</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titul</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(334 </a:t>
            </a:r>
            <a:r>
              <a:rPr kumimoji="0" lang="cs-CZ" sz="1800" b="0" i="0" u="none" strike="noStrike" kern="1200" cap="none" spc="-12" normalizeH="0" baseline="0" noProof="0">
                <a:ln>
                  <a:noFill/>
                </a:ln>
                <a:solidFill>
                  <a:srgbClr val="000000"/>
                </a:solidFill>
                <a:effectLst/>
                <a:uLnTx/>
                <a:uFillTx/>
                <a:latin typeface="Calibri"/>
                <a:ea typeface="DejaVu Sans"/>
              </a:rPr>
              <a:t>EUR/ha) </a:t>
            </a:r>
            <a:r>
              <a:rPr kumimoji="0" lang="cs-CZ" sz="1800" b="0" i="0" u="none" strike="noStrike" kern="1200" cap="none" spc="-1" normalizeH="0" baseline="0" noProof="0">
                <a:ln>
                  <a:noFill/>
                </a:ln>
                <a:solidFill>
                  <a:srgbClr val="000000"/>
                </a:solidFill>
                <a:effectLst/>
                <a:uLnTx/>
                <a:uFillTx/>
                <a:latin typeface="Calibri"/>
                <a:ea typeface="DejaVu Sans"/>
              </a:rPr>
              <a:t>Nadstavbový</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titul</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(672</a:t>
            </a:r>
            <a:r>
              <a:rPr kumimoji="0" lang="cs-CZ" sz="1800" b="0" i="0" u="none" strike="noStrike" kern="1200" cap="none" spc="-12" normalizeH="0" baseline="0" noProof="0">
                <a:ln>
                  <a:noFill/>
                </a:ln>
                <a:solidFill>
                  <a:srgbClr val="000000"/>
                </a:solidFill>
                <a:effectLst/>
                <a:uLnTx/>
                <a:uFillTx/>
                <a:latin typeface="Calibri"/>
                <a:ea typeface="DejaVu Sans"/>
              </a:rPr>
              <a:t> EUR/ha)</a:t>
            </a:r>
            <a:endParaRPr kumimoji="0" lang="cs-CZ" sz="1800" b="0" i="0" u="none" strike="noStrike" kern="1200" cap="none" spc="-1" normalizeH="0" baseline="0" noProof="0">
              <a:ln>
                <a:noFill/>
              </a:ln>
              <a:solidFill>
                <a:prstClr val="black"/>
              </a:solidFill>
              <a:effectLst/>
              <a:uLnTx/>
              <a:uFillTx/>
              <a:latin typeface="Arial"/>
            </a:endParaRPr>
          </a:p>
        </p:txBody>
      </p:sp>
      <p:pic>
        <p:nvPicPr>
          <p:cNvPr id="365" name="object 16"/>
          <p:cNvPicPr/>
          <p:nvPr/>
        </p:nvPicPr>
        <p:blipFill>
          <a:blip r:embed="rId6"/>
          <a:stretch/>
        </p:blipFill>
        <p:spPr>
          <a:xfrm>
            <a:off x="435960" y="1638360"/>
            <a:ext cx="251640" cy="251640"/>
          </a:xfrm>
          <a:prstGeom prst="rect">
            <a:avLst/>
          </a:prstGeom>
          <a:ln>
            <a:noFill/>
          </a:ln>
        </p:spPr>
      </p:pic>
      <p:sp>
        <p:nvSpPr>
          <p:cNvPr id="366" name="CustomShape 10"/>
          <p:cNvSpPr/>
          <p:nvPr/>
        </p:nvSpPr>
        <p:spPr>
          <a:xfrm>
            <a:off x="78840" y="732240"/>
            <a:ext cx="79344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2" normalizeH="0" baseline="0" noProof="0">
                <a:ln>
                  <a:noFill/>
                </a:ln>
                <a:solidFill>
                  <a:srgbClr val="000000"/>
                </a:solidFill>
                <a:effectLst/>
                <a:uLnTx/>
                <a:uFillTx/>
                <a:latin typeface="Calibri"/>
                <a:ea typeface="DejaVu Sans"/>
              </a:rPr>
              <a:t>Tituly:</a:t>
            </a:r>
            <a:endParaRPr kumimoji="0" lang="cs-CZ" sz="2400" b="0" i="0" u="none" strike="noStrike" kern="1200" cap="none" spc="-1" normalizeH="0" baseline="0" noProof="0">
              <a:ln>
                <a:noFill/>
              </a:ln>
              <a:solidFill>
                <a:prstClr val="black"/>
              </a:solidFill>
              <a:effectLst/>
              <a:uLnTx/>
              <a:uFillTx/>
              <a:latin typeface="Arial"/>
            </a:endParaRPr>
          </a:p>
        </p:txBody>
      </p:sp>
      <p:grpSp>
        <p:nvGrpSpPr>
          <p:cNvPr id="367" name="Group 11"/>
          <p:cNvGrpSpPr/>
          <p:nvPr/>
        </p:nvGrpSpPr>
        <p:grpSpPr>
          <a:xfrm>
            <a:off x="9328320" y="3714120"/>
            <a:ext cx="2688480" cy="2688480"/>
            <a:chOff x="9328320" y="3714120"/>
            <a:chExt cx="2688480" cy="2688480"/>
          </a:xfrm>
        </p:grpSpPr>
        <p:pic>
          <p:nvPicPr>
            <p:cNvPr id="368" name="object 19"/>
            <p:cNvPicPr/>
            <p:nvPr/>
          </p:nvPicPr>
          <p:blipFill>
            <a:blip r:embed="rId7"/>
            <a:stretch/>
          </p:blipFill>
          <p:spPr>
            <a:xfrm>
              <a:off x="9328320" y="3714120"/>
              <a:ext cx="2688480" cy="2688480"/>
            </a:xfrm>
            <a:prstGeom prst="rect">
              <a:avLst/>
            </a:prstGeom>
            <a:ln>
              <a:noFill/>
            </a:ln>
          </p:spPr>
        </p:pic>
        <p:sp>
          <p:nvSpPr>
            <p:cNvPr id="369" name="CustomShape 12"/>
            <p:cNvSpPr/>
            <p:nvPr/>
          </p:nvSpPr>
          <p:spPr>
            <a:xfrm>
              <a:off x="9328320" y="3714120"/>
              <a:ext cx="2688480" cy="2688480"/>
            </a:xfrm>
            <a:custGeom>
              <a:avLst/>
              <a:gdLst/>
              <a:ahLst/>
              <a:cxnLst/>
              <a:rect l="l" t="t" r="r" b="b"/>
              <a:pathLst>
                <a:path w="2689859" h="2689860">
                  <a:moveTo>
                    <a:pt x="0" y="1344930"/>
                  </a:moveTo>
                  <a:lnTo>
                    <a:pt x="848" y="1296689"/>
                  </a:lnTo>
                  <a:lnTo>
                    <a:pt x="3376" y="1248875"/>
                  </a:lnTo>
                  <a:lnTo>
                    <a:pt x="7554" y="1201518"/>
                  </a:lnTo>
                  <a:lnTo>
                    <a:pt x="13355" y="1154645"/>
                  </a:lnTo>
                  <a:lnTo>
                    <a:pt x="20748" y="1108285"/>
                  </a:lnTo>
                  <a:lnTo>
                    <a:pt x="29707" y="1062466"/>
                  </a:lnTo>
                  <a:lnTo>
                    <a:pt x="40202" y="1017216"/>
                  </a:lnTo>
                  <a:lnTo>
                    <a:pt x="52206" y="972565"/>
                  </a:lnTo>
                  <a:lnTo>
                    <a:pt x="65689" y="928540"/>
                  </a:lnTo>
                  <a:lnTo>
                    <a:pt x="80624" y="885170"/>
                  </a:lnTo>
                  <a:lnTo>
                    <a:pt x="96982" y="842484"/>
                  </a:lnTo>
                  <a:lnTo>
                    <a:pt x="114734" y="800509"/>
                  </a:lnTo>
                  <a:lnTo>
                    <a:pt x="133852" y="759275"/>
                  </a:lnTo>
                  <a:lnTo>
                    <a:pt x="154308" y="718809"/>
                  </a:lnTo>
                  <a:lnTo>
                    <a:pt x="176072" y="679141"/>
                  </a:lnTo>
                  <a:lnTo>
                    <a:pt x="199118" y="640298"/>
                  </a:lnTo>
                  <a:lnTo>
                    <a:pt x="223415" y="602310"/>
                  </a:lnTo>
                  <a:lnTo>
                    <a:pt x="248937" y="565204"/>
                  </a:lnTo>
                  <a:lnTo>
                    <a:pt x="275654" y="529008"/>
                  </a:lnTo>
                  <a:lnTo>
                    <a:pt x="303538" y="493753"/>
                  </a:lnTo>
                  <a:lnTo>
                    <a:pt x="332560" y="459465"/>
                  </a:lnTo>
                  <a:lnTo>
                    <a:pt x="362692" y="426173"/>
                  </a:lnTo>
                  <a:lnTo>
                    <a:pt x="393906" y="393906"/>
                  </a:lnTo>
                  <a:lnTo>
                    <a:pt x="426173" y="362692"/>
                  </a:lnTo>
                  <a:lnTo>
                    <a:pt x="459465" y="332560"/>
                  </a:lnTo>
                  <a:lnTo>
                    <a:pt x="493753" y="303538"/>
                  </a:lnTo>
                  <a:lnTo>
                    <a:pt x="529008" y="275654"/>
                  </a:lnTo>
                  <a:lnTo>
                    <a:pt x="565204" y="248937"/>
                  </a:lnTo>
                  <a:lnTo>
                    <a:pt x="602310" y="223415"/>
                  </a:lnTo>
                  <a:lnTo>
                    <a:pt x="640298" y="199118"/>
                  </a:lnTo>
                  <a:lnTo>
                    <a:pt x="679141" y="176072"/>
                  </a:lnTo>
                  <a:lnTo>
                    <a:pt x="718809" y="154308"/>
                  </a:lnTo>
                  <a:lnTo>
                    <a:pt x="759275" y="133852"/>
                  </a:lnTo>
                  <a:lnTo>
                    <a:pt x="800509" y="114734"/>
                  </a:lnTo>
                  <a:lnTo>
                    <a:pt x="842484" y="96982"/>
                  </a:lnTo>
                  <a:lnTo>
                    <a:pt x="885170" y="80624"/>
                  </a:lnTo>
                  <a:lnTo>
                    <a:pt x="928540" y="65689"/>
                  </a:lnTo>
                  <a:lnTo>
                    <a:pt x="972565" y="52206"/>
                  </a:lnTo>
                  <a:lnTo>
                    <a:pt x="1017216" y="40202"/>
                  </a:lnTo>
                  <a:lnTo>
                    <a:pt x="1062466" y="29707"/>
                  </a:lnTo>
                  <a:lnTo>
                    <a:pt x="1108285" y="20748"/>
                  </a:lnTo>
                  <a:lnTo>
                    <a:pt x="1154645" y="13355"/>
                  </a:lnTo>
                  <a:lnTo>
                    <a:pt x="1201518" y="7554"/>
                  </a:lnTo>
                  <a:lnTo>
                    <a:pt x="1248875" y="3376"/>
                  </a:lnTo>
                  <a:lnTo>
                    <a:pt x="1296689" y="848"/>
                  </a:lnTo>
                  <a:lnTo>
                    <a:pt x="1344929" y="0"/>
                  </a:lnTo>
                  <a:lnTo>
                    <a:pt x="1393170" y="848"/>
                  </a:lnTo>
                  <a:lnTo>
                    <a:pt x="1440984" y="3376"/>
                  </a:lnTo>
                  <a:lnTo>
                    <a:pt x="1488341" y="7554"/>
                  </a:lnTo>
                  <a:lnTo>
                    <a:pt x="1535214" y="13355"/>
                  </a:lnTo>
                  <a:lnTo>
                    <a:pt x="1581574" y="20748"/>
                  </a:lnTo>
                  <a:lnTo>
                    <a:pt x="1627393" y="29707"/>
                  </a:lnTo>
                  <a:lnTo>
                    <a:pt x="1672643" y="40202"/>
                  </a:lnTo>
                  <a:lnTo>
                    <a:pt x="1717294" y="52206"/>
                  </a:lnTo>
                  <a:lnTo>
                    <a:pt x="1761319" y="65689"/>
                  </a:lnTo>
                  <a:lnTo>
                    <a:pt x="1804689" y="80624"/>
                  </a:lnTo>
                  <a:lnTo>
                    <a:pt x="1847375" y="96982"/>
                  </a:lnTo>
                  <a:lnTo>
                    <a:pt x="1889350" y="114734"/>
                  </a:lnTo>
                  <a:lnTo>
                    <a:pt x="1930584" y="133852"/>
                  </a:lnTo>
                  <a:lnTo>
                    <a:pt x="1971050" y="154308"/>
                  </a:lnTo>
                  <a:lnTo>
                    <a:pt x="2010718" y="176072"/>
                  </a:lnTo>
                  <a:lnTo>
                    <a:pt x="2049561" y="199118"/>
                  </a:lnTo>
                  <a:lnTo>
                    <a:pt x="2087549" y="223415"/>
                  </a:lnTo>
                  <a:lnTo>
                    <a:pt x="2124655" y="248937"/>
                  </a:lnTo>
                  <a:lnTo>
                    <a:pt x="2160851" y="275654"/>
                  </a:lnTo>
                  <a:lnTo>
                    <a:pt x="2196106" y="303538"/>
                  </a:lnTo>
                  <a:lnTo>
                    <a:pt x="2230394" y="332560"/>
                  </a:lnTo>
                  <a:lnTo>
                    <a:pt x="2263686" y="362692"/>
                  </a:lnTo>
                  <a:lnTo>
                    <a:pt x="2295953" y="393906"/>
                  </a:lnTo>
                  <a:lnTo>
                    <a:pt x="2327167" y="426173"/>
                  </a:lnTo>
                  <a:lnTo>
                    <a:pt x="2357299" y="459465"/>
                  </a:lnTo>
                  <a:lnTo>
                    <a:pt x="2386321" y="493753"/>
                  </a:lnTo>
                  <a:lnTo>
                    <a:pt x="2414205" y="529008"/>
                  </a:lnTo>
                  <a:lnTo>
                    <a:pt x="2440922" y="565204"/>
                  </a:lnTo>
                  <a:lnTo>
                    <a:pt x="2466444" y="602310"/>
                  </a:lnTo>
                  <a:lnTo>
                    <a:pt x="2490741" y="640298"/>
                  </a:lnTo>
                  <a:lnTo>
                    <a:pt x="2513787" y="679141"/>
                  </a:lnTo>
                  <a:lnTo>
                    <a:pt x="2535551" y="718809"/>
                  </a:lnTo>
                  <a:lnTo>
                    <a:pt x="2556007" y="759275"/>
                  </a:lnTo>
                  <a:lnTo>
                    <a:pt x="2575125" y="800509"/>
                  </a:lnTo>
                  <a:lnTo>
                    <a:pt x="2592877" y="842484"/>
                  </a:lnTo>
                  <a:lnTo>
                    <a:pt x="2609235" y="885170"/>
                  </a:lnTo>
                  <a:lnTo>
                    <a:pt x="2624170" y="928540"/>
                  </a:lnTo>
                  <a:lnTo>
                    <a:pt x="2637653" y="972565"/>
                  </a:lnTo>
                  <a:lnTo>
                    <a:pt x="2649657" y="1017216"/>
                  </a:lnTo>
                  <a:lnTo>
                    <a:pt x="2660152" y="1062466"/>
                  </a:lnTo>
                  <a:lnTo>
                    <a:pt x="2669111" y="1108285"/>
                  </a:lnTo>
                  <a:lnTo>
                    <a:pt x="2676504" y="1154645"/>
                  </a:lnTo>
                  <a:lnTo>
                    <a:pt x="2682305" y="1201518"/>
                  </a:lnTo>
                  <a:lnTo>
                    <a:pt x="2686483" y="1248875"/>
                  </a:lnTo>
                  <a:lnTo>
                    <a:pt x="2689011" y="1296689"/>
                  </a:lnTo>
                  <a:lnTo>
                    <a:pt x="2689860" y="1344930"/>
                  </a:lnTo>
                  <a:lnTo>
                    <a:pt x="2689011" y="1393168"/>
                  </a:lnTo>
                  <a:lnTo>
                    <a:pt x="2686483" y="1440979"/>
                  </a:lnTo>
                  <a:lnTo>
                    <a:pt x="2682305" y="1488334"/>
                  </a:lnTo>
                  <a:lnTo>
                    <a:pt x="2676504" y="1535206"/>
                  </a:lnTo>
                  <a:lnTo>
                    <a:pt x="2669111" y="1581564"/>
                  </a:lnTo>
                  <a:lnTo>
                    <a:pt x="2660152" y="1627382"/>
                  </a:lnTo>
                  <a:lnTo>
                    <a:pt x="2649657" y="1672630"/>
                  </a:lnTo>
                  <a:lnTo>
                    <a:pt x="2637653" y="1717281"/>
                  </a:lnTo>
                  <a:lnTo>
                    <a:pt x="2624170" y="1761305"/>
                  </a:lnTo>
                  <a:lnTo>
                    <a:pt x="2609235" y="1804674"/>
                  </a:lnTo>
                  <a:lnTo>
                    <a:pt x="2592877" y="1847359"/>
                  </a:lnTo>
                  <a:lnTo>
                    <a:pt x="2575125" y="1889333"/>
                  </a:lnTo>
                  <a:lnTo>
                    <a:pt x="2556007" y="1930567"/>
                  </a:lnTo>
                  <a:lnTo>
                    <a:pt x="2535551" y="1971033"/>
                  </a:lnTo>
                  <a:lnTo>
                    <a:pt x="2513787" y="2010701"/>
                  </a:lnTo>
                  <a:lnTo>
                    <a:pt x="2490741" y="2049544"/>
                  </a:lnTo>
                  <a:lnTo>
                    <a:pt x="2466444" y="2087532"/>
                  </a:lnTo>
                  <a:lnTo>
                    <a:pt x="2440922" y="2124639"/>
                  </a:lnTo>
                  <a:lnTo>
                    <a:pt x="2414205" y="2160834"/>
                  </a:lnTo>
                  <a:lnTo>
                    <a:pt x="2386321" y="2196091"/>
                  </a:lnTo>
                  <a:lnTo>
                    <a:pt x="2357299" y="2230379"/>
                  </a:lnTo>
                  <a:lnTo>
                    <a:pt x="2327167" y="2263671"/>
                  </a:lnTo>
                  <a:lnTo>
                    <a:pt x="2295953" y="2295939"/>
                  </a:lnTo>
                  <a:lnTo>
                    <a:pt x="2263686" y="2327153"/>
                  </a:lnTo>
                  <a:lnTo>
                    <a:pt x="2230394" y="2357286"/>
                  </a:lnTo>
                  <a:lnTo>
                    <a:pt x="2196106" y="2386309"/>
                  </a:lnTo>
                  <a:lnTo>
                    <a:pt x="2160851" y="2414194"/>
                  </a:lnTo>
                  <a:lnTo>
                    <a:pt x="2124655" y="2440911"/>
                  </a:lnTo>
                  <a:lnTo>
                    <a:pt x="2087549" y="2466434"/>
                  </a:lnTo>
                  <a:lnTo>
                    <a:pt x="2049561" y="2490732"/>
                  </a:lnTo>
                  <a:lnTo>
                    <a:pt x="2010718" y="2513778"/>
                  </a:lnTo>
                  <a:lnTo>
                    <a:pt x="1971050" y="2535544"/>
                  </a:lnTo>
                  <a:lnTo>
                    <a:pt x="1930584" y="2556000"/>
                  </a:lnTo>
                  <a:lnTo>
                    <a:pt x="1889350" y="2575119"/>
                  </a:lnTo>
                  <a:lnTo>
                    <a:pt x="1847375" y="2592872"/>
                  </a:lnTo>
                  <a:lnTo>
                    <a:pt x="1804689" y="2609231"/>
                  </a:lnTo>
                  <a:lnTo>
                    <a:pt x="1761319" y="2624166"/>
                  </a:lnTo>
                  <a:lnTo>
                    <a:pt x="1717294" y="2637650"/>
                  </a:lnTo>
                  <a:lnTo>
                    <a:pt x="1672643" y="2649654"/>
                  </a:lnTo>
                  <a:lnTo>
                    <a:pt x="1627393" y="2660150"/>
                  </a:lnTo>
                  <a:lnTo>
                    <a:pt x="1581574" y="2669110"/>
                  </a:lnTo>
                  <a:lnTo>
                    <a:pt x="1535214" y="2676504"/>
                  </a:lnTo>
                  <a:lnTo>
                    <a:pt x="1488341" y="2682304"/>
                  </a:lnTo>
                  <a:lnTo>
                    <a:pt x="1440984" y="2686483"/>
                  </a:lnTo>
                  <a:lnTo>
                    <a:pt x="1393170" y="2689011"/>
                  </a:lnTo>
                  <a:lnTo>
                    <a:pt x="1344929" y="2689860"/>
                  </a:lnTo>
                  <a:lnTo>
                    <a:pt x="1296689" y="2689011"/>
                  </a:lnTo>
                  <a:lnTo>
                    <a:pt x="1248875" y="2686483"/>
                  </a:lnTo>
                  <a:lnTo>
                    <a:pt x="1201518" y="2682304"/>
                  </a:lnTo>
                  <a:lnTo>
                    <a:pt x="1154645" y="2676504"/>
                  </a:lnTo>
                  <a:lnTo>
                    <a:pt x="1108285" y="2669110"/>
                  </a:lnTo>
                  <a:lnTo>
                    <a:pt x="1062466" y="2660150"/>
                  </a:lnTo>
                  <a:lnTo>
                    <a:pt x="1017216" y="2649654"/>
                  </a:lnTo>
                  <a:lnTo>
                    <a:pt x="972565" y="2637650"/>
                  </a:lnTo>
                  <a:lnTo>
                    <a:pt x="928540" y="2624166"/>
                  </a:lnTo>
                  <a:lnTo>
                    <a:pt x="885170" y="2609231"/>
                  </a:lnTo>
                  <a:lnTo>
                    <a:pt x="842484" y="2592872"/>
                  </a:lnTo>
                  <a:lnTo>
                    <a:pt x="800509" y="2575119"/>
                  </a:lnTo>
                  <a:lnTo>
                    <a:pt x="759275" y="2556000"/>
                  </a:lnTo>
                  <a:lnTo>
                    <a:pt x="718809" y="2535544"/>
                  </a:lnTo>
                  <a:lnTo>
                    <a:pt x="679141" y="2513778"/>
                  </a:lnTo>
                  <a:lnTo>
                    <a:pt x="640298" y="2490732"/>
                  </a:lnTo>
                  <a:lnTo>
                    <a:pt x="602310" y="2466434"/>
                  </a:lnTo>
                  <a:lnTo>
                    <a:pt x="565204" y="2440911"/>
                  </a:lnTo>
                  <a:lnTo>
                    <a:pt x="529008" y="2414194"/>
                  </a:lnTo>
                  <a:lnTo>
                    <a:pt x="493753" y="2386309"/>
                  </a:lnTo>
                  <a:lnTo>
                    <a:pt x="459465" y="2357286"/>
                  </a:lnTo>
                  <a:lnTo>
                    <a:pt x="426173" y="2327153"/>
                  </a:lnTo>
                  <a:lnTo>
                    <a:pt x="393906" y="2295939"/>
                  </a:lnTo>
                  <a:lnTo>
                    <a:pt x="362692" y="2263671"/>
                  </a:lnTo>
                  <a:lnTo>
                    <a:pt x="332560" y="2230379"/>
                  </a:lnTo>
                  <a:lnTo>
                    <a:pt x="303538" y="2196091"/>
                  </a:lnTo>
                  <a:lnTo>
                    <a:pt x="275654" y="2160834"/>
                  </a:lnTo>
                  <a:lnTo>
                    <a:pt x="248937" y="2124639"/>
                  </a:lnTo>
                  <a:lnTo>
                    <a:pt x="223415" y="2087532"/>
                  </a:lnTo>
                  <a:lnTo>
                    <a:pt x="199118" y="2049544"/>
                  </a:lnTo>
                  <a:lnTo>
                    <a:pt x="176072" y="2010701"/>
                  </a:lnTo>
                  <a:lnTo>
                    <a:pt x="154308" y="1971033"/>
                  </a:lnTo>
                  <a:lnTo>
                    <a:pt x="133852" y="1930567"/>
                  </a:lnTo>
                  <a:lnTo>
                    <a:pt x="114734" y="1889333"/>
                  </a:lnTo>
                  <a:lnTo>
                    <a:pt x="96982" y="1847359"/>
                  </a:lnTo>
                  <a:lnTo>
                    <a:pt x="80624" y="1804674"/>
                  </a:lnTo>
                  <a:lnTo>
                    <a:pt x="65689" y="1761305"/>
                  </a:lnTo>
                  <a:lnTo>
                    <a:pt x="52206" y="1717281"/>
                  </a:lnTo>
                  <a:lnTo>
                    <a:pt x="40202" y="1672630"/>
                  </a:lnTo>
                  <a:lnTo>
                    <a:pt x="29707" y="1627382"/>
                  </a:lnTo>
                  <a:lnTo>
                    <a:pt x="20748" y="1581564"/>
                  </a:lnTo>
                  <a:lnTo>
                    <a:pt x="13355" y="1535206"/>
                  </a:lnTo>
                  <a:lnTo>
                    <a:pt x="7554" y="1488334"/>
                  </a:lnTo>
                  <a:lnTo>
                    <a:pt x="3376" y="1440979"/>
                  </a:lnTo>
                  <a:lnTo>
                    <a:pt x="848" y="1393168"/>
                  </a:lnTo>
                  <a:lnTo>
                    <a:pt x="0" y="1344930"/>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
        <p:nvSpPr>
          <p:cNvPr id="370" name="CustomShape 13"/>
          <p:cNvSpPr/>
          <p:nvPr/>
        </p:nvSpPr>
        <p:spPr>
          <a:xfrm>
            <a:off x="716040" y="2247120"/>
            <a:ext cx="8151840" cy="1328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2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FF0000"/>
                </a:solidFill>
                <a:effectLst/>
                <a:uLnTx/>
                <a:uFillTx/>
                <a:latin typeface="Arial"/>
                <a:ea typeface="DejaVu Sans"/>
              </a:rPr>
              <a:t>•</a:t>
            </a:r>
            <a:r>
              <a:rPr kumimoji="0" lang="cs-CZ" sz="1800" b="0" i="0" u="none" strike="noStrike" kern="1200" cap="none" spc="-1" normalizeH="0" baseline="0" noProof="0">
                <a:ln>
                  <a:noFill/>
                </a:ln>
                <a:solidFill>
                  <a:srgbClr val="FF0000"/>
                </a:solidFill>
                <a:effectLst/>
                <a:uLnTx/>
                <a:uFillTx/>
                <a:latin typeface="Arial"/>
                <a:ea typeface="DejaVu Sans"/>
              </a:rPr>
              <a:t>	</a:t>
            </a:r>
            <a:r>
              <a:rPr kumimoji="0" lang="cs-CZ" sz="1800" b="0" i="0" u="none" strike="noStrike" kern="1200" cap="none" spc="-1" normalizeH="0" baseline="0" noProof="0">
                <a:ln>
                  <a:noFill/>
                </a:ln>
                <a:solidFill>
                  <a:srgbClr val="FF0000"/>
                </a:solidFill>
                <a:effectLst/>
                <a:uLnTx/>
                <a:uFillTx/>
                <a:latin typeface="Calibri"/>
                <a:ea typeface="DejaVu Sans"/>
              </a:rPr>
              <a:t>nově</a:t>
            </a:r>
            <a:r>
              <a:rPr kumimoji="0" lang="cs-CZ" sz="1800" b="0" i="0" u="none" strike="noStrike" kern="1200" cap="none" spc="270" normalizeH="0" baseline="0" noProof="0">
                <a:ln>
                  <a:noFill/>
                </a:ln>
                <a:solidFill>
                  <a:srgbClr val="FF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od</a:t>
            </a:r>
            <a:r>
              <a:rPr kumimoji="0" lang="cs-CZ" sz="1800" b="0" i="0" u="none" strike="noStrike" kern="1200" cap="none" spc="29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druhého</a:t>
            </a:r>
            <a:r>
              <a:rPr kumimoji="0" lang="cs-CZ" sz="1800" b="0" i="0" u="none" strike="noStrike" kern="1200" cap="none" spc="27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roku</a:t>
            </a:r>
            <a:r>
              <a:rPr kumimoji="0" lang="cs-CZ" sz="1800" b="0" i="0" u="none" strike="noStrike" kern="1200" cap="none" spc="27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trvání</a:t>
            </a:r>
            <a:r>
              <a:rPr kumimoji="0" lang="cs-CZ" sz="1800" b="0" i="0" u="none" strike="noStrike" kern="1200" cap="none" spc="29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závazku</a:t>
            </a:r>
            <a:r>
              <a:rPr kumimoji="0" lang="cs-CZ" sz="1800" b="0" i="0" u="none" strike="noStrike" kern="1200" cap="none" spc="29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odstranit</a:t>
            </a:r>
            <a:r>
              <a:rPr kumimoji="0" lang="cs-CZ" sz="1800" b="0" i="0" u="none" strike="noStrike" kern="1200" cap="none" spc="27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29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zlikvidovat</a:t>
            </a:r>
            <a:r>
              <a:rPr kumimoji="0" lang="cs-CZ" sz="1800" b="0" i="0" u="none" strike="noStrike" kern="1200" cap="none" spc="29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odumřelé</a:t>
            </a:r>
            <a:r>
              <a:rPr kumimoji="0" lang="cs-CZ" sz="1800" b="0" i="0" u="none" strike="noStrike" kern="1200" cap="none" spc="28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keře</a:t>
            </a:r>
            <a:r>
              <a:rPr kumimoji="0" lang="cs-CZ" sz="1800" b="0" i="0" u="none" strike="noStrike" kern="1200" cap="none" spc="310"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révy </a:t>
            </a:r>
            <a:r>
              <a:rPr kumimoji="0" lang="cs-CZ" sz="1800" b="0" i="0" u="none" strike="noStrike" kern="1200" cap="none" spc="-1" normalizeH="0" baseline="0" noProof="0">
                <a:ln>
                  <a:noFill/>
                </a:ln>
                <a:solidFill>
                  <a:srgbClr val="000000"/>
                </a:solidFill>
                <a:effectLst/>
                <a:uLnTx/>
                <a:uFillTx/>
                <a:latin typeface="Calibri"/>
                <a:ea typeface="DejaVu Sans"/>
              </a:rPr>
              <a:t>vinné</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jejich</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části</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nejpozději</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15.</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května</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následujícího kalendářního </a:t>
            </a:r>
            <a:r>
              <a:rPr kumimoji="0" lang="cs-CZ" sz="1800" b="0" i="0" u="none" strike="noStrike" kern="1200" cap="none" spc="-21" normalizeH="0" baseline="0" noProof="0">
                <a:ln>
                  <a:noFill/>
                </a:ln>
                <a:solidFill>
                  <a:srgbClr val="000000"/>
                </a:solidFill>
                <a:effectLst/>
                <a:uLnTx/>
                <a:uFillTx/>
                <a:latin typeface="Calibri"/>
                <a:ea typeface="DejaVu Sans"/>
              </a:rPr>
              <a:t>roku</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2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FF0000"/>
                </a:solidFill>
                <a:effectLst/>
                <a:uLnTx/>
                <a:uFillTx/>
                <a:latin typeface="Arial"/>
                <a:ea typeface="DejaVu Sans"/>
              </a:rPr>
              <a:t>•</a:t>
            </a:r>
            <a:r>
              <a:rPr kumimoji="0" lang="cs-CZ" sz="1800" b="0" i="0" u="none" strike="noStrike" kern="1200" cap="none" spc="-1" normalizeH="0" baseline="0" noProof="0">
                <a:ln>
                  <a:noFill/>
                </a:ln>
                <a:solidFill>
                  <a:srgbClr val="FF0000"/>
                </a:solidFill>
                <a:effectLst/>
                <a:uLnTx/>
                <a:uFillTx/>
                <a:latin typeface="Arial"/>
                <a:ea typeface="DejaVu Sans"/>
              </a:rPr>
              <a:t>	</a:t>
            </a:r>
            <a:r>
              <a:rPr kumimoji="0" lang="cs-CZ" sz="1800" b="0" i="0" u="none" strike="noStrike" kern="1200" cap="none" spc="-1" normalizeH="0" baseline="0" noProof="0">
                <a:ln>
                  <a:noFill/>
                </a:ln>
                <a:solidFill>
                  <a:srgbClr val="FF0000"/>
                </a:solidFill>
                <a:effectLst/>
                <a:uLnTx/>
                <a:uFillTx/>
                <a:latin typeface="Calibri"/>
                <a:ea typeface="DejaVu Sans"/>
              </a:rPr>
              <a:t>nově</a:t>
            </a:r>
            <a:r>
              <a:rPr kumimoji="0" lang="cs-CZ" sz="1800" b="0" i="0" u="none" strike="noStrike" kern="1200" cap="none" spc="4" normalizeH="0" baseline="0" noProof="0">
                <a:ln>
                  <a:noFill/>
                </a:ln>
                <a:solidFill>
                  <a:srgbClr val="FF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neaplikovat</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herbicidy</a:t>
            </a:r>
            <a:r>
              <a:rPr kumimoji="0" lang="cs-CZ" sz="1800" b="0" i="0" u="none" strike="noStrike" kern="1200" cap="none" spc="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meziřadí</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manipulačním</a:t>
            </a:r>
            <a:r>
              <a:rPr kumimoji="0" lang="cs-CZ" sz="1800" b="0" i="0" u="none" strike="noStrike" kern="1200" cap="none" spc="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prostoru</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vinice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(Podmínka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se </a:t>
            </a:r>
            <a:r>
              <a:rPr kumimoji="0" lang="cs-CZ" sz="1800" b="0" i="0" u="none" strike="noStrike" kern="1200" cap="none" spc="-1" normalizeH="0" baseline="0" noProof="0">
                <a:ln>
                  <a:noFill/>
                </a:ln>
                <a:solidFill>
                  <a:srgbClr val="000000"/>
                </a:solidFill>
                <a:effectLst/>
                <a:uLnTx/>
                <a:uFillTx/>
                <a:latin typeface="Calibri"/>
                <a:ea typeface="DejaVu Sans"/>
              </a:rPr>
              <a:t>nevztahuje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bodové</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ošetření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duálních</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hostitelů</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Stolburu.)</a:t>
            </a:r>
            <a:endParaRPr kumimoji="0" lang="cs-CZ" sz="1800" b="0" i="0" u="none" strike="noStrike" kern="1200" cap="none" spc="-1" normalizeH="0" baseline="0" noProof="0">
              <a:ln>
                <a:noFill/>
              </a:ln>
              <a:solidFill>
                <a:prstClr val="black"/>
              </a:solidFill>
              <a:effectLst/>
              <a:uLnTx/>
              <a:uFillTx/>
              <a:latin typeface="Arial"/>
            </a:endParaRPr>
          </a:p>
        </p:txBody>
      </p:sp>
      <p:pic>
        <p:nvPicPr>
          <p:cNvPr id="371" name="object 22"/>
          <p:cNvPicPr/>
          <p:nvPr/>
        </p:nvPicPr>
        <p:blipFill>
          <a:blip r:embed="rId8"/>
          <a:stretch/>
        </p:blipFill>
        <p:spPr>
          <a:xfrm>
            <a:off x="5040000" y="1155240"/>
            <a:ext cx="251640" cy="249840"/>
          </a:xfrm>
          <a:prstGeom prst="rect">
            <a:avLst/>
          </a:prstGeom>
          <a:ln>
            <a:noFill/>
          </a:ln>
        </p:spPr>
      </p:pic>
      <p:sp>
        <p:nvSpPr>
          <p:cNvPr id="372" name="CustomShape 14"/>
          <p:cNvSpPr/>
          <p:nvPr/>
        </p:nvSpPr>
        <p:spPr>
          <a:xfrm>
            <a:off x="5464440" y="1103400"/>
            <a:ext cx="164016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Calibri"/>
                <a:ea typeface="DejaVu Sans"/>
              </a:rPr>
              <a:t>Doplňkové</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platby</a:t>
            </a:r>
            <a:endParaRPr kumimoji="0" lang="cs-CZ" sz="1800" b="0" i="0" u="none" strike="noStrike" kern="1200" cap="none" spc="-1" normalizeH="0" baseline="0" noProof="0">
              <a:ln>
                <a:noFill/>
              </a:ln>
              <a:solidFill>
                <a:prstClr val="black"/>
              </a:solidFill>
              <a:effectLst/>
              <a:uLnTx/>
              <a:uFillTx/>
              <a:latin typeface="Arial"/>
            </a:endParaRPr>
          </a:p>
        </p:txBody>
      </p:sp>
      <p:sp>
        <p:nvSpPr>
          <p:cNvPr id="373" name="CustomShape 15"/>
          <p:cNvSpPr/>
          <p:nvPr/>
        </p:nvSpPr>
        <p:spPr>
          <a:xfrm>
            <a:off x="5921640" y="1378440"/>
            <a:ext cx="4404240" cy="8366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248</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EUR/ha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(zelené </a:t>
            </a:r>
            <a:r>
              <a:rPr kumimoji="0" lang="cs-CZ" sz="1800" b="0" i="0" u="none" strike="noStrike" kern="1200" cap="none" spc="-12" normalizeH="0" baseline="0" noProof="0">
                <a:ln>
                  <a:noFill/>
                </a:ln>
                <a:solidFill>
                  <a:srgbClr val="000000"/>
                </a:solidFill>
                <a:effectLst/>
                <a:uLnTx/>
                <a:uFillTx/>
                <a:latin typeface="Calibri"/>
                <a:ea typeface="DejaVu Sans"/>
              </a:rPr>
              <a:t>hnojení)</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110</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EUR/ha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(úplný</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zákaz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herbicidů)</a:t>
            </a:r>
            <a:endParaRPr kumimoji="0" lang="cs-CZ" sz="1800" b="0" i="0" u="none" strike="noStrike" kern="1200" cap="none" spc="-1" normalizeH="0" baseline="0" noProof="0">
              <a:ln>
                <a:noFill/>
              </a:ln>
              <a:solidFill>
                <a:prstClr val="black"/>
              </a:solidFill>
              <a:effectLst/>
              <a:uLnTx/>
              <a:uFillTx/>
              <a:latin typeface="Arial"/>
            </a:endParaRPr>
          </a:p>
        </p:txBody>
      </p:sp>
      <p:sp>
        <p:nvSpPr>
          <p:cNvPr id="374" name="CustomShape 16"/>
          <p:cNvSpPr/>
          <p:nvPr/>
        </p:nvSpPr>
        <p:spPr>
          <a:xfrm>
            <a:off x="721440" y="4196520"/>
            <a:ext cx="8240760" cy="13510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marR="0" lvl="0" indent="0" algn="just" defTabSz="914400" rtl="0" eaLnBrk="1" fontAlgn="auto" latinLnBrk="0" hangingPunct="1">
              <a:lnSpc>
                <a:spcPts val="1911"/>
              </a:lnSpc>
              <a:spcBef>
                <a:spcPts val="96"/>
              </a:spcBef>
              <a:spcAft>
                <a:spcPts val="0"/>
              </a:spcAft>
              <a:buClrTx/>
              <a:buSzTx/>
              <a:buFontTx/>
              <a:buNone/>
              <a:tabLst/>
              <a:defRPr/>
            </a:pPr>
            <a:r>
              <a:rPr kumimoji="0" lang="cs-CZ" sz="1600" b="1" i="0" u="none" strike="noStrike" kern="1200" cap="none" spc="-12" normalizeH="0" baseline="0" noProof="0">
                <a:ln>
                  <a:noFill/>
                </a:ln>
                <a:solidFill>
                  <a:srgbClr val="FF0000"/>
                </a:solidFill>
                <a:effectLst/>
                <a:uLnTx/>
                <a:uFillTx/>
                <a:latin typeface="Calibri"/>
                <a:ea typeface="DejaVu Sans"/>
              </a:rPr>
              <a:t>Doplňkové</a:t>
            </a:r>
            <a:r>
              <a:rPr kumimoji="0" lang="cs-CZ" sz="1600" b="1" i="0" u="none" strike="noStrike" kern="1200" cap="none" spc="-72" normalizeH="0" baseline="0" noProof="0">
                <a:ln>
                  <a:noFill/>
                </a:ln>
                <a:solidFill>
                  <a:srgbClr val="FF0000"/>
                </a:solidFill>
                <a:effectLst/>
                <a:uLnTx/>
                <a:uFillTx/>
                <a:latin typeface="Calibri"/>
                <a:ea typeface="DejaVu Sans"/>
              </a:rPr>
              <a:t> </a:t>
            </a:r>
            <a:r>
              <a:rPr kumimoji="0" lang="cs-CZ" sz="1600" b="1" i="0" u="none" strike="noStrike" kern="1200" cap="none" spc="-1" normalizeH="0" baseline="0" noProof="0">
                <a:ln>
                  <a:noFill/>
                </a:ln>
                <a:solidFill>
                  <a:srgbClr val="FF0000"/>
                </a:solidFill>
                <a:effectLst/>
                <a:uLnTx/>
                <a:uFillTx/>
                <a:latin typeface="Calibri"/>
                <a:ea typeface="DejaVu Sans"/>
              </a:rPr>
              <a:t>platby</a:t>
            </a:r>
            <a:r>
              <a:rPr kumimoji="0" lang="cs-CZ" sz="1600" b="1" i="0" u="none" strike="noStrike" kern="1200" cap="none" spc="-72" normalizeH="0" baseline="0" noProof="0">
                <a:ln>
                  <a:noFill/>
                </a:ln>
                <a:solidFill>
                  <a:srgbClr val="FF0000"/>
                </a:solidFill>
                <a:effectLst/>
                <a:uLnTx/>
                <a:uFillTx/>
                <a:latin typeface="Calibri"/>
                <a:ea typeface="DejaVu Sans"/>
              </a:rPr>
              <a:t> </a:t>
            </a:r>
            <a:r>
              <a:rPr kumimoji="0" lang="cs-CZ" sz="1600" b="1" i="0" u="none" strike="noStrike" kern="1200" cap="none" spc="-12" normalizeH="0" baseline="0" noProof="0">
                <a:ln>
                  <a:noFill/>
                </a:ln>
                <a:solidFill>
                  <a:srgbClr val="FF0000"/>
                </a:solidFill>
                <a:effectLst/>
                <a:uLnTx/>
                <a:uFillTx/>
                <a:latin typeface="Calibri"/>
                <a:ea typeface="DejaVu Sans"/>
              </a:rPr>
              <a:t>(nově)</a:t>
            </a:r>
            <a:endParaRPr kumimoji="0" lang="cs-CZ" sz="1600" b="0" i="0" u="none" strike="noStrike" kern="1200" cap="none" spc="-1" normalizeH="0" baseline="0" noProof="0">
              <a:ln>
                <a:noFill/>
              </a:ln>
              <a:solidFill>
                <a:prstClr val="black"/>
              </a:solidFill>
              <a:effectLst/>
              <a:uLnTx/>
              <a:uFillTx/>
              <a:latin typeface="Arial"/>
            </a:endParaRPr>
          </a:p>
          <a:p>
            <a:pPr marL="276120" marR="0" lvl="0" indent="-262800" algn="just" defTabSz="914400" rtl="0" eaLnBrk="1" fontAlgn="auto" latinLnBrk="0" hangingPunct="1">
              <a:lnSpc>
                <a:spcPts val="2160"/>
              </a:lnSpc>
              <a:spcBef>
                <a:spcPts val="65"/>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180"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založit</a:t>
            </a:r>
            <a:r>
              <a:rPr kumimoji="0" lang="cs-CZ" sz="1800" b="0" i="0" u="none" strike="noStrike" kern="1200" cap="none" spc="1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6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31.</a:t>
            </a:r>
            <a:r>
              <a:rPr kumimoji="0" lang="cs-CZ" sz="1800" b="0" i="0" u="none" strike="noStrike" kern="1200" cap="none" spc="1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října</a:t>
            </a:r>
            <a:r>
              <a:rPr kumimoji="0" lang="cs-CZ" sz="1800" b="0" i="0" u="none" strike="noStrike" kern="1200" cap="none" spc="16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16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neozeleněném</a:t>
            </a:r>
            <a:r>
              <a:rPr kumimoji="0" lang="cs-CZ" sz="1800" b="0" i="0" u="none" strike="noStrike" kern="1200" cap="none" spc="1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meziřadí</a:t>
            </a:r>
            <a:r>
              <a:rPr kumimoji="0" lang="cs-CZ" sz="1800" b="0" i="0" u="none" strike="noStrike" kern="1200" cap="none" spc="1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porost</a:t>
            </a:r>
            <a:r>
              <a:rPr kumimoji="0" lang="cs-CZ" sz="1800" b="0" i="0" u="none" strike="noStrike" kern="1200" cap="none" spc="16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t>
            </a:r>
            <a:r>
              <a:rPr kumimoji="0" lang="cs-CZ" sz="1800" b="0" i="0" u="none" strike="noStrike" kern="1200" cap="none" spc="16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vybraných</a:t>
            </a:r>
            <a:r>
              <a:rPr kumimoji="0" lang="cs-CZ" sz="1800" b="0" i="0" u="none" strike="noStrike" kern="1200" cap="none" spc="16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druhů</a:t>
            </a:r>
            <a:r>
              <a:rPr kumimoji="0" lang="cs-CZ" sz="1800" b="0" i="0" u="none" strike="noStrike" kern="1200" cap="none" spc="180"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bobovitých, </a:t>
            </a:r>
            <a:r>
              <a:rPr kumimoji="0" lang="cs-CZ" sz="1800" b="0" i="0" u="none" strike="noStrike" kern="1200" cap="none" spc="-1" normalizeH="0" baseline="0" noProof="0">
                <a:ln>
                  <a:noFill/>
                </a:ln>
                <a:solidFill>
                  <a:srgbClr val="000000"/>
                </a:solidFill>
                <a:effectLst/>
                <a:uLnTx/>
                <a:uFillTx/>
                <a:latin typeface="Calibri"/>
                <a:ea typeface="DejaVu Sans"/>
              </a:rPr>
              <a:t>lipnicovitých</a:t>
            </a:r>
            <a:r>
              <a:rPr kumimoji="0" lang="cs-CZ" sz="1800" b="0" i="0" u="none" strike="noStrike" kern="1200" cap="none" spc="4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či</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jiných</a:t>
            </a:r>
            <a:r>
              <a:rPr kumimoji="0" lang="cs-CZ" sz="1800" b="0" i="0" u="none" strike="noStrike" kern="1200" cap="none" spc="39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dvouděložných</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rostlin</a:t>
            </a:r>
            <a:r>
              <a:rPr kumimoji="0" lang="cs-CZ" sz="1800" b="0" i="0" u="none" strike="noStrike" kern="1200" cap="none" spc="39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směsí</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plodin,</a:t>
            </a:r>
            <a:r>
              <a:rPr kumimoji="0" lang="cs-CZ" sz="1800" b="0" i="0" u="none" strike="noStrike" kern="1200" cap="none" spc="4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dále</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ponechat </a:t>
            </a:r>
            <a:r>
              <a:rPr kumimoji="0" lang="cs-CZ" sz="1800" b="0" i="0" u="none" strike="noStrike" kern="1200" cap="none" spc="-1" normalizeH="0" baseline="0" noProof="0">
                <a:ln>
                  <a:noFill/>
                </a:ln>
                <a:solidFill>
                  <a:srgbClr val="000000"/>
                </a:solidFill>
                <a:effectLst/>
                <a:uLnTx/>
                <a:uFillTx/>
                <a:latin typeface="Calibri"/>
                <a:ea typeface="DejaVu Sans"/>
              </a:rPr>
              <a:t>porost</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meziřadí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minimálně</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31.</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března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následujícího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kalendářního </a:t>
            </a:r>
            <a:r>
              <a:rPr kumimoji="0" lang="cs-CZ" sz="1800" b="0" i="0" u="none" strike="noStrike" kern="1200" cap="none" spc="-21" normalizeH="0" baseline="0" noProof="0">
                <a:ln>
                  <a:noFill/>
                </a:ln>
                <a:solidFill>
                  <a:srgbClr val="000000"/>
                </a:solidFill>
                <a:effectLst/>
                <a:uLnTx/>
                <a:uFillTx/>
                <a:latin typeface="Calibri"/>
                <a:ea typeface="DejaVu Sans"/>
              </a:rPr>
              <a:t>roku</a:t>
            </a:r>
            <a:endParaRPr kumimoji="0" lang="cs-CZ" sz="1800" b="0" i="0" u="none" strike="noStrike" kern="1200" cap="none" spc="-1" normalizeH="0" baseline="0" noProof="0">
              <a:ln>
                <a:noFill/>
              </a:ln>
              <a:solidFill>
                <a:prstClr val="black"/>
              </a:solidFill>
              <a:effectLst/>
              <a:uLnTx/>
              <a:uFillTx/>
              <a:latin typeface="Arial"/>
            </a:endParaRPr>
          </a:p>
          <a:p>
            <a:pPr marL="12600" marR="0" lvl="0" indent="-262800" algn="just" defTabSz="914400" rtl="0" eaLnBrk="1" fontAlgn="auto" latinLnBrk="0" hangingPunct="1">
              <a:lnSpc>
                <a:spcPts val="2089"/>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160"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dodržet</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podmínku</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úplného</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vyloučení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 herbicidů</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příkmenném</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vinice</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375" name="Group 17"/>
          <p:cNvGrpSpPr/>
          <p:nvPr/>
        </p:nvGrpSpPr>
        <p:grpSpPr>
          <a:xfrm>
            <a:off x="9627120" y="2250720"/>
            <a:ext cx="2468880" cy="1274400"/>
            <a:chOff x="9627120" y="2250720"/>
            <a:chExt cx="2468880" cy="1274400"/>
          </a:xfrm>
        </p:grpSpPr>
        <p:pic>
          <p:nvPicPr>
            <p:cNvPr id="376" name="object 27"/>
            <p:cNvPicPr/>
            <p:nvPr/>
          </p:nvPicPr>
          <p:blipFill>
            <a:blip r:embed="rId9"/>
            <a:stretch/>
          </p:blipFill>
          <p:spPr>
            <a:xfrm>
              <a:off x="9627120" y="2250720"/>
              <a:ext cx="2468880" cy="1274400"/>
            </a:xfrm>
            <a:prstGeom prst="rect">
              <a:avLst/>
            </a:prstGeom>
            <a:ln>
              <a:noFill/>
            </a:ln>
          </p:spPr>
        </p:pic>
        <p:sp>
          <p:nvSpPr>
            <p:cNvPr id="377" name="CustomShape 18"/>
            <p:cNvSpPr/>
            <p:nvPr/>
          </p:nvSpPr>
          <p:spPr>
            <a:xfrm>
              <a:off x="9644040" y="2258640"/>
              <a:ext cx="2385360" cy="1199880"/>
            </a:xfrm>
            <a:custGeom>
              <a:avLst/>
              <a:gdLst/>
              <a:ahLst/>
              <a:cxnLst/>
              <a:rect l="l" t="t" r="r" b="b"/>
              <a:pathLst>
                <a:path w="2386965" h="1201420">
                  <a:moveTo>
                    <a:pt x="2186431" y="0"/>
                  </a:moveTo>
                  <a:lnTo>
                    <a:pt x="200151" y="0"/>
                  </a:lnTo>
                  <a:lnTo>
                    <a:pt x="154275" y="5288"/>
                  </a:lnTo>
                  <a:lnTo>
                    <a:pt x="112152" y="20352"/>
                  </a:lnTo>
                  <a:lnTo>
                    <a:pt x="74988" y="43987"/>
                  </a:lnTo>
                  <a:lnTo>
                    <a:pt x="43987" y="74988"/>
                  </a:lnTo>
                  <a:lnTo>
                    <a:pt x="20352" y="112152"/>
                  </a:lnTo>
                  <a:lnTo>
                    <a:pt x="5288" y="154275"/>
                  </a:lnTo>
                  <a:lnTo>
                    <a:pt x="0" y="200152"/>
                  </a:lnTo>
                  <a:lnTo>
                    <a:pt x="0" y="1000760"/>
                  </a:lnTo>
                  <a:lnTo>
                    <a:pt x="5288" y="1046636"/>
                  </a:lnTo>
                  <a:lnTo>
                    <a:pt x="20352" y="1088759"/>
                  </a:lnTo>
                  <a:lnTo>
                    <a:pt x="43987" y="1125923"/>
                  </a:lnTo>
                  <a:lnTo>
                    <a:pt x="74988" y="1156924"/>
                  </a:lnTo>
                  <a:lnTo>
                    <a:pt x="112152" y="1180559"/>
                  </a:lnTo>
                  <a:lnTo>
                    <a:pt x="154275" y="1195623"/>
                  </a:lnTo>
                  <a:lnTo>
                    <a:pt x="200151" y="1200912"/>
                  </a:lnTo>
                  <a:lnTo>
                    <a:pt x="2186431" y="1200912"/>
                  </a:lnTo>
                  <a:lnTo>
                    <a:pt x="2232308" y="1195623"/>
                  </a:lnTo>
                  <a:lnTo>
                    <a:pt x="2274431" y="1180559"/>
                  </a:lnTo>
                  <a:lnTo>
                    <a:pt x="2311595" y="1156924"/>
                  </a:lnTo>
                  <a:lnTo>
                    <a:pt x="2342596" y="1125923"/>
                  </a:lnTo>
                  <a:lnTo>
                    <a:pt x="2366231" y="1088759"/>
                  </a:lnTo>
                  <a:lnTo>
                    <a:pt x="2381295" y="1046636"/>
                  </a:lnTo>
                  <a:lnTo>
                    <a:pt x="2386583" y="1000760"/>
                  </a:lnTo>
                  <a:lnTo>
                    <a:pt x="2386583" y="200152"/>
                  </a:lnTo>
                  <a:lnTo>
                    <a:pt x="2381295" y="154275"/>
                  </a:lnTo>
                  <a:lnTo>
                    <a:pt x="2366231" y="112152"/>
                  </a:lnTo>
                  <a:lnTo>
                    <a:pt x="2342596" y="74988"/>
                  </a:lnTo>
                  <a:lnTo>
                    <a:pt x="2311595" y="43987"/>
                  </a:lnTo>
                  <a:lnTo>
                    <a:pt x="2274431" y="20352"/>
                  </a:lnTo>
                  <a:lnTo>
                    <a:pt x="2232308" y="5288"/>
                  </a:lnTo>
                  <a:lnTo>
                    <a:pt x="2186431"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78" name="CustomShape 19"/>
          <p:cNvSpPr/>
          <p:nvPr/>
        </p:nvSpPr>
        <p:spPr>
          <a:xfrm>
            <a:off x="10036440" y="2405160"/>
            <a:ext cx="175428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19944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Mladé</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výsadby </a:t>
            </a:r>
            <a:r>
              <a:rPr kumimoji="0" lang="cs-CZ" sz="1800" b="0" i="0" u="none" strike="noStrike" kern="1200" cap="none" spc="-1" normalizeH="0" baseline="0" noProof="0">
                <a:ln>
                  <a:noFill/>
                </a:ln>
                <a:solidFill>
                  <a:srgbClr val="000000"/>
                </a:solidFill>
                <a:effectLst/>
                <a:uLnTx/>
                <a:uFillTx/>
                <a:latin typeface="Gill Sans MT"/>
                <a:ea typeface="DejaVu Sans"/>
              </a:rPr>
              <a:t>do</a:t>
            </a:r>
            <a:r>
              <a:rPr kumimoji="0" lang="cs-CZ" sz="1800" b="0" i="0" u="none" strike="noStrike" kern="1200" cap="none" spc="-1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3 let –</a:t>
            </a:r>
            <a:r>
              <a:rPr kumimoji="0" lang="cs-CZ" sz="1800" b="0" i="0" u="none" strike="noStrike" kern="1200" cap="none" spc="-12" normalizeH="0" baseline="0" noProof="0">
                <a:ln>
                  <a:noFill/>
                </a:ln>
                <a:solidFill>
                  <a:srgbClr val="000000"/>
                </a:solidFill>
                <a:effectLst/>
                <a:uLnTx/>
                <a:uFillTx/>
                <a:latin typeface="Gill Sans MT"/>
                <a:ea typeface="DejaVu Sans"/>
              </a:rPr>
              <a:t> odpočet </a:t>
            </a:r>
            <a:r>
              <a:rPr kumimoji="0" lang="cs-CZ" sz="1800" b="0" i="0" u="none" strike="noStrike" kern="1200" cap="none" spc="-1" normalizeH="0" baseline="0" noProof="0">
                <a:ln>
                  <a:noFill/>
                </a:ln>
                <a:solidFill>
                  <a:srgbClr val="000000"/>
                </a:solidFill>
                <a:effectLst/>
                <a:uLnTx/>
                <a:uFillTx/>
                <a:latin typeface="Gill Sans MT"/>
                <a:ea typeface="DejaVu Sans"/>
              </a:rPr>
              <a:t>o</a:t>
            </a:r>
            <a:r>
              <a:rPr kumimoji="0" lang="cs-CZ" sz="1800" b="0" i="0" u="none" strike="noStrike" kern="1200" cap="none" spc="-7"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333/417</a:t>
            </a:r>
            <a:r>
              <a:rPr kumimoji="0" lang="cs-CZ" sz="1800" b="0" i="0" u="none" strike="noStrike" kern="1200" cap="none" spc="-15"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EU/ha</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1"/>
          <p:cNvGrpSpPr/>
          <p:nvPr/>
        </p:nvGrpSpPr>
        <p:grpSpPr>
          <a:xfrm>
            <a:off x="783360" y="1525320"/>
            <a:ext cx="4180320" cy="770040"/>
            <a:chOff x="783360" y="1525320"/>
            <a:chExt cx="4180320" cy="770040"/>
          </a:xfrm>
        </p:grpSpPr>
        <p:pic>
          <p:nvPicPr>
            <p:cNvPr id="380" name="object 3"/>
            <p:cNvPicPr/>
            <p:nvPr/>
          </p:nvPicPr>
          <p:blipFill>
            <a:blip r:embed="rId2"/>
            <a:stretch/>
          </p:blipFill>
          <p:spPr>
            <a:xfrm>
              <a:off x="783360" y="1525320"/>
              <a:ext cx="4180320" cy="770040"/>
            </a:xfrm>
            <a:prstGeom prst="rect">
              <a:avLst/>
            </a:prstGeom>
            <a:ln>
              <a:noFill/>
            </a:ln>
          </p:spPr>
        </p:pic>
        <p:sp>
          <p:nvSpPr>
            <p:cNvPr id="381" name="CustomShape 2"/>
            <p:cNvSpPr/>
            <p:nvPr/>
          </p:nvSpPr>
          <p:spPr>
            <a:xfrm>
              <a:off x="799920" y="1533240"/>
              <a:ext cx="4096800" cy="695160"/>
            </a:xfrm>
            <a:custGeom>
              <a:avLst/>
              <a:gdLst/>
              <a:ahLst/>
              <a:cxnLst/>
              <a:rect l="l" t="t" r="r" b="b"/>
              <a:pathLst>
                <a:path w="4098290" h="696594">
                  <a:moveTo>
                    <a:pt x="3981958" y="0"/>
                  </a:moveTo>
                  <a:lnTo>
                    <a:pt x="116078" y="0"/>
                  </a:lnTo>
                  <a:lnTo>
                    <a:pt x="70894" y="9118"/>
                  </a:lnTo>
                  <a:lnTo>
                    <a:pt x="33997" y="33988"/>
                  </a:lnTo>
                  <a:lnTo>
                    <a:pt x="9121" y="70883"/>
                  </a:lnTo>
                  <a:lnTo>
                    <a:pt x="0" y="116077"/>
                  </a:lnTo>
                  <a:lnTo>
                    <a:pt x="0" y="580389"/>
                  </a:lnTo>
                  <a:lnTo>
                    <a:pt x="9121" y="625584"/>
                  </a:lnTo>
                  <a:lnTo>
                    <a:pt x="33997" y="662479"/>
                  </a:lnTo>
                  <a:lnTo>
                    <a:pt x="70894" y="687349"/>
                  </a:lnTo>
                  <a:lnTo>
                    <a:pt x="116078" y="696467"/>
                  </a:lnTo>
                  <a:lnTo>
                    <a:pt x="3981958" y="696467"/>
                  </a:lnTo>
                  <a:lnTo>
                    <a:pt x="4027152" y="687349"/>
                  </a:lnTo>
                  <a:lnTo>
                    <a:pt x="4064047" y="662479"/>
                  </a:lnTo>
                  <a:lnTo>
                    <a:pt x="4088917" y="625584"/>
                  </a:lnTo>
                  <a:lnTo>
                    <a:pt x="4098036" y="580389"/>
                  </a:lnTo>
                  <a:lnTo>
                    <a:pt x="4098036" y="116077"/>
                  </a:lnTo>
                  <a:lnTo>
                    <a:pt x="4088917" y="70883"/>
                  </a:lnTo>
                  <a:lnTo>
                    <a:pt x="4064047" y="33988"/>
                  </a:lnTo>
                  <a:lnTo>
                    <a:pt x="4027152" y="9118"/>
                  </a:lnTo>
                  <a:lnTo>
                    <a:pt x="3981958" y="0"/>
                  </a:lnTo>
                  <a:close/>
                </a:path>
              </a:pathLst>
            </a:custGeom>
            <a:solidFill>
              <a:srgbClr val="FFF1CC"/>
            </a:solidFill>
            <a:ln>
              <a:noFill/>
            </a:ln>
          </p:spPr>
          <p:style>
            <a:lnRef idx="0">
              <a:scrgbClr r="0" g="0" b="0"/>
            </a:lnRef>
            <a:fillRef idx="0">
              <a:scrgbClr r="0" g="0" b="0"/>
            </a:fillRef>
            <a:effectRef idx="0">
              <a:scrgbClr r="0" g="0" b="0"/>
            </a:effectRef>
            <a:fontRef idx="minor"/>
          </p:style>
        </p:sp>
      </p:grpSp>
      <p:grpSp>
        <p:nvGrpSpPr>
          <p:cNvPr id="382" name="Group 3"/>
          <p:cNvGrpSpPr/>
          <p:nvPr/>
        </p:nvGrpSpPr>
        <p:grpSpPr>
          <a:xfrm>
            <a:off x="5024520" y="1536120"/>
            <a:ext cx="7059240" cy="1827360"/>
            <a:chOff x="5024520" y="1536120"/>
            <a:chExt cx="7059240" cy="1827360"/>
          </a:xfrm>
        </p:grpSpPr>
        <p:pic>
          <p:nvPicPr>
            <p:cNvPr id="383" name="object 6"/>
            <p:cNvPicPr/>
            <p:nvPr/>
          </p:nvPicPr>
          <p:blipFill>
            <a:blip r:embed="rId3"/>
            <a:stretch/>
          </p:blipFill>
          <p:spPr>
            <a:xfrm>
              <a:off x="5024520" y="1536120"/>
              <a:ext cx="7059240" cy="1827360"/>
            </a:xfrm>
            <a:prstGeom prst="rect">
              <a:avLst/>
            </a:prstGeom>
            <a:ln>
              <a:noFill/>
            </a:ln>
          </p:spPr>
        </p:pic>
        <p:sp>
          <p:nvSpPr>
            <p:cNvPr id="384" name="CustomShape 4"/>
            <p:cNvSpPr/>
            <p:nvPr/>
          </p:nvSpPr>
          <p:spPr>
            <a:xfrm>
              <a:off x="5041440" y="1543680"/>
              <a:ext cx="6976080" cy="1753200"/>
            </a:xfrm>
            <a:custGeom>
              <a:avLst/>
              <a:gdLst/>
              <a:ahLst/>
              <a:cxnLst/>
              <a:rect l="l" t="t" r="r" b="b"/>
              <a:pathLst>
                <a:path w="6977380" h="1754504">
                  <a:moveTo>
                    <a:pt x="6684517" y="0"/>
                  </a:moveTo>
                  <a:lnTo>
                    <a:pt x="292354" y="0"/>
                  </a:lnTo>
                  <a:lnTo>
                    <a:pt x="244943" y="3827"/>
                  </a:lnTo>
                  <a:lnTo>
                    <a:pt x="199965" y="14908"/>
                  </a:lnTo>
                  <a:lnTo>
                    <a:pt x="158020" y="32640"/>
                  </a:lnTo>
                  <a:lnTo>
                    <a:pt x="119713" y="56420"/>
                  </a:lnTo>
                  <a:lnTo>
                    <a:pt x="85645" y="85645"/>
                  </a:lnTo>
                  <a:lnTo>
                    <a:pt x="56420" y="119713"/>
                  </a:lnTo>
                  <a:lnTo>
                    <a:pt x="32640" y="158020"/>
                  </a:lnTo>
                  <a:lnTo>
                    <a:pt x="14908" y="199965"/>
                  </a:lnTo>
                  <a:lnTo>
                    <a:pt x="3827" y="244943"/>
                  </a:lnTo>
                  <a:lnTo>
                    <a:pt x="0" y="292353"/>
                  </a:lnTo>
                  <a:lnTo>
                    <a:pt x="0" y="1461770"/>
                  </a:lnTo>
                  <a:lnTo>
                    <a:pt x="3827" y="1509180"/>
                  </a:lnTo>
                  <a:lnTo>
                    <a:pt x="14908" y="1554158"/>
                  </a:lnTo>
                  <a:lnTo>
                    <a:pt x="32640" y="1596103"/>
                  </a:lnTo>
                  <a:lnTo>
                    <a:pt x="56420" y="1634410"/>
                  </a:lnTo>
                  <a:lnTo>
                    <a:pt x="85645" y="1668478"/>
                  </a:lnTo>
                  <a:lnTo>
                    <a:pt x="119713" y="1697703"/>
                  </a:lnTo>
                  <a:lnTo>
                    <a:pt x="158020" y="1721483"/>
                  </a:lnTo>
                  <a:lnTo>
                    <a:pt x="199965" y="1739215"/>
                  </a:lnTo>
                  <a:lnTo>
                    <a:pt x="244943" y="1750296"/>
                  </a:lnTo>
                  <a:lnTo>
                    <a:pt x="292354" y="1754124"/>
                  </a:lnTo>
                  <a:lnTo>
                    <a:pt x="6684517" y="1754124"/>
                  </a:lnTo>
                  <a:lnTo>
                    <a:pt x="6731928" y="1750296"/>
                  </a:lnTo>
                  <a:lnTo>
                    <a:pt x="6776906" y="1739215"/>
                  </a:lnTo>
                  <a:lnTo>
                    <a:pt x="6818851" y="1721483"/>
                  </a:lnTo>
                  <a:lnTo>
                    <a:pt x="6857158" y="1697703"/>
                  </a:lnTo>
                  <a:lnTo>
                    <a:pt x="6891226" y="1668478"/>
                  </a:lnTo>
                  <a:lnTo>
                    <a:pt x="6920451" y="1634410"/>
                  </a:lnTo>
                  <a:lnTo>
                    <a:pt x="6944231" y="1596103"/>
                  </a:lnTo>
                  <a:lnTo>
                    <a:pt x="6961963" y="1554158"/>
                  </a:lnTo>
                  <a:lnTo>
                    <a:pt x="6973044" y="1509180"/>
                  </a:lnTo>
                  <a:lnTo>
                    <a:pt x="6976872" y="1461770"/>
                  </a:lnTo>
                  <a:lnTo>
                    <a:pt x="6976872" y="292353"/>
                  </a:lnTo>
                  <a:lnTo>
                    <a:pt x="6973044" y="244943"/>
                  </a:lnTo>
                  <a:lnTo>
                    <a:pt x="6961963" y="199965"/>
                  </a:lnTo>
                  <a:lnTo>
                    <a:pt x="6944231" y="158020"/>
                  </a:lnTo>
                  <a:lnTo>
                    <a:pt x="6920451" y="119713"/>
                  </a:lnTo>
                  <a:lnTo>
                    <a:pt x="6891226" y="85645"/>
                  </a:lnTo>
                  <a:lnTo>
                    <a:pt x="6857158" y="56420"/>
                  </a:lnTo>
                  <a:lnTo>
                    <a:pt x="6818851" y="32640"/>
                  </a:lnTo>
                  <a:lnTo>
                    <a:pt x="6776906" y="14908"/>
                  </a:lnTo>
                  <a:lnTo>
                    <a:pt x="6731928" y="3827"/>
                  </a:lnTo>
                  <a:lnTo>
                    <a:pt x="6684517" y="0"/>
                  </a:lnTo>
                  <a:close/>
                </a:path>
              </a:pathLst>
            </a:custGeom>
            <a:solidFill>
              <a:srgbClr val="FFF1CC"/>
            </a:solidFill>
            <a:ln>
              <a:noFill/>
            </a:ln>
          </p:spPr>
          <p:style>
            <a:lnRef idx="0">
              <a:scrgbClr r="0" g="0" b="0"/>
            </a:lnRef>
            <a:fillRef idx="0">
              <a:scrgbClr r="0" g="0" b="0"/>
            </a:fillRef>
            <a:effectRef idx="0">
              <a:scrgbClr r="0" g="0" b="0"/>
            </a:effectRef>
            <a:fontRef idx="minor"/>
          </p:style>
        </p:sp>
      </p:grpSp>
      <p:grpSp>
        <p:nvGrpSpPr>
          <p:cNvPr id="385" name="Group 5"/>
          <p:cNvGrpSpPr/>
          <p:nvPr/>
        </p:nvGrpSpPr>
        <p:grpSpPr>
          <a:xfrm>
            <a:off x="516600" y="3579840"/>
            <a:ext cx="11425680" cy="897840"/>
            <a:chOff x="516600" y="3579840"/>
            <a:chExt cx="11425680" cy="897840"/>
          </a:xfrm>
        </p:grpSpPr>
        <p:pic>
          <p:nvPicPr>
            <p:cNvPr id="386" name="object 9"/>
            <p:cNvPicPr/>
            <p:nvPr/>
          </p:nvPicPr>
          <p:blipFill>
            <a:blip r:embed="rId4"/>
            <a:stretch/>
          </p:blipFill>
          <p:spPr>
            <a:xfrm>
              <a:off x="516600" y="3579840"/>
              <a:ext cx="11425680" cy="897840"/>
            </a:xfrm>
            <a:prstGeom prst="rect">
              <a:avLst/>
            </a:prstGeom>
            <a:ln>
              <a:noFill/>
            </a:ln>
          </p:spPr>
        </p:pic>
        <p:sp>
          <p:nvSpPr>
            <p:cNvPr id="387" name="CustomShape 6"/>
            <p:cNvSpPr/>
            <p:nvPr/>
          </p:nvSpPr>
          <p:spPr>
            <a:xfrm>
              <a:off x="533520" y="3587400"/>
              <a:ext cx="11342160" cy="823320"/>
            </a:xfrm>
            <a:custGeom>
              <a:avLst/>
              <a:gdLst/>
              <a:ahLst/>
              <a:cxnLst/>
              <a:rect l="l" t="t" r="r" b="b"/>
              <a:pathLst>
                <a:path w="11343640" h="824864">
                  <a:moveTo>
                    <a:pt x="11205718" y="0"/>
                  </a:moveTo>
                  <a:lnTo>
                    <a:pt x="137414" y="0"/>
                  </a:lnTo>
                  <a:lnTo>
                    <a:pt x="93979" y="7000"/>
                  </a:lnTo>
                  <a:lnTo>
                    <a:pt x="56257" y="26497"/>
                  </a:lnTo>
                  <a:lnTo>
                    <a:pt x="26511" y="56235"/>
                  </a:lnTo>
                  <a:lnTo>
                    <a:pt x="7005" y="93959"/>
                  </a:lnTo>
                  <a:lnTo>
                    <a:pt x="0" y="137413"/>
                  </a:lnTo>
                  <a:lnTo>
                    <a:pt x="0" y="687069"/>
                  </a:lnTo>
                  <a:lnTo>
                    <a:pt x="7005" y="730524"/>
                  </a:lnTo>
                  <a:lnTo>
                    <a:pt x="26511" y="768248"/>
                  </a:lnTo>
                  <a:lnTo>
                    <a:pt x="56257" y="797986"/>
                  </a:lnTo>
                  <a:lnTo>
                    <a:pt x="93979" y="817483"/>
                  </a:lnTo>
                  <a:lnTo>
                    <a:pt x="137414" y="824483"/>
                  </a:lnTo>
                  <a:lnTo>
                    <a:pt x="11205718" y="824483"/>
                  </a:lnTo>
                  <a:lnTo>
                    <a:pt x="11249172" y="817483"/>
                  </a:lnTo>
                  <a:lnTo>
                    <a:pt x="11286896" y="797986"/>
                  </a:lnTo>
                  <a:lnTo>
                    <a:pt x="11316634" y="768248"/>
                  </a:lnTo>
                  <a:lnTo>
                    <a:pt x="11336131" y="730524"/>
                  </a:lnTo>
                  <a:lnTo>
                    <a:pt x="11343132" y="687069"/>
                  </a:lnTo>
                  <a:lnTo>
                    <a:pt x="11343132" y="137413"/>
                  </a:lnTo>
                  <a:lnTo>
                    <a:pt x="11336131" y="93959"/>
                  </a:lnTo>
                  <a:lnTo>
                    <a:pt x="11316634" y="56235"/>
                  </a:lnTo>
                  <a:lnTo>
                    <a:pt x="11286896" y="26497"/>
                  </a:lnTo>
                  <a:lnTo>
                    <a:pt x="11249172" y="7000"/>
                  </a:lnTo>
                  <a:lnTo>
                    <a:pt x="11205718"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388" name="CustomShape 7"/>
          <p:cNvSpPr/>
          <p:nvPr/>
        </p:nvSpPr>
        <p:spPr>
          <a:xfrm>
            <a:off x="846360" y="142920"/>
            <a:ext cx="8650440" cy="50004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200" b="0" i="0" u="none" strike="noStrike" kern="1200" cap="none" spc="69" normalizeH="0" baseline="0" noProof="0">
                <a:ln>
                  <a:noFill/>
                </a:ln>
                <a:solidFill>
                  <a:srgbClr val="003300"/>
                </a:solidFill>
                <a:effectLst/>
                <a:uLnTx/>
                <a:uFillTx/>
                <a:latin typeface="Arial"/>
                <a:ea typeface="DejaVu Sans"/>
              </a:rPr>
              <a:t>Podopatření</a:t>
            </a:r>
            <a:r>
              <a:rPr kumimoji="0" lang="cs-CZ" sz="3200" b="0" i="0" u="none" strike="noStrike" kern="1200" cap="none" spc="-21"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41"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35" normalizeH="0" baseline="0" noProof="0">
                <a:ln>
                  <a:noFill/>
                </a:ln>
                <a:solidFill>
                  <a:srgbClr val="003300"/>
                </a:solidFill>
                <a:effectLst/>
                <a:uLnTx/>
                <a:uFillTx/>
                <a:latin typeface="Arial"/>
                <a:ea typeface="DejaVu Sans"/>
              </a:rPr>
              <a:t> </a:t>
            </a:r>
            <a:r>
              <a:rPr kumimoji="0" lang="cs-CZ" sz="3200" b="0" i="0" u="none" strike="noStrike" kern="1200" cap="none" spc="-1" normalizeH="0" baseline="0" noProof="0">
                <a:ln>
                  <a:noFill/>
                </a:ln>
                <a:solidFill>
                  <a:srgbClr val="003300"/>
                </a:solidFill>
                <a:effectLst/>
                <a:uLnTx/>
                <a:uFillTx/>
                <a:latin typeface="Arial"/>
                <a:ea typeface="DejaVu Sans"/>
              </a:rPr>
              <a:t>révy</a:t>
            </a:r>
            <a:r>
              <a:rPr kumimoji="0" lang="cs-CZ" sz="3200" b="0" i="0" u="none" strike="noStrike" kern="1200" cap="none" spc="-15" normalizeH="0" baseline="0" noProof="0">
                <a:ln>
                  <a:noFill/>
                </a:ln>
                <a:solidFill>
                  <a:srgbClr val="003300"/>
                </a:solidFill>
                <a:effectLst/>
                <a:uLnTx/>
                <a:uFillTx/>
                <a:latin typeface="Arial"/>
                <a:ea typeface="DejaVu Sans"/>
              </a:rPr>
              <a:t> </a:t>
            </a:r>
            <a:r>
              <a:rPr kumimoji="0" lang="cs-CZ" sz="3200" b="0" i="0" u="none" strike="noStrike" kern="1200" cap="none" spc="69" normalizeH="0" baseline="0" noProof="0">
                <a:ln>
                  <a:noFill/>
                </a:ln>
                <a:solidFill>
                  <a:srgbClr val="003300"/>
                </a:solidFill>
                <a:effectLst/>
                <a:uLnTx/>
                <a:uFillTx/>
                <a:latin typeface="Arial"/>
                <a:ea typeface="DejaVu Sans"/>
              </a:rPr>
              <a:t>vinné</a:t>
            </a:r>
            <a:endParaRPr kumimoji="0" lang="cs-CZ" sz="3200" b="0" i="0" u="none" strike="noStrike" kern="1200" cap="none" spc="-1" normalizeH="0" baseline="0" noProof="0">
              <a:ln>
                <a:noFill/>
              </a:ln>
              <a:solidFill>
                <a:prstClr val="black"/>
              </a:solidFill>
              <a:effectLst/>
              <a:uLnTx/>
              <a:uFillTx/>
              <a:latin typeface="Arial"/>
            </a:endParaRPr>
          </a:p>
        </p:txBody>
      </p:sp>
      <p:pic>
        <p:nvPicPr>
          <p:cNvPr id="389" name="object 12"/>
          <p:cNvPicPr/>
          <p:nvPr/>
        </p:nvPicPr>
        <p:blipFill>
          <a:blip r:embed="rId5"/>
          <a:stretch/>
        </p:blipFill>
        <p:spPr>
          <a:xfrm>
            <a:off x="156960" y="201240"/>
            <a:ext cx="484560" cy="484560"/>
          </a:xfrm>
          <a:prstGeom prst="rect">
            <a:avLst/>
          </a:prstGeom>
          <a:ln>
            <a:noFill/>
          </a:ln>
        </p:spPr>
      </p:pic>
      <p:pic>
        <p:nvPicPr>
          <p:cNvPr id="390" name="object 13"/>
          <p:cNvPicPr/>
          <p:nvPr/>
        </p:nvPicPr>
        <p:blipFill>
          <a:blip r:embed="rId6"/>
          <a:stretch/>
        </p:blipFill>
        <p:spPr>
          <a:xfrm>
            <a:off x="435960" y="1185480"/>
            <a:ext cx="251640" cy="251640"/>
          </a:xfrm>
          <a:prstGeom prst="rect">
            <a:avLst/>
          </a:prstGeom>
          <a:ln>
            <a:noFill/>
          </a:ln>
        </p:spPr>
      </p:pic>
      <p:sp>
        <p:nvSpPr>
          <p:cNvPr id="391" name="CustomShape 8"/>
          <p:cNvSpPr/>
          <p:nvPr/>
        </p:nvSpPr>
        <p:spPr>
          <a:xfrm>
            <a:off x="987480" y="985680"/>
            <a:ext cx="1491480" cy="1156680"/>
          </a:xfrm>
          <a:prstGeom prst="rect">
            <a:avLst/>
          </a:prstGeom>
          <a:noFill/>
          <a:ln>
            <a:noFill/>
          </a:ln>
        </p:spPr>
        <p:style>
          <a:lnRef idx="0">
            <a:scrgbClr r="0" g="0" b="0"/>
          </a:lnRef>
          <a:fillRef idx="0">
            <a:scrgbClr r="0" g="0" b="0"/>
          </a:fillRef>
          <a:effectRef idx="0">
            <a:scrgbClr r="0" g="0" b="0"/>
          </a:effectRef>
          <a:fontRef idx="minor"/>
        </p:style>
        <p:txBody>
          <a:bodyPr lIns="0" tIns="173520" rIns="0" bIns="0">
            <a:spAutoFit/>
          </a:bodyPr>
          <a:lstStyle/>
          <a:p>
            <a:pPr marL="12600" marR="0" lvl="0" indent="0" algn="l" defTabSz="914400" rtl="0" eaLnBrk="1" fontAlgn="auto" latinLnBrk="0" hangingPunct="1">
              <a:lnSpc>
                <a:spcPct val="100000"/>
              </a:lnSpc>
              <a:spcBef>
                <a:spcPts val="136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Základní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titul</a:t>
            </a:r>
            <a:endParaRPr kumimoji="0" lang="cs-CZ" sz="1800" b="0" i="0" u="none" strike="noStrike" kern="1200" cap="none" spc="-1" normalizeH="0" baseline="0" noProof="0">
              <a:ln>
                <a:noFill/>
              </a:ln>
              <a:solidFill>
                <a:prstClr val="black"/>
              </a:solidFill>
              <a:effectLst/>
              <a:uLnTx/>
              <a:uFillTx/>
              <a:latin typeface="Arial"/>
            </a:endParaRPr>
          </a:p>
          <a:p>
            <a:pPr marL="17640" marR="0" lvl="0" indent="0" algn="l" defTabSz="914400" rtl="0" eaLnBrk="1" fontAlgn="auto" latinLnBrk="0" hangingPunct="1">
              <a:lnSpc>
                <a:spcPct val="100000"/>
              </a:lnSpc>
              <a:spcBef>
                <a:spcPts val="1264"/>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BEZE</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ZMĚNY</a:t>
            </a:r>
            <a:endParaRPr kumimoji="0" lang="cs-CZ" sz="1800" b="0" i="0" u="none" strike="noStrike" kern="1200" cap="none" spc="-1" normalizeH="0" baseline="0" noProof="0">
              <a:ln>
                <a:noFill/>
              </a:ln>
              <a:solidFill>
                <a:prstClr val="black"/>
              </a:solidFill>
              <a:effectLst/>
              <a:uLnTx/>
              <a:uFillTx/>
              <a:latin typeface="Arial"/>
            </a:endParaRPr>
          </a:p>
        </p:txBody>
      </p:sp>
      <p:sp>
        <p:nvSpPr>
          <p:cNvPr id="392" name="CustomShape 9"/>
          <p:cNvSpPr/>
          <p:nvPr/>
        </p:nvSpPr>
        <p:spPr>
          <a:xfrm>
            <a:off x="5577120" y="1089720"/>
            <a:ext cx="164844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Nadstavbový</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titul</a:t>
            </a:r>
            <a:endParaRPr kumimoji="0" lang="cs-CZ" sz="1800" b="0" i="0" u="none" strike="noStrike" kern="1200" cap="none" spc="-1" normalizeH="0" baseline="0" noProof="0">
              <a:ln>
                <a:noFill/>
              </a:ln>
              <a:solidFill>
                <a:prstClr val="black"/>
              </a:solidFill>
              <a:effectLst/>
              <a:uLnTx/>
              <a:uFillTx/>
              <a:latin typeface="Arial"/>
            </a:endParaRPr>
          </a:p>
        </p:txBody>
      </p:sp>
      <p:sp>
        <p:nvSpPr>
          <p:cNvPr id="393" name="CustomShape 10"/>
          <p:cNvSpPr/>
          <p:nvPr/>
        </p:nvSpPr>
        <p:spPr>
          <a:xfrm>
            <a:off x="78840" y="732240"/>
            <a:ext cx="79344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2" normalizeH="0" baseline="0" noProof="0">
                <a:ln>
                  <a:noFill/>
                </a:ln>
                <a:solidFill>
                  <a:srgbClr val="000000"/>
                </a:solidFill>
                <a:effectLst/>
                <a:uLnTx/>
                <a:uFillTx/>
                <a:latin typeface="Calibri"/>
                <a:ea typeface="DejaVu Sans"/>
              </a:rPr>
              <a:t>Tituly:</a:t>
            </a:r>
            <a:endParaRPr kumimoji="0" lang="cs-CZ" sz="2400" b="0" i="0" u="none" strike="noStrike" kern="1200" cap="none" spc="-1" normalizeH="0" baseline="0" noProof="0">
              <a:ln>
                <a:noFill/>
              </a:ln>
              <a:solidFill>
                <a:prstClr val="black"/>
              </a:solidFill>
              <a:effectLst/>
              <a:uLnTx/>
              <a:uFillTx/>
              <a:latin typeface="Arial"/>
            </a:endParaRPr>
          </a:p>
        </p:txBody>
      </p:sp>
      <p:pic>
        <p:nvPicPr>
          <p:cNvPr id="394" name="object 17"/>
          <p:cNvPicPr/>
          <p:nvPr/>
        </p:nvPicPr>
        <p:blipFill>
          <a:blip r:embed="rId7"/>
          <a:stretch/>
        </p:blipFill>
        <p:spPr>
          <a:xfrm>
            <a:off x="5040000" y="1155240"/>
            <a:ext cx="251640" cy="249840"/>
          </a:xfrm>
          <a:prstGeom prst="rect">
            <a:avLst/>
          </a:prstGeom>
          <a:ln>
            <a:noFill/>
          </a:ln>
        </p:spPr>
      </p:pic>
      <p:sp>
        <p:nvSpPr>
          <p:cNvPr id="395" name="CustomShape 11"/>
          <p:cNvSpPr/>
          <p:nvPr/>
        </p:nvSpPr>
        <p:spPr>
          <a:xfrm>
            <a:off x="794880" y="3690000"/>
            <a:ext cx="8827560" cy="560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160"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každoročně</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maximálně</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tři</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herbicidů</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příkmenném</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vinice</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160"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celé</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období</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trvání</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závazku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nejvýše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12</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herbicidů</a:t>
            </a:r>
            <a:r>
              <a:rPr kumimoji="0" lang="cs-CZ" sz="1800" b="0" i="0" u="none" strike="noStrike" kern="1200" cap="none" spc="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příkmenném</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vinice</a:t>
            </a:r>
            <a:endParaRPr kumimoji="0" lang="cs-CZ" sz="1800" b="0" i="0" u="none" strike="noStrike" kern="1200" cap="none" spc="-1" normalizeH="0" baseline="0" noProof="0">
              <a:ln>
                <a:noFill/>
              </a:ln>
              <a:solidFill>
                <a:prstClr val="black"/>
              </a:solidFill>
              <a:effectLst/>
              <a:uLnTx/>
              <a:uFillTx/>
              <a:latin typeface="Arial"/>
            </a:endParaRPr>
          </a:p>
        </p:txBody>
      </p:sp>
      <p:sp>
        <p:nvSpPr>
          <p:cNvPr id="396" name="CustomShape 12"/>
          <p:cNvSpPr/>
          <p:nvPr/>
        </p:nvSpPr>
        <p:spPr>
          <a:xfrm>
            <a:off x="5116320" y="1566360"/>
            <a:ext cx="6679440" cy="19324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37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každoročně</a:t>
            </a:r>
            <a:r>
              <a:rPr kumimoji="0" lang="cs-CZ" sz="1800" b="0" i="0" u="none" strike="noStrike" kern="1200" cap="none" spc="39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max.</a:t>
            </a:r>
            <a:r>
              <a:rPr kumimoji="0" lang="cs-CZ" sz="1800" b="0" i="0" u="none" strike="noStrike" kern="1200" cap="none" spc="37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FF0000"/>
                </a:solidFill>
                <a:effectLst/>
                <a:uLnTx/>
                <a:uFillTx/>
                <a:latin typeface="Calibri"/>
                <a:ea typeface="DejaVu Sans"/>
              </a:rPr>
              <a:t>6</a:t>
            </a:r>
            <a:r>
              <a:rPr kumimoji="0" lang="cs-CZ" sz="1800" b="0" i="0" u="none" strike="noStrike" kern="1200" cap="none" spc="375" normalizeH="0" baseline="0" noProof="0">
                <a:ln>
                  <a:noFill/>
                </a:ln>
                <a:solidFill>
                  <a:srgbClr val="FF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38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konvenčních</a:t>
            </a:r>
            <a:r>
              <a:rPr kumimoji="0" lang="cs-CZ" sz="1800" b="0" i="0" u="none" strike="noStrike" kern="1200" cap="none" spc="38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POR</a:t>
            </a:r>
            <a:r>
              <a:rPr kumimoji="0" lang="cs-CZ" sz="1800" b="0" i="0" u="none" strike="noStrike" kern="1200" cap="none" spc="38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proti</a:t>
            </a:r>
            <a:r>
              <a:rPr kumimoji="0" lang="cs-CZ" sz="1800" b="0" i="0" u="none" strike="noStrike" kern="1200" cap="none" spc="384"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plísni révové,</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4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každoročně</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max.</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FF0000"/>
                </a:solidFill>
                <a:effectLst/>
                <a:uLnTx/>
                <a:uFillTx/>
                <a:latin typeface="Calibri"/>
                <a:ea typeface="DejaVu Sans"/>
              </a:rPr>
              <a:t>6</a:t>
            </a:r>
            <a:r>
              <a:rPr kumimoji="0" lang="cs-CZ" sz="1800" b="0" i="0" u="none" strike="noStrike" kern="1200" cap="none" spc="403" normalizeH="0" baseline="0" noProof="0">
                <a:ln>
                  <a:noFill/>
                </a:ln>
                <a:solidFill>
                  <a:srgbClr val="FF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konvenčních</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POR</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proti</a:t>
            </a:r>
            <a:r>
              <a:rPr kumimoji="0" lang="cs-CZ" sz="1800" b="0" i="0" u="none" strike="noStrike" kern="1200" cap="none" spc="398"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padlí révovému,</a:t>
            </a:r>
            <a:endParaRPr kumimoji="0" lang="cs-CZ" sz="1800" b="0" i="0" u="none" strike="noStrike" kern="1200" cap="none" spc="-1" normalizeH="0" baseline="0" noProof="0">
              <a:ln>
                <a:noFill/>
              </a:ln>
              <a:solidFill>
                <a:prstClr val="black"/>
              </a:solidFill>
              <a:effectLst/>
              <a:uLnTx/>
              <a:uFillTx/>
              <a:latin typeface="Arial"/>
            </a:endParaRPr>
          </a:p>
          <a:p>
            <a:pPr marL="1260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je-li</a:t>
            </a:r>
            <a:r>
              <a:rPr kumimoji="0" lang="cs-CZ" sz="1800" b="0" i="0" u="none" strike="noStrike" kern="1200" cap="none" spc="48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prováděno</a:t>
            </a:r>
            <a:r>
              <a:rPr kumimoji="0" lang="cs-CZ" sz="1800" b="0" i="0" u="none" strike="noStrike" kern="1200" cap="none" spc="5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ošetření</a:t>
            </a:r>
            <a:r>
              <a:rPr kumimoji="0" lang="cs-CZ" sz="1800" b="0" i="0" u="none" strike="noStrike" kern="1200" cap="none" spc="50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proti</a:t>
            </a:r>
            <a:r>
              <a:rPr kumimoji="0" lang="cs-CZ" sz="1800" b="0" i="0" u="none" strike="noStrike" kern="1200" cap="none" spc="50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šedé</a:t>
            </a:r>
            <a:r>
              <a:rPr kumimoji="0" lang="cs-CZ" sz="1800" b="0" i="0" u="none" strike="noStrike" kern="1200" cap="none" spc="50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hnilobě,</a:t>
            </a:r>
            <a:r>
              <a:rPr kumimoji="0" lang="cs-CZ" sz="1800" b="0" i="0" u="none" strike="noStrike" kern="1200" cap="none" spc="50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494"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každoročně</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proti</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šedé</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hnilobě</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minimálně 2</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 EZ</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POR</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 name="Group 1"/>
          <p:cNvGrpSpPr/>
          <p:nvPr/>
        </p:nvGrpSpPr>
        <p:grpSpPr>
          <a:xfrm>
            <a:off x="262080" y="3450240"/>
            <a:ext cx="3963960" cy="1809360"/>
            <a:chOff x="262080" y="3450240"/>
            <a:chExt cx="3963960" cy="1809360"/>
          </a:xfrm>
        </p:grpSpPr>
        <p:pic>
          <p:nvPicPr>
            <p:cNvPr id="398" name="object 3"/>
            <p:cNvPicPr/>
            <p:nvPr/>
          </p:nvPicPr>
          <p:blipFill>
            <a:blip r:embed="rId2"/>
            <a:stretch/>
          </p:blipFill>
          <p:spPr>
            <a:xfrm>
              <a:off x="262080" y="3450240"/>
              <a:ext cx="3963960" cy="1809360"/>
            </a:xfrm>
            <a:prstGeom prst="rect">
              <a:avLst/>
            </a:prstGeom>
            <a:ln>
              <a:noFill/>
            </a:ln>
          </p:spPr>
        </p:pic>
        <p:sp>
          <p:nvSpPr>
            <p:cNvPr id="399" name="CustomShape 2"/>
            <p:cNvSpPr/>
            <p:nvPr/>
          </p:nvSpPr>
          <p:spPr>
            <a:xfrm>
              <a:off x="279000" y="3457800"/>
              <a:ext cx="3880440" cy="1734480"/>
            </a:xfrm>
            <a:custGeom>
              <a:avLst/>
              <a:gdLst/>
              <a:ahLst/>
              <a:cxnLst/>
              <a:rect l="l" t="t" r="r" b="b"/>
              <a:pathLst>
                <a:path w="3881754" h="1736089">
                  <a:moveTo>
                    <a:pt x="3592322" y="0"/>
                  </a:moveTo>
                  <a:lnTo>
                    <a:pt x="289318" y="0"/>
                  </a:lnTo>
                  <a:lnTo>
                    <a:pt x="242388" y="3786"/>
                  </a:lnTo>
                  <a:lnTo>
                    <a:pt x="197869" y="14750"/>
                  </a:lnTo>
                  <a:lnTo>
                    <a:pt x="156357" y="32294"/>
                  </a:lnTo>
                  <a:lnTo>
                    <a:pt x="118448" y="55823"/>
                  </a:lnTo>
                  <a:lnTo>
                    <a:pt x="84737" y="84740"/>
                  </a:lnTo>
                  <a:lnTo>
                    <a:pt x="55820" y="118451"/>
                  </a:lnTo>
                  <a:lnTo>
                    <a:pt x="32292" y="156359"/>
                  </a:lnTo>
                  <a:lnTo>
                    <a:pt x="14749" y="197868"/>
                  </a:lnTo>
                  <a:lnTo>
                    <a:pt x="3786" y="242382"/>
                  </a:lnTo>
                  <a:lnTo>
                    <a:pt x="0" y="289306"/>
                  </a:lnTo>
                  <a:lnTo>
                    <a:pt x="0" y="1446530"/>
                  </a:lnTo>
                  <a:lnTo>
                    <a:pt x="3786" y="1493453"/>
                  </a:lnTo>
                  <a:lnTo>
                    <a:pt x="14749" y="1537967"/>
                  </a:lnTo>
                  <a:lnTo>
                    <a:pt x="32292" y="1579476"/>
                  </a:lnTo>
                  <a:lnTo>
                    <a:pt x="55820" y="1617384"/>
                  </a:lnTo>
                  <a:lnTo>
                    <a:pt x="84737" y="1651095"/>
                  </a:lnTo>
                  <a:lnTo>
                    <a:pt x="118448" y="1680012"/>
                  </a:lnTo>
                  <a:lnTo>
                    <a:pt x="156357" y="1703541"/>
                  </a:lnTo>
                  <a:lnTo>
                    <a:pt x="197869" y="1721085"/>
                  </a:lnTo>
                  <a:lnTo>
                    <a:pt x="242388" y="1732049"/>
                  </a:lnTo>
                  <a:lnTo>
                    <a:pt x="289318" y="1735836"/>
                  </a:lnTo>
                  <a:lnTo>
                    <a:pt x="3592322" y="1735836"/>
                  </a:lnTo>
                  <a:lnTo>
                    <a:pt x="3639245" y="1732049"/>
                  </a:lnTo>
                  <a:lnTo>
                    <a:pt x="3683759" y="1721085"/>
                  </a:lnTo>
                  <a:lnTo>
                    <a:pt x="3725268" y="1703541"/>
                  </a:lnTo>
                  <a:lnTo>
                    <a:pt x="3763176" y="1680012"/>
                  </a:lnTo>
                  <a:lnTo>
                    <a:pt x="3796887" y="1651095"/>
                  </a:lnTo>
                  <a:lnTo>
                    <a:pt x="3825804" y="1617384"/>
                  </a:lnTo>
                  <a:lnTo>
                    <a:pt x="3849333" y="1579476"/>
                  </a:lnTo>
                  <a:lnTo>
                    <a:pt x="3866877" y="1537967"/>
                  </a:lnTo>
                  <a:lnTo>
                    <a:pt x="3877841" y="1493453"/>
                  </a:lnTo>
                  <a:lnTo>
                    <a:pt x="3881628" y="1446530"/>
                  </a:lnTo>
                  <a:lnTo>
                    <a:pt x="3881628" y="289306"/>
                  </a:lnTo>
                  <a:lnTo>
                    <a:pt x="3877841" y="242382"/>
                  </a:lnTo>
                  <a:lnTo>
                    <a:pt x="3866877" y="197868"/>
                  </a:lnTo>
                  <a:lnTo>
                    <a:pt x="3849333" y="156359"/>
                  </a:lnTo>
                  <a:lnTo>
                    <a:pt x="3825804" y="118451"/>
                  </a:lnTo>
                  <a:lnTo>
                    <a:pt x="3796887" y="84740"/>
                  </a:lnTo>
                  <a:lnTo>
                    <a:pt x="3763176" y="55823"/>
                  </a:lnTo>
                  <a:lnTo>
                    <a:pt x="3725268" y="32294"/>
                  </a:lnTo>
                  <a:lnTo>
                    <a:pt x="3683759" y="14750"/>
                  </a:lnTo>
                  <a:lnTo>
                    <a:pt x="3639245" y="3786"/>
                  </a:lnTo>
                  <a:lnTo>
                    <a:pt x="3592322"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00" name="CustomShape 3"/>
          <p:cNvSpPr/>
          <p:nvPr/>
        </p:nvSpPr>
        <p:spPr>
          <a:xfrm>
            <a:off x="803880" y="235800"/>
            <a:ext cx="9344520" cy="37836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60" normalizeH="0" baseline="0" noProof="0">
                <a:ln>
                  <a:noFill/>
                </a:ln>
                <a:solidFill>
                  <a:srgbClr val="003300"/>
                </a:solidFill>
                <a:effectLst/>
                <a:uLnTx/>
                <a:uFillTx/>
                <a:latin typeface="Arial"/>
                <a:ea typeface="DejaVu Sans"/>
              </a:rPr>
              <a:t>Podopatření</a:t>
            </a:r>
            <a:r>
              <a:rPr kumimoji="0" lang="cs-CZ" sz="2400" b="0" i="0" u="none" strike="noStrike" kern="1200" cap="none" spc="-1" normalizeH="0" baseline="0" noProof="0">
                <a:ln>
                  <a:noFill/>
                </a:ln>
                <a:solidFill>
                  <a:srgbClr val="003300"/>
                </a:solidFill>
                <a:effectLst/>
                <a:uLnTx/>
                <a:uFillTx/>
                <a:latin typeface="Arial"/>
                <a:ea typeface="DejaVu Sans"/>
              </a:rPr>
              <a:t> </a:t>
            </a:r>
            <a:r>
              <a:rPr kumimoji="0" lang="cs-CZ" sz="2400" b="0" i="0" u="none" strike="noStrike" kern="1200" cap="none" spc="55" normalizeH="0" baseline="0" noProof="0">
                <a:ln>
                  <a:noFill/>
                </a:ln>
                <a:solidFill>
                  <a:srgbClr val="003300"/>
                </a:solidFill>
                <a:effectLst/>
                <a:uLnTx/>
                <a:uFillTx/>
                <a:latin typeface="Arial"/>
                <a:ea typeface="DejaVu Sans"/>
              </a:rPr>
              <a:t>Integrovaná</a:t>
            </a:r>
            <a:r>
              <a:rPr kumimoji="0" lang="cs-CZ" sz="2400" b="0" i="0" u="none" strike="noStrike" kern="1200" cap="none" spc="-21" normalizeH="0" baseline="0" noProof="0">
                <a:ln>
                  <a:noFill/>
                </a:ln>
                <a:solidFill>
                  <a:srgbClr val="003300"/>
                </a:solidFill>
                <a:effectLst/>
                <a:uLnTx/>
                <a:uFillTx/>
                <a:latin typeface="Arial"/>
                <a:ea typeface="DejaVu Sans"/>
              </a:rPr>
              <a:t> </a:t>
            </a:r>
            <a:r>
              <a:rPr kumimoji="0" lang="cs-CZ" sz="2400" b="0" i="0" u="none" strike="noStrike" kern="1200" cap="none" spc="69" normalizeH="0" baseline="0" noProof="0">
                <a:ln>
                  <a:noFill/>
                </a:ln>
                <a:solidFill>
                  <a:srgbClr val="003300"/>
                </a:solidFill>
                <a:effectLst/>
                <a:uLnTx/>
                <a:uFillTx/>
                <a:latin typeface="Arial"/>
                <a:ea typeface="DejaVu Sans"/>
              </a:rPr>
              <a:t>produkce</a:t>
            </a:r>
            <a:r>
              <a:rPr kumimoji="0" lang="cs-CZ" sz="2400" b="0" i="0" u="none" strike="noStrike" kern="1200" cap="none" spc="-1" normalizeH="0" baseline="0" noProof="0">
                <a:ln>
                  <a:noFill/>
                </a:ln>
                <a:solidFill>
                  <a:srgbClr val="003300"/>
                </a:solidFill>
                <a:effectLst/>
                <a:uLnTx/>
                <a:uFillTx/>
                <a:latin typeface="Arial"/>
                <a:ea typeface="DejaVu Sans"/>
              </a:rPr>
              <a:t> zeleniny, </a:t>
            </a:r>
            <a:r>
              <a:rPr kumimoji="0" lang="cs-CZ" sz="2400" b="0" i="0" u="none" strike="noStrike" kern="1200" cap="none" spc="-12" normalizeH="0" baseline="0" noProof="0">
                <a:ln>
                  <a:noFill/>
                </a:ln>
                <a:solidFill>
                  <a:srgbClr val="003300"/>
                </a:solidFill>
                <a:effectLst/>
                <a:uLnTx/>
                <a:uFillTx/>
                <a:latin typeface="Arial"/>
                <a:ea typeface="DejaVu Sans"/>
              </a:rPr>
              <a:t>víceletých</a:t>
            </a:r>
            <a:endParaRPr kumimoji="0" lang="cs-CZ" sz="2400" b="0" i="0" u="none" strike="noStrike" kern="1200" cap="none" spc="-1" normalizeH="0" baseline="0" noProof="0">
              <a:ln>
                <a:noFill/>
              </a:ln>
              <a:solidFill>
                <a:prstClr val="black"/>
              </a:solidFill>
              <a:effectLst/>
              <a:uLnTx/>
              <a:uFillTx/>
              <a:latin typeface="Arial"/>
            </a:endParaRPr>
          </a:p>
        </p:txBody>
      </p:sp>
      <p:pic>
        <p:nvPicPr>
          <p:cNvPr id="401" name="object 6"/>
          <p:cNvPicPr/>
          <p:nvPr/>
        </p:nvPicPr>
        <p:blipFill>
          <a:blip r:embed="rId3"/>
          <a:stretch/>
        </p:blipFill>
        <p:spPr>
          <a:xfrm>
            <a:off x="156960" y="201240"/>
            <a:ext cx="484560" cy="484560"/>
          </a:xfrm>
          <a:prstGeom prst="rect">
            <a:avLst/>
          </a:prstGeom>
          <a:ln>
            <a:noFill/>
          </a:ln>
        </p:spPr>
      </p:pic>
      <p:sp>
        <p:nvSpPr>
          <p:cNvPr id="402" name="CustomShape 4"/>
          <p:cNvSpPr/>
          <p:nvPr/>
        </p:nvSpPr>
        <p:spPr>
          <a:xfrm>
            <a:off x="8817480" y="705600"/>
            <a:ext cx="126216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(460</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EUR/ha)</a:t>
            </a:r>
            <a:endParaRPr kumimoji="0" lang="cs-CZ" sz="1800" b="0" i="0" u="none" strike="noStrike" kern="1200" cap="none" spc="-1" normalizeH="0" baseline="0" noProof="0">
              <a:ln>
                <a:noFill/>
              </a:ln>
              <a:solidFill>
                <a:prstClr val="black"/>
              </a:solidFill>
              <a:effectLst/>
              <a:uLnTx/>
              <a:uFillTx/>
              <a:latin typeface="Arial"/>
            </a:endParaRPr>
          </a:p>
        </p:txBody>
      </p:sp>
      <p:pic>
        <p:nvPicPr>
          <p:cNvPr id="403" name="object 8"/>
          <p:cNvPicPr/>
          <p:nvPr/>
        </p:nvPicPr>
        <p:blipFill>
          <a:blip r:embed="rId4"/>
          <a:stretch/>
        </p:blipFill>
        <p:spPr>
          <a:xfrm>
            <a:off x="435960" y="1600200"/>
            <a:ext cx="251640" cy="249840"/>
          </a:xfrm>
          <a:prstGeom prst="rect">
            <a:avLst/>
          </a:prstGeom>
          <a:ln>
            <a:noFill/>
          </a:ln>
        </p:spPr>
      </p:pic>
      <p:sp>
        <p:nvSpPr>
          <p:cNvPr id="404" name="CustomShape 5"/>
          <p:cNvSpPr/>
          <p:nvPr/>
        </p:nvSpPr>
        <p:spPr>
          <a:xfrm>
            <a:off x="78840" y="451080"/>
            <a:ext cx="7863120" cy="1381680"/>
          </a:xfrm>
          <a:prstGeom prst="rect">
            <a:avLst/>
          </a:prstGeom>
          <a:noFill/>
          <a:ln>
            <a:noFill/>
          </a:ln>
        </p:spPr>
        <p:style>
          <a:lnRef idx="0">
            <a:scrgbClr r="0" g="0" b="0"/>
          </a:lnRef>
          <a:fillRef idx="0">
            <a:scrgbClr r="0" g="0" b="0"/>
          </a:fillRef>
          <a:effectRef idx="0">
            <a:scrgbClr r="0" g="0" b="0"/>
          </a:effectRef>
          <a:fontRef idx="minor"/>
        </p:style>
        <p:txBody>
          <a:bodyPr lIns="0" tIns="151200" rIns="0" bIns="0">
            <a:spAutoFit/>
          </a:bodyPr>
          <a:lstStyle/>
          <a:p>
            <a:pPr marL="737280" marR="0" lvl="0" indent="0" algn="l" defTabSz="914400" rtl="0" eaLnBrk="1" fontAlgn="auto" latinLnBrk="0" hangingPunct="1">
              <a:lnSpc>
                <a:spcPct val="100000"/>
              </a:lnSpc>
              <a:spcBef>
                <a:spcPts val="1191"/>
              </a:spcBef>
              <a:spcAft>
                <a:spcPts val="0"/>
              </a:spcAft>
              <a:buClrTx/>
              <a:buSzTx/>
              <a:buFontTx/>
              <a:buNone/>
              <a:tabLst/>
              <a:defRPr/>
            </a:pPr>
            <a:r>
              <a:rPr kumimoji="0" lang="cs-CZ" sz="2900" b="0" i="0" u="none" strike="noStrike" kern="1200" cap="none" spc="60" normalizeH="0" baseline="0" noProof="0">
                <a:ln>
                  <a:noFill/>
                </a:ln>
                <a:solidFill>
                  <a:srgbClr val="003300"/>
                </a:solidFill>
                <a:effectLst/>
                <a:uLnTx/>
                <a:uFillTx/>
                <a:latin typeface="Arial"/>
                <a:ea typeface="DejaVu Sans"/>
              </a:rPr>
              <a:t>produkčních</a:t>
            </a:r>
            <a:r>
              <a:rPr kumimoji="0" lang="cs-CZ" sz="2900" b="0" i="0" u="none" strike="noStrike" kern="1200" cap="none" spc="-97" normalizeH="0" baseline="0" noProof="0">
                <a:ln>
                  <a:noFill/>
                </a:ln>
                <a:solidFill>
                  <a:srgbClr val="003300"/>
                </a:solidFill>
                <a:effectLst/>
                <a:uLnTx/>
                <a:uFillTx/>
                <a:latin typeface="Arial"/>
                <a:ea typeface="DejaVu Sans"/>
              </a:rPr>
              <a:t> </a:t>
            </a:r>
            <a:r>
              <a:rPr kumimoji="0" lang="cs-CZ" sz="2900" b="0" i="0" u="none" strike="noStrike" kern="1200" cap="none" spc="89" normalizeH="0" baseline="0" noProof="0">
                <a:ln>
                  <a:noFill/>
                </a:ln>
                <a:solidFill>
                  <a:srgbClr val="003300"/>
                </a:solidFill>
                <a:effectLst/>
                <a:uLnTx/>
                <a:uFillTx/>
                <a:latin typeface="Arial"/>
                <a:ea typeface="DejaVu Sans"/>
              </a:rPr>
              <a:t>plodin,</a:t>
            </a:r>
            <a:r>
              <a:rPr kumimoji="0" lang="cs-CZ" sz="2900" b="0" i="0" u="none" strike="noStrike" kern="1200" cap="none" spc="-66" normalizeH="0" baseline="0" noProof="0">
                <a:ln>
                  <a:noFill/>
                </a:ln>
                <a:solidFill>
                  <a:srgbClr val="003300"/>
                </a:solidFill>
                <a:effectLst/>
                <a:uLnTx/>
                <a:uFillTx/>
                <a:latin typeface="Arial"/>
                <a:ea typeface="DejaVu Sans"/>
              </a:rPr>
              <a:t> </a:t>
            </a:r>
            <a:r>
              <a:rPr kumimoji="0" lang="cs-CZ" sz="2900" b="0" i="0" u="none" strike="noStrike" kern="1200" cap="none" spc="134" normalizeH="0" baseline="0" noProof="0">
                <a:ln>
                  <a:noFill/>
                </a:ln>
                <a:solidFill>
                  <a:srgbClr val="003300"/>
                </a:solidFill>
                <a:effectLst/>
                <a:uLnTx/>
                <a:uFillTx/>
                <a:latin typeface="Arial"/>
                <a:ea typeface="DejaVu Sans"/>
              </a:rPr>
              <a:t>brambor</a:t>
            </a:r>
            <a:r>
              <a:rPr kumimoji="0" lang="cs-CZ" sz="2900" b="0" i="0" u="none" strike="noStrike" kern="1200" cap="none" spc="-60" normalizeH="0" baseline="0" noProof="0">
                <a:ln>
                  <a:noFill/>
                </a:ln>
                <a:solidFill>
                  <a:srgbClr val="003300"/>
                </a:solidFill>
                <a:effectLst/>
                <a:uLnTx/>
                <a:uFillTx/>
                <a:latin typeface="Arial"/>
                <a:ea typeface="DejaVu Sans"/>
              </a:rPr>
              <a:t> </a:t>
            </a:r>
            <a:r>
              <a:rPr kumimoji="0" lang="cs-CZ" sz="2900" b="0" i="0" u="none" strike="noStrike" kern="1200" cap="none" spc="-1" normalizeH="0" baseline="0" noProof="0">
                <a:ln>
                  <a:noFill/>
                </a:ln>
                <a:solidFill>
                  <a:srgbClr val="003300"/>
                </a:solidFill>
                <a:effectLst/>
                <a:uLnTx/>
                <a:uFillTx/>
                <a:latin typeface="Arial"/>
                <a:ea typeface="DejaVu Sans"/>
              </a:rPr>
              <a:t>a</a:t>
            </a:r>
            <a:r>
              <a:rPr kumimoji="0" lang="cs-CZ" sz="2900" b="0" i="0" u="none" strike="noStrike" kern="1200" cap="none" spc="-52" normalizeH="0" baseline="0" noProof="0">
                <a:ln>
                  <a:noFill/>
                </a:ln>
                <a:solidFill>
                  <a:srgbClr val="003300"/>
                </a:solidFill>
                <a:effectLst/>
                <a:uLnTx/>
                <a:uFillTx/>
                <a:latin typeface="Arial"/>
                <a:ea typeface="DejaVu Sans"/>
              </a:rPr>
              <a:t> </a:t>
            </a:r>
            <a:r>
              <a:rPr kumimoji="0" lang="cs-CZ" sz="2900" b="0" i="0" u="none" strike="noStrike" kern="1200" cap="none" spc="75" normalizeH="0" baseline="0" noProof="0">
                <a:ln>
                  <a:noFill/>
                </a:ln>
                <a:solidFill>
                  <a:srgbClr val="003300"/>
                </a:solidFill>
                <a:effectLst/>
                <a:uLnTx/>
                <a:uFillTx/>
                <a:latin typeface="Arial"/>
                <a:ea typeface="DejaVu Sans"/>
              </a:rPr>
              <a:t>jahodníku</a:t>
            </a:r>
            <a:endParaRPr kumimoji="0" lang="cs-CZ" sz="29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904"/>
              </a:spcBef>
              <a:spcAft>
                <a:spcPts val="0"/>
              </a:spcAft>
              <a:buClrTx/>
              <a:buSzTx/>
              <a:buFontTx/>
              <a:buNone/>
              <a:tabLst/>
              <a:defRPr/>
            </a:pPr>
            <a:r>
              <a:rPr kumimoji="0" lang="cs-CZ" sz="2400" b="0" i="0" u="none" strike="noStrike" kern="1200" cap="none" spc="-12" normalizeH="0" baseline="0" noProof="0">
                <a:ln>
                  <a:noFill/>
                </a:ln>
                <a:solidFill>
                  <a:srgbClr val="000000"/>
                </a:solidFill>
                <a:effectLst/>
                <a:uLnTx/>
                <a:uFillTx/>
                <a:latin typeface="Calibri"/>
                <a:ea typeface="DejaVu Sans"/>
              </a:rPr>
              <a:t>TITULY:</a:t>
            </a:r>
            <a:endParaRPr kumimoji="0" lang="cs-CZ" sz="2400" b="0" i="0" u="none" strike="noStrike" kern="1200" cap="none" spc="-1" normalizeH="0" baseline="0" noProof="0">
              <a:ln>
                <a:noFill/>
              </a:ln>
              <a:solidFill>
                <a:prstClr val="black"/>
              </a:solidFill>
              <a:effectLst/>
              <a:uLnTx/>
              <a:uFillTx/>
              <a:latin typeface="Arial"/>
            </a:endParaRPr>
          </a:p>
          <a:p>
            <a:pPr marL="819720" marR="0" lvl="0" indent="0" algn="l" defTabSz="914400" rtl="0" eaLnBrk="1" fontAlgn="auto" latinLnBrk="0" hangingPunct="1">
              <a:lnSpc>
                <a:spcPct val="100000"/>
              </a:lnSpc>
              <a:spcBef>
                <a:spcPts val="269"/>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Calibri"/>
                <a:ea typeface="DejaVu Sans"/>
              </a:rPr>
              <a:t>Integrovaná</a:t>
            </a:r>
            <a:r>
              <a:rPr kumimoji="0" lang="cs-CZ" sz="1800" b="0" i="0" u="none" strike="noStrike" kern="1200" cap="none" spc="-6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produkce</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zeleniny</a:t>
            </a:r>
            <a:endParaRPr kumimoji="0" lang="cs-CZ" sz="1800" b="0" i="0" u="none" strike="noStrike" kern="1200" cap="none" spc="-1" normalizeH="0" baseline="0" noProof="0">
              <a:ln>
                <a:noFill/>
              </a:ln>
              <a:solidFill>
                <a:prstClr val="black"/>
              </a:solidFill>
              <a:effectLst/>
              <a:uLnTx/>
              <a:uFillTx/>
              <a:latin typeface="Arial"/>
            </a:endParaRPr>
          </a:p>
        </p:txBody>
      </p:sp>
      <p:pic>
        <p:nvPicPr>
          <p:cNvPr id="405" name="object 10"/>
          <p:cNvPicPr/>
          <p:nvPr/>
        </p:nvPicPr>
        <p:blipFill>
          <a:blip r:embed="rId5"/>
          <a:stretch/>
        </p:blipFill>
        <p:spPr>
          <a:xfrm>
            <a:off x="428400" y="2020680"/>
            <a:ext cx="251640" cy="251640"/>
          </a:xfrm>
          <a:prstGeom prst="rect">
            <a:avLst/>
          </a:prstGeom>
          <a:ln>
            <a:noFill/>
          </a:ln>
        </p:spPr>
      </p:pic>
      <p:pic>
        <p:nvPicPr>
          <p:cNvPr id="406" name="object 11"/>
          <p:cNvPicPr/>
          <p:nvPr/>
        </p:nvPicPr>
        <p:blipFill>
          <a:blip r:embed="rId5"/>
          <a:stretch/>
        </p:blipFill>
        <p:spPr>
          <a:xfrm>
            <a:off x="428400" y="2458080"/>
            <a:ext cx="251640" cy="251640"/>
          </a:xfrm>
          <a:prstGeom prst="rect">
            <a:avLst/>
          </a:prstGeom>
          <a:ln>
            <a:noFill/>
          </a:ln>
        </p:spPr>
      </p:pic>
      <p:pic>
        <p:nvPicPr>
          <p:cNvPr id="407" name="object 12"/>
          <p:cNvPicPr/>
          <p:nvPr/>
        </p:nvPicPr>
        <p:blipFill>
          <a:blip r:embed="rId5"/>
          <a:stretch/>
        </p:blipFill>
        <p:spPr>
          <a:xfrm>
            <a:off x="410040" y="2863440"/>
            <a:ext cx="251640" cy="251640"/>
          </a:xfrm>
          <a:prstGeom prst="rect">
            <a:avLst/>
          </a:prstGeom>
          <a:ln>
            <a:noFill/>
          </a:ln>
        </p:spPr>
      </p:pic>
      <p:sp>
        <p:nvSpPr>
          <p:cNvPr id="408" name="CustomShape 6"/>
          <p:cNvSpPr/>
          <p:nvPr/>
        </p:nvSpPr>
        <p:spPr>
          <a:xfrm>
            <a:off x="885960" y="1991520"/>
            <a:ext cx="485964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Calibri"/>
                <a:ea typeface="DejaVu Sans"/>
              </a:rPr>
              <a:t>Integrovaná</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produkce</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víceletých</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produkčních</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plodin</a:t>
            </a:r>
            <a:endParaRPr kumimoji="0" lang="cs-CZ" sz="1800" b="0" i="0" u="none" strike="noStrike" kern="1200" cap="none" spc="-1" normalizeH="0" baseline="0" noProof="0">
              <a:ln>
                <a:noFill/>
              </a:ln>
              <a:solidFill>
                <a:prstClr val="black"/>
              </a:solidFill>
              <a:effectLst/>
              <a:uLnTx/>
              <a:uFillTx/>
              <a:latin typeface="Arial"/>
            </a:endParaRPr>
          </a:p>
        </p:txBody>
      </p:sp>
      <p:sp>
        <p:nvSpPr>
          <p:cNvPr id="409" name="CustomShape 7"/>
          <p:cNvSpPr/>
          <p:nvPr/>
        </p:nvSpPr>
        <p:spPr>
          <a:xfrm>
            <a:off x="885960" y="2315520"/>
            <a:ext cx="3558240" cy="7855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41000"/>
              </a:lnSpc>
              <a:spcBef>
                <a:spcPts val="99"/>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Calibri"/>
                <a:ea typeface="DejaVu Sans"/>
              </a:rPr>
              <a:t>Integrovaná</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produkce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brambor</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FF0000"/>
                </a:solidFill>
                <a:effectLst/>
                <a:uLnTx/>
                <a:uFillTx/>
                <a:latin typeface="Calibri"/>
                <a:ea typeface="DejaVu Sans"/>
              </a:rPr>
              <a:t>(nově) </a:t>
            </a:r>
            <a:r>
              <a:rPr kumimoji="0" lang="cs-CZ" sz="1800" b="0" i="0" u="none" strike="noStrike" kern="1200" cap="none" spc="-12" normalizeH="0" baseline="0" noProof="0">
                <a:ln>
                  <a:noFill/>
                </a:ln>
                <a:solidFill>
                  <a:srgbClr val="000000"/>
                </a:solidFill>
                <a:effectLst/>
                <a:uLnTx/>
                <a:uFillTx/>
                <a:latin typeface="Calibri"/>
                <a:ea typeface="DejaVu Sans"/>
              </a:rPr>
              <a:t>Integrovaná</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produkce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jahodníku</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10" name="Group 8"/>
          <p:cNvGrpSpPr/>
          <p:nvPr/>
        </p:nvGrpSpPr>
        <p:grpSpPr>
          <a:xfrm>
            <a:off x="5321880" y="2362320"/>
            <a:ext cx="6656760" cy="4049280"/>
            <a:chOff x="5321880" y="2362320"/>
            <a:chExt cx="6656760" cy="4049280"/>
          </a:xfrm>
        </p:grpSpPr>
        <p:pic>
          <p:nvPicPr>
            <p:cNvPr id="411" name="object 16"/>
            <p:cNvPicPr/>
            <p:nvPr/>
          </p:nvPicPr>
          <p:blipFill>
            <a:blip r:embed="rId6"/>
            <a:stretch/>
          </p:blipFill>
          <p:spPr>
            <a:xfrm>
              <a:off x="5321880" y="2362320"/>
              <a:ext cx="6656760" cy="4049280"/>
            </a:xfrm>
            <a:prstGeom prst="rect">
              <a:avLst/>
            </a:prstGeom>
            <a:ln>
              <a:noFill/>
            </a:ln>
          </p:spPr>
        </p:pic>
        <p:sp>
          <p:nvSpPr>
            <p:cNvPr id="412" name="CustomShape 9"/>
            <p:cNvSpPr/>
            <p:nvPr/>
          </p:nvSpPr>
          <p:spPr>
            <a:xfrm>
              <a:off x="5338440" y="2369880"/>
              <a:ext cx="6573240" cy="3974760"/>
            </a:xfrm>
            <a:custGeom>
              <a:avLst/>
              <a:gdLst/>
              <a:ahLst/>
              <a:cxnLst/>
              <a:rect l="l" t="t" r="r" b="b"/>
              <a:pathLst>
                <a:path w="6574790" h="3976370">
                  <a:moveTo>
                    <a:pt x="5911850" y="0"/>
                  </a:moveTo>
                  <a:lnTo>
                    <a:pt x="662686" y="0"/>
                  </a:lnTo>
                  <a:lnTo>
                    <a:pt x="615356" y="1663"/>
                  </a:lnTo>
                  <a:lnTo>
                    <a:pt x="568926" y="6580"/>
                  </a:lnTo>
                  <a:lnTo>
                    <a:pt x="523506" y="14637"/>
                  </a:lnTo>
                  <a:lnTo>
                    <a:pt x="479209" y="25723"/>
                  </a:lnTo>
                  <a:lnTo>
                    <a:pt x="436147" y="39725"/>
                  </a:lnTo>
                  <a:lnTo>
                    <a:pt x="394432" y="56532"/>
                  </a:lnTo>
                  <a:lnTo>
                    <a:pt x="354176" y="76031"/>
                  </a:lnTo>
                  <a:lnTo>
                    <a:pt x="315492" y="98110"/>
                  </a:lnTo>
                  <a:lnTo>
                    <a:pt x="278490" y="122657"/>
                  </a:lnTo>
                  <a:lnTo>
                    <a:pt x="243284" y="149560"/>
                  </a:lnTo>
                  <a:lnTo>
                    <a:pt x="209986" y="178707"/>
                  </a:lnTo>
                  <a:lnTo>
                    <a:pt x="178707" y="209986"/>
                  </a:lnTo>
                  <a:lnTo>
                    <a:pt x="149560" y="243284"/>
                  </a:lnTo>
                  <a:lnTo>
                    <a:pt x="122657" y="278490"/>
                  </a:lnTo>
                  <a:lnTo>
                    <a:pt x="98110" y="315492"/>
                  </a:lnTo>
                  <a:lnTo>
                    <a:pt x="76031" y="354176"/>
                  </a:lnTo>
                  <a:lnTo>
                    <a:pt x="56532" y="394432"/>
                  </a:lnTo>
                  <a:lnTo>
                    <a:pt x="39725" y="436147"/>
                  </a:lnTo>
                  <a:lnTo>
                    <a:pt x="25723" y="479209"/>
                  </a:lnTo>
                  <a:lnTo>
                    <a:pt x="14637" y="523506"/>
                  </a:lnTo>
                  <a:lnTo>
                    <a:pt x="6580" y="568926"/>
                  </a:lnTo>
                  <a:lnTo>
                    <a:pt x="1663" y="615356"/>
                  </a:lnTo>
                  <a:lnTo>
                    <a:pt x="0" y="662685"/>
                  </a:lnTo>
                  <a:lnTo>
                    <a:pt x="0" y="3313417"/>
                  </a:lnTo>
                  <a:lnTo>
                    <a:pt x="1663" y="3360744"/>
                  </a:lnTo>
                  <a:lnTo>
                    <a:pt x="6580" y="3407174"/>
                  </a:lnTo>
                  <a:lnTo>
                    <a:pt x="14637" y="3452593"/>
                  </a:lnTo>
                  <a:lnTo>
                    <a:pt x="25723" y="3496889"/>
                  </a:lnTo>
                  <a:lnTo>
                    <a:pt x="39725" y="3539951"/>
                  </a:lnTo>
                  <a:lnTo>
                    <a:pt x="56532" y="3581667"/>
                  </a:lnTo>
                  <a:lnTo>
                    <a:pt x="76031" y="3621923"/>
                  </a:lnTo>
                  <a:lnTo>
                    <a:pt x="98110" y="3660608"/>
                  </a:lnTo>
                  <a:lnTo>
                    <a:pt x="122657" y="3697611"/>
                  </a:lnTo>
                  <a:lnTo>
                    <a:pt x="149560" y="3732818"/>
                  </a:lnTo>
                  <a:lnTo>
                    <a:pt x="178707" y="3766117"/>
                  </a:lnTo>
                  <a:lnTo>
                    <a:pt x="209986" y="3797397"/>
                  </a:lnTo>
                  <a:lnTo>
                    <a:pt x="243284" y="3826545"/>
                  </a:lnTo>
                  <a:lnTo>
                    <a:pt x="278490" y="3853450"/>
                  </a:lnTo>
                  <a:lnTo>
                    <a:pt x="315492" y="3877998"/>
                  </a:lnTo>
                  <a:lnTo>
                    <a:pt x="354176" y="3900079"/>
                  </a:lnTo>
                  <a:lnTo>
                    <a:pt x="394432" y="3919579"/>
                  </a:lnTo>
                  <a:lnTo>
                    <a:pt x="436147" y="3936387"/>
                  </a:lnTo>
                  <a:lnTo>
                    <a:pt x="479209" y="3950390"/>
                  </a:lnTo>
                  <a:lnTo>
                    <a:pt x="523506" y="3961477"/>
                  </a:lnTo>
                  <a:lnTo>
                    <a:pt x="568926" y="3969535"/>
                  </a:lnTo>
                  <a:lnTo>
                    <a:pt x="615356" y="3974452"/>
                  </a:lnTo>
                  <a:lnTo>
                    <a:pt x="662686" y="3976116"/>
                  </a:lnTo>
                  <a:lnTo>
                    <a:pt x="5911850" y="3976116"/>
                  </a:lnTo>
                  <a:lnTo>
                    <a:pt x="5959179" y="3974452"/>
                  </a:lnTo>
                  <a:lnTo>
                    <a:pt x="6005609" y="3969535"/>
                  </a:lnTo>
                  <a:lnTo>
                    <a:pt x="6051029" y="3961477"/>
                  </a:lnTo>
                  <a:lnTo>
                    <a:pt x="6095326" y="3950390"/>
                  </a:lnTo>
                  <a:lnTo>
                    <a:pt x="6138388" y="3936387"/>
                  </a:lnTo>
                  <a:lnTo>
                    <a:pt x="6180103" y="3919579"/>
                  </a:lnTo>
                  <a:lnTo>
                    <a:pt x="6220359" y="3900079"/>
                  </a:lnTo>
                  <a:lnTo>
                    <a:pt x="6259043" y="3877998"/>
                  </a:lnTo>
                  <a:lnTo>
                    <a:pt x="6296045" y="3853450"/>
                  </a:lnTo>
                  <a:lnTo>
                    <a:pt x="6331251" y="3826545"/>
                  </a:lnTo>
                  <a:lnTo>
                    <a:pt x="6364549" y="3797397"/>
                  </a:lnTo>
                  <a:lnTo>
                    <a:pt x="6395828" y="3766117"/>
                  </a:lnTo>
                  <a:lnTo>
                    <a:pt x="6424975" y="3732818"/>
                  </a:lnTo>
                  <a:lnTo>
                    <a:pt x="6451878" y="3697611"/>
                  </a:lnTo>
                  <a:lnTo>
                    <a:pt x="6476425" y="3660608"/>
                  </a:lnTo>
                  <a:lnTo>
                    <a:pt x="6498504" y="3621923"/>
                  </a:lnTo>
                  <a:lnTo>
                    <a:pt x="6518003" y="3581667"/>
                  </a:lnTo>
                  <a:lnTo>
                    <a:pt x="6534810" y="3539951"/>
                  </a:lnTo>
                  <a:lnTo>
                    <a:pt x="6548812" y="3496889"/>
                  </a:lnTo>
                  <a:lnTo>
                    <a:pt x="6559898" y="3452593"/>
                  </a:lnTo>
                  <a:lnTo>
                    <a:pt x="6567955" y="3407174"/>
                  </a:lnTo>
                  <a:lnTo>
                    <a:pt x="6572872" y="3360744"/>
                  </a:lnTo>
                  <a:lnTo>
                    <a:pt x="6574535" y="3313417"/>
                  </a:lnTo>
                  <a:lnTo>
                    <a:pt x="6574535" y="662685"/>
                  </a:lnTo>
                  <a:lnTo>
                    <a:pt x="6572872" y="615356"/>
                  </a:lnTo>
                  <a:lnTo>
                    <a:pt x="6567955" y="568926"/>
                  </a:lnTo>
                  <a:lnTo>
                    <a:pt x="6559898" y="523506"/>
                  </a:lnTo>
                  <a:lnTo>
                    <a:pt x="6548812" y="479209"/>
                  </a:lnTo>
                  <a:lnTo>
                    <a:pt x="6534810" y="436147"/>
                  </a:lnTo>
                  <a:lnTo>
                    <a:pt x="6518003" y="394432"/>
                  </a:lnTo>
                  <a:lnTo>
                    <a:pt x="6498504" y="354176"/>
                  </a:lnTo>
                  <a:lnTo>
                    <a:pt x="6476425" y="315492"/>
                  </a:lnTo>
                  <a:lnTo>
                    <a:pt x="6451878" y="278490"/>
                  </a:lnTo>
                  <a:lnTo>
                    <a:pt x="6424975" y="243284"/>
                  </a:lnTo>
                  <a:lnTo>
                    <a:pt x="6395828" y="209986"/>
                  </a:lnTo>
                  <a:lnTo>
                    <a:pt x="6364549" y="178707"/>
                  </a:lnTo>
                  <a:lnTo>
                    <a:pt x="6331251" y="149560"/>
                  </a:lnTo>
                  <a:lnTo>
                    <a:pt x="6296045" y="122657"/>
                  </a:lnTo>
                  <a:lnTo>
                    <a:pt x="6259043" y="98110"/>
                  </a:lnTo>
                  <a:lnTo>
                    <a:pt x="6220359" y="76031"/>
                  </a:lnTo>
                  <a:lnTo>
                    <a:pt x="6180103" y="56532"/>
                  </a:lnTo>
                  <a:lnTo>
                    <a:pt x="6138388" y="39725"/>
                  </a:lnTo>
                  <a:lnTo>
                    <a:pt x="6095326" y="25723"/>
                  </a:lnTo>
                  <a:lnTo>
                    <a:pt x="6051029" y="14637"/>
                  </a:lnTo>
                  <a:lnTo>
                    <a:pt x="6005609" y="6580"/>
                  </a:lnTo>
                  <a:lnTo>
                    <a:pt x="5959179" y="1663"/>
                  </a:lnTo>
                  <a:lnTo>
                    <a:pt x="5911850"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13" name="CustomShape 10"/>
          <p:cNvSpPr/>
          <p:nvPr/>
        </p:nvSpPr>
        <p:spPr>
          <a:xfrm>
            <a:off x="5657400" y="2601360"/>
            <a:ext cx="5857200" cy="38923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99160" marR="0" lvl="0" indent="-285480" algn="l" defTabSz="914400" rtl="0" eaLnBrk="1" fontAlgn="auto" latinLnBrk="0" hangingPunct="1">
              <a:lnSpc>
                <a:spcPct val="107000"/>
              </a:lnSpc>
              <a:spcBef>
                <a:spcPts val="96"/>
              </a:spcBef>
              <a:spcAft>
                <a:spcPts val="0"/>
              </a:spcAft>
              <a:buClrTx/>
              <a:buSzTx/>
              <a:buFontTx/>
              <a:buNone/>
              <a:tabLst/>
              <a:defRPr/>
            </a:pPr>
            <a:r>
              <a:rPr kumimoji="0" lang="cs-CZ" sz="1800" b="0" i="0" u="none" strike="noStrike" kern="1200" cap="none" spc="-52" normalizeH="0" baseline="0" noProof="0">
                <a:ln>
                  <a:noFill/>
                </a:ln>
                <a:solidFill>
                  <a:srgbClr val="FF0000"/>
                </a:solidFill>
                <a:effectLst/>
                <a:uLnTx/>
                <a:uFillTx/>
                <a:latin typeface="Arial"/>
                <a:ea typeface="DejaVu Sans"/>
              </a:rPr>
              <a:t>•</a:t>
            </a:r>
            <a:r>
              <a:rPr kumimoji="0" lang="cs-CZ" sz="18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41"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provedení</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odběru/rozboru</a:t>
            </a:r>
            <a:r>
              <a:rPr kumimoji="0" lang="cs-CZ" sz="2000" b="0" i="0" u="none" strike="noStrike" kern="1200" cap="none" spc="-1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plodů</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průběhu závazku</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pouze</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ve</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2</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kalendářních</a:t>
            </a:r>
            <a:r>
              <a:rPr kumimoji="0" lang="cs-CZ" sz="2000" b="0" i="0" u="none" strike="noStrike" kern="1200" cap="none" spc="-7"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letech</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zjištění </a:t>
            </a:r>
            <a:r>
              <a:rPr kumimoji="0" lang="cs-CZ" sz="2000" b="0" i="0" u="none" strike="noStrike" kern="1200" cap="none" spc="-1" normalizeH="0" baseline="0" noProof="0">
                <a:ln>
                  <a:noFill/>
                </a:ln>
                <a:solidFill>
                  <a:srgbClr val="000000"/>
                </a:solidFill>
                <a:effectLst/>
                <a:uLnTx/>
                <a:uFillTx/>
                <a:latin typeface="Calibri"/>
                <a:ea typeface="DejaVu Sans"/>
              </a:rPr>
              <a:t>obsahu</a:t>
            </a:r>
            <a:r>
              <a:rPr kumimoji="0" lang="cs-CZ" sz="2000" b="0" i="0" u="none" strike="noStrike" kern="1200" cap="none" spc="-7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sledovaných</a:t>
            </a:r>
            <a:r>
              <a:rPr kumimoji="0" lang="cs-CZ" sz="2000" b="0" i="0" u="none" strike="noStrike" kern="1200" cap="none" spc="-5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těžkých</a:t>
            </a:r>
            <a:r>
              <a:rPr kumimoji="0" lang="cs-CZ" sz="2000" b="0" i="0" u="none" strike="noStrike" kern="1200" cap="none" spc="-75"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kovů</a:t>
            </a:r>
            <a:endParaRPr kumimoji="0" lang="cs-CZ" sz="20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6000"/>
              </a:lnSpc>
              <a:spcBef>
                <a:spcPts val="799"/>
              </a:spcBef>
              <a:spcAft>
                <a:spcPts val="0"/>
              </a:spcAft>
              <a:buClrTx/>
              <a:buSzTx/>
              <a:buFontTx/>
              <a:buNone/>
              <a:tabLst/>
              <a:defRPr/>
            </a:pPr>
            <a:r>
              <a:rPr kumimoji="0" lang="cs-CZ" sz="2000" b="0" i="0" u="none" strike="noStrike" kern="1200" cap="none" spc="-52" normalizeH="0" baseline="0" noProof="0">
                <a:ln>
                  <a:noFill/>
                </a:ln>
                <a:solidFill>
                  <a:srgbClr val="FF0000"/>
                </a:solidFill>
                <a:effectLst/>
                <a:uLnTx/>
                <a:uFillTx/>
                <a:latin typeface="Arial"/>
                <a:ea typeface="DejaVu Sans"/>
              </a:rPr>
              <a:t>•</a:t>
            </a:r>
            <a:r>
              <a:rPr kumimoji="0" lang="cs-CZ" sz="20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52"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provedení</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každoročního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odběru/rozboru </a:t>
            </a:r>
            <a:r>
              <a:rPr kumimoji="0" lang="cs-CZ" sz="2000" b="0" i="0" u="none" strike="noStrike" kern="1200" cap="none" spc="-1" normalizeH="0" baseline="0" noProof="0">
                <a:ln>
                  <a:noFill/>
                </a:ln>
                <a:solidFill>
                  <a:srgbClr val="000000"/>
                </a:solidFill>
                <a:effectLst/>
                <a:uLnTx/>
                <a:uFillTx/>
                <a:latin typeface="Calibri"/>
                <a:ea typeface="DejaVu Sans"/>
              </a:rPr>
              <a:t>plodů</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stanovení</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a</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zjištění</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dodržení</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limitu</a:t>
            </a:r>
            <a:r>
              <a:rPr kumimoji="0" lang="cs-CZ" sz="2000" b="0" i="0" u="none" strike="noStrike" kern="1200" cap="none" spc="-12" normalizeH="0" baseline="0" noProof="0">
                <a:ln>
                  <a:noFill/>
                </a:ln>
                <a:solidFill>
                  <a:srgbClr val="000000"/>
                </a:solidFill>
                <a:effectLst/>
                <a:uLnTx/>
                <a:uFillTx/>
                <a:latin typeface="Calibri"/>
                <a:ea typeface="DejaVu Sans"/>
              </a:rPr>
              <a:t> obsahu </a:t>
            </a:r>
            <a:r>
              <a:rPr kumimoji="0" lang="cs-CZ" sz="2000" b="0" i="0" u="none" strike="noStrike" kern="1200" cap="none" spc="-1" normalizeH="0" baseline="0" noProof="0">
                <a:ln>
                  <a:noFill/>
                </a:ln>
                <a:solidFill>
                  <a:srgbClr val="000000"/>
                </a:solidFill>
                <a:effectLst/>
                <a:uLnTx/>
                <a:uFillTx/>
                <a:latin typeface="Calibri"/>
                <a:ea typeface="DejaVu Sans"/>
              </a:rPr>
              <a:t>reziduí</a:t>
            </a:r>
            <a:r>
              <a:rPr kumimoji="0" lang="cs-CZ" sz="2000" b="0" i="0" u="none" strike="noStrike" kern="1200" cap="none" spc="-60"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pesticidů</a:t>
            </a:r>
            <a:endParaRPr kumimoji="0" lang="cs-CZ" sz="20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7000"/>
              </a:lnSpc>
              <a:spcBef>
                <a:spcPts val="799"/>
              </a:spcBef>
              <a:spcAft>
                <a:spcPts val="0"/>
              </a:spcAft>
              <a:buClrTx/>
              <a:buSzTx/>
              <a:buFontTx/>
              <a:buNone/>
              <a:tabLst/>
              <a:defRPr/>
            </a:pPr>
            <a:r>
              <a:rPr kumimoji="0" lang="cs-CZ" sz="2000" b="0" i="0" u="none" strike="noStrike" kern="1200" cap="none" spc="-52" normalizeH="0" baseline="0" noProof="0">
                <a:ln>
                  <a:noFill/>
                </a:ln>
                <a:solidFill>
                  <a:srgbClr val="FF0000"/>
                </a:solidFill>
                <a:effectLst/>
                <a:uLnTx/>
                <a:uFillTx/>
                <a:latin typeface="Arial"/>
                <a:ea typeface="DejaVu Sans"/>
              </a:rPr>
              <a:t>•</a:t>
            </a:r>
            <a:r>
              <a:rPr kumimoji="0" lang="cs-CZ" sz="20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46"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zajištění</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a:t>
            </a:r>
            <a:r>
              <a:rPr kumimoji="0" lang="cs-CZ" sz="2000" b="0" i="0" u="none" strike="noStrike" kern="1200" cap="none" spc="-3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prvním</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roce</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závazku</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(nejpozději </a:t>
            </a:r>
            <a:r>
              <a:rPr kumimoji="0" lang="cs-CZ" sz="2000" b="0" i="0" u="none" strike="noStrike" kern="1200" cap="none" spc="-1" normalizeH="0" baseline="0" noProof="0">
                <a:ln>
                  <a:noFill/>
                </a:ln>
                <a:solidFill>
                  <a:srgbClr val="000000"/>
                </a:solidFill>
                <a:effectLst/>
                <a:uLnTx/>
                <a:uFillTx/>
                <a:latin typeface="Calibri"/>
                <a:ea typeface="DejaVu Sans"/>
              </a:rPr>
              <a:t>do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31.</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ledna</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roku</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následujícího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podání</a:t>
            </a:r>
            <a:r>
              <a:rPr kumimoji="0" lang="cs-CZ" sz="2000" b="0" i="0" u="none" strike="noStrike" kern="1200" cap="none" spc="-1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žádosti</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52" normalizeH="0" baseline="0" noProof="0">
                <a:ln>
                  <a:noFill/>
                </a:ln>
                <a:solidFill>
                  <a:srgbClr val="000000"/>
                </a:solidFill>
                <a:effectLst/>
                <a:uLnTx/>
                <a:uFillTx/>
                <a:latin typeface="Calibri"/>
                <a:ea typeface="DejaVu Sans"/>
              </a:rPr>
              <a:t>o </a:t>
            </a:r>
            <a:r>
              <a:rPr kumimoji="0" lang="cs-CZ" sz="2000" b="0" i="0" u="none" strike="noStrike" kern="1200" cap="none" spc="-12" normalizeH="0" baseline="0" noProof="0">
                <a:ln>
                  <a:noFill/>
                </a:ln>
                <a:solidFill>
                  <a:srgbClr val="000000"/>
                </a:solidFill>
                <a:effectLst/>
                <a:uLnTx/>
                <a:uFillTx/>
                <a:latin typeface="Calibri"/>
                <a:ea typeface="DejaVu Sans"/>
              </a:rPr>
              <a:t>zařazení)</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odběru</a:t>
            </a:r>
            <a:r>
              <a:rPr kumimoji="0" lang="cs-CZ" sz="2000" b="0" i="0" u="none" strike="noStrike" kern="1200" cap="none" spc="-1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vzorků</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půdy</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a</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účelem</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zjištění</a:t>
            </a:r>
            <a:r>
              <a:rPr kumimoji="0" lang="cs-CZ" sz="2000" b="0" i="0" u="none" strike="noStrike" kern="1200" cap="none" spc="-21"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obsahu sledovaných</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těžkých</a:t>
            </a:r>
            <a:r>
              <a:rPr kumimoji="0" lang="cs-CZ" sz="2000" b="0" i="0" u="none" strike="noStrike" kern="1200" cap="none" spc="-41"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kovů</a:t>
            </a:r>
            <a:endParaRPr kumimoji="0" lang="cs-CZ" sz="2000" b="0" i="0" u="none" strike="noStrike" kern="1200" cap="none" spc="-1" normalizeH="0" baseline="0" noProof="0">
              <a:ln>
                <a:noFill/>
              </a:ln>
              <a:solidFill>
                <a:prstClr val="black"/>
              </a:solidFill>
              <a:effectLst/>
              <a:uLnTx/>
              <a:uFillTx/>
              <a:latin typeface="Arial"/>
            </a:endParaRPr>
          </a:p>
          <a:p>
            <a:pPr marL="12600" marR="0" lvl="0" indent="-285480" algn="l" defTabSz="914400" rtl="0" eaLnBrk="1" fontAlgn="auto" latinLnBrk="0" hangingPunct="1">
              <a:lnSpc>
                <a:spcPct val="100000"/>
              </a:lnSpc>
              <a:spcBef>
                <a:spcPts val="950"/>
              </a:spcBef>
              <a:spcAft>
                <a:spcPts val="0"/>
              </a:spcAft>
              <a:buClrTx/>
              <a:buSzTx/>
              <a:buFontTx/>
              <a:buNone/>
              <a:tabLst/>
              <a:defRPr/>
            </a:pPr>
            <a:r>
              <a:rPr kumimoji="0" lang="cs-CZ" sz="2000" b="0" i="0" u="none" strike="noStrike" kern="1200" cap="none" spc="-52" normalizeH="0" baseline="0" noProof="0">
                <a:ln>
                  <a:noFill/>
                </a:ln>
                <a:solidFill>
                  <a:srgbClr val="FF0000"/>
                </a:solidFill>
                <a:effectLst/>
                <a:uLnTx/>
                <a:uFillTx/>
                <a:latin typeface="Arial"/>
                <a:ea typeface="DejaVu Sans"/>
              </a:rPr>
              <a:t>•</a:t>
            </a:r>
            <a:r>
              <a:rPr kumimoji="0" lang="cs-CZ" sz="2000" b="0" i="0" u="none" strike="noStrike" kern="1200" cap="none" spc="-1" normalizeH="0" baseline="0" noProof="0">
                <a:ln>
                  <a:noFill/>
                </a:ln>
                <a:solidFill>
                  <a:srgbClr val="FF0000"/>
                </a:solidFill>
                <a:effectLst/>
                <a:uLnTx/>
                <a:uFillTx/>
                <a:latin typeface="Arial"/>
                <a:ea typeface="DejaVu Sans"/>
              </a:rPr>
              <a:t>	</a:t>
            </a:r>
            <a:r>
              <a:rPr kumimoji="0" lang="cs-CZ" sz="2000" b="0" i="0" u="none" strike="noStrike" kern="1200" cap="none" spc="-1" normalizeH="0" baseline="0" noProof="0">
                <a:ln>
                  <a:noFill/>
                </a:ln>
                <a:solidFill>
                  <a:srgbClr val="FF0000"/>
                </a:solidFill>
                <a:effectLst/>
                <a:uLnTx/>
                <a:uFillTx/>
                <a:latin typeface="Calibri"/>
                <a:ea typeface="DejaVu Sans"/>
              </a:rPr>
              <a:t>nová</a:t>
            </a:r>
            <a:r>
              <a:rPr kumimoji="0" lang="cs-CZ" sz="2000" b="0" i="0" u="none" strike="noStrike" kern="1200" cap="none" spc="-66" normalizeH="0" baseline="0" noProof="0">
                <a:ln>
                  <a:noFill/>
                </a:ln>
                <a:solidFill>
                  <a:srgbClr val="FF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povinnost</a:t>
            </a:r>
            <a:r>
              <a:rPr kumimoji="0" lang="cs-CZ" sz="2000" b="0" i="0" u="none" strike="noStrike" kern="1200" cap="none" spc="-3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absolvování</a:t>
            </a:r>
            <a:r>
              <a:rPr kumimoji="0" lang="cs-CZ" sz="2000" b="0" i="0" u="none" strike="noStrike" kern="1200" cap="none" spc="-55"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školení</a:t>
            </a:r>
            <a:endParaRPr kumimoji="0" lang="cs-CZ" sz="2000" b="0" i="0" u="none" strike="noStrike" kern="1200" cap="none" spc="-1" normalizeH="0" baseline="0" noProof="0">
              <a:ln>
                <a:noFill/>
              </a:ln>
              <a:solidFill>
                <a:prstClr val="black"/>
              </a:solidFill>
              <a:effectLst/>
              <a:uLnTx/>
              <a:uFillTx/>
              <a:latin typeface="Arial"/>
            </a:endParaRPr>
          </a:p>
        </p:txBody>
      </p:sp>
      <p:sp>
        <p:nvSpPr>
          <p:cNvPr id="414" name="CustomShape 11"/>
          <p:cNvSpPr/>
          <p:nvPr/>
        </p:nvSpPr>
        <p:spPr>
          <a:xfrm>
            <a:off x="490680" y="3390480"/>
            <a:ext cx="3357720" cy="1688760"/>
          </a:xfrm>
          <a:prstGeom prst="rect">
            <a:avLst/>
          </a:prstGeom>
          <a:noFill/>
          <a:ln>
            <a:noFill/>
          </a:ln>
        </p:spPr>
        <p:style>
          <a:lnRef idx="0">
            <a:scrgbClr r="0" g="0" b="0"/>
          </a:lnRef>
          <a:fillRef idx="0">
            <a:scrgbClr r="0" g="0" b="0"/>
          </a:fillRef>
          <a:effectRef idx="0">
            <a:scrgbClr r="0" g="0" b="0"/>
          </a:effectRef>
          <a:fontRef idx="minor"/>
        </p:style>
        <p:txBody>
          <a:bodyPr lIns="0" tIns="165240" rIns="0" bIns="0">
            <a:spAutoFit/>
          </a:bodyPr>
          <a:lstStyle/>
          <a:p>
            <a:pPr marL="12600" marR="0" lvl="0" indent="0" algn="l" defTabSz="914400" rtl="0" eaLnBrk="1" fontAlgn="auto" latinLnBrk="0" hangingPunct="1">
              <a:lnSpc>
                <a:spcPct val="100000"/>
              </a:lnSpc>
              <a:spcBef>
                <a:spcPts val="1301"/>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silvoorebný</a:t>
            </a:r>
            <a:r>
              <a:rPr kumimoji="0" lang="cs-CZ" sz="1800" b="0" i="0" u="none" strike="noStrike" kern="1200" cap="none" spc="36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se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plochu</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s </a:t>
            </a:r>
            <a:r>
              <a:rPr kumimoji="0" lang="cs-CZ" sz="1800" b="0" i="0" u="none" strike="noStrike" kern="1200" cap="none" spc="-12" normalizeH="0" baseline="0" noProof="0">
                <a:ln>
                  <a:noFill/>
                </a:ln>
                <a:solidFill>
                  <a:srgbClr val="000000"/>
                </a:solidFill>
                <a:effectLst/>
                <a:uLnTx/>
                <a:uFillTx/>
                <a:latin typeface="Calibri"/>
                <a:ea typeface="DejaVu Sans"/>
              </a:rPr>
              <a:t>pěstovanými</a:t>
            </a:r>
            <a:r>
              <a:rPr kumimoji="0" lang="cs-CZ" sz="1800" b="0" i="0" u="none" strike="noStrike" kern="1200" cap="none" spc="-6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plodinami,</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nikoli</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na </a:t>
            </a:r>
            <a:r>
              <a:rPr kumimoji="0" lang="cs-CZ" sz="1800" b="0" i="0" u="none" strike="noStrike" kern="1200" cap="none" spc="-1" normalizeH="0" baseline="0" noProof="0">
                <a:ln>
                  <a:noFill/>
                </a:ln>
                <a:solidFill>
                  <a:srgbClr val="000000"/>
                </a:solidFill>
                <a:effectLst/>
                <a:uLnTx/>
                <a:uFillTx/>
                <a:latin typeface="Calibri"/>
                <a:ea typeface="DejaVu Sans"/>
              </a:rPr>
              <a:t>ochranný</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podél</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15" name="Group 12"/>
          <p:cNvGrpSpPr/>
          <p:nvPr/>
        </p:nvGrpSpPr>
        <p:grpSpPr>
          <a:xfrm>
            <a:off x="262080" y="5358240"/>
            <a:ext cx="3927600" cy="1362600"/>
            <a:chOff x="262080" y="5358240"/>
            <a:chExt cx="3927600" cy="1362600"/>
          </a:xfrm>
        </p:grpSpPr>
        <p:pic>
          <p:nvPicPr>
            <p:cNvPr id="416" name="object 21"/>
            <p:cNvPicPr/>
            <p:nvPr/>
          </p:nvPicPr>
          <p:blipFill>
            <a:blip r:embed="rId7"/>
            <a:stretch/>
          </p:blipFill>
          <p:spPr>
            <a:xfrm>
              <a:off x="262080" y="5358240"/>
              <a:ext cx="3927600" cy="1362600"/>
            </a:xfrm>
            <a:prstGeom prst="rect">
              <a:avLst/>
            </a:prstGeom>
            <a:ln>
              <a:noFill/>
            </a:ln>
          </p:spPr>
        </p:pic>
        <p:pic>
          <p:nvPicPr>
            <p:cNvPr id="417" name="object 22"/>
            <p:cNvPicPr/>
            <p:nvPr/>
          </p:nvPicPr>
          <p:blipFill>
            <a:blip r:embed="rId8"/>
            <a:stretch/>
          </p:blipFill>
          <p:spPr>
            <a:xfrm>
              <a:off x="600480" y="5640480"/>
              <a:ext cx="3250800" cy="855000"/>
            </a:xfrm>
            <a:prstGeom prst="rect">
              <a:avLst/>
            </a:prstGeom>
            <a:ln>
              <a:noFill/>
            </a:ln>
          </p:spPr>
        </p:pic>
        <p:sp>
          <p:nvSpPr>
            <p:cNvPr id="418" name="CustomShape 13"/>
            <p:cNvSpPr/>
            <p:nvPr/>
          </p:nvSpPr>
          <p:spPr>
            <a:xfrm>
              <a:off x="279000" y="5366160"/>
              <a:ext cx="3844080" cy="1288080"/>
            </a:xfrm>
            <a:custGeom>
              <a:avLst/>
              <a:gdLst/>
              <a:ahLst/>
              <a:cxnLst/>
              <a:rect l="l" t="t" r="r" b="b"/>
              <a:pathLst>
                <a:path w="3845560" h="1289684">
                  <a:moveTo>
                    <a:pt x="3630168" y="0"/>
                  </a:moveTo>
                  <a:lnTo>
                    <a:pt x="214884" y="0"/>
                  </a:lnTo>
                  <a:lnTo>
                    <a:pt x="165611" y="5678"/>
                  </a:lnTo>
                  <a:lnTo>
                    <a:pt x="120381" y="21851"/>
                  </a:lnTo>
                  <a:lnTo>
                    <a:pt x="80483" y="47226"/>
                  </a:lnTo>
                  <a:lnTo>
                    <a:pt x="47206" y="80509"/>
                  </a:lnTo>
                  <a:lnTo>
                    <a:pt x="21840" y="120409"/>
                  </a:lnTo>
                  <a:lnTo>
                    <a:pt x="5675" y="165631"/>
                  </a:lnTo>
                  <a:lnTo>
                    <a:pt x="0" y="214884"/>
                  </a:lnTo>
                  <a:lnTo>
                    <a:pt x="0" y="1074420"/>
                  </a:lnTo>
                  <a:lnTo>
                    <a:pt x="5675" y="1123688"/>
                  </a:lnTo>
                  <a:lnTo>
                    <a:pt x="21840" y="1168916"/>
                  </a:lnTo>
                  <a:lnTo>
                    <a:pt x="47206" y="1208815"/>
                  </a:lnTo>
                  <a:lnTo>
                    <a:pt x="80483" y="1242093"/>
                  </a:lnTo>
                  <a:lnTo>
                    <a:pt x="120381" y="1267461"/>
                  </a:lnTo>
                  <a:lnTo>
                    <a:pt x="165611" y="1283628"/>
                  </a:lnTo>
                  <a:lnTo>
                    <a:pt x="214884" y="1289304"/>
                  </a:lnTo>
                  <a:lnTo>
                    <a:pt x="3630168" y="1289304"/>
                  </a:lnTo>
                  <a:lnTo>
                    <a:pt x="3679420" y="1283628"/>
                  </a:lnTo>
                  <a:lnTo>
                    <a:pt x="3724642" y="1267461"/>
                  </a:lnTo>
                  <a:lnTo>
                    <a:pt x="3764542" y="1242093"/>
                  </a:lnTo>
                  <a:lnTo>
                    <a:pt x="3797825" y="1208815"/>
                  </a:lnTo>
                  <a:lnTo>
                    <a:pt x="3823200" y="1168916"/>
                  </a:lnTo>
                  <a:lnTo>
                    <a:pt x="3839373" y="1123688"/>
                  </a:lnTo>
                  <a:lnTo>
                    <a:pt x="3845052" y="1074420"/>
                  </a:lnTo>
                  <a:lnTo>
                    <a:pt x="3845052" y="214884"/>
                  </a:lnTo>
                  <a:lnTo>
                    <a:pt x="3839373" y="165631"/>
                  </a:lnTo>
                  <a:lnTo>
                    <a:pt x="3823200" y="120409"/>
                  </a:lnTo>
                  <a:lnTo>
                    <a:pt x="3797825" y="80509"/>
                  </a:lnTo>
                  <a:lnTo>
                    <a:pt x="3764542" y="47226"/>
                  </a:lnTo>
                  <a:lnTo>
                    <a:pt x="3724642" y="21851"/>
                  </a:lnTo>
                  <a:lnTo>
                    <a:pt x="3679420" y="5678"/>
                  </a:lnTo>
                  <a:lnTo>
                    <a:pt x="3630168"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19" name="CustomShape 14"/>
          <p:cNvSpPr/>
          <p:nvPr/>
        </p:nvSpPr>
        <p:spPr>
          <a:xfrm>
            <a:off x="750960" y="5709240"/>
            <a:ext cx="2899800" cy="5616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7488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Umožněno</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pěstovat</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DPB</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zeleninu,</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brambory</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jahodník.</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 name="Group 1"/>
          <p:cNvGrpSpPr/>
          <p:nvPr/>
        </p:nvGrpSpPr>
        <p:grpSpPr>
          <a:xfrm>
            <a:off x="3444120" y="4143600"/>
            <a:ext cx="8743320" cy="2220840"/>
            <a:chOff x="3444120" y="4143600"/>
            <a:chExt cx="8743320" cy="2220840"/>
          </a:xfrm>
        </p:grpSpPr>
        <p:pic>
          <p:nvPicPr>
            <p:cNvPr id="421" name="object 3"/>
            <p:cNvPicPr/>
            <p:nvPr/>
          </p:nvPicPr>
          <p:blipFill>
            <a:blip r:embed="rId2"/>
            <a:stretch/>
          </p:blipFill>
          <p:spPr>
            <a:xfrm>
              <a:off x="3444120" y="5801760"/>
              <a:ext cx="5607000" cy="562680"/>
            </a:xfrm>
            <a:prstGeom prst="rect">
              <a:avLst/>
            </a:prstGeom>
            <a:ln>
              <a:noFill/>
            </a:ln>
          </p:spPr>
        </p:pic>
        <p:sp>
          <p:nvSpPr>
            <p:cNvPr id="422" name="CustomShape 2"/>
            <p:cNvSpPr/>
            <p:nvPr/>
          </p:nvSpPr>
          <p:spPr>
            <a:xfrm>
              <a:off x="3461040" y="5809320"/>
              <a:ext cx="5523120" cy="488160"/>
            </a:xfrm>
            <a:custGeom>
              <a:avLst/>
              <a:gdLst/>
              <a:ahLst/>
              <a:cxnLst/>
              <a:rect l="l" t="t" r="r" b="b"/>
              <a:pathLst>
                <a:path w="5524500" h="489585">
                  <a:moveTo>
                    <a:pt x="5442966" y="0"/>
                  </a:moveTo>
                  <a:lnTo>
                    <a:pt x="81534" y="0"/>
                  </a:lnTo>
                  <a:lnTo>
                    <a:pt x="49774" y="6406"/>
                  </a:lnTo>
                  <a:lnTo>
                    <a:pt x="23860" y="23879"/>
                  </a:lnTo>
                  <a:lnTo>
                    <a:pt x="6399" y="49795"/>
                  </a:lnTo>
                  <a:lnTo>
                    <a:pt x="0" y="81534"/>
                  </a:lnTo>
                  <a:lnTo>
                    <a:pt x="0" y="407670"/>
                  </a:lnTo>
                  <a:lnTo>
                    <a:pt x="6399" y="439408"/>
                  </a:lnTo>
                  <a:lnTo>
                    <a:pt x="23860" y="465324"/>
                  </a:lnTo>
                  <a:lnTo>
                    <a:pt x="49774" y="482797"/>
                  </a:lnTo>
                  <a:lnTo>
                    <a:pt x="81534" y="489204"/>
                  </a:lnTo>
                  <a:lnTo>
                    <a:pt x="5442966" y="489204"/>
                  </a:lnTo>
                  <a:lnTo>
                    <a:pt x="5474725" y="482797"/>
                  </a:lnTo>
                  <a:lnTo>
                    <a:pt x="5500639" y="465324"/>
                  </a:lnTo>
                  <a:lnTo>
                    <a:pt x="5518100" y="439408"/>
                  </a:lnTo>
                  <a:lnTo>
                    <a:pt x="5524500" y="407670"/>
                  </a:lnTo>
                  <a:lnTo>
                    <a:pt x="5524500" y="81534"/>
                  </a:lnTo>
                  <a:lnTo>
                    <a:pt x="5518100" y="49795"/>
                  </a:lnTo>
                  <a:lnTo>
                    <a:pt x="5500639" y="23879"/>
                  </a:lnTo>
                  <a:lnTo>
                    <a:pt x="5474725" y="6406"/>
                  </a:lnTo>
                  <a:lnTo>
                    <a:pt x="5442966" y="0"/>
                  </a:lnTo>
                  <a:close/>
                </a:path>
              </a:pathLst>
            </a:custGeom>
            <a:solidFill>
              <a:srgbClr val="FFF1CC"/>
            </a:solidFill>
            <a:ln>
              <a:noFill/>
            </a:ln>
          </p:spPr>
          <p:style>
            <a:lnRef idx="0">
              <a:scrgbClr r="0" g="0" b="0"/>
            </a:lnRef>
            <a:fillRef idx="0">
              <a:scrgbClr r="0" g="0" b="0"/>
            </a:fillRef>
            <a:effectRef idx="0">
              <a:scrgbClr r="0" g="0" b="0"/>
            </a:effectRef>
            <a:fontRef idx="minor"/>
          </p:style>
        </p:sp>
        <p:pic>
          <p:nvPicPr>
            <p:cNvPr id="423" name="object 5"/>
            <p:cNvPicPr/>
            <p:nvPr/>
          </p:nvPicPr>
          <p:blipFill>
            <a:blip r:embed="rId3"/>
            <a:stretch/>
          </p:blipFill>
          <p:spPr>
            <a:xfrm>
              <a:off x="9035640" y="4143600"/>
              <a:ext cx="3151800" cy="1681200"/>
            </a:xfrm>
            <a:prstGeom prst="rect">
              <a:avLst/>
            </a:prstGeom>
            <a:ln>
              <a:noFill/>
            </a:ln>
          </p:spPr>
        </p:pic>
        <p:sp>
          <p:nvSpPr>
            <p:cNvPr id="424" name="CustomShape 3"/>
            <p:cNvSpPr/>
            <p:nvPr/>
          </p:nvSpPr>
          <p:spPr>
            <a:xfrm>
              <a:off x="9061560" y="4169520"/>
              <a:ext cx="3049560" cy="1578960"/>
            </a:xfrm>
            <a:custGeom>
              <a:avLst/>
              <a:gdLst/>
              <a:ahLst/>
              <a:cxnLst/>
              <a:rect l="l" t="t" r="r" b="b"/>
              <a:pathLst>
                <a:path w="3051175" h="1580514">
                  <a:moveTo>
                    <a:pt x="2787650" y="0"/>
                  </a:moveTo>
                  <a:lnTo>
                    <a:pt x="263398" y="0"/>
                  </a:lnTo>
                  <a:lnTo>
                    <a:pt x="216066" y="4245"/>
                  </a:lnTo>
                  <a:lnTo>
                    <a:pt x="171512" y="16485"/>
                  </a:lnTo>
                  <a:lnTo>
                    <a:pt x="130480" y="35973"/>
                  </a:lnTo>
                  <a:lnTo>
                    <a:pt x="93716" y="61966"/>
                  </a:lnTo>
                  <a:lnTo>
                    <a:pt x="61966" y="93716"/>
                  </a:lnTo>
                  <a:lnTo>
                    <a:pt x="35973" y="130480"/>
                  </a:lnTo>
                  <a:lnTo>
                    <a:pt x="16485" y="171512"/>
                  </a:lnTo>
                  <a:lnTo>
                    <a:pt x="4245" y="216066"/>
                  </a:lnTo>
                  <a:lnTo>
                    <a:pt x="0" y="263398"/>
                  </a:lnTo>
                  <a:lnTo>
                    <a:pt x="0" y="1316990"/>
                  </a:lnTo>
                  <a:lnTo>
                    <a:pt x="4245" y="1364334"/>
                  </a:lnTo>
                  <a:lnTo>
                    <a:pt x="16485" y="1408896"/>
                  </a:lnTo>
                  <a:lnTo>
                    <a:pt x="35973" y="1449929"/>
                  </a:lnTo>
                  <a:lnTo>
                    <a:pt x="61966" y="1486691"/>
                  </a:lnTo>
                  <a:lnTo>
                    <a:pt x="93716" y="1518438"/>
                  </a:lnTo>
                  <a:lnTo>
                    <a:pt x="130480" y="1544425"/>
                  </a:lnTo>
                  <a:lnTo>
                    <a:pt x="171512" y="1563908"/>
                  </a:lnTo>
                  <a:lnTo>
                    <a:pt x="216066" y="1576144"/>
                  </a:lnTo>
                  <a:lnTo>
                    <a:pt x="263398" y="1580388"/>
                  </a:lnTo>
                  <a:lnTo>
                    <a:pt x="2787650" y="1580388"/>
                  </a:lnTo>
                  <a:lnTo>
                    <a:pt x="2834981" y="1576144"/>
                  </a:lnTo>
                  <a:lnTo>
                    <a:pt x="2879535" y="1563908"/>
                  </a:lnTo>
                  <a:lnTo>
                    <a:pt x="2920567" y="1544425"/>
                  </a:lnTo>
                  <a:lnTo>
                    <a:pt x="2957331" y="1518438"/>
                  </a:lnTo>
                  <a:lnTo>
                    <a:pt x="2989081" y="1486691"/>
                  </a:lnTo>
                  <a:lnTo>
                    <a:pt x="3015074" y="1449929"/>
                  </a:lnTo>
                  <a:lnTo>
                    <a:pt x="3034562" y="1408896"/>
                  </a:lnTo>
                  <a:lnTo>
                    <a:pt x="3046802" y="1364334"/>
                  </a:lnTo>
                  <a:lnTo>
                    <a:pt x="3051048" y="1316990"/>
                  </a:lnTo>
                  <a:lnTo>
                    <a:pt x="3051048" y="263398"/>
                  </a:lnTo>
                  <a:lnTo>
                    <a:pt x="3046802" y="216066"/>
                  </a:lnTo>
                  <a:lnTo>
                    <a:pt x="3034562" y="171512"/>
                  </a:lnTo>
                  <a:lnTo>
                    <a:pt x="3015074" y="130480"/>
                  </a:lnTo>
                  <a:lnTo>
                    <a:pt x="2989081" y="93716"/>
                  </a:lnTo>
                  <a:lnTo>
                    <a:pt x="2957331" y="61966"/>
                  </a:lnTo>
                  <a:lnTo>
                    <a:pt x="2920567" y="35973"/>
                  </a:lnTo>
                  <a:lnTo>
                    <a:pt x="2879535" y="16485"/>
                  </a:lnTo>
                  <a:lnTo>
                    <a:pt x="2834981" y="4245"/>
                  </a:lnTo>
                  <a:lnTo>
                    <a:pt x="2787650"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25" name="CustomShape 4"/>
          <p:cNvSpPr/>
          <p:nvPr/>
        </p:nvSpPr>
        <p:spPr>
          <a:xfrm>
            <a:off x="846360" y="142920"/>
            <a:ext cx="6759360" cy="50004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200" b="0" i="0" u="none" strike="noStrike" kern="1200" cap="none" spc="69" normalizeH="0" baseline="0" noProof="0">
                <a:ln>
                  <a:noFill/>
                </a:ln>
                <a:solidFill>
                  <a:srgbClr val="003300"/>
                </a:solidFill>
                <a:effectLst/>
                <a:uLnTx/>
                <a:uFillTx/>
                <a:latin typeface="Arial"/>
                <a:ea typeface="DejaVu Sans"/>
              </a:rPr>
              <a:t>Titul</a:t>
            </a:r>
            <a:r>
              <a:rPr kumimoji="0" lang="cs-CZ" sz="3200" b="0" i="0" u="none" strike="noStrike" kern="1200" cap="none" spc="-55"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75"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66" normalizeH="0" baseline="0" noProof="0">
                <a:ln>
                  <a:noFill/>
                </a:ln>
                <a:solidFill>
                  <a:srgbClr val="003300"/>
                </a:solidFill>
                <a:effectLst/>
                <a:uLnTx/>
                <a:uFillTx/>
                <a:latin typeface="Arial"/>
                <a:ea typeface="DejaVu Sans"/>
              </a:rPr>
              <a:t> </a:t>
            </a:r>
            <a:r>
              <a:rPr kumimoji="0" lang="cs-CZ" sz="3200" b="0" i="0" u="none" strike="noStrike" kern="1200" cap="none" spc="35" normalizeH="0" baseline="0" noProof="0">
                <a:ln>
                  <a:noFill/>
                </a:ln>
                <a:solidFill>
                  <a:srgbClr val="003300"/>
                </a:solidFill>
                <a:effectLst/>
                <a:uLnTx/>
                <a:uFillTx/>
                <a:latin typeface="Arial"/>
                <a:ea typeface="DejaVu Sans"/>
              </a:rPr>
              <a:t>zeleniny</a:t>
            </a:r>
            <a:endParaRPr kumimoji="0" lang="cs-CZ" sz="3200" b="0" i="0" u="none" strike="noStrike" kern="1200" cap="none" spc="-1" normalizeH="0" baseline="0" noProof="0">
              <a:ln>
                <a:noFill/>
              </a:ln>
              <a:solidFill>
                <a:prstClr val="black"/>
              </a:solidFill>
              <a:effectLst/>
              <a:uLnTx/>
              <a:uFillTx/>
              <a:latin typeface="Arial"/>
            </a:endParaRPr>
          </a:p>
        </p:txBody>
      </p:sp>
      <p:grpSp>
        <p:nvGrpSpPr>
          <p:cNvPr id="426" name="Group 5"/>
          <p:cNvGrpSpPr/>
          <p:nvPr/>
        </p:nvGrpSpPr>
        <p:grpSpPr>
          <a:xfrm>
            <a:off x="9234000" y="169200"/>
            <a:ext cx="2865240" cy="1118880"/>
            <a:chOff x="9234000" y="169200"/>
            <a:chExt cx="2865240" cy="1118880"/>
          </a:xfrm>
        </p:grpSpPr>
        <p:pic>
          <p:nvPicPr>
            <p:cNvPr id="427" name="object 9"/>
            <p:cNvPicPr/>
            <p:nvPr/>
          </p:nvPicPr>
          <p:blipFill>
            <a:blip r:embed="rId4"/>
            <a:stretch/>
          </p:blipFill>
          <p:spPr>
            <a:xfrm>
              <a:off x="9234000" y="169200"/>
              <a:ext cx="2865240" cy="1118880"/>
            </a:xfrm>
            <a:prstGeom prst="rect">
              <a:avLst/>
            </a:prstGeom>
            <a:ln>
              <a:noFill/>
            </a:ln>
          </p:spPr>
        </p:pic>
        <p:sp>
          <p:nvSpPr>
            <p:cNvPr id="428" name="CustomShape 6"/>
            <p:cNvSpPr/>
            <p:nvPr/>
          </p:nvSpPr>
          <p:spPr>
            <a:xfrm>
              <a:off x="9250560" y="176760"/>
              <a:ext cx="2781720" cy="1044360"/>
            </a:xfrm>
            <a:custGeom>
              <a:avLst/>
              <a:gdLst/>
              <a:ahLst/>
              <a:cxnLst/>
              <a:rect l="l" t="t" r="r" b="b"/>
              <a:pathLst>
                <a:path w="2783204" h="1045844">
                  <a:moveTo>
                    <a:pt x="2608579" y="0"/>
                  </a:moveTo>
                  <a:lnTo>
                    <a:pt x="174244" y="0"/>
                  </a:lnTo>
                  <a:lnTo>
                    <a:pt x="127911" y="6221"/>
                  </a:lnTo>
                  <a:lnTo>
                    <a:pt x="86284" y="23781"/>
                  </a:lnTo>
                  <a:lnTo>
                    <a:pt x="51022" y="51022"/>
                  </a:lnTo>
                  <a:lnTo>
                    <a:pt x="23781" y="86284"/>
                  </a:lnTo>
                  <a:lnTo>
                    <a:pt x="6221" y="127911"/>
                  </a:lnTo>
                  <a:lnTo>
                    <a:pt x="0" y="174244"/>
                  </a:lnTo>
                  <a:lnTo>
                    <a:pt x="0" y="871220"/>
                  </a:lnTo>
                  <a:lnTo>
                    <a:pt x="6221" y="917552"/>
                  </a:lnTo>
                  <a:lnTo>
                    <a:pt x="23781" y="959179"/>
                  </a:lnTo>
                  <a:lnTo>
                    <a:pt x="51022" y="994441"/>
                  </a:lnTo>
                  <a:lnTo>
                    <a:pt x="86284" y="1021682"/>
                  </a:lnTo>
                  <a:lnTo>
                    <a:pt x="127911" y="1039242"/>
                  </a:lnTo>
                  <a:lnTo>
                    <a:pt x="174244" y="1045464"/>
                  </a:lnTo>
                  <a:lnTo>
                    <a:pt x="2608579" y="1045464"/>
                  </a:lnTo>
                  <a:lnTo>
                    <a:pt x="2654912" y="1039242"/>
                  </a:lnTo>
                  <a:lnTo>
                    <a:pt x="2696539" y="1021682"/>
                  </a:lnTo>
                  <a:lnTo>
                    <a:pt x="2731801" y="994441"/>
                  </a:lnTo>
                  <a:lnTo>
                    <a:pt x="2759042" y="959179"/>
                  </a:lnTo>
                  <a:lnTo>
                    <a:pt x="2776602" y="917552"/>
                  </a:lnTo>
                  <a:lnTo>
                    <a:pt x="2782824" y="871220"/>
                  </a:lnTo>
                  <a:lnTo>
                    <a:pt x="2782824" y="174244"/>
                  </a:lnTo>
                  <a:lnTo>
                    <a:pt x="2776602" y="127911"/>
                  </a:lnTo>
                  <a:lnTo>
                    <a:pt x="2759042" y="86284"/>
                  </a:lnTo>
                  <a:lnTo>
                    <a:pt x="2731801" y="51022"/>
                  </a:lnTo>
                  <a:lnTo>
                    <a:pt x="2696539" y="23781"/>
                  </a:lnTo>
                  <a:lnTo>
                    <a:pt x="2654912" y="6221"/>
                  </a:lnTo>
                  <a:lnTo>
                    <a:pt x="2608579"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29" name="CustomShape 7"/>
          <p:cNvSpPr/>
          <p:nvPr/>
        </p:nvSpPr>
        <p:spPr>
          <a:xfrm>
            <a:off x="9563400" y="268200"/>
            <a:ext cx="229968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Dotace</a:t>
            </a:r>
            <a:r>
              <a:rPr kumimoji="0" lang="cs-CZ" sz="1800" b="0" i="1" u="none" strike="noStrike" kern="1200" cap="none" spc="-2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je</a:t>
            </a:r>
            <a:r>
              <a:rPr kumimoji="0" lang="cs-CZ" sz="1800" b="0" i="1" u="none" strike="noStrike" kern="1200" cap="none" spc="-32"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vyplácena</a:t>
            </a:r>
            <a:r>
              <a:rPr kumimoji="0" lang="cs-CZ" sz="1800" b="0" i="1" u="none" strike="noStrike" kern="1200" cap="none" spc="-7"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na</a:t>
            </a:r>
            <a:r>
              <a:rPr kumimoji="0" lang="cs-CZ" sz="1800" b="0" i="1" u="none" strike="noStrike" kern="1200" cap="none" spc="-21" normalizeH="0" baseline="0" noProof="0">
                <a:ln>
                  <a:noFill/>
                </a:ln>
                <a:solidFill>
                  <a:srgbClr val="000000"/>
                </a:solidFill>
                <a:effectLst/>
                <a:uLnTx/>
                <a:uFillTx/>
                <a:latin typeface="Gill Sans MT"/>
                <a:ea typeface="DejaVu Sans"/>
              </a:rPr>
              <a:t> </a:t>
            </a:r>
            <a:r>
              <a:rPr kumimoji="0" lang="cs-CZ" sz="1800" b="0" i="1" u="none" strike="noStrike" kern="1200" cap="none" spc="-26" normalizeH="0" baseline="0" noProof="0">
                <a:ln>
                  <a:noFill/>
                </a:ln>
                <a:solidFill>
                  <a:srgbClr val="000000"/>
                </a:solidFill>
                <a:effectLst/>
                <a:uLnTx/>
                <a:uFillTx/>
                <a:latin typeface="Gill Sans MT"/>
                <a:ea typeface="DejaVu Sans"/>
              </a:rPr>
              <a:t>ha </a:t>
            </a:r>
            <a:r>
              <a:rPr kumimoji="0" lang="cs-CZ" sz="1800" b="0" i="1" u="none" strike="noStrike" kern="1200" cap="none" spc="-1" normalizeH="0" baseline="0" noProof="0">
                <a:ln>
                  <a:noFill/>
                </a:ln>
                <a:solidFill>
                  <a:srgbClr val="000000"/>
                </a:solidFill>
                <a:effectLst/>
                <a:uLnTx/>
                <a:uFillTx/>
                <a:latin typeface="Gill Sans MT"/>
                <a:ea typeface="DejaVu Sans"/>
              </a:rPr>
              <a:t>se</a:t>
            </a:r>
            <a:r>
              <a:rPr kumimoji="0" lang="cs-CZ" sz="1800" b="0" i="1" u="none" strike="noStrike" kern="1200" cap="none" spc="-66"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zemědělskou</a:t>
            </a:r>
            <a:r>
              <a:rPr kumimoji="0" lang="cs-CZ" sz="1800" b="0" i="1" u="none" strike="noStrike" kern="1200" cap="none" spc="-46"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kulturou </a:t>
            </a:r>
            <a:r>
              <a:rPr kumimoji="0" lang="cs-CZ" sz="1800" b="0" i="1" u="none" strike="noStrike" kern="1200" cap="none" spc="-1" normalizeH="0" baseline="0" noProof="0">
                <a:ln>
                  <a:noFill/>
                </a:ln>
                <a:solidFill>
                  <a:srgbClr val="000000"/>
                </a:solidFill>
                <a:effectLst/>
                <a:uLnTx/>
                <a:uFillTx/>
                <a:latin typeface="Gill Sans MT"/>
                <a:ea typeface="DejaVu Sans"/>
              </a:rPr>
              <a:t>standardní</a:t>
            </a:r>
            <a:r>
              <a:rPr kumimoji="0" lang="cs-CZ" sz="1800" b="0" i="1" u="none" strike="noStrike" kern="1200" cap="none" spc="-2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orná</a:t>
            </a:r>
            <a:r>
              <a:rPr kumimoji="0" lang="cs-CZ" sz="1800" b="0" i="1" u="none" strike="noStrike" kern="1200" cap="none" spc="-32" normalizeH="0" baseline="0" noProof="0">
                <a:ln>
                  <a:noFill/>
                </a:ln>
                <a:solidFill>
                  <a:srgbClr val="000000"/>
                </a:solidFill>
                <a:effectLst/>
                <a:uLnTx/>
                <a:uFillTx/>
                <a:latin typeface="Gill Sans MT"/>
                <a:ea typeface="DejaVu Sans"/>
              </a:rPr>
              <a:t> </a:t>
            </a:r>
            <a:r>
              <a:rPr kumimoji="0" lang="cs-CZ" sz="1800" b="0" i="1" u="none" strike="noStrike" kern="1200" cap="none" spc="-21" normalizeH="0" baseline="0" noProof="0">
                <a:ln>
                  <a:noFill/>
                </a:ln>
                <a:solidFill>
                  <a:srgbClr val="000000"/>
                </a:solidFill>
                <a:effectLst/>
                <a:uLnTx/>
                <a:uFillTx/>
                <a:latin typeface="Gill Sans MT"/>
                <a:ea typeface="DejaVu Sans"/>
              </a:rPr>
              <a:t>půda.</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30" name="Group 8"/>
          <p:cNvGrpSpPr/>
          <p:nvPr/>
        </p:nvGrpSpPr>
        <p:grpSpPr>
          <a:xfrm>
            <a:off x="4814280" y="1065240"/>
            <a:ext cx="2470680" cy="780480"/>
            <a:chOff x="4814280" y="1065240"/>
            <a:chExt cx="2470680" cy="780480"/>
          </a:xfrm>
        </p:grpSpPr>
        <p:pic>
          <p:nvPicPr>
            <p:cNvPr id="431" name="object 13"/>
            <p:cNvPicPr/>
            <p:nvPr/>
          </p:nvPicPr>
          <p:blipFill>
            <a:blip r:embed="rId5"/>
            <a:stretch/>
          </p:blipFill>
          <p:spPr>
            <a:xfrm>
              <a:off x="4814280" y="1065240"/>
              <a:ext cx="2470680" cy="780480"/>
            </a:xfrm>
            <a:prstGeom prst="rect">
              <a:avLst/>
            </a:prstGeom>
            <a:ln>
              <a:noFill/>
            </a:ln>
          </p:spPr>
        </p:pic>
        <p:sp>
          <p:nvSpPr>
            <p:cNvPr id="432" name="CustomShape 9"/>
            <p:cNvSpPr/>
            <p:nvPr/>
          </p:nvSpPr>
          <p:spPr>
            <a:xfrm>
              <a:off x="4831200" y="1072800"/>
              <a:ext cx="2386800" cy="705960"/>
            </a:xfrm>
            <a:custGeom>
              <a:avLst/>
              <a:gdLst/>
              <a:ahLst/>
              <a:cxnLst/>
              <a:rect l="l" t="t" r="r" b="b"/>
              <a:pathLst>
                <a:path w="2388234" h="707389">
                  <a:moveTo>
                    <a:pt x="2270252" y="0"/>
                  </a:moveTo>
                  <a:lnTo>
                    <a:pt x="117856" y="0"/>
                  </a:lnTo>
                  <a:lnTo>
                    <a:pt x="71955" y="9253"/>
                  </a:lnTo>
                  <a:lnTo>
                    <a:pt x="34496" y="34496"/>
                  </a:lnTo>
                  <a:lnTo>
                    <a:pt x="9253" y="71955"/>
                  </a:lnTo>
                  <a:lnTo>
                    <a:pt x="0" y="117855"/>
                  </a:lnTo>
                  <a:lnTo>
                    <a:pt x="0" y="589279"/>
                  </a:lnTo>
                  <a:lnTo>
                    <a:pt x="9253" y="635180"/>
                  </a:lnTo>
                  <a:lnTo>
                    <a:pt x="34496" y="672639"/>
                  </a:lnTo>
                  <a:lnTo>
                    <a:pt x="71955" y="697882"/>
                  </a:lnTo>
                  <a:lnTo>
                    <a:pt x="117856" y="707136"/>
                  </a:lnTo>
                  <a:lnTo>
                    <a:pt x="2270252" y="707136"/>
                  </a:lnTo>
                  <a:lnTo>
                    <a:pt x="2316152" y="697882"/>
                  </a:lnTo>
                  <a:lnTo>
                    <a:pt x="2353611" y="672639"/>
                  </a:lnTo>
                  <a:lnTo>
                    <a:pt x="2378854" y="635180"/>
                  </a:lnTo>
                  <a:lnTo>
                    <a:pt x="2388108" y="589279"/>
                  </a:lnTo>
                  <a:lnTo>
                    <a:pt x="2388108" y="117855"/>
                  </a:lnTo>
                  <a:lnTo>
                    <a:pt x="2378854" y="71955"/>
                  </a:lnTo>
                  <a:lnTo>
                    <a:pt x="2353611" y="34496"/>
                  </a:lnTo>
                  <a:lnTo>
                    <a:pt x="2316152" y="9253"/>
                  </a:lnTo>
                  <a:lnTo>
                    <a:pt x="2270252"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33" name="CustomShape 10"/>
          <p:cNvSpPr/>
          <p:nvPr/>
        </p:nvSpPr>
        <p:spPr>
          <a:xfrm>
            <a:off x="5149800" y="1122840"/>
            <a:ext cx="1873080" cy="560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aktualizace</a:t>
            </a:r>
            <a:r>
              <a:rPr kumimoji="0" lang="cs-CZ" sz="1800" b="0" i="0" u="none" strike="noStrike" kern="1200" cap="none" spc="-12" normalizeH="0" baseline="0" noProof="0">
                <a:ln>
                  <a:noFill/>
                </a:ln>
                <a:solidFill>
                  <a:srgbClr val="000000"/>
                </a:solidFill>
                <a:effectLst/>
                <a:uLnTx/>
                <a:uFillTx/>
                <a:latin typeface="Gill Sans MT"/>
                <a:ea typeface="DejaVu Sans"/>
              </a:rPr>
              <a:t> číselníku</a:t>
            </a:r>
            <a:endParaRPr kumimoji="0" lang="cs-CZ" sz="1800" b="0" i="0" u="none" strike="noStrike" kern="1200" cap="none" spc="-1" normalizeH="0" baseline="0" noProof="0">
              <a:ln>
                <a:noFill/>
              </a:ln>
              <a:solidFill>
                <a:prstClr val="black"/>
              </a:solidFill>
              <a:effectLst/>
              <a:uLnTx/>
              <a:uFillTx/>
              <a:latin typeface="Arial"/>
            </a:endParaRPr>
          </a:p>
          <a:p>
            <a:pPr marL="72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Gill Sans MT"/>
                <a:ea typeface="DejaVu Sans"/>
              </a:rPr>
              <a:t>plodin</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34" name="Group 11"/>
          <p:cNvGrpSpPr/>
          <p:nvPr/>
        </p:nvGrpSpPr>
        <p:grpSpPr>
          <a:xfrm>
            <a:off x="748440" y="1001160"/>
            <a:ext cx="2772360" cy="1323000"/>
            <a:chOff x="748440" y="1001160"/>
            <a:chExt cx="2772360" cy="1323000"/>
          </a:xfrm>
        </p:grpSpPr>
        <p:pic>
          <p:nvPicPr>
            <p:cNvPr id="435" name="object 17"/>
            <p:cNvPicPr/>
            <p:nvPr/>
          </p:nvPicPr>
          <p:blipFill>
            <a:blip r:embed="rId6"/>
            <a:stretch/>
          </p:blipFill>
          <p:spPr>
            <a:xfrm>
              <a:off x="748440" y="1001160"/>
              <a:ext cx="2772360" cy="1323000"/>
            </a:xfrm>
            <a:prstGeom prst="rect">
              <a:avLst/>
            </a:prstGeom>
            <a:ln>
              <a:noFill/>
            </a:ln>
          </p:spPr>
        </p:pic>
        <p:sp>
          <p:nvSpPr>
            <p:cNvPr id="436" name="CustomShape 12"/>
            <p:cNvSpPr/>
            <p:nvPr/>
          </p:nvSpPr>
          <p:spPr>
            <a:xfrm>
              <a:off x="765000" y="1008720"/>
              <a:ext cx="2688480" cy="1248120"/>
            </a:xfrm>
            <a:custGeom>
              <a:avLst/>
              <a:gdLst/>
              <a:ahLst/>
              <a:cxnLst/>
              <a:rect l="l" t="t" r="r" b="b"/>
              <a:pathLst>
                <a:path w="2689860" h="1249680">
                  <a:moveTo>
                    <a:pt x="2481579" y="0"/>
                  </a:moveTo>
                  <a:lnTo>
                    <a:pt x="208279" y="0"/>
                  </a:lnTo>
                  <a:lnTo>
                    <a:pt x="160525" y="5499"/>
                  </a:lnTo>
                  <a:lnTo>
                    <a:pt x="116686" y="21164"/>
                  </a:lnTo>
                  <a:lnTo>
                    <a:pt x="78013" y="45746"/>
                  </a:lnTo>
                  <a:lnTo>
                    <a:pt x="45758" y="77997"/>
                  </a:lnTo>
                  <a:lnTo>
                    <a:pt x="21170" y="116669"/>
                  </a:lnTo>
                  <a:lnTo>
                    <a:pt x="5501" y="160513"/>
                  </a:lnTo>
                  <a:lnTo>
                    <a:pt x="0" y="208279"/>
                  </a:lnTo>
                  <a:lnTo>
                    <a:pt x="0" y="1041400"/>
                  </a:lnTo>
                  <a:lnTo>
                    <a:pt x="5501" y="1089166"/>
                  </a:lnTo>
                  <a:lnTo>
                    <a:pt x="21170" y="1133010"/>
                  </a:lnTo>
                  <a:lnTo>
                    <a:pt x="45758" y="1171682"/>
                  </a:lnTo>
                  <a:lnTo>
                    <a:pt x="78013" y="1203933"/>
                  </a:lnTo>
                  <a:lnTo>
                    <a:pt x="116686" y="1228515"/>
                  </a:lnTo>
                  <a:lnTo>
                    <a:pt x="160525" y="1244180"/>
                  </a:lnTo>
                  <a:lnTo>
                    <a:pt x="208279" y="1249679"/>
                  </a:lnTo>
                  <a:lnTo>
                    <a:pt x="2481579" y="1249679"/>
                  </a:lnTo>
                  <a:lnTo>
                    <a:pt x="2529346" y="1244180"/>
                  </a:lnTo>
                  <a:lnTo>
                    <a:pt x="2573190" y="1228515"/>
                  </a:lnTo>
                  <a:lnTo>
                    <a:pt x="2611862" y="1203933"/>
                  </a:lnTo>
                  <a:lnTo>
                    <a:pt x="2644113" y="1171682"/>
                  </a:lnTo>
                  <a:lnTo>
                    <a:pt x="2668695" y="1133010"/>
                  </a:lnTo>
                  <a:lnTo>
                    <a:pt x="2684360" y="1089166"/>
                  </a:lnTo>
                  <a:lnTo>
                    <a:pt x="2689860" y="1041400"/>
                  </a:lnTo>
                  <a:lnTo>
                    <a:pt x="2689860" y="208279"/>
                  </a:lnTo>
                  <a:lnTo>
                    <a:pt x="2684360" y="160513"/>
                  </a:lnTo>
                  <a:lnTo>
                    <a:pt x="2668695" y="116669"/>
                  </a:lnTo>
                  <a:lnTo>
                    <a:pt x="2644113" y="77997"/>
                  </a:lnTo>
                  <a:lnTo>
                    <a:pt x="2611862" y="45746"/>
                  </a:lnTo>
                  <a:lnTo>
                    <a:pt x="2573190" y="21164"/>
                  </a:lnTo>
                  <a:lnTo>
                    <a:pt x="2529346" y="5499"/>
                  </a:lnTo>
                  <a:lnTo>
                    <a:pt x="2481579"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37" name="CustomShape 13"/>
          <p:cNvSpPr/>
          <p:nvPr/>
        </p:nvSpPr>
        <p:spPr>
          <a:xfrm>
            <a:off x="1002600" y="1078560"/>
            <a:ext cx="2349360" cy="11095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nově</a:t>
            </a:r>
            <a:r>
              <a:rPr kumimoji="0" lang="cs-CZ" sz="1800" b="0" i="0" u="none" strike="noStrike" kern="1200" cap="none" spc="-5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podporované</a:t>
            </a:r>
            <a:r>
              <a:rPr kumimoji="0" lang="cs-CZ" sz="1800" b="0" i="0" u="none" strike="noStrike" kern="1200" cap="none" spc="-66" normalizeH="0" baseline="0" noProof="0">
                <a:ln>
                  <a:noFill/>
                </a:ln>
                <a:solidFill>
                  <a:srgbClr val="000000"/>
                </a:solidFill>
                <a:effectLst/>
                <a:uLnTx/>
                <a:uFillTx/>
                <a:latin typeface="Gill Sans MT"/>
                <a:ea typeface="DejaVu Sans"/>
              </a:rPr>
              <a:t> </a:t>
            </a:r>
            <a:r>
              <a:rPr kumimoji="0" lang="cs-CZ" sz="1800" b="0" i="0" u="none" strike="noStrike" kern="1200" cap="none" spc="-21" normalizeH="0" baseline="0" noProof="0">
                <a:ln>
                  <a:noFill/>
                </a:ln>
                <a:solidFill>
                  <a:srgbClr val="000000"/>
                </a:solidFill>
                <a:effectLst/>
                <a:uLnTx/>
                <a:uFillTx/>
                <a:latin typeface="Gill Sans MT"/>
                <a:ea typeface="DejaVu Sans"/>
              </a:rPr>
              <a:t>druhy</a:t>
            </a:r>
            <a:endParaRPr kumimoji="0" lang="cs-CZ" sz="1800" b="0" i="0" u="none" strike="noStrike" kern="1200" cap="none" spc="-1" normalizeH="0" baseline="0" noProof="0">
              <a:ln>
                <a:noFill/>
              </a:ln>
              <a:solidFill>
                <a:prstClr val="black"/>
              </a:solidFill>
              <a:effectLst/>
              <a:uLnTx/>
              <a:uFillTx/>
              <a:latin typeface="Arial"/>
            </a:endParaRPr>
          </a:p>
          <a:p>
            <a:pPr marL="2232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Gill Sans MT"/>
                <a:ea typeface="DejaVu Sans"/>
              </a:rPr>
              <a:t>zeleniny:</a:t>
            </a:r>
            <a:endParaRPr kumimoji="0" lang="cs-CZ" sz="1800" b="0" i="0" u="none" strike="noStrike" kern="1200" cap="none" spc="-1" normalizeH="0" baseline="0" noProof="0">
              <a:ln>
                <a:noFill/>
              </a:ln>
              <a:solidFill>
                <a:prstClr val="black"/>
              </a:solidFill>
              <a:effectLst/>
              <a:uLnTx/>
              <a:uFillTx/>
              <a:latin typeface="Arial"/>
            </a:endParaRPr>
          </a:p>
          <a:p>
            <a:pPr marL="14796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kozlíček</a:t>
            </a:r>
            <a:r>
              <a:rPr kumimoji="0" lang="cs-CZ" sz="1800" b="0" i="1" u="none" strike="noStrike" kern="1200" cap="none" spc="-66"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polní</a:t>
            </a:r>
            <a:r>
              <a:rPr kumimoji="0" lang="cs-CZ" sz="1800" b="0" i="1" u="none" strike="noStrike" kern="1200" cap="none" spc="-26"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(polníček) roketa</a:t>
            </a:r>
            <a:r>
              <a:rPr kumimoji="0" lang="cs-CZ" sz="1800" b="0" i="1" u="none" strike="noStrike" kern="1200" cap="none" spc="-35"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setá</a:t>
            </a:r>
            <a:r>
              <a:rPr kumimoji="0" lang="cs-CZ" sz="1800" b="0" i="1" u="none" strike="noStrike" kern="1200" cap="none" spc="-35"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(rukola)</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38" name="Group 14"/>
          <p:cNvGrpSpPr/>
          <p:nvPr/>
        </p:nvGrpSpPr>
        <p:grpSpPr>
          <a:xfrm>
            <a:off x="416160" y="2891160"/>
            <a:ext cx="2390040" cy="2309400"/>
            <a:chOff x="416160" y="2891160"/>
            <a:chExt cx="2390040" cy="2309400"/>
          </a:xfrm>
        </p:grpSpPr>
        <p:pic>
          <p:nvPicPr>
            <p:cNvPr id="439" name="object 21"/>
            <p:cNvPicPr/>
            <p:nvPr/>
          </p:nvPicPr>
          <p:blipFill>
            <a:blip r:embed="rId7"/>
            <a:stretch/>
          </p:blipFill>
          <p:spPr>
            <a:xfrm>
              <a:off x="416160" y="2891160"/>
              <a:ext cx="2389680" cy="2309040"/>
            </a:xfrm>
            <a:prstGeom prst="rect">
              <a:avLst/>
            </a:prstGeom>
            <a:ln>
              <a:noFill/>
            </a:ln>
          </p:spPr>
        </p:pic>
        <p:sp>
          <p:nvSpPr>
            <p:cNvPr id="440" name="CustomShape 15"/>
            <p:cNvSpPr/>
            <p:nvPr/>
          </p:nvSpPr>
          <p:spPr>
            <a:xfrm>
              <a:off x="416160" y="2891160"/>
              <a:ext cx="2390040" cy="2309400"/>
            </a:xfrm>
            <a:custGeom>
              <a:avLst/>
              <a:gdLst/>
              <a:ahLst/>
              <a:cxnLst/>
              <a:rect l="l" t="t" r="r" b="b"/>
              <a:pathLst>
                <a:path w="2391410" h="2310765">
                  <a:moveTo>
                    <a:pt x="0" y="1155192"/>
                  </a:moveTo>
                  <a:lnTo>
                    <a:pt x="997" y="1107571"/>
                  </a:lnTo>
                  <a:lnTo>
                    <a:pt x="3963" y="1060441"/>
                  </a:lnTo>
                  <a:lnTo>
                    <a:pt x="8859" y="1013838"/>
                  </a:lnTo>
                  <a:lnTo>
                    <a:pt x="15648" y="967800"/>
                  </a:lnTo>
                  <a:lnTo>
                    <a:pt x="24289" y="922365"/>
                  </a:lnTo>
                  <a:lnTo>
                    <a:pt x="34746" y="877568"/>
                  </a:lnTo>
                  <a:lnTo>
                    <a:pt x="46980" y="833448"/>
                  </a:lnTo>
                  <a:lnTo>
                    <a:pt x="60951" y="790041"/>
                  </a:lnTo>
                  <a:lnTo>
                    <a:pt x="76622" y="747385"/>
                  </a:lnTo>
                  <a:lnTo>
                    <a:pt x="93954" y="705516"/>
                  </a:lnTo>
                  <a:lnTo>
                    <a:pt x="112909" y="664473"/>
                  </a:lnTo>
                  <a:lnTo>
                    <a:pt x="133448" y="624291"/>
                  </a:lnTo>
                  <a:lnTo>
                    <a:pt x="155533" y="585008"/>
                  </a:lnTo>
                  <a:lnTo>
                    <a:pt x="179125" y="546662"/>
                  </a:lnTo>
                  <a:lnTo>
                    <a:pt x="204186" y="509289"/>
                  </a:lnTo>
                  <a:lnTo>
                    <a:pt x="230677" y="472927"/>
                  </a:lnTo>
                  <a:lnTo>
                    <a:pt x="258560" y="437613"/>
                  </a:lnTo>
                  <a:lnTo>
                    <a:pt x="287797" y="403383"/>
                  </a:lnTo>
                  <a:lnTo>
                    <a:pt x="318348" y="370276"/>
                  </a:lnTo>
                  <a:lnTo>
                    <a:pt x="350177" y="338328"/>
                  </a:lnTo>
                  <a:lnTo>
                    <a:pt x="383243" y="307576"/>
                  </a:lnTo>
                  <a:lnTo>
                    <a:pt x="417509" y="278057"/>
                  </a:lnTo>
                  <a:lnTo>
                    <a:pt x="452936" y="249809"/>
                  </a:lnTo>
                  <a:lnTo>
                    <a:pt x="489485" y="222869"/>
                  </a:lnTo>
                  <a:lnTo>
                    <a:pt x="527119" y="197274"/>
                  </a:lnTo>
                  <a:lnTo>
                    <a:pt x="565799" y="173061"/>
                  </a:lnTo>
                  <a:lnTo>
                    <a:pt x="605485" y="150267"/>
                  </a:lnTo>
                  <a:lnTo>
                    <a:pt x="646141" y="128930"/>
                  </a:lnTo>
                  <a:lnTo>
                    <a:pt x="687727" y="109086"/>
                  </a:lnTo>
                  <a:lnTo>
                    <a:pt x="730205" y="90773"/>
                  </a:lnTo>
                  <a:lnTo>
                    <a:pt x="773536" y="74027"/>
                  </a:lnTo>
                  <a:lnTo>
                    <a:pt x="817683" y="58887"/>
                  </a:lnTo>
                  <a:lnTo>
                    <a:pt x="862606" y="45389"/>
                  </a:lnTo>
                  <a:lnTo>
                    <a:pt x="908267" y="33569"/>
                  </a:lnTo>
                  <a:lnTo>
                    <a:pt x="954627" y="23467"/>
                  </a:lnTo>
                  <a:lnTo>
                    <a:pt x="1001649" y="15118"/>
                  </a:lnTo>
                  <a:lnTo>
                    <a:pt x="1049293" y="8559"/>
                  </a:lnTo>
                  <a:lnTo>
                    <a:pt x="1097522" y="3829"/>
                  </a:lnTo>
                  <a:lnTo>
                    <a:pt x="1146296" y="963"/>
                  </a:lnTo>
                  <a:lnTo>
                    <a:pt x="1195578" y="0"/>
                  </a:lnTo>
                  <a:lnTo>
                    <a:pt x="1244857" y="963"/>
                  </a:lnTo>
                  <a:lnTo>
                    <a:pt x="1293630" y="3829"/>
                  </a:lnTo>
                  <a:lnTo>
                    <a:pt x="1341857" y="8559"/>
                  </a:lnTo>
                  <a:lnTo>
                    <a:pt x="1389500" y="15118"/>
                  </a:lnTo>
                  <a:lnTo>
                    <a:pt x="1436521" y="23467"/>
                  </a:lnTo>
                  <a:lnTo>
                    <a:pt x="1482880" y="33569"/>
                  </a:lnTo>
                  <a:lnTo>
                    <a:pt x="1528540" y="45389"/>
                  </a:lnTo>
                  <a:lnTo>
                    <a:pt x="1573462" y="58887"/>
                  </a:lnTo>
                  <a:lnTo>
                    <a:pt x="1617608" y="74027"/>
                  </a:lnTo>
                  <a:lnTo>
                    <a:pt x="1660939" y="90773"/>
                  </a:lnTo>
                  <a:lnTo>
                    <a:pt x="1703417" y="109086"/>
                  </a:lnTo>
                  <a:lnTo>
                    <a:pt x="1745003" y="128930"/>
                  </a:lnTo>
                  <a:lnTo>
                    <a:pt x="1785658" y="150267"/>
                  </a:lnTo>
                  <a:lnTo>
                    <a:pt x="1825345" y="173061"/>
                  </a:lnTo>
                  <a:lnTo>
                    <a:pt x="1864025" y="197274"/>
                  </a:lnTo>
                  <a:lnTo>
                    <a:pt x="1901659" y="222869"/>
                  </a:lnTo>
                  <a:lnTo>
                    <a:pt x="1938209" y="249809"/>
                  </a:lnTo>
                  <a:lnTo>
                    <a:pt x="1973636" y="278057"/>
                  </a:lnTo>
                  <a:lnTo>
                    <a:pt x="2007902" y="307576"/>
                  </a:lnTo>
                  <a:lnTo>
                    <a:pt x="2040969" y="338327"/>
                  </a:lnTo>
                  <a:lnTo>
                    <a:pt x="2072798" y="370276"/>
                  </a:lnTo>
                  <a:lnTo>
                    <a:pt x="2103350" y="403383"/>
                  </a:lnTo>
                  <a:lnTo>
                    <a:pt x="2132587" y="437613"/>
                  </a:lnTo>
                  <a:lnTo>
                    <a:pt x="2160471" y="472927"/>
                  </a:lnTo>
                  <a:lnTo>
                    <a:pt x="2186963" y="509289"/>
                  </a:lnTo>
                  <a:lnTo>
                    <a:pt x="2212024" y="546662"/>
                  </a:lnTo>
                  <a:lnTo>
                    <a:pt x="2235617" y="585008"/>
                  </a:lnTo>
                  <a:lnTo>
                    <a:pt x="2257702" y="624291"/>
                  </a:lnTo>
                  <a:lnTo>
                    <a:pt x="2278242" y="664473"/>
                  </a:lnTo>
                  <a:lnTo>
                    <a:pt x="2297197" y="705516"/>
                  </a:lnTo>
                  <a:lnTo>
                    <a:pt x="2314530" y="747385"/>
                  </a:lnTo>
                  <a:lnTo>
                    <a:pt x="2330202" y="790041"/>
                  </a:lnTo>
                  <a:lnTo>
                    <a:pt x="2344174" y="833448"/>
                  </a:lnTo>
                  <a:lnTo>
                    <a:pt x="2356407" y="877568"/>
                  </a:lnTo>
                  <a:lnTo>
                    <a:pt x="2366865" y="922365"/>
                  </a:lnTo>
                  <a:lnTo>
                    <a:pt x="2375507" y="967800"/>
                  </a:lnTo>
                  <a:lnTo>
                    <a:pt x="2382295" y="1013838"/>
                  </a:lnTo>
                  <a:lnTo>
                    <a:pt x="2387192" y="1060441"/>
                  </a:lnTo>
                  <a:lnTo>
                    <a:pt x="2390158" y="1107571"/>
                  </a:lnTo>
                  <a:lnTo>
                    <a:pt x="2391156" y="1155192"/>
                  </a:lnTo>
                  <a:lnTo>
                    <a:pt x="2390158" y="1202812"/>
                  </a:lnTo>
                  <a:lnTo>
                    <a:pt x="2387192" y="1249942"/>
                  </a:lnTo>
                  <a:lnTo>
                    <a:pt x="2382295" y="1296545"/>
                  </a:lnTo>
                  <a:lnTo>
                    <a:pt x="2375507" y="1342583"/>
                  </a:lnTo>
                  <a:lnTo>
                    <a:pt x="2366865" y="1388018"/>
                  </a:lnTo>
                  <a:lnTo>
                    <a:pt x="2356407" y="1432815"/>
                  </a:lnTo>
                  <a:lnTo>
                    <a:pt x="2344174" y="1476935"/>
                  </a:lnTo>
                  <a:lnTo>
                    <a:pt x="2330202" y="1520342"/>
                  </a:lnTo>
                  <a:lnTo>
                    <a:pt x="2314530" y="1562998"/>
                  </a:lnTo>
                  <a:lnTo>
                    <a:pt x="2297197" y="1604867"/>
                  </a:lnTo>
                  <a:lnTo>
                    <a:pt x="2278242" y="1645910"/>
                  </a:lnTo>
                  <a:lnTo>
                    <a:pt x="2257702" y="1686092"/>
                  </a:lnTo>
                  <a:lnTo>
                    <a:pt x="2235617" y="1725375"/>
                  </a:lnTo>
                  <a:lnTo>
                    <a:pt x="2212024" y="1763721"/>
                  </a:lnTo>
                  <a:lnTo>
                    <a:pt x="2186963" y="1801094"/>
                  </a:lnTo>
                  <a:lnTo>
                    <a:pt x="2160471" y="1837456"/>
                  </a:lnTo>
                  <a:lnTo>
                    <a:pt x="2132587" y="1872770"/>
                  </a:lnTo>
                  <a:lnTo>
                    <a:pt x="2103350" y="1907000"/>
                  </a:lnTo>
                  <a:lnTo>
                    <a:pt x="2072798" y="1940107"/>
                  </a:lnTo>
                  <a:lnTo>
                    <a:pt x="2040969" y="1972056"/>
                  </a:lnTo>
                  <a:lnTo>
                    <a:pt x="2007902" y="2002807"/>
                  </a:lnTo>
                  <a:lnTo>
                    <a:pt x="1973636" y="2032326"/>
                  </a:lnTo>
                  <a:lnTo>
                    <a:pt x="1938209" y="2060574"/>
                  </a:lnTo>
                  <a:lnTo>
                    <a:pt x="1901659" y="2087514"/>
                  </a:lnTo>
                  <a:lnTo>
                    <a:pt x="1864025" y="2113109"/>
                  </a:lnTo>
                  <a:lnTo>
                    <a:pt x="1825345" y="2137322"/>
                  </a:lnTo>
                  <a:lnTo>
                    <a:pt x="1785658" y="2160116"/>
                  </a:lnTo>
                  <a:lnTo>
                    <a:pt x="1745003" y="2181453"/>
                  </a:lnTo>
                  <a:lnTo>
                    <a:pt x="1703417" y="2201297"/>
                  </a:lnTo>
                  <a:lnTo>
                    <a:pt x="1660939" y="2219610"/>
                  </a:lnTo>
                  <a:lnTo>
                    <a:pt x="1617608" y="2236356"/>
                  </a:lnTo>
                  <a:lnTo>
                    <a:pt x="1573462" y="2251496"/>
                  </a:lnTo>
                  <a:lnTo>
                    <a:pt x="1528540" y="2264994"/>
                  </a:lnTo>
                  <a:lnTo>
                    <a:pt x="1482880" y="2276814"/>
                  </a:lnTo>
                  <a:lnTo>
                    <a:pt x="1436521" y="2286916"/>
                  </a:lnTo>
                  <a:lnTo>
                    <a:pt x="1389500" y="2295265"/>
                  </a:lnTo>
                  <a:lnTo>
                    <a:pt x="1341857" y="2301824"/>
                  </a:lnTo>
                  <a:lnTo>
                    <a:pt x="1293630" y="2306554"/>
                  </a:lnTo>
                  <a:lnTo>
                    <a:pt x="1244857" y="2309420"/>
                  </a:lnTo>
                  <a:lnTo>
                    <a:pt x="1195578" y="2310384"/>
                  </a:lnTo>
                  <a:lnTo>
                    <a:pt x="1146296" y="2309420"/>
                  </a:lnTo>
                  <a:lnTo>
                    <a:pt x="1097522" y="2306554"/>
                  </a:lnTo>
                  <a:lnTo>
                    <a:pt x="1049293" y="2301824"/>
                  </a:lnTo>
                  <a:lnTo>
                    <a:pt x="1001649" y="2295265"/>
                  </a:lnTo>
                  <a:lnTo>
                    <a:pt x="954627" y="2286916"/>
                  </a:lnTo>
                  <a:lnTo>
                    <a:pt x="908267" y="2276814"/>
                  </a:lnTo>
                  <a:lnTo>
                    <a:pt x="862606" y="2264994"/>
                  </a:lnTo>
                  <a:lnTo>
                    <a:pt x="817683" y="2251496"/>
                  </a:lnTo>
                  <a:lnTo>
                    <a:pt x="773536" y="2236356"/>
                  </a:lnTo>
                  <a:lnTo>
                    <a:pt x="730205" y="2219610"/>
                  </a:lnTo>
                  <a:lnTo>
                    <a:pt x="687727" y="2201297"/>
                  </a:lnTo>
                  <a:lnTo>
                    <a:pt x="646141" y="2181453"/>
                  </a:lnTo>
                  <a:lnTo>
                    <a:pt x="605485" y="2160116"/>
                  </a:lnTo>
                  <a:lnTo>
                    <a:pt x="565799" y="2137322"/>
                  </a:lnTo>
                  <a:lnTo>
                    <a:pt x="527119" y="2113109"/>
                  </a:lnTo>
                  <a:lnTo>
                    <a:pt x="489485" y="2087514"/>
                  </a:lnTo>
                  <a:lnTo>
                    <a:pt x="452936" y="2060574"/>
                  </a:lnTo>
                  <a:lnTo>
                    <a:pt x="417509" y="2032326"/>
                  </a:lnTo>
                  <a:lnTo>
                    <a:pt x="383243" y="2002807"/>
                  </a:lnTo>
                  <a:lnTo>
                    <a:pt x="350177" y="1972056"/>
                  </a:lnTo>
                  <a:lnTo>
                    <a:pt x="318348" y="1940107"/>
                  </a:lnTo>
                  <a:lnTo>
                    <a:pt x="287797" y="1907000"/>
                  </a:lnTo>
                  <a:lnTo>
                    <a:pt x="258560" y="1872770"/>
                  </a:lnTo>
                  <a:lnTo>
                    <a:pt x="230677" y="1837456"/>
                  </a:lnTo>
                  <a:lnTo>
                    <a:pt x="204186" y="1801094"/>
                  </a:lnTo>
                  <a:lnTo>
                    <a:pt x="179125" y="1763721"/>
                  </a:lnTo>
                  <a:lnTo>
                    <a:pt x="155533" y="1725375"/>
                  </a:lnTo>
                  <a:lnTo>
                    <a:pt x="133448" y="1686092"/>
                  </a:lnTo>
                  <a:lnTo>
                    <a:pt x="112909" y="1645910"/>
                  </a:lnTo>
                  <a:lnTo>
                    <a:pt x="93954" y="1604867"/>
                  </a:lnTo>
                  <a:lnTo>
                    <a:pt x="76622" y="1562998"/>
                  </a:lnTo>
                  <a:lnTo>
                    <a:pt x="60951" y="1520342"/>
                  </a:lnTo>
                  <a:lnTo>
                    <a:pt x="46980" y="1476935"/>
                  </a:lnTo>
                  <a:lnTo>
                    <a:pt x="34746" y="1432815"/>
                  </a:lnTo>
                  <a:lnTo>
                    <a:pt x="24289" y="1388018"/>
                  </a:lnTo>
                  <a:lnTo>
                    <a:pt x="15648" y="1342583"/>
                  </a:lnTo>
                  <a:lnTo>
                    <a:pt x="8859" y="1296545"/>
                  </a:lnTo>
                  <a:lnTo>
                    <a:pt x="3963" y="1249942"/>
                  </a:lnTo>
                  <a:lnTo>
                    <a:pt x="997" y="1202812"/>
                  </a:lnTo>
                  <a:lnTo>
                    <a:pt x="0" y="1155192"/>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
        <p:nvSpPr>
          <p:cNvPr id="441" name="CustomShape 16"/>
          <p:cNvSpPr/>
          <p:nvPr/>
        </p:nvSpPr>
        <p:spPr>
          <a:xfrm>
            <a:off x="4332960" y="2133000"/>
            <a:ext cx="6823080" cy="4842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marR="0" lvl="0" indent="0" algn="l" defTabSz="914400" rtl="0" eaLnBrk="1" fontAlgn="auto" latinLnBrk="0" hangingPunct="1">
              <a:lnSpc>
                <a:spcPct val="100000"/>
              </a:lnSpc>
              <a:spcBef>
                <a:spcPts val="96"/>
              </a:spcBef>
              <a:spcAft>
                <a:spcPts val="0"/>
              </a:spcAft>
              <a:buClrTx/>
              <a:buSzTx/>
              <a:buFontTx/>
              <a:buNone/>
              <a:tabLst/>
              <a:defRPr/>
            </a:pPr>
            <a:r>
              <a:rPr kumimoji="0" lang="cs-CZ" sz="3100" b="0" i="0" u="none" strike="noStrike" kern="1200" cap="none" spc="63" normalizeH="0" baseline="0" noProof="0">
                <a:ln>
                  <a:noFill/>
                </a:ln>
                <a:solidFill>
                  <a:srgbClr val="003300"/>
                </a:solidFill>
                <a:effectLst/>
                <a:uLnTx/>
                <a:uFillTx/>
                <a:latin typeface="Arial"/>
                <a:ea typeface="DejaVu Sans"/>
              </a:rPr>
              <a:t>Titul</a:t>
            </a:r>
            <a:r>
              <a:rPr kumimoji="0" lang="cs-CZ" sz="3100" b="0" i="0" u="none" strike="noStrike" kern="1200" cap="none" spc="-32" normalizeH="0" baseline="0" noProof="0">
                <a:ln>
                  <a:noFill/>
                </a:ln>
                <a:solidFill>
                  <a:srgbClr val="003300"/>
                </a:solidFill>
                <a:effectLst/>
                <a:uLnTx/>
                <a:uFillTx/>
                <a:latin typeface="Arial"/>
                <a:ea typeface="DejaVu Sans"/>
              </a:rPr>
              <a:t> </a:t>
            </a:r>
            <a:r>
              <a:rPr kumimoji="0" lang="cs-CZ" sz="3100" b="0" i="0" u="none" strike="noStrike" kern="1200" cap="none" spc="49" normalizeH="0" baseline="0" noProof="0">
                <a:ln>
                  <a:noFill/>
                </a:ln>
                <a:solidFill>
                  <a:srgbClr val="003300"/>
                </a:solidFill>
                <a:effectLst/>
                <a:uLnTx/>
                <a:uFillTx/>
                <a:latin typeface="Arial"/>
                <a:ea typeface="DejaVu Sans"/>
              </a:rPr>
              <a:t>Integrovaná</a:t>
            </a:r>
            <a:r>
              <a:rPr kumimoji="0" lang="cs-CZ" sz="3100" b="0" i="0" u="none" strike="noStrike" kern="1200" cap="none" spc="-12" normalizeH="0" baseline="0" noProof="0">
                <a:ln>
                  <a:noFill/>
                </a:ln>
                <a:solidFill>
                  <a:srgbClr val="003300"/>
                </a:solidFill>
                <a:effectLst/>
                <a:uLnTx/>
                <a:uFillTx/>
                <a:latin typeface="Arial"/>
                <a:ea typeface="DejaVu Sans"/>
              </a:rPr>
              <a:t> </a:t>
            </a:r>
            <a:r>
              <a:rPr kumimoji="0" lang="cs-CZ" sz="3100" b="0" i="0" u="none" strike="noStrike" kern="1200" cap="none" spc="75" normalizeH="0" baseline="0" noProof="0">
                <a:ln>
                  <a:noFill/>
                </a:ln>
                <a:solidFill>
                  <a:srgbClr val="003300"/>
                </a:solidFill>
                <a:effectLst/>
                <a:uLnTx/>
                <a:uFillTx/>
                <a:latin typeface="Arial"/>
                <a:ea typeface="DejaVu Sans"/>
              </a:rPr>
              <a:t>produkce</a:t>
            </a:r>
            <a:r>
              <a:rPr kumimoji="0" lang="cs-CZ" sz="3100" b="0" i="0" u="none" strike="noStrike" kern="1200" cap="none" spc="-26" normalizeH="0" baseline="0" noProof="0">
                <a:ln>
                  <a:noFill/>
                </a:ln>
                <a:solidFill>
                  <a:srgbClr val="003300"/>
                </a:solidFill>
                <a:effectLst/>
                <a:uLnTx/>
                <a:uFillTx/>
                <a:latin typeface="Arial"/>
                <a:ea typeface="DejaVu Sans"/>
              </a:rPr>
              <a:t> </a:t>
            </a:r>
            <a:r>
              <a:rPr kumimoji="0" lang="cs-CZ" sz="3100" b="0" i="0" u="none" strike="noStrike" kern="1200" cap="none" spc="-12" normalizeH="0" baseline="0" noProof="0">
                <a:ln>
                  <a:noFill/>
                </a:ln>
                <a:solidFill>
                  <a:srgbClr val="003300"/>
                </a:solidFill>
                <a:effectLst/>
                <a:uLnTx/>
                <a:uFillTx/>
                <a:latin typeface="Arial"/>
                <a:ea typeface="DejaVu Sans"/>
              </a:rPr>
              <a:t>víceletých</a:t>
            </a:r>
            <a:endParaRPr kumimoji="0" lang="cs-CZ" sz="3100" b="0" i="0" u="none" strike="noStrike" kern="1200" cap="none" spc="-1" normalizeH="0" baseline="0" noProof="0">
              <a:ln>
                <a:noFill/>
              </a:ln>
              <a:solidFill>
                <a:prstClr val="black"/>
              </a:solidFill>
              <a:effectLst/>
              <a:uLnTx/>
              <a:uFillTx/>
              <a:latin typeface="Arial"/>
            </a:endParaRPr>
          </a:p>
        </p:txBody>
      </p:sp>
      <p:grpSp>
        <p:nvGrpSpPr>
          <p:cNvPr id="442" name="Group 17"/>
          <p:cNvGrpSpPr/>
          <p:nvPr/>
        </p:nvGrpSpPr>
        <p:grpSpPr>
          <a:xfrm>
            <a:off x="9234000" y="2696040"/>
            <a:ext cx="2865240" cy="1347480"/>
            <a:chOff x="9234000" y="2696040"/>
            <a:chExt cx="2865240" cy="1347480"/>
          </a:xfrm>
        </p:grpSpPr>
        <p:pic>
          <p:nvPicPr>
            <p:cNvPr id="443" name="object 25"/>
            <p:cNvPicPr/>
            <p:nvPr/>
          </p:nvPicPr>
          <p:blipFill>
            <a:blip r:embed="rId8"/>
            <a:stretch/>
          </p:blipFill>
          <p:spPr>
            <a:xfrm>
              <a:off x="9234000" y="2696040"/>
              <a:ext cx="2865240" cy="1347480"/>
            </a:xfrm>
            <a:prstGeom prst="rect">
              <a:avLst/>
            </a:prstGeom>
            <a:ln>
              <a:noFill/>
            </a:ln>
          </p:spPr>
        </p:pic>
        <p:sp>
          <p:nvSpPr>
            <p:cNvPr id="444" name="CustomShape 18"/>
            <p:cNvSpPr/>
            <p:nvPr/>
          </p:nvSpPr>
          <p:spPr>
            <a:xfrm>
              <a:off x="9250560" y="2703600"/>
              <a:ext cx="2781720" cy="1272960"/>
            </a:xfrm>
            <a:custGeom>
              <a:avLst/>
              <a:gdLst/>
              <a:ahLst/>
              <a:cxnLst/>
              <a:rect l="l" t="t" r="r" b="b"/>
              <a:pathLst>
                <a:path w="2783204" h="1274445">
                  <a:moveTo>
                    <a:pt x="2570479" y="0"/>
                  </a:moveTo>
                  <a:lnTo>
                    <a:pt x="212344" y="0"/>
                  </a:lnTo>
                  <a:lnTo>
                    <a:pt x="163672" y="5610"/>
                  </a:lnTo>
                  <a:lnTo>
                    <a:pt x="118983" y="21592"/>
                  </a:lnTo>
                  <a:lnTo>
                    <a:pt x="79556" y="46666"/>
                  </a:lnTo>
                  <a:lnTo>
                    <a:pt x="46666" y="79556"/>
                  </a:lnTo>
                  <a:lnTo>
                    <a:pt x="21592" y="118983"/>
                  </a:lnTo>
                  <a:lnTo>
                    <a:pt x="5610" y="163672"/>
                  </a:lnTo>
                  <a:lnTo>
                    <a:pt x="0" y="212344"/>
                  </a:lnTo>
                  <a:lnTo>
                    <a:pt x="0" y="1061720"/>
                  </a:lnTo>
                  <a:lnTo>
                    <a:pt x="5610" y="1110391"/>
                  </a:lnTo>
                  <a:lnTo>
                    <a:pt x="21592" y="1155080"/>
                  </a:lnTo>
                  <a:lnTo>
                    <a:pt x="46666" y="1194507"/>
                  </a:lnTo>
                  <a:lnTo>
                    <a:pt x="79556" y="1227397"/>
                  </a:lnTo>
                  <a:lnTo>
                    <a:pt x="118983" y="1252471"/>
                  </a:lnTo>
                  <a:lnTo>
                    <a:pt x="163672" y="1268453"/>
                  </a:lnTo>
                  <a:lnTo>
                    <a:pt x="212344" y="1274064"/>
                  </a:lnTo>
                  <a:lnTo>
                    <a:pt x="2570479" y="1274064"/>
                  </a:lnTo>
                  <a:lnTo>
                    <a:pt x="2619151" y="1268453"/>
                  </a:lnTo>
                  <a:lnTo>
                    <a:pt x="2663840" y="1252471"/>
                  </a:lnTo>
                  <a:lnTo>
                    <a:pt x="2703267" y="1227397"/>
                  </a:lnTo>
                  <a:lnTo>
                    <a:pt x="2736157" y="1194507"/>
                  </a:lnTo>
                  <a:lnTo>
                    <a:pt x="2761231" y="1155080"/>
                  </a:lnTo>
                  <a:lnTo>
                    <a:pt x="2777213" y="1110391"/>
                  </a:lnTo>
                  <a:lnTo>
                    <a:pt x="2782824" y="1061720"/>
                  </a:lnTo>
                  <a:lnTo>
                    <a:pt x="2782824" y="212344"/>
                  </a:lnTo>
                  <a:lnTo>
                    <a:pt x="2777213" y="163672"/>
                  </a:lnTo>
                  <a:lnTo>
                    <a:pt x="2761231" y="118983"/>
                  </a:lnTo>
                  <a:lnTo>
                    <a:pt x="2736157" y="79556"/>
                  </a:lnTo>
                  <a:lnTo>
                    <a:pt x="2703267" y="46666"/>
                  </a:lnTo>
                  <a:lnTo>
                    <a:pt x="2663840" y="21592"/>
                  </a:lnTo>
                  <a:lnTo>
                    <a:pt x="2619151" y="5610"/>
                  </a:lnTo>
                  <a:lnTo>
                    <a:pt x="2570479"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45" name="CustomShape 19"/>
          <p:cNvSpPr/>
          <p:nvPr/>
        </p:nvSpPr>
        <p:spPr>
          <a:xfrm>
            <a:off x="9536040" y="2765160"/>
            <a:ext cx="2300400" cy="11095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Dotace</a:t>
            </a:r>
            <a:r>
              <a:rPr kumimoji="0" lang="cs-CZ" sz="1800" b="0" i="1" u="none" strike="noStrike" kern="1200" cap="none" spc="-7"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je</a:t>
            </a:r>
            <a:r>
              <a:rPr kumimoji="0" lang="cs-CZ" sz="1800" b="0" i="1" u="none" strike="noStrike" kern="1200" cap="none" spc="-7"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vyplácena</a:t>
            </a:r>
            <a:r>
              <a:rPr kumimoji="0" lang="cs-CZ" sz="1800" b="0" i="1" u="none" strike="noStrike" kern="1200" cap="none" spc="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na </a:t>
            </a:r>
            <a:r>
              <a:rPr kumimoji="0" lang="cs-CZ" sz="1800" b="0" i="1" u="none" strike="noStrike" kern="1200" cap="none" spc="-26" normalizeH="0" baseline="0" noProof="0">
                <a:ln>
                  <a:noFill/>
                </a:ln>
                <a:solidFill>
                  <a:srgbClr val="000000"/>
                </a:solidFill>
                <a:effectLst/>
                <a:uLnTx/>
                <a:uFillTx/>
                <a:latin typeface="Gill Sans MT"/>
                <a:ea typeface="DejaVu Sans"/>
              </a:rPr>
              <a:t>ha </a:t>
            </a:r>
            <a:r>
              <a:rPr kumimoji="0" lang="cs-CZ" sz="1800" b="0" i="1" u="none" strike="noStrike" kern="1200" cap="none" spc="-1" normalizeH="0" baseline="0" noProof="0">
                <a:ln>
                  <a:noFill/>
                </a:ln>
                <a:solidFill>
                  <a:srgbClr val="000000"/>
                </a:solidFill>
                <a:effectLst/>
                <a:uLnTx/>
                <a:uFillTx/>
                <a:latin typeface="Gill Sans MT"/>
                <a:ea typeface="DejaVu Sans"/>
              </a:rPr>
              <a:t>se</a:t>
            </a:r>
            <a:r>
              <a:rPr kumimoji="0" lang="cs-CZ" sz="1800" b="0" i="1" u="none" strike="noStrike" kern="1200" cap="none" spc="-66"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zemědělskou</a:t>
            </a:r>
            <a:r>
              <a:rPr kumimoji="0" lang="cs-CZ" sz="1800" b="0" i="1" u="none" strike="noStrike" kern="1200" cap="none" spc="-46"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kulturou </a:t>
            </a:r>
            <a:r>
              <a:rPr kumimoji="0" lang="cs-CZ" sz="1800" b="0" i="1" u="none" strike="noStrike" kern="1200" cap="none" spc="-1" normalizeH="0" baseline="0" noProof="0">
                <a:ln>
                  <a:noFill/>
                </a:ln>
                <a:solidFill>
                  <a:srgbClr val="000000"/>
                </a:solidFill>
                <a:effectLst/>
                <a:uLnTx/>
                <a:uFillTx/>
                <a:latin typeface="Gill Sans MT"/>
                <a:ea typeface="DejaVu Sans"/>
              </a:rPr>
              <a:t>plocha</a:t>
            </a:r>
            <a:r>
              <a:rPr kumimoji="0" lang="cs-CZ" sz="1800" b="0" i="1" u="none" strike="noStrike" kern="1200" cap="none" spc="4"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s</a:t>
            </a:r>
            <a:r>
              <a:rPr kumimoji="0" lang="cs-CZ" sz="1800" b="0" i="1" u="none" strike="noStrike" kern="1200" cap="none" spc="4"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víceletými </a:t>
            </a:r>
            <a:r>
              <a:rPr kumimoji="0" lang="cs-CZ" sz="1800" b="0" i="1" u="none" strike="noStrike" kern="1200" cap="none" spc="-1" normalizeH="0" baseline="0" noProof="0">
                <a:ln>
                  <a:noFill/>
                </a:ln>
                <a:solidFill>
                  <a:srgbClr val="000000"/>
                </a:solidFill>
                <a:effectLst/>
                <a:uLnTx/>
                <a:uFillTx/>
                <a:latin typeface="Gill Sans MT"/>
                <a:ea typeface="DejaVu Sans"/>
              </a:rPr>
              <a:t>produkčními</a:t>
            </a:r>
            <a:r>
              <a:rPr kumimoji="0" lang="cs-CZ" sz="1800" b="0" i="1" u="none" strike="noStrike" kern="1200" cap="none" spc="-72"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plodinami.</a:t>
            </a:r>
            <a:endParaRPr kumimoji="0" lang="cs-CZ" sz="1800" b="0" i="0" u="none" strike="noStrike" kern="1200" cap="none" spc="-1" normalizeH="0" baseline="0" noProof="0">
              <a:ln>
                <a:noFill/>
              </a:ln>
              <a:solidFill>
                <a:prstClr val="black"/>
              </a:solidFill>
              <a:effectLst/>
              <a:uLnTx/>
              <a:uFillTx/>
              <a:latin typeface="Arial"/>
            </a:endParaRPr>
          </a:p>
        </p:txBody>
      </p:sp>
      <p:sp>
        <p:nvSpPr>
          <p:cNvPr id="446" name="CustomShape 20"/>
          <p:cNvSpPr/>
          <p:nvPr/>
        </p:nvSpPr>
        <p:spPr>
          <a:xfrm>
            <a:off x="9417600" y="4251600"/>
            <a:ext cx="2377800" cy="11095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805320" marR="0" lvl="0" indent="-52164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podporované</a:t>
            </a:r>
            <a:r>
              <a:rPr kumimoji="0" lang="cs-CZ" sz="1800" b="0" i="0" u="none" strike="noStrike" kern="1200" cap="none" spc="-97" normalizeH="0" baseline="0" noProof="0">
                <a:ln>
                  <a:noFill/>
                </a:ln>
                <a:solidFill>
                  <a:srgbClr val="000000"/>
                </a:solidFill>
                <a:effectLst/>
                <a:uLnTx/>
                <a:uFillTx/>
                <a:latin typeface="Gill Sans MT"/>
                <a:ea typeface="DejaVu Sans"/>
              </a:rPr>
              <a:t> </a:t>
            </a:r>
            <a:r>
              <a:rPr kumimoji="0" lang="cs-CZ" sz="1800" b="0" i="0" u="none" strike="noStrike" kern="1200" cap="none" spc="-26" normalizeH="0" baseline="0" noProof="0">
                <a:ln>
                  <a:noFill/>
                </a:ln>
                <a:solidFill>
                  <a:srgbClr val="000000"/>
                </a:solidFill>
                <a:effectLst/>
                <a:uLnTx/>
                <a:uFillTx/>
                <a:latin typeface="Gill Sans MT"/>
                <a:ea typeface="DejaVu Sans"/>
              </a:rPr>
              <a:t>druhy </a:t>
            </a:r>
            <a:r>
              <a:rPr kumimoji="0" lang="cs-CZ" sz="1800" b="0" i="0" u="none" strike="noStrike" kern="1200" cap="none" spc="-12" normalizeH="0" baseline="0" noProof="0">
                <a:ln>
                  <a:noFill/>
                </a:ln>
                <a:solidFill>
                  <a:srgbClr val="000000"/>
                </a:solidFill>
                <a:effectLst/>
                <a:uLnTx/>
                <a:uFillTx/>
                <a:latin typeface="Gill Sans MT"/>
                <a:ea typeface="DejaVu Sans"/>
              </a:rPr>
              <a:t>zeleniny: </a:t>
            </a:r>
            <a:r>
              <a:rPr kumimoji="0" lang="cs-CZ" sz="1800" b="0" i="1" u="none" strike="noStrike" kern="1200" cap="none" spc="-12" normalizeH="0" baseline="0" noProof="0">
                <a:ln>
                  <a:noFill/>
                </a:ln>
                <a:solidFill>
                  <a:srgbClr val="000000"/>
                </a:solidFill>
                <a:effectLst/>
                <a:uLnTx/>
                <a:uFillTx/>
                <a:latin typeface="Gill Sans MT"/>
                <a:ea typeface="DejaVu Sans"/>
              </a:rPr>
              <a:t>chřest</a:t>
            </a:r>
            <a:endParaRPr kumimoji="0" lang="cs-CZ" sz="1800" b="0" i="0" u="none" strike="noStrike" kern="1200" cap="none" spc="-1" normalizeH="0" baseline="0" noProof="0">
              <a:ln>
                <a:noFill/>
              </a:ln>
              <a:solidFill>
                <a:prstClr val="black"/>
              </a:solidFill>
              <a:effectLst/>
              <a:uLnTx/>
              <a:uFillTx/>
              <a:latin typeface="Arial"/>
            </a:endParaRPr>
          </a:p>
          <a:p>
            <a:pPr marL="720" marR="0" lvl="0" indent="-521640" algn="ctr"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křen </a:t>
            </a:r>
            <a:r>
              <a:rPr kumimoji="0" lang="cs-CZ" sz="1800" b="0" i="1" u="none" strike="noStrike" kern="1200" cap="none" spc="-12" normalizeH="0" baseline="0" noProof="0">
                <a:ln>
                  <a:noFill/>
                </a:ln>
                <a:solidFill>
                  <a:srgbClr val="000000"/>
                </a:solidFill>
                <a:effectLst/>
                <a:uLnTx/>
                <a:uFillTx/>
                <a:latin typeface="Gill Sans MT"/>
                <a:ea typeface="DejaVu Sans"/>
              </a:rPr>
              <a:t>selský</a:t>
            </a:r>
            <a:endParaRPr kumimoji="0" lang="cs-CZ" sz="1800" b="0" i="0" u="none" strike="noStrike" kern="1200" cap="none" spc="-1" normalizeH="0" baseline="0" noProof="0">
              <a:ln>
                <a:noFill/>
              </a:ln>
              <a:solidFill>
                <a:prstClr val="black"/>
              </a:solidFill>
              <a:effectLst/>
              <a:uLnTx/>
              <a:uFillTx/>
              <a:latin typeface="Arial"/>
            </a:endParaRPr>
          </a:p>
          <a:p>
            <a:pPr marL="720" marR="0" lvl="0" indent="-521640" algn="ctr"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reveň</a:t>
            </a:r>
            <a:r>
              <a:rPr kumimoji="0" lang="cs-CZ" sz="1800" b="0" i="1" u="none" strike="noStrike" kern="1200" cap="none" spc="-4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kadeřavá</a:t>
            </a:r>
            <a:r>
              <a:rPr kumimoji="0" lang="cs-CZ" sz="1800" b="0" i="1" u="none" strike="noStrike" kern="1200" cap="none" spc="1"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(rebarbora)</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47" name="Group 21"/>
          <p:cNvGrpSpPr/>
          <p:nvPr/>
        </p:nvGrpSpPr>
        <p:grpSpPr>
          <a:xfrm>
            <a:off x="3299400" y="3085920"/>
            <a:ext cx="5667840" cy="2196360"/>
            <a:chOff x="3299400" y="3085920"/>
            <a:chExt cx="5667840" cy="2196360"/>
          </a:xfrm>
        </p:grpSpPr>
        <p:pic>
          <p:nvPicPr>
            <p:cNvPr id="448" name="object 30"/>
            <p:cNvPicPr/>
            <p:nvPr/>
          </p:nvPicPr>
          <p:blipFill>
            <a:blip r:embed="rId9"/>
            <a:stretch/>
          </p:blipFill>
          <p:spPr>
            <a:xfrm>
              <a:off x="3299400" y="3085920"/>
              <a:ext cx="5667840" cy="2196360"/>
            </a:xfrm>
            <a:prstGeom prst="rect">
              <a:avLst/>
            </a:prstGeom>
            <a:ln>
              <a:noFill/>
            </a:ln>
          </p:spPr>
        </p:pic>
        <p:sp>
          <p:nvSpPr>
            <p:cNvPr id="449" name="CustomShape 22"/>
            <p:cNvSpPr/>
            <p:nvPr/>
          </p:nvSpPr>
          <p:spPr>
            <a:xfrm>
              <a:off x="3316320" y="3093840"/>
              <a:ext cx="5583960" cy="2121840"/>
            </a:xfrm>
            <a:custGeom>
              <a:avLst/>
              <a:gdLst/>
              <a:ahLst/>
              <a:cxnLst/>
              <a:rect l="l" t="t" r="r" b="b"/>
              <a:pathLst>
                <a:path w="5585459" h="2123440">
                  <a:moveTo>
                    <a:pt x="5231637" y="0"/>
                  </a:moveTo>
                  <a:lnTo>
                    <a:pt x="353822" y="0"/>
                  </a:lnTo>
                  <a:lnTo>
                    <a:pt x="305801" y="3229"/>
                  </a:lnTo>
                  <a:lnTo>
                    <a:pt x="259747" y="12635"/>
                  </a:lnTo>
                  <a:lnTo>
                    <a:pt x="216080" y="27799"/>
                  </a:lnTo>
                  <a:lnTo>
                    <a:pt x="175222" y="48297"/>
                  </a:lnTo>
                  <a:lnTo>
                    <a:pt x="137593" y="73710"/>
                  </a:lnTo>
                  <a:lnTo>
                    <a:pt x="103616" y="103616"/>
                  </a:lnTo>
                  <a:lnTo>
                    <a:pt x="73710" y="137593"/>
                  </a:lnTo>
                  <a:lnTo>
                    <a:pt x="48297" y="175222"/>
                  </a:lnTo>
                  <a:lnTo>
                    <a:pt x="27799" y="216080"/>
                  </a:lnTo>
                  <a:lnTo>
                    <a:pt x="12635" y="259747"/>
                  </a:lnTo>
                  <a:lnTo>
                    <a:pt x="3229" y="305801"/>
                  </a:lnTo>
                  <a:lnTo>
                    <a:pt x="0" y="353821"/>
                  </a:lnTo>
                  <a:lnTo>
                    <a:pt x="0" y="1769109"/>
                  </a:lnTo>
                  <a:lnTo>
                    <a:pt x="3229" y="1817130"/>
                  </a:lnTo>
                  <a:lnTo>
                    <a:pt x="12635" y="1863184"/>
                  </a:lnTo>
                  <a:lnTo>
                    <a:pt x="27799" y="1906851"/>
                  </a:lnTo>
                  <a:lnTo>
                    <a:pt x="48297" y="1947709"/>
                  </a:lnTo>
                  <a:lnTo>
                    <a:pt x="73710" y="1985338"/>
                  </a:lnTo>
                  <a:lnTo>
                    <a:pt x="103616" y="2019315"/>
                  </a:lnTo>
                  <a:lnTo>
                    <a:pt x="137593" y="2049221"/>
                  </a:lnTo>
                  <a:lnTo>
                    <a:pt x="175222" y="2074634"/>
                  </a:lnTo>
                  <a:lnTo>
                    <a:pt x="216080" y="2095132"/>
                  </a:lnTo>
                  <a:lnTo>
                    <a:pt x="259747" y="2110296"/>
                  </a:lnTo>
                  <a:lnTo>
                    <a:pt x="305801" y="2119702"/>
                  </a:lnTo>
                  <a:lnTo>
                    <a:pt x="353822" y="2122931"/>
                  </a:lnTo>
                  <a:lnTo>
                    <a:pt x="5231637" y="2122931"/>
                  </a:lnTo>
                  <a:lnTo>
                    <a:pt x="5279658" y="2119702"/>
                  </a:lnTo>
                  <a:lnTo>
                    <a:pt x="5325712" y="2110296"/>
                  </a:lnTo>
                  <a:lnTo>
                    <a:pt x="5369379" y="2095132"/>
                  </a:lnTo>
                  <a:lnTo>
                    <a:pt x="5410237" y="2074634"/>
                  </a:lnTo>
                  <a:lnTo>
                    <a:pt x="5447866" y="2049221"/>
                  </a:lnTo>
                  <a:lnTo>
                    <a:pt x="5481843" y="2019315"/>
                  </a:lnTo>
                  <a:lnTo>
                    <a:pt x="5511749" y="1985338"/>
                  </a:lnTo>
                  <a:lnTo>
                    <a:pt x="5537162" y="1947709"/>
                  </a:lnTo>
                  <a:lnTo>
                    <a:pt x="5557660" y="1906851"/>
                  </a:lnTo>
                  <a:lnTo>
                    <a:pt x="5572824" y="1863184"/>
                  </a:lnTo>
                  <a:lnTo>
                    <a:pt x="5582230" y="1817130"/>
                  </a:lnTo>
                  <a:lnTo>
                    <a:pt x="5585459" y="1769109"/>
                  </a:lnTo>
                  <a:lnTo>
                    <a:pt x="5585459" y="353821"/>
                  </a:lnTo>
                  <a:lnTo>
                    <a:pt x="5582230" y="305801"/>
                  </a:lnTo>
                  <a:lnTo>
                    <a:pt x="5572824" y="259747"/>
                  </a:lnTo>
                  <a:lnTo>
                    <a:pt x="5557660" y="216080"/>
                  </a:lnTo>
                  <a:lnTo>
                    <a:pt x="5537162" y="175222"/>
                  </a:lnTo>
                  <a:lnTo>
                    <a:pt x="5511749" y="137593"/>
                  </a:lnTo>
                  <a:lnTo>
                    <a:pt x="5481843" y="103616"/>
                  </a:lnTo>
                  <a:lnTo>
                    <a:pt x="5447866" y="73710"/>
                  </a:lnTo>
                  <a:lnTo>
                    <a:pt x="5410237" y="48297"/>
                  </a:lnTo>
                  <a:lnTo>
                    <a:pt x="5369379" y="27799"/>
                  </a:lnTo>
                  <a:lnTo>
                    <a:pt x="5325712" y="12635"/>
                  </a:lnTo>
                  <a:lnTo>
                    <a:pt x="5279658" y="3229"/>
                  </a:lnTo>
                  <a:lnTo>
                    <a:pt x="5231637"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50" name="CustomShape 23"/>
          <p:cNvSpPr/>
          <p:nvPr/>
        </p:nvSpPr>
        <p:spPr>
          <a:xfrm>
            <a:off x="3552840" y="2510640"/>
            <a:ext cx="4334400" cy="10702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779760" marR="0" lvl="0" indent="0" algn="ctr" defTabSz="914400" rtl="0" eaLnBrk="1" fontAlgn="auto" latinLnBrk="0" hangingPunct="1">
              <a:lnSpc>
                <a:spcPct val="100000"/>
              </a:lnSpc>
              <a:spcBef>
                <a:spcPts val="96"/>
              </a:spcBef>
              <a:spcAft>
                <a:spcPts val="0"/>
              </a:spcAft>
              <a:buClrTx/>
              <a:buSzTx/>
              <a:buFontTx/>
              <a:buNone/>
              <a:tabLst/>
              <a:defRPr/>
            </a:pPr>
            <a:r>
              <a:rPr kumimoji="0" lang="cs-CZ" sz="3100" b="0" i="0" u="none" strike="noStrike" kern="1200" cap="none" spc="63" normalizeH="0" baseline="0" noProof="0">
                <a:ln>
                  <a:noFill/>
                </a:ln>
                <a:solidFill>
                  <a:srgbClr val="003300"/>
                </a:solidFill>
                <a:effectLst/>
                <a:uLnTx/>
                <a:uFillTx/>
                <a:latin typeface="Arial"/>
                <a:ea typeface="DejaVu Sans"/>
              </a:rPr>
              <a:t>produkčních</a:t>
            </a:r>
            <a:r>
              <a:rPr kumimoji="0" lang="cs-CZ" sz="3100" b="0" i="0" u="none" strike="noStrike" kern="1200" cap="none" spc="-52" normalizeH="0" baseline="0" noProof="0">
                <a:ln>
                  <a:noFill/>
                </a:ln>
                <a:solidFill>
                  <a:srgbClr val="003300"/>
                </a:solidFill>
                <a:effectLst/>
                <a:uLnTx/>
                <a:uFillTx/>
                <a:latin typeface="Arial"/>
                <a:ea typeface="DejaVu Sans"/>
              </a:rPr>
              <a:t> </a:t>
            </a:r>
            <a:r>
              <a:rPr kumimoji="0" lang="cs-CZ" sz="3100" b="0" i="0" u="none" strike="noStrike" kern="1200" cap="none" spc="120" normalizeH="0" baseline="0" noProof="0">
                <a:ln>
                  <a:noFill/>
                </a:ln>
                <a:solidFill>
                  <a:srgbClr val="003300"/>
                </a:solidFill>
                <a:effectLst/>
                <a:uLnTx/>
                <a:uFillTx/>
                <a:latin typeface="Arial"/>
                <a:ea typeface="DejaVu Sans"/>
              </a:rPr>
              <a:t>plodin</a:t>
            </a:r>
            <a:endParaRPr kumimoji="0" lang="cs-CZ" sz="31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2455"/>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Specifické</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podmínky</a:t>
            </a:r>
            <a:r>
              <a:rPr kumimoji="0" lang="cs-CZ" sz="1800" b="0" i="0" u="none" strike="noStrike" kern="1200" cap="none" spc="-7"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titulu:</a:t>
            </a:r>
            <a:endParaRPr kumimoji="0" lang="cs-CZ" sz="1800" b="0" i="0" u="none" strike="noStrike" kern="1200" cap="none" spc="-1" normalizeH="0" baseline="0" noProof="0">
              <a:ln>
                <a:noFill/>
              </a:ln>
              <a:solidFill>
                <a:prstClr val="black"/>
              </a:solidFill>
              <a:effectLst/>
              <a:uLnTx/>
              <a:uFillTx/>
              <a:latin typeface="Arial"/>
            </a:endParaRPr>
          </a:p>
        </p:txBody>
      </p:sp>
      <p:sp>
        <p:nvSpPr>
          <p:cNvPr id="451" name="CustomShape 24"/>
          <p:cNvSpPr/>
          <p:nvPr/>
        </p:nvSpPr>
        <p:spPr>
          <a:xfrm>
            <a:off x="3552840" y="3570480"/>
            <a:ext cx="5297040" cy="1765080"/>
          </a:xfrm>
          <a:prstGeom prst="rect">
            <a:avLst/>
          </a:prstGeom>
          <a:noFill/>
          <a:ln>
            <a:noFill/>
          </a:ln>
        </p:spPr>
        <p:style>
          <a:lnRef idx="0">
            <a:scrgbClr r="0" g="0" b="0"/>
          </a:lnRef>
          <a:fillRef idx="0">
            <a:scrgbClr r="0" g="0" b="0"/>
          </a:fillRef>
          <a:effectRef idx="0">
            <a:scrgbClr r="0" g="0" b="0"/>
          </a:effectRef>
          <a:fontRef idx="minor"/>
        </p:style>
        <p:txBody>
          <a:bodyPr lIns="0" tIns="132840" rIns="0" bIns="0">
            <a:spAutoFit/>
          </a:bodyPr>
          <a:lstStyle/>
          <a:p>
            <a:pPr marL="12600" marR="0" lvl="0" indent="0" algn="l" defTabSz="914400" rtl="0" eaLnBrk="1" fontAlgn="auto" latinLnBrk="0" hangingPunct="1">
              <a:lnSpc>
                <a:spcPct val="100000"/>
              </a:lnSpc>
              <a:spcBef>
                <a:spcPts val="1046"/>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aplikovat</a:t>
            </a:r>
            <a:r>
              <a:rPr kumimoji="0" lang="cs-CZ" sz="1800" b="0" i="0" u="none" strike="noStrike" kern="1200" cap="none" spc="-5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povinně</a:t>
            </a:r>
            <a:r>
              <a:rPr kumimoji="0" lang="cs-CZ" sz="1800" b="0" i="0" u="none" strike="noStrike" kern="1200" cap="none" spc="-3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před</a:t>
            </a:r>
            <a:r>
              <a:rPr kumimoji="0" lang="cs-CZ" sz="1800" b="0" i="0" u="none" strike="noStrike" kern="1200" cap="none" spc="-3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výsadbou</a:t>
            </a:r>
            <a:r>
              <a:rPr kumimoji="0" lang="cs-CZ" sz="1800" b="0" i="0" u="none" strike="noStrike" kern="1200" cap="none" spc="-52" normalizeH="0" baseline="0" noProof="0">
                <a:ln>
                  <a:noFill/>
                </a:ln>
                <a:solidFill>
                  <a:srgbClr val="000000"/>
                </a:solidFill>
                <a:effectLst/>
                <a:uLnTx/>
                <a:uFillTx/>
                <a:latin typeface="Gill Sans MT"/>
                <a:ea typeface="DejaVu Sans"/>
              </a:rPr>
              <a:t> </a:t>
            </a:r>
            <a:r>
              <a:rPr kumimoji="0" lang="cs-CZ" sz="1800" b="0" i="0" u="none" strike="noStrike" kern="1200" cap="none" spc="-21" normalizeH="0" baseline="0" noProof="0">
                <a:ln>
                  <a:noFill/>
                </a:ln>
                <a:solidFill>
                  <a:srgbClr val="000000"/>
                </a:solidFill>
                <a:effectLst/>
                <a:uLnTx/>
                <a:uFillTx/>
                <a:latin typeface="Gill Sans MT"/>
                <a:ea typeface="DejaVu Sans"/>
              </a:rPr>
              <a:t>hnůj</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95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provést</a:t>
            </a:r>
            <a:r>
              <a:rPr kumimoji="0" lang="cs-CZ" sz="1800" b="0" i="0" u="none" strike="noStrike" kern="1200" cap="none" spc="-5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každoročně</a:t>
            </a:r>
            <a:r>
              <a:rPr kumimoji="0" lang="cs-CZ" sz="1800" b="0" i="0" u="none" strike="noStrike" kern="1200" cap="none" spc="-60"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maximálně</a:t>
            </a:r>
            <a:r>
              <a:rPr kumimoji="0" lang="cs-CZ" sz="1800" b="0" i="0" u="none" strike="noStrike" kern="1200" cap="none" spc="-4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dvě</a:t>
            </a:r>
            <a:r>
              <a:rPr kumimoji="0" lang="cs-CZ" sz="1800" b="0" i="0" u="none" strike="noStrike" kern="1200" cap="none" spc="-26"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aplikace</a:t>
            </a:r>
            <a:r>
              <a:rPr kumimoji="0" lang="cs-CZ" sz="1800" b="0" i="0" u="none" strike="noStrike" kern="1200" cap="none" spc="-41"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herbicidů</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95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vést</a:t>
            </a:r>
            <a:r>
              <a:rPr kumimoji="0" lang="cs-CZ" sz="1800" b="0" i="0" u="none" strike="noStrike" kern="1200" cap="none" spc="-3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a zaznamenávat</a:t>
            </a:r>
            <a:r>
              <a:rPr kumimoji="0" lang="cs-CZ" sz="1800" b="0" i="0" u="none" strike="noStrike" kern="1200" cap="none" spc="-3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do</a:t>
            </a:r>
            <a:r>
              <a:rPr kumimoji="0" lang="cs-CZ" sz="1800" b="0" i="0" u="none" strike="noStrike" kern="1200" cap="none" spc="-7"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karty DPB</a:t>
            </a:r>
            <a:r>
              <a:rPr kumimoji="0" lang="cs-CZ" sz="1800" b="0" i="0" u="none" strike="noStrike" kern="1200" cap="none" spc="-1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datum </a:t>
            </a:r>
            <a:r>
              <a:rPr kumimoji="0" lang="cs-CZ" sz="1800" b="0" i="0" u="none" strike="noStrike" kern="1200" cap="none" spc="-12" normalizeH="0" baseline="0" noProof="0">
                <a:ln>
                  <a:noFill/>
                </a:ln>
                <a:solidFill>
                  <a:srgbClr val="000000"/>
                </a:solidFill>
                <a:effectLst/>
                <a:uLnTx/>
                <a:uFillTx/>
                <a:latin typeface="Gill Sans MT"/>
                <a:ea typeface="DejaVu Sans"/>
              </a:rPr>
              <a:t>výsadby</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15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a</a:t>
            </a:r>
            <a:r>
              <a:rPr kumimoji="0" lang="cs-CZ" sz="1800" b="0" i="0" u="none" strike="noStrike" kern="1200" cap="none" spc="-12" normalizeH="0" baseline="0" noProof="0">
                <a:ln>
                  <a:noFill/>
                </a:ln>
                <a:solidFill>
                  <a:srgbClr val="000000"/>
                </a:solidFill>
                <a:effectLst/>
                <a:uLnTx/>
                <a:uFillTx/>
                <a:latin typeface="Gill Sans MT"/>
                <a:ea typeface="DejaVu Sans"/>
              </a:rPr>
              <a:t> sklizně</a:t>
            </a:r>
            <a:endParaRPr kumimoji="0" lang="cs-CZ" sz="1800" b="0" i="0" u="none" strike="noStrike" kern="1200" cap="none" spc="-1" normalizeH="0" baseline="0" noProof="0">
              <a:ln>
                <a:noFill/>
              </a:ln>
              <a:solidFill>
                <a:prstClr val="black"/>
              </a:solidFill>
              <a:effectLst/>
              <a:uLnTx/>
              <a:uFillTx/>
              <a:latin typeface="Arial"/>
            </a:endParaRPr>
          </a:p>
        </p:txBody>
      </p:sp>
      <p:pic>
        <p:nvPicPr>
          <p:cNvPr id="452" name="object 34"/>
          <p:cNvPicPr/>
          <p:nvPr/>
        </p:nvPicPr>
        <p:blipFill>
          <a:blip r:embed="rId10"/>
          <a:stretch/>
        </p:blipFill>
        <p:spPr>
          <a:xfrm>
            <a:off x="435960" y="243720"/>
            <a:ext cx="249840" cy="249840"/>
          </a:xfrm>
          <a:prstGeom prst="rect">
            <a:avLst/>
          </a:prstGeom>
          <a:ln>
            <a:noFill/>
          </a:ln>
        </p:spPr>
      </p:pic>
      <p:pic>
        <p:nvPicPr>
          <p:cNvPr id="453" name="object 35"/>
          <p:cNvPicPr/>
          <p:nvPr/>
        </p:nvPicPr>
        <p:blipFill>
          <a:blip r:embed="rId11"/>
          <a:stretch/>
        </p:blipFill>
        <p:spPr>
          <a:xfrm>
            <a:off x="3983760" y="2269080"/>
            <a:ext cx="251640" cy="251640"/>
          </a:xfrm>
          <a:prstGeom prst="rect">
            <a:avLst/>
          </a:prstGeom>
          <a:ln>
            <a:noFill/>
          </a:ln>
        </p:spPr>
      </p:pic>
      <p:sp>
        <p:nvSpPr>
          <p:cNvPr id="454" name="CustomShape 25"/>
          <p:cNvSpPr/>
          <p:nvPr/>
        </p:nvSpPr>
        <p:spPr>
          <a:xfrm>
            <a:off x="3531600" y="5888520"/>
            <a:ext cx="5335560" cy="560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umožněn</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souběh</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kultura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kultura</a:t>
            </a:r>
            <a:r>
              <a:rPr kumimoji="0" lang="cs-CZ" sz="1800" b="0" i="0" u="none" strike="noStrike" kern="1200" cap="none" spc="-26" normalizeH="0" baseline="0" noProof="0">
                <a:ln>
                  <a:noFill/>
                </a:ln>
                <a:solidFill>
                  <a:srgbClr val="000000"/>
                </a:solidFill>
                <a:effectLst/>
                <a:uLnTx/>
                <a:uFillTx/>
                <a:latin typeface="Calibri"/>
                <a:ea typeface="DejaVu Sans"/>
              </a:rPr>
              <a:t> R)</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5" name="Group 1"/>
          <p:cNvGrpSpPr/>
          <p:nvPr/>
        </p:nvGrpSpPr>
        <p:grpSpPr>
          <a:xfrm>
            <a:off x="4053960" y="2301120"/>
            <a:ext cx="7936920" cy="4245840"/>
            <a:chOff x="4053960" y="2301120"/>
            <a:chExt cx="7936920" cy="4245840"/>
          </a:xfrm>
        </p:grpSpPr>
        <p:pic>
          <p:nvPicPr>
            <p:cNvPr id="456" name="object 3"/>
            <p:cNvPicPr/>
            <p:nvPr/>
          </p:nvPicPr>
          <p:blipFill>
            <a:blip r:embed="rId2"/>
            <a:stretch/>
          </p:blipFill>
          <p:spPr>
            <a:xfrm>
              <a:off x="4053960" y="2301120"/>
              <a:ext cx="7936920" cy="4245840"/>
            </a:xfrm>
            <a:prstGeom prst="rect">
              <a:avLst/>
            </a:prstGeom>
            <a:ln>
              <a:noFill/>
            </a:ln>
          </p:spPr>
        </p:pic>
        <p:sp>
          <p:nvSpPr>
            <p:cNvPr id="457" name="CustomShape 2"/>
            <p:cNvSpPr/>
            <p:nvPr/>
          </p:nvSpPr>
          <p:spPr>
            <a:xfrm>
              <a:off x="4070520" y="2308680"/>
              <a:ext cx="7853400" cy="4171680"/>
            </a:xfrm>
            <a:custGeom>
              <a:avLst/>
              <a:gdLst/>
              <a:ahLst/>
              <a:cxnLst/>
              <a:rect l="l" t="t" r="r" b="b"/>
              <a:pathLst>
                <a:path w="7854950" h="4173220">
                  <a:moveTo>
                    <a:pt x="7159244" y="0"/>
                  </a:moveTo>
                  <a:lnTo>
                    <a:pt x="695451" y="0"/>
                  </a:lnTo>
                  <a:lnTo>
                    <a:pt x="647841" y="1604"/>
                  </a:lnTo>
                  <a:lnTo>
                    <a:pt x="601091" y="6349"/>
                  </a:lnTo>
                  <a:lnTo>
                    <a:pt x="555305" y="14130"/>
                  </a:lnTo>
                  <a:lnTo>
                    <a:pt x="510587" y="24844"/>
                  </a:lnTo>
                  <a:lnTo>
                    <a:pt x="467039" y="38388"/>
                  </a:lnTo>
                  <a:lnTo>
                    <a:pt x="424767" y="54657"/>
                  </a:lnTo>
                  <a:lnTo>
                    <a:pt x="383873" y="73548"/>
                  </a:lnTo>
                  <a:lnTo>
                    <a:pt x="344461" y="94958"/>
                  </a:lnTo>
                  <a:lnTo>
                    <a:pt x="306635" y="118782"/>
                  </a:lnTo>
                  <a:lnTo>
                    <a:pt x="270498" y="144918"/>
                  </a:lnTo>
                  <a:lnTo>
                    <a:pt x="236155" y="173261"/>
                  </a:lnTo>
                  <a:lnTo>
                    <a:pt x="203708" y="203708"/>
                  </a:lnTo>
                  <a:lnTo>
                    <a:pt x="173261" y="236155"/>
                  </a:lnTo>
                  <a:lnTo>
                    <a:pt x="144918" y="270498"/>
                  </a:lnTo>
                  <a:lnTo>
                    <a:pt x="118782" y="306635"/>
                  </a:lnTo>
                  <a:lnTo>
                    <a:pt x="94958" y="344461"/>
                  </a:lnTo>
                  <a:lnTo>
                    <a:pt x="73548" y="383873"/>
                  </a:lnTo>
                  <a:lnTo>
                    <a:pt x="54657" y="424767"/>
                  </a:lnTo>
                  <a:lnTo>
                    <a:pt x="38388" y="467039"/>
                  </a:lnTo>
                  <a:lnTo>
                    <a:pt x="24844" y="510587"/>
                  </a:lnTo>
                  <a:lnTo>
                    <a:pt x="14130" y="555305"/>
                  </a:lnTo>
                  <a:lnTo>
                    <a:pt x="6349" y="601091"/>
                  </a:lnTo>
                  <a:lnTo>
                    <a:pt x="1604" y="647841"/>
                  </a:lnTo>
                  <a:lnTo>
                    <a:pt x="0" y="695451"/>
                  </a:lnTo>
                  <a:lnTo>
                    <a:pt x="0" y="3477247"/>
                  </a:lnTo>
                  <a:lnTo>
                    <a:pt x="1604" y="3524863"/>
                  </a:lnTo>
                  <a:lnTo>
                    <a:pt x="6349" y="3571618"/>
                  </a:lnTo>
                  <a:lnTo>
                    <a:pt x="14130" y="3617408"/>
                  </a:lnTo>
                  <a:lnTo>
                    <a:pt x="24844" y="3662130"/>
                  </a:lnTo>
                  <a:lnTo>
                    <a:pt x="38388" y="3705680"/>
                  </a:lnTo>
                  <a:lnTo>
                    <a:pt x="54657" y="3747955"/>
                  </a:lnTo>
                  <a:lnTo>
                    <a:pt x="73548" y="3788850"/>
                  </a:lnTo>
                  <a:lnTo>
                    <a:pt x="94958" y="3828263"/>
                  </a:lnTo>
                  <a:lnTo>
                    <a:pt x="118782" y="3866090"/>
                  </a:lnTo>
                  <a:lnTo>
                    <a:pt x="144918" y="3902226"/>
                  </a:lnTo>
                  <a:lnTo>
                    <a:pt x="173261" y="3936570"/>
                  </a:lnTo>
                  <a:lnTo>
                    <a:pt x="203708" y="3969016"/>
                  </a:lnTo>
                  <a:lnTo>
                    <a:pt x="236155" y="3999462"/>
                  </a:lnTo>
                  <a:lnTo>
                    <a:pt x="270498" y="4027804"/>
                  </a:lnTo>
                  <a:lnTo>
                    <a:pt x="306635" y="4053938"/>
                  </a:lnTo>
                  <a:lnTo>
                    <a:pt x="344461" y="4077761"/>
                  </a:lnTo>
                  <a:lnTo>
                    <a:pt x="383873" y="4099169"/>
                  </a:lnTo>
                  <a:lnTo>
                    <a:pt x="424767" y="4118059"/>
                  </a:lnTo>
                  <a:lnTo>
                    <a:pt x="467039" y="4134327"/>
                  </a:lnTo>
                  <a:lnTo>
                    <a:pt x="510587" y="4147869"/>
                  </a:lnTo>
                  <a:lnTo>
                    <a:pt x="555305" y="4158582"/>
                  </a:lnTo>
                  <a:lnTo>
                    <a:pt x="601091" y="4166363"/>
                  </a:lnTo>
                  <a:lnTo>
                    <a:pt x="647841" y="4171107"/>
                  </a:lnTo>
                  <a:lnTo>
                    <a:pt x="695451" y="4172712"/>
                  </a:lnTo>
                  <a:lnTo>
                    <a:pt x="7159244" y="4172712"/>
                  </a:lnTo>
                  <a:lnTo>
                    <a:pt x="7206854" y="4171107"/>
                  </a:lnTo>
                  <a:lnTo>
                    <a:pt x="7253604" y="4166363"/>
                  </a:lnTo>
                  <a:lnTo>
                    <a:pt x="7299390" y="4158582"/>
                  </a:lnTo>
                  <a:lnTo>
                    <a:pt x="7344108" y="4147869"/>
                  </a:lnTo>
                  <a:lnTo>
                    <a:pt x="7387656" y="4134327"/>
                  </a:lnTo>
                  <a:lnTo>
                    <a:pt x="7429928" y="4118059"/>
                  </a:lnTo>
                  <a:lnTo>
                    <a:pt x="7470822" y="4099169"/>
                  </a:lnTo>
                  <a:lnTo>
                    <a:pt x="7510234" y="4077761"/>
                  </a:lnTo>
                  <a:lnTo>
                    <a:pt x="7548060" y="4053938"/>
                  </a:lnTo>
                  <a:lnTo>
                    <a:pt x="7584197" y="4027804"/>
                  </a:lnTo>
                  <a:lnTo>
                    <a:pt x="7618540" y="3999462"/>
                  </a:lnTo>
                  <a:lnTo>
                    <a:pt x="7650988" y="3969016"/>
                  </a:lnTo>
                  <a:lnTo>
                    <a:pt x="7681434" y="3936570"/>
                  </a:lnTo>
                  <a:lnTo>
                    <a:pt x="7709777" y="3902226"/>
                  </a:lnTo>
                  <a:lnTo>
                    <a:pt x="7735913" y="3866090"/>
                  </a:lnTo>
                  <a:lnTo>
                    <a:pt x="7759737" y="3828263"/>
                  </a:lnTo>
                  <a:lnTo>
                    <a:pt x="7781147" y="3788850"/>
                  </a:lnTo>
                  <a:lnTo>
                    <a:pt x="7800038" y="3747955"/>
                  </a:lnTo>
                  <a:lnTo>
                    <a:pt x="7816307" y="3705680"/>
                  </a:lnTo>
                  <a:lnTo>
                    <a:pt x="7829851" y="3662130"/>
                  </a:lnTo>
                  <a:lnTo>
                    <a:pt x="7840565" y="3617408"/>
                  </a:lnTo>
                  <a:lnTo>
                    <a:pt x="7848346" y="3571618"/>
                  </a:lnTo>
                  <a:lnTo>
                    <a:pt x="7853091" y="3524863"/>
                  </a:lnTo>
                  <a:lnTo>
                    <a:pt x="7854696" y="3477247"/>
                  </a:lnTo>
                  <a:lnTo>
                    <a:pt x="7854696" y="695451"/>
                  </a:lnTo>
                  <a:lnTo>
                    <a:pt x="7853091" y="647841"/>
                  </a:lnTo>
                  <a:lnTo>
                    <a:pt x="7848346" y="601091"/>
                  </a:lnTo>
                  <a:lnTo>
                    <a:pt x="7840565" y="555305"/>
                  </a:lnTo>
                  <a:lnTo>
                    <a:pt x="7829851" y="510587"/>
                  </a:lnTo>
                  <a:lnTo>
                    <a:pt x="7816307" y="467039"/>
                  </a:lnTo>
                  <a:lnTo>
                    <a:pt x="7800038" y="424767"/>
                  </a:lnTo>
                  <a:lnTo>
                    <a:pt x="7781147" y="383873"/>
                  </a:lnTo>
                  <a:lnTo>
                    <a:pt x="7759737" y="344461"/>
                  </a:lnTo>
                  <a:lnTo>
                    <a:pt x="7735913" y="306635"/>
                  </a:lnTo>
                  <a:lnTo>
                    <a:pt x="7709777" y="270498"/>
                  </a:lnTo>
                  <a:lnTo>
                    <a:pt x="7681434" y="236155"/>
                  </a:lnTo>
                  <a:lnTo>
                    <a:pt x="7650988" y="203708"/>
                  </a:lnTo>
                  <a:lnTo>
                    <a:pt x="7618540" y="173261"/>
                  </a:lnTo>
                  <a:lnTo>
                    <a:pt x="7584197" y="144918"/>
                  </a:lnTo>
                  <a:lnTo>
                    <a:pt x="7548060" y="118782"/>
                  </a:lnTo>
                  <a:lnTo>
                    <a:pt x="7510234" y="94958"/>
                  </a:lnTo>
                  <a:lnTo>
                    <a:pt x="7470822" y="73548"/>
                  </a:lnTo>
                  <a:lnTo>
                    <a:pt x="7429928" y="54657"/>
                  </a:lnTo>
                  <a:lnTo>
                    <a:pt x="7387656" y="38388"/>
                  </a:lnTo>
                  <a:lnTo>
                    <a:pt x="7344108" y="24844"/>
                  </a:lnTo>
                  <a:lnTo>
                    <a:pt x="7299390" y="14130"/>
                  </a:lnTo>
                  <a:lnTo>
                    <a:pt x="7253604" y="6349"/>
                  </a:lnTo>
                  <a:lnTo>
                    <a:pt x="7206854" y="1604"/>
                  </a:lnTo>
                  <a:lnTo>
                    <a:pt x="7159244"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58" name="CustomShape 3"/>
          <p:cNvSpPr/>
          <p:nvPr/>
        </p:nvSpPr>
        <p:spPr>
          <a:xfrm>
            <a:off x="803880" y="347760"/>
            <a:ext cx="7090920" cy="50004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200" b="0" i="0" u="none" strike="noStrike" kern="1200" cap="none" spc="69" normalizeH="0" baseline="0" noProof="0">
                <a:ln>
                  <a:noFill/>
                </a:ln>
                <a:solidFill>
                  <a:srgbClr val="003300"/>
                </a:solidFill>
                <a:effectLst/>
                <a:uLnTx/>
                <a:uFillTx/>
                <a:latin typeface="Arial"/>
                <a:ea typeface="DejaVu Sans"/>
              </a:rPr>
              <a:t>Titul</a:t>
            </a:r>
            <a:r>
              <a:rPr kumimoji="0" lang="cs-CZ" sz="3200" b="0" i="0" u="none" strike="noStrike" kern="1200" cap="none" spc="-55"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75"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66"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jahodníku</a:t>
            </a:r>
            <a:endParaRPr kumimoji="0" lang="cs-CZ" sz="3200" b="0" i="0" u="none" strike="noStrike" kern="1200" cap="none" spc="-1" normalizeH="0" baseline="0" noProof="0">
              <a:ln>
                <a:noFill/>
              </a:ln>
              <a:solidFill>
                <a:prstClr val="black"/>
              </a:solidFill>
              <a:effectLst/>
              <a:uLnTx/>
              <a:uFillTx/>
              <a:latin typeface="Arial"/>
            </a:endParaRPr>
          </a:p>
        </p:txBody>
      </p:sp>
      <p:grpSp>
        <p:nvGrpSpPr>
          <p:cNvPr id="459" name="Group 4"/>
          <p:cNvGrpSpPr/>
          <p:nvPr/>
        </p:nvGrpSpPr>
        <p:grpSpPr>
          <a:xfrm>
            <a:off x="9234000" y="193320"/>
            <a:ext cx="2865240" cy="1153800"/>
            <a:chOff x="9234000" y="193320"/>
            <a:chExt cx="2865240" cy="1153800"/>
          </a:xfrm>
        </p:grpSpPr>
        <p:pic>
          <p:nvPicPr>
            <p:cNvPr id="460" name="object 7"/>
            <p:cNvPicPr/>
            <p:nvPr/>
          </p:nvPicPr>
          <p:blipFill>
            <a:blip r:embed="rId3"/>
            <a:stretch/>
          </p:blipFill>
          <p:spPr>
            <a:xfrm>
              <a:off x="9234000" y="193320"/>
              <a:ext cx="2865240" cy="1118880"/>
            </a:xfrm>
            <a:prstGeom prst="rect">
              <a:avLst/>
            </a:prstGeom>
            <a:ln>
              <a:noFill/>
            </a:ln>
          </p:spPr>
        </p:pic>
        <p:pic>
          <p:nvPicPr>
            <p:cNvPr id="461" name="object 8"/>
            <p:cNvPicPr/>
            <p:nvPr/>
          </p:nvPicPr>
          <p:blipFill>
            <a:blip r:embed="rId4"/>
            <a:stretch/>
          </p:blipFill>
          <p:spPr>
            <a:xfrm>
              <a:off x="9340560" y="217800"/>
              <a:ext cx="2715840" cy="1129320"/>
            </a:xfrm>
            <a:prstGeom prst="rect">
              <a:avLst/>
            </a:prstGeom>
            <a:ln>
              <a:noFill/>
            </a:ln>
          </p:spPr>
        </p:pic>
        <p:sp>
          <p:nvSpPr>
            <p:cNvPr id="462" name="CustomShape 5"/>
            <p:cNvSpPr/>
            <p:nvPr/>
          </p:nvSpPr>
          <p:spPr>
            <a:xfrm>
              <a:off x="9250560" y="201240"/>
              <a:ext cx="2781720" cy="1044360"/>
            </a:xfrm>
            <a:custGeom>
              <a:avLst/>
              <a:gdLst/>
              <a:ahLst/>
              <a:cxnLst/>
              <a:rect l="l" t="t" r="r" b="b"/>
              <a:pathLst>
                <a:path w="2783204" h="1045844">
                  <a:moveTo>
                    <a:pt x="2608579" y="0"/>
                  </a:moveTo>
                  <a:lnTo>
                    <a:pt x="174244" y="0"/>
                  </a:lnTo>
                  <a:lnTo>
                    <a:pt x="127911" y="6221"/>
                  </a:lnTo>
                  <a:lnTo>
                    <a:pt x="86284" y="23781"/>
                  </a:lnTo>
                  <a:lnTo>
                    <a:pt x="51022" y="51022"/>
                  </a:lnTo>
                  <a:lnTo>
                    <a:pt x="23781" y="86284"/>
                  </a:lnTo>
                  <a:lnTo>
                    <a:pt x="6221" y="127911"/>
                  </a:lnTo>
                  <a:lnTo>
                    <a:pt x="0" y="174243"/>
                  </a:lnTo>
                  <a:lnTo>
                    <a:pt x="0" y="871219"/>
                  </a:lnTo>
                  <a:lnTo>
                    <a:pt x="6221" y="917552"/>
                  </a:lnTo>
                  <a:lnTo>
                    <a:pt x="23781" y="959179"/>
                  </a:lnTo>
                  <a:lnTo>
                    <a:pt x="51022" y="994441"/>
                  </a:lnTo>
                  <a:lnTo>
                    <a:pt x="86284" y="1021682"/>
                  </a:lnTo>
                  <a:lnTo>
                    <a:pt x="127911" y="1039242"/>
                  </a:lnTo>
                  <a:lnTo>
                    <a:pt x="174244" y="1045463"/>
                  </a:lnTo>
                  <a:lnTo>
                    <a:pt x="2608579" y="1045463"/>
                  </a:lnTo>
                  <a:lnTo>
                    <a:pt x="2654912" y="1039242"/>
                  </a:lnTo>
                  <a:lnTo>
                    <a:pt x="2696539" y="1021682"/>
                  </a:lnTo>
                  <a:lnTo>
                    <a:pt x="2731801" y="994441"/>
                  </a:lnTo>
                  <a:lnTo>
                    <a:pt x="2759042" y="959179"/>
                  </a:lnTo>
                  <a:lnTo>
                    <a:pt x="2776602" y="917552"/>
                  </a:lnTo>
                  <a:lnTo>
                    <a:pt x="2782824" y="871219"/>
                  </a:lnTo>
                  <a:lnTo>
                    <a:pt x="2782824" y="174243"/>
                  </a:lnTo>
                  <a:lnTo>
                    <a:pt x="2776602" y="127911"/>
                  </a:lnTo>
                  <a:lnTo>
                    <a:pt x="2759042" y="86284"/>
                  </a:lnTo>
                  <a:lnTo>
                    <a:pt x="2731801" y="51022"/>
                  </a:lnTo>
                  <a:lnTo>
                    <a:pt x="2696539" y="23781"/>
                  </a:lnTo>
                  <a:lnTo>
                    <a:pt x="2654912" y="6221"/>
                  </a:lnTo>
                  <a:lnTo>
                    <a:pt x="2608579"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63" name="CustomShape 6"/>
          <p:cNvSpPr/>
          <p:nvPr/>
        </p:nvSpPr>
        <p:spPr>
          <a:xfrm>
            <a:off x="9493200" y="291240"/>
            <a:ext cx="230364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1" u="none" strike="noStrike" kern="1200" cap="none" spc="-1" normalizeH="0" baseline="0" noProof="0">
                <a:ln>
                  <a:noFill/>
                </a:ln>
                <a:solidFill>
                  <a:srgbClr val="000000"/>
                </a:solidFill>
                <a:effectLst/>
                <a:uLnTx/>
                <a:uFillTx/>
                <a:latin typeface="Gill Sans MT"/>
                <a:ea typeface="DejaVu Sans"/>
              </a:rPr>
              <a:t>Dotace</a:t>
            </a:r>
            <a:r>
              <a:rPr kumimoji="0" lang="cs-CZ" sz="1800" b="0" i="1" u="none" strike="noStrike" kern="1200" cap="none" spc="-15"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je</a:t>
            </a:r>
            <a:r>
              <a:rPr kumimoji="0" lang="cs-CZ" sz="1800" b="0" i="1" u="none" strike="noStrike" kern="1200" cap="none" spc="-7"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vyplácena</a:t>
            </a:r>
            <a:r>
              <a:rPr kumimoji="0" lang="cs-CZ" sz="1800" b="0" i="1" u="none" strike="noStrike" kern="1200" cap="none" spc="9"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na</a:t>
            </a:r>
            <a:r>
              <a:rPr kumimoji="0" lang="cs-CZ" sz="1800" b="0" i="1" u="none" strike="noStrike" kern="1200" cap="none" spc="1" normalizeH="0" baseline="0" noProof="0">
                <a:ln>
                  <a:noFill/>
                </a:ln>
                <a:solidFill>
                  <a:srgbClr val="000000"/>
                </a:solidFill>
                <a:effectLst/>
                <a:uLnTx/>
                <a:uFillTx/>
                <a:latin typeface="Gill Sans MT"/>
                <a:ea typeface="DejaVu Sans"/>
              </a:rPr>
              <a:t> </a:t>
            </a:r>
            <a:r>
              <a:rPr kumimoji="0" lang="cs-CZ" sz="1800" b="0" i="1" u="none" strike="noStrike" kern="1200" cap="none" spc="-26" normalizeH="0" baseline="0" noProof="0">
                <a:ln>
                  <a:noFill/>
                </a:ln>
                <a:solidFill>
                  <a:srgbClr val="000000"/>
                </a:solidFill>
                <a:effectLst/>
                <a:uLnTx/>
                <a:uFillTx/>
                <a:latin typeface="Gill Sans MT"/>
                <a:ea typeface="DejaVu Sans"/>
              </a:rPr>
              <a:t>ha </a:t>
            </a:r>
            <a:r>
              <a:rPr kumimoji="0" lang="cs-CZ" sz="1800" b="0" i="1" u="none" strike="noStrike" kern="1200" cap="none" spc="-1" normalizeH="0" baseline="0" noProof="0">
                <a:ln>
                  <a:noFill/>
                </a:ln>
                <a:solidFill>
                  <a:srgbClr val="000000"/>
                </a:solidFill>
                <a:effectLst/>
                <a:uLnTx/>
                <a:uFillTx/>
                <a:latin typeface="Gill Sans MT"/>
                <a:ea typeface="DejaVu Sans"/>
              </a:rPr>
              <a:t>se</a:t>
            </a:r>
            <a:r>
              <a:rPr kumimoji="0" lang="cs-CZ" sz="1800" b="0" i="1" u="none" strike="noStrike" kern="1200" cap="none" spc="-55"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zemědělskou</a:t>
            </a:r>
            <a:r>
              <a:rPr kumimoji="0" lang="cs-CZ" sz="1800" b="0" i="1" u="none" strike="noStrike" kern="1200" cap="none" spc="-41" normalizeH="0" baseline="0" noProof="0">
                <a:ln>
                  <a:noFill/>
                </a:ln>
                <a:solidFill>
                  <a:srgbClr val="000000"/>
                </a:solidFill>
                <a:effectLst/>
                <a:uLnTx/>
                <a:uFillTx/>
                <a:latin typeface="Gill Sans MT"/>
                <a:ea typeface="DejaVu Sans"/>
              </a:rPr>
              <a:t> </a:t>
            </a:r>
            <a:r>
              <a:rPr kumimoji="0" lang="cs-CZ" sz="1800" b="0" i="1" u="none" strike="noStrike" kern="1200" cap="none" spc="-12" normalizeH="0" baseline="0" noProof="0">
                <a:ln>
                  <a:noFill/>
                </a:ln>
                <a:solidFill>
                  <a:srgbClr val="000000"/>
                </a:solidFill>
                <a:effectLst/>
                <a:uLnTx/>
                <a:uFillTx/>
                <a:latin typeface="Gill Sans MT"/>
                <a:ea typeface="DejaVu Sans"/>
              </a:rPr>
              <a:t>kulturou </a:t>
            </a:r>
            <a:r>
              <a:rPr kumimoji="0" lang="cs-CZ" sz="1800" b="0" i="1" u="none" strike="noStrike" kern="1200" cap="none" spc="-1" normalizeH="0" baseline="0" noProof="0">
                <a:ln>
                  <a:noFill/>
                </a:ln>
                <a:solidFill>
                  <a:srgbClr val="000000"/>
                </a:solidFill>
                <a:effectLst/>
                <a:uLnTx/>
                <a:uFillTx/>
                <a:latin typeface="Gill Sans MT"/>
                <a:ea typeface="DejaVu Sans"/>
              </a:rPr>
              <a:t>standardní</a:t>
            </a:r>
            <a:r>
              <a:rPr kumimoji="0" lang="cs-CZ" sz="1800" b="0" i="1" u="none" strike="noStrike" kern="1200" cap="none" spc="-21" normalizeH="0" baseline="0" noProof="0">
                <a:ln>
                  <a:noFill/>
                </a:ln>
                <a:solidFill>
                  <a:srgbClr val="000000"/>
                </a:solidFill>
                <a:effectLst/>
                <a:uLnTx/>
                <a:uFillTx/>
                <a:latin typeface="Gill Sans MT"/>
                <a:ea typeface="DejaVu Sans"/>
              </a:rPr>
              <a:t> </a:t>
            </a:r>
            <a:r>
              <a:rPr kumimoji="0" lang="cs-CZ" sz="1800" b="0" i="1" u="none" strike="noStrike" kern="1200" cap="none" spc="-1" normalizeH="0" baseline="0" noProof="0">
                <a:ln>
                  <a:noFill/>
                </a:ln>
                <a:solidFill>
                  <a:srgbClr val="000000"/>
                </a:solidFill>
                <a:effectLst/>
                <a:uLnTx/>
                <a:uFillTx/>
                <a:latin typeface="Gill Sans MT"/>
                <a:ea typeface="DejaVu Sans"/>
              </a:rPr>
              <a:t>orná</a:t>
            </a:r>
            <a:r>
              <a:rPr kumimoji="0" lang="cs-CZ" sz="1800" b="0" i="1" u="none" strike="noStrike" kern="1200" cap="none" spc="-32" normalizeH="0" baseline="0" noProof="0">
                <a:ln>
                  <a:noFill/>
                </a:ln>
                <a:solidFill>
                  <a:srgbClr val="000000"/>
                </a:solidFill>
                <a:effectLst/>
                <a:uLnTx/>
                <a:uFillTx/>
                <a:latin typeface="Gill Sans MT"/>
                <a:ea typeface="DejaVu Sans"/>
              </a:rPr>
              <a:t> </a:t>
            </a:r>
            <a:r>
              <a:rPr kumimoji="0" lang="cs-CZ" sz="1800" b="0" i="1" u="none" strike="noStrike" kern="1200" cap="none" spc="-21" normalizeH="0" baseline="0" noProof="0">
                <a:ln>
                  <a:noFill/>
                </a:ln>
                <a:solidFill>
                  <a:srgbClr val="000000"/>
                </a:solidFill>
                <a:effectLst/>
                <a:uLnTx/>
                <a:uFillTx/>
                <a:latin typeface="Gill Sans MT"/>
                <a:ea typeface="DejaVu Sans"/>
              </a:rPr>
              <a:t>půda.</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464" name="Group 7"/>
          <p:cNvGrpSpPr/>
          <p:nvPr/>
        </p:nvGrpSpPr>
        <p:grpSpPr>
          <a:xfrm>
            <a:off x="716400" y="1018080"/>
            <a:ext cx="2865240" cy="481680"/>
            <a:chOff x="716400" y="1018080"/>
            <a:chExt cx="2865240" cy="481680"/>
          </a:xfrm>
        </p:grpSpPr>
        <p:pic>
          <p:nvPicPr>
            <p:cNvPr id="465" name="object 12"/>
            <p:cNvPicPr/>
            <p:nvPr/>
          </p:nvPicPr>
          <p:blipFill>
            <a:blip r:embed="rId5"/>
            <a:stretch/>
          </p:blipFill>
          <p:spPr>
            <a:xfrm>
              <a:off x="716400" y="1018080"/>
              <a:ext cx="2865240" cy="481680"/>
            </a:xfrm>
            <a:prstGeom prst="rect">
              <a:avLst/>
            </a:prstGeom>
            <a:ln>
              <a:noFill/>
            </a:ln>
          </p:spPr>
        </p:pic>
        <p:sp>
          <p:nvSpPr>
            <p:cNvPr id="466" name="CustomShape 8"/>
            <p:cNvSpPr/>
            <p:nvPr/>
          </p:nvSpPr>
          <p:spPr>
            <a:xfrm>
              <a:off x="732960" y="1034640"/>
              <a:ext cx="2781720" cy="397800"/>
            </a:xfrm>
            <a:custGeom>
              <a:avLst/>
              <a:gdLst/>
              <a:ahLst/>
              <a:cxnLst/>
              <a:rect l="l" t="t" r="r" b="b"/>
              <a:pathLst>
                <a:path w="2783204" h="399415">
                  <a:moveTo>
                    <a:pt x="2716276" y="0"/>
                  </a:moveTo>
                  <a:lnTo>
                    <a:pt x="66548" y="0"/>
                  </a:lnTo>
                  <a:lnTo>
                    <a:pt x="40644" y="5236"/>
                  </a:lnTo>
                  <a:lnTo>
                    <a:pt x="19491" y="19510"/>
                  </a:lnTo>
                  <a:lnTo>
                    <a:pt x="5229" y="40665"/>
                  </a:lnTo>
                  <a:lnTo>
                    <a:pt x="0" y="66548"/>
                  </a:lnTo>
                  <a:lnTo>
                    <a:pt x="0" y="332739"/>
                  </a:lnTo>
                  <a:lnTo>
                    <a:pt x="5229" y="358622"/>
                  </a:lnTo>
                  <a:lnTo>
                    <a:pt x="19491" y="379777"/>
                  </a:lnTo>
                  <a:lnTo>
                    <a:pt x="40644" y="394051"/>
                  </a:lnTo>
                  <a:lnTo>
                    <a:pt x="66548" y="399288"/>
                  </a:lnTo>
                  <a:lnTo>
                    <a:pt x="2716276" y="399288"/>
                  </a:lnTo>
                  <a:lnTo>
                    <a:pt x="2742158" y="394051"/>
                  </a:lnTo>
                  <a:lnTo>
                    <a:pt x="2763313" y="379777"/>
                  </a:lnTo>
                  <a:lnTo>
                    <a:pt x="2777587" y="358622"/>
                  </a:lnTo>
                  <a:lnTo>
                    <a:pt x="2782823" y="332739"/>
                  </a:lnTo>
                  <a:lnTo>
                    <a:pt x="2782823" y="66548"/>
                  </a:lnTo>
                  <a:lnTo>
                    <a:pt x="2777587" y="40665"/>
                  </a:lnTo>
                  <a:lnTo>
                    <a:pt x="2763313" y="19510"/>
                  </a:lnTo>
                  <a:lnTo>
                    <a:pt x="2742158" y="5236"/>
                  </a:lnTo>
                  <a:lnTo>
                    <a:pt x="2716276" y="0"/>
                  </a:lnTo>
                  <a:close/>
                </a:path>
              </a:pathLst>
            </a:custGeom>
            <a:solidFill>
              <a:srgbClr val="FFF1CC"/>
            </a:solidFill>
            <a:ln>
              <a:noFill/>
            </a:ln>
          </p:spPr>
          <p:style>
            <a:lnRef idx="0">
              <a:scrgbClr r="0" g="0" b="0"/>
            </a:lnRef>
            <a:fillRef idx="0">
              <a:scrgbClr r="0" g="0" b="0"/>
            </a:fillRef>
            <a:effectRef idx="0">
              <a:scrgbClr r="0" g="0" b="0"/>
            </a:effectRef>
            <a:fontRef idx="minor"/>
          </p:style>
        </p:sp>
      </p:grpSp>
      <p:sp>
        <p:nvSpPr>
          <p:cNvPr id="467" name="CustomShape 9"/>
          <p:cNvSpPr/>
          <p:nvPr/>
        </p:nvSpPr>
        <p:spPr>
          <a:xfrm>
            <a:off x="925560" y="1082880"/>
            <a:ext cx="1486440" cy="560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BEZE</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ZMĚNY</a:t>
            </a:r>
            <a:endParaRPr kumimoji="0" lang="cs-CZ" sz="1800" b="0" i="0" u="none" strike="noStrike" kern="1200" cap="none" spc="-1" normalizeH="0" baseline="0" noProof="0">
              <a:ln>
                <a:noFill/>
              </a:ln>
              <a:solidFill>
                <a:prstClr val="black"/>
              </a:solidFill>
              <a:effectLst/>
              <a:uLnTx/>
              <a:uFillTx/>
              <a:latin typeface="Arial"/>
            </a:endParaRPr>
          </a:p>
        </p:txBody>
      </p:sp>
      <p:sp>
        <p:nvSpPr>
          <p:cNvPr id="468" name="CustomShape 10"/>
          <p:cNvSpPr/>
          <p:nvPr/>
        </p:nvSpPr>
        <p:spPr>
          <a:xfrm>
            <a:off x="4290480" y="1572120"/>
            <a:ext cx="7415280" cy="472644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12320" marR="0" lvl="0" indent="0" algn="l" defTabSz="914400" rtl="0" eaLnBrk="1" fontAlgn="auto" latinLnBrk="0" hangingPunct="1">
              <a:lnSpc>
                <a:spcPct val="100000"/>
              </a:lnSpc>
              <a:spcBef>
                <a:spcPts val="105"/>
              </a:spcBef>
              <a:spcAft>
                <a:spcPts val="0"/>
              </a:spcAft>
              <a:buClrTx/>
              <a:buSzTx/>
              <a:buFontTx/>
              <a:buNone/>
              <a:tabLst/>
              <a:defRPr/>
            </a:pPr>
            <a:r>
              <a:rPr kumimoji="0" lang="cs-CZ" sz="3200" b="0" i="0" u="none" strike="noStrike" kern="1200" cap="none" spc="69" normalizeH="0" baseline="0" noProof="0">
                <a:ln>
                  <a:noFill/>
                </a:ln>
                <a:solidFill>
                  <a:srgbClr val="003300"/>
                </a:solidFill>
                <a:effectLst/>
                <a:uLnTx/>
                <a:uFillTx/>
                <a:latin typeface="Arial"/>
                <a:ea typeface="DejaVu Sans"/>
              </a:rPr>
              <a:t>Titul</a:t>
            </a:r>
            <a:r>
              <a:rPr kumimoji="0" lang="cs-CZ" sz="3200" b="0" i="0" u="none" strike="noStrike" kern="1200" cap="none" spc="-55" normalizeH="0" baseline="0" noProof="0">
                <a:ln>
                  <a:noFill/>
                </a:ln>
                <a:solidFill>
                  <a:srgbClr val="003300"/>
                </a:solidFill>
                <a:effectLst/>
                <a:uLnTx/>
                <a:uFillTx/>
                <a:latin typeface="Arial"/>
                <a:ea typeface="DejaVu Sans"/>
              </a:rPr>
              <a:t> </a:t>
            </a:r>
            <a:r>
              <a:rPr kumimoji="0" lang="cs-CZ" sz="3200" b="0" i="0" u="none" strike="noStrike" kern="1200" cap="none" spc="60" normalizeH="0" baseline="0" noProof="0">
                <a:ln>
                  <a:noFill/>
                </a:ln>
                <a:solidFill>
                  <a:srgbClr val="003300"/>
                </a:solidFill>
                <a:effectLst/>
                <a:uLnTx/>
                <a:uFillTx/>
                <a:latin typeface="Arial"/>
                <a:ea typeface="DejaVu Sans"/>
              </a:rPr>
              <a:t>Integrovaná</a:t>
            </a:r>
            <a:r>
              <a:rPr kumimoji="0" lang="cs-CZ" sz="3200" b="0" i="0" u="none" strike="noStrike" kern="1200" cap="none" spc="-75" normalizeH="0" baseline="0" noProof="0">
                <a:ln>
                  <a:noFill/>
                </a:ln>
                <a:solidFill>
                  <a:srgbClr val="003300"/>
                </a:solidFill>
                <a:effectLst/>
                <a:uLnTx/>
                <a:uFillTx/>
                <a:latin typeface="Arial"/>
                <a:ea typeface="DejaVu Sans"/>
              </a:rPr>
              <a:t> </a:t>
            </a:r>
            <a:r>
              <a:rPr kumimoji="0" lang="cs-CZ" sz="3200" b="0" i="0" u="none" strike="noStrike" kern="1200" cap="none" spc="86" normalizeH="0" baseline="0" noProof="0">
                <a:ln>
                  <a:noFill/>
                </a:ln>
                <a:solidFill>
                  <a:srgbClr val="003300"/>
                </a:solidFill>
                <a:effectLst/>
                <a:uLnTx/>
                <a:uFillTx/>
                <a:latin typeface="Arial"/>
                <a:ea typeface="DejaVu Sans"/>
              </a:rPr>
              <a:t>produkce</a:t>
            </a:r>
            <a:r>
              <a:rPr kumimoji="0" lang="cs-CZ" sz="3200" b="0" i="0" u="none" strike="noStrike" kern="1200" cap="none" spc="-66" normalizeH="0" baseline="0" noProof="0">
                <a:ln>
                  <a:noFill/>
                </a:ln>
                <a:solidFill>
                  <a:srgbClr val="003300"/>
                </a:solidFill>
                <a:effectLst/>
                <a:uLnTx/>
                <a:uFillTx/>
                <a:latin typeface="Arial"/>
                <a:ea typeface="DejaVu Sans"/>
              </a:rPr>
              <a:t> </a:t>
            </a:r>
            <a:r>
              <a:rPr kumimoji="0" lang="cs-CZ" sz="3200" b="0" i="0" u="none" strike="noStrike" kern="1200" cap="none" spc="140" normalizeH="0" baseline="0" noProof="0">
                <a:ln>
                  <a:noFill/>
                </a:ln>
                <a:solidFill>
                  <a:srgbClr val="003300"/>
                </a:solidFill>
                <a:effectLst/>
                <a:uLnTx/>
                <a:uFillTx/>
                <a:latin typeface="Arial"/>
                <a:ea typeface="DejaVu Sans"/>
              </a:rPr>
              <a:t>brambor</a:t>
            </a:r>
            <a:endParaRPr kumimoji="0" lang="cs-CZ" sz="3200" b="0" i="0" u="none" strike="noStrike" kern="1200" cap="none" spc="-1" normalizeH="0" baseline="0" noProof="0">
              <a:ln>
                <a:noFill/>
              </a:ln>
              <a:solidFill>
                <a:prstClr val="black"/>
              </a:solidFill>
              <a:effectLst/>
              <a:uLnTx/>
              <a:uFillTx/>
              <a:latin typeface="Arial"/>
            </a:endParaRPr>
          </a:p>
          <a:p>
            <a:pPr marL="195480" marR="0" lvl="0" indent="-181440" algn="just" defTabSz="914400" rtl="0" eaLnBrk="1" fontAlgn="auto" latinLnBrk="0" hangingPunct="1">
              <a:lnSpc>
                <a:spcPct val="100000"/>
              </a:lnSpc>
              <a:spcBef>
                <a:spcPts val="303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50"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6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výsadbu</a:t>
            </a:r>
            <a:r>
              <a:rPr kumimoji="0" lang="cs-CZ" sz="1800" b="0" i="0" u="none" strike="noStrike" kern="1200" cap="none" spc="7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brambor</a:t>
            </a:r>
            <a:r>
              <a:rPr kumimoji="0" lang="cs-CZ" sz="1800" b="0" i="0" u="none" strike="noStrike" kern="1200" cap="none" spc="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DPB</a:t>
            </a:r>
            <a:r>
              <a:rPr kumimoji="0" lang="cs-CZ" sz="1800" b="0" i="0" u="none" strike="noStrike" kern="1200" cap="none" spc="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8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jeho</a:t>
            </a:r>
            <a:r>
              <a:rPr kumimoji="0" lang="cs-CZ" sz="1800" b="0" i="0" u="none" strike="noStrike" kern="1200" cap="none" spc="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části,</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7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kterém</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byla</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pěstována </a:t>
            </a:r>
            <a:r>
              <a:rPr kumimoji="0" lang="cs-CZ" sz="1800" b="0" i="0" u="none" strike="noStrike" kern="1200" cap="none" spc="-1" normalizeH="0" baseline="0" noProof="0">
                <a:ln>
                  <a:noFill/>
                </a:ln>
                <a:solidFill>
                  <a:srgbClr val="000000"/>
                </a:solidFill>
                <a:effectLst/>
                <a:uLnTx/>
                <a:uFillTx/>
                <a:latin typeface="Calibri"/>
                <a:ea typeface="DejaVu Sans"/>
              </a:rPr>
              <a:t>předplodina,</a:t>
            </a:r>
            <a:r>
              <a:rPr kumimoji="0" lang="cs-CZ" sz="1800" b="0" i="0" u="none" strike="noStrike" kern="1200" cap="none" spc="54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52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hlavní</a:t>
            </a:r>
            <a:r>
              <a:rPr kumimoji="0" lang="cs-CZ" sz="1800" b="0" i="0" u="none" strike="noStrike" kern="1200" cap="none" spc="54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plodina</a:t>
            </a:r>
            <a:r>
              <a:rPr kumimoji="0" lang="cs-CZ" sz="1800" b="0" i="0" u="none" strike="noStrike" kern="1200" cap="none" spc="54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54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meziplodinou,</a:t>
            </a:r>
            <a:r>
              <a:rPr kumimoji="0" lang="cs-CZ" sz="1800" b="0" i="0" u="none" strike="noStrike" kern="1200" cap="none" spc="50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54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54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kterém</a:t>
            </a:r>
            <a:r>
              <a:rPr kumimoji="0" lang="cs-CZ" sz="1800" b="0" i="0" u="none" strike="noStrike" kern="1200" cap="none" spc="540"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bylo </a:t>
            </a:r>
            <a:r>
              <a:rPr kumimoji="0" lang="cs-CZ" sz="1800" b="0" i="0" u="none" strike="noStrike" kern="1200" cap="none" spc="-1" normalizeH="0" baseline="0" noProof="0">
                <a:ln>
                  <a:noFill/>
                </a:ln>
                <a:solidFill>
                  <a:srgbClr val="000000"/>
                </a:solidFill>
                <a:effectLst/>
                <a:uLnTx/>
                <a:uFillTx/>
                <a:latin typeface="Calibri"/>
                <a:ea typeface="DejaVu Sans"/>
              </a:rPr>
              <a:t>aplikováno</a:t>
            </a:r>
            <a:r>
              <a:rPr kumimoji="0" lang="cs-CZ" sz="1800" b="0" i="0" u="none" strike="noStrike" kern="1200" cap="none" spc="6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tuhé</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6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kapalné</a:t>
            </a:r>
            <a:r>
              <a:rPr kumimoji="0" lang="cs-CZ" sz="1800" b="0" i="0" u="none" strike="noStrike" kern="1200" cap="none" spc="8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statkové</a:t>
            </a:r>
            <a:r>
              <a:rPr kumimoji="0" lang="cs-CZ" sz="1800" b="0" i="0" u="none" strike="noStrike" kern="1200" cap="none" spc="7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hnojivo</a:t>
            </a:r>
            <a:r>
              <a:rPr kumimoji="0" lang="cs-CZ" sz="1800" b="0" i="0" u="none" strike="noStrike" kern="1200" cap="none" spc="6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6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tuhé</a:t>
            </a:r>
            <a:r>
              <a:rPr kumimoji="0" lang="cs-CZ" sz="1800" b="0" i="0" u="none" strike="noStrike" kern="1200" cap="none" spc="6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organické</a:t>
            </a:r>
            <a:r>
              <a:rPr kumimoji="0" lang="cs-CZ" sz="1800" b="0" i="0" u="none" strike="noStrike" kern="1200" cap="none" spc="80"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hnojivo </a:t>
            </a:r>
            <a:r>
              <a:rPr kumimoji="0" lang="cs-CZ" sz="1800" b="0" i="0" u="none" strike="noStrike" kern="1200" cap="none" spc="-1" normalizeH="0" baseline="0" noProof="0">
                <a:ln>
                  <a:noFill/>
                </a:ln>
                <a:solidFill>
                  <a:srgbClr val="000000"/>
                </a:solidFill>
                <a:effectLst/>
                <a:uLnTx/>
                <a:uFillTx/>
                <a:latin typeface="Calibri"/>
                <a:ea typeface="DejaVu Sans"/>
              </a:rPr>
              <a:t>(komposty),</a:t>
            </a:r>
            <a:r>
              <a:rPr kumimoji="0" lang="cs-CZ" sz="1800" b="0" i="0" u="none" strike="noStrike" kern="1200" cap="none" spc="12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přičemž</a:t>
            </a:r>
            <a:r>
              <a:rPr kumimoji="0" lang="cs-CZ" sz="1800" b="0" i="0" u="none" strike="noStrike" kern="1200" cap="none" spc="12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předplodina</a:t>
            </a:r>
            <a:r>
              <a:rPr kumimoji="0" lang="cs-CZ" sz="1800" b="0" i="0" u="none" strike="noStrike" kern="1200" cap="none" spc="12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1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meziplodina</a:t>
            </a:r>
            <a:r>
              <a:rPr kumimoji="0" lang="cs-CZ" sz="1800" b="0" i="0" u="none" strike="noStrike" kern="1200" cap="none" spc="13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byla</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zapravena</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26"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půdy </a:t>
            </a:r>
            <a:r>
              <a:rPr kumimoji="0" lang="cs-CZ" sz="1800" b="0" i="0" u="none" strike="noStrike" kern="1200" cap="none" spc="-1" normalizeH="0" baseline="0" noProof="0">
                <a:ln>
                  <a:noFill/>
                </a:ln>
                <a:solidFill>
                  <a:srgbClr val="000000"/>
                </a:solidFill>
                <a:effectLst/>
                <a:uLnTx/>
                <a:uFillTx/>
                <a:latin typeface="Calibri"/>
                <a:ea typeface="DejaVu Sans"/>
              </a:rPr>
              <a:t>jako</a:t>
            </a:r>
            <a:r>
              <a:rPr kumimoji="0" lang="cs-CZ" sz="1800" b="0" i="0" u="none" strike="noStrike" kern="1200" cap="none" spc="-7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zelené</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hnojení</a:t>
            </a:r>
            <a:endParaRPr kumimoji="0" lang="cs-CZ" sz="1800" b="0" i="0" u="none" strike="noStrike" kern="1200" cap="none" spc="-1" normalizeH="0" baseline="0" noProof="0">
              <a:ln>
                <a:noFill/>
              </a:ln>
              <a:solidFill>
                <a:prstClr val="black"/>
              </a:solidFill>
              <a:effectLst/>
              <a:uLnTx/>
              <a:uFillTx/>
              <a:latin typeface="Arial"/>
            </a:endParaRPr>
          </a:p>
          <a:p>
            <a:pPr marL="195480" marR="0" lvl="0" indent="-181440" algn="just" defTabSz="914400" rtl="0" eaLnBrk="1" fontAlgn="auto" latinLnBrk="0" hangingPunct="1">
              <a:lnSpc>
                <a:spcPct val="100000"/>
              </a:lnSpc>
              <a:spcBef>
                <a:spcPts val="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76"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používat</a:t>
            </a:r>
            <a:r>
              <a:rPr kumimoji="0" lang="cs-CZ" sz="1800" b="0" i="0" u="none" strike="noStrike" kern="1200" cap="none" spc="29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minimálně</a:t>
            </a:r>
            <a:r>
              <a:rPr kumimoji="0" lang="cs-CZ" sz="1800" b="0" i="0" u="none" strike="noStrike" kern="1200" cap="none" spc="30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29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50</a:t>
            </a:r>
            <a:r>
              <a:rPr kumimoji="0" lang="cs-CZ" sz="1800" b="0" i="0" u="none" strike="noStrike" kern="1200" cap="none" spc="30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9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plochy</a:t>
            </a:r>
            <a:r>
              <a:rPr kumimoji="0" lang="cs-CZ" sz="1800" b="0" i="0" u="none" strike="noStrike" kern="1200" cap="none" spc="30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DPB</a:t>
            </a:r>
            <a:r>
              <a:rPr kumimoji="0" lang="cs-CZ" sz="1800" b="0" i="0" u="none" strike="noStrike" kern="1200" cap="none" spc="29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zařazených</a:t>
            </a:r>
            <a:r>
              <a:rPr kumimoji="0" lang="cs-CZ" sz="1800" b="0" i="0" u="none" strike="noStrike" kern="1200" cap="none" spc="29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99"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příslušném </a:t>
            </a:r>
            <a:r>
              <a:rPr kumimoji="0" lang="cs-CZ" sz="1800" b="0" i="0" u="none" strike="noStrike" kern="1200" cap="none" spc="-1" normalizeH="0" baseline="0" noProof="0">
                <a:ln>
                  <a:noFill/>
                </a:ln>
                <a:solidFill>
                  <a:srgbClr val="000000"/>
                </a:solidFill>
                <a:effectLst/>
                <a:uLnTx/>
                <a:uFillTx/>
                <a:latin typeface="Calibri"/>
                <a:ea typeface="DejaVu Sans"/>
              </a:rPr>
              <a:t>kalendářním</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roce</a:t>
            </a:r>
            <a:r>
              <a:rPr kumimoji="0" lang="cs-CZ" sz="1800" b="0" i="0" u="none" strike="noStrike" kern="1200" cap="none" spc="42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titulu</a:t>
            </a:r>
            <a:r>
              <a:rPr kumimoji="0" lang="cs-CZ" sz="1800" b="0" i="0" u="none" strike="noStrike" kern="1200" cap="none" spc="42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a:t>
            </a:r>
            <a:r>
              <a:rPr kumimoji="0" lang="cs-CZ" sz="1800" b="0" i="0" u="none" strike="noStrike" kern="1200" cap="none" spc="4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předčasné</a:t>
            </a:r>
            <a:r>
              <a:rPr kumimoji="0" lang="cs-CZ" sz="1800" b="0" i="0" u="none" strike="noStrike" kern="1200" cap="none" spc="42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ukončení</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vegetace</a:t>
            </a:r>
            <a:r>
              <a:rPr kumimoji="0" lang="cs-CZ" sz="1800" b="0" i="0" u="none" strike="noStrike" kern="1200" cap="none" spc="4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alternativní </a:t>
            </a:r>
            <a:r>
              <a:rPr kumimoji="0" lang="cs-CZ" sz="1800" b="0" i="0" u="none" strike="noStrike" kern="1200" cap="none" spc="-1" normalizeH="0" baseline="0" noProof="0">
                <a:ln>
                  <a:noFill/>
                </a:ln>
                <a:solidFill>
                  <a:srgbClr val="000000"/>
                </a:solidFill>
                <a:effectLst/>
                <a:uLnTx/>
                <a:uFillTx/>
                <a:latin typeface="Calibri"/>
                <a:ea typeface="DejaVu Sans"/>
              </a:rPr>
              <a:t>metodu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vyloučením </a:t>
            </a:r>
            <a:r>
              <a:rPr kumimoji="0" lang="cs-CZ" sz="1800" b="0" i="0" u="none" strike="noStrike" kern="1200" cap="none" spc="-12" normalizeH="0" baseline="0" noProof="0">
                <a:ln>
                  <a:noFill/>
                </a:ln>
                <a:solidFill>
                  <a:srgbClr val="000000"/>
                </a:solidFill>
                <a:effectLst/>
                <a:uLnTx/>
                <a:uFillTx/>
                <a:latin typeface="Calibri"/>
                <a:ea typeface="DejaVu Sans"/>
              </a:rPr>
              <a:t>desikantů</a:t>
            </a:r>
            <a:endParaRPr kumimoji="0" lang="cs-CZ" sz="1800" b="0" i="0" u="none" strike="noStrike" kern="1200" cap="none" spc="-1" normalizeH="0" baseline="0" noProof="0">
              <a:ln>
                <a:noFill/>
              </a:ln>
              <a:solidFill>
                <a:prstClr val="black"/>
              </a:solidFill>
              <a:effectLst/>
              <a:uLnTx/>
              <a:uFillTx/>
              <a:latin typeface="Arial"/>
            </a:endParaRPr>
          </a:p>
          <a:p>
            <a:pPr marL="195480" marR="0" lvl="0" indent="-18144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53"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33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a:t>
            </a:r>
            <a:r>
              <a:rPr kumimoji="0" lang="cs-CZ" sz="1800" b="0" i="0" u="none" strike="noStrike" kern="1200" cap="none" spc="33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celé</a:t>
            </a:r>
            <a:r>
              <a:rPr kumimoji="0" lang="cs-CZ" sz="1800" b="0" i="0" u="none" strike="noStrike" kern="1200" cap="none" spc="3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období</a:t>
            </a:r>
            <a:r>
              <a:rPr kumimoji="0" lang="cs-CZ" sz="1800" b="0" i="0" u="none" strike="noStrike" kern="1200" cap="none" spc="33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trvání</a:t>
            </a:r>
            <a:r>
              <a:rPr kumimoji="0" lang="cs-CZ" sz="1800" b="0" i="0" u="none" strike="noStrike" kern="1200" cap="none" spc="3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závazku</a:t>
            </a:r>
            <a:r>
              <a:rPr kumimoji="0" lang="cs-CZ" sz="1800" b="0" i="0" u="none" strike="noStrike" kern="1200" cap="none" spc="3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nejvýše</a:t>
            </a:r>
            <a:r>
              <a:rPr kumimoji="0" lang="cs-CZ" sz="1800" b="0" i="0" u="none" strike="noStrike" kern="1200" cap="none" spc="3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a:t>
            </a:r>
            <a:r>
              <a:rPr kumimoji="0" lang="cs-CZ" sz="1800" b="0" i="0" u="none" strike="noStrike" kern="1200" cap="none" spc="34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a:t>
            </a:r>
            <a:r>
              <a:rPr kumimoji="0" lang="cs-CZ" sz="1800" b="0" i="0" u="none" strike="noStrike" kern="1200" cap="none" spc="35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insekticidů</a:t>
            </a:r>
            <a:r>
              <a:rPr kumimoji="0" lang="cs-CZ" sz="1800" b="0" i="0" u="none" strike="noStrike" kern="1200" cap="none" spc="36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proti </a:t>
            </a:r>
            <a:r>
              <a:rPr kumimoji="0" lang="cs-CZ" sz="1800" b="0" i="0" u="none" strike="noStrike" kern="1200" cap="none" spc="-1" normalizeH="0" baseline="0" noProof="0">
                <a:ln>
                  <a:noFill/>
                </a:ln>
                <a:solidFill>
                  <a:srgbClr val="000000"/>
                </a:solidFill>
                <a:effectLst/>
                <a:uLnTx/>
                <a:uFillTx/>
                <a:latin typeface="Calibri"/>
                <a:ea typeface="DejaVu Sans"/>
              </a:rPr>
              <a:t>mandelince</a:t>
            </a:r>
            <a:r>
              <a:rPr kumimoji="0" lang="cs-CZ" sz="1800" b="0" i="0" u="none" strike="noStrike" kern="1200" cap="none" spc="39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bramborové,</a:t>
            </a:r>
            <a:r>
              <a:rPr kumimoji="0" lang="cs-CZ" sz="1800" b="0" i="0" u="none" strike="noStrike" kern="1200" cap="none" spc="38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přičemž</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první</a:t>
            </a:r>
            <a:r>
              <a:rPr kumimoji="0" lang="cs-CZ" sz="1800" b="0" i="0" u="none" strike="noStrike" kern="1200" cap="none" spc="39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aplikace</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bude</a:t>
            </a:r>
            <a:r>
              <a:rPr kumimoji="0" lang="cs-CZ" sz="1800" b="0" i="0" u="none" strike="noStrike" kern="1200" cap="none" spc="398"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provedena</a:t>
            </a:r>
            <a:r>
              <a:rPr kumimoji="0" lang="cs-CZ" sz="1800" b="0" i="0" u="none" strike="noStrike" kern="1200" cap="none" spc="38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vždy</a:t>
            </a:r>
            <a:r>
              <a:rPr kumimoji="0" lang="cs-CZ" sz="1800" b="0" i="0" u="none" strike="noStrike" kern="1200" cap="none" spc="389"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EZ </a:t>
            </a:r>
            <a:r>
              <a:rPr kumimoji="0" lang="cs-CZ" sz="1800" b="0" i="0" u="none" strike="noStrike" kern="1200" cap="none" spc="-1" normalizeH="0" baseline="0" noProof="0">
                <a:ln>
                  <a:noFill/>
                </a:ln>
                <a:solidFill>
                  <a:srgbClr val="000000"/>
                </a:solidFill>
                <a:effectLst/>
                <a:uLnTx/>
                <a:uFillTx/>
                <a:latin typeface="Calibri"/>
                <a:ea typeface="DejaVu Sans"/>
              </a:rPr>
              <a:t>POR</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počtu</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nejsou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započítány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POR)</a:t>
            </a:r>
            <a:endParaRPr kumimoji="0" lang="cs-CZ" sz="1800" b="0" i="0" u="none" strike="noStrike" kern="1200" cap="none" spc="-1" normalizeH="0" baseline="0" noProof="0">
              <a:ln>
                <a:noFill/>
              </a:ln>
              <a:solidFill>
                <a:prstClr val="black"/>
              </a:solidFill>
              <a:effectLst/>
              <a:uLnTx/>
              <a:uFillTx/>
              <a:latin typeface="Arial"/>
            </a:endParaRPr>
          </a:p>
          <a:p>
            <a:pPr marL="195480" marR="0" lvl="0" indent="-18144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65"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provést</a:t>
            </a:r>
            <a:r>
              <a:rPr kumimoji="0" lang="cs-CZ" sz="1800" b="0" i="0" u="none" strike="noStrike" kern="1200" cap="none" spc="1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a:t>
            </a:r>
            <a:r>
              <a:rPr kumimoji="0" lang="cs-CZ" sz="1800" b="0" i="0" u="none" strike="noStrike" kern="1200" cap="none" spc="1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celé</a:t>
            </a:r>
            <a:r>
              <a:rPr kumimoji="0" lang="cs-CZ" sz="1800" b="0" i="0" u="none" strike="noStrike" kern="1200" cap="none" spc="1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období</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trvání</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závazku</a:t>
            </a:r>
            <a:r>
              <a:rPr kumimoji="0" lang="cs-CZ" sz="1800" b="0" i="0" u="none" strike="noStrike" kern="1200" cap="none" spc="1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nejvýše</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30</a:t>
            </a:r>
            <a:r>
              <a:rPr kumimoji="0" lang="cs-CZ" sz="1800" b="0" i="0" u="none" strike="noStrike" kern="1200" cap="none" spc="1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114"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konvenčních </a:t>
            </a:r>
            <a:r>
              <a:rPr kumimoji="0" lang="cs-CZ" sz="1800" b="0" i="0" u="none" strike="noStrike" kern="1200" cap="none" spc="-1" normalizeH="0" baseline="0" noProof="0">
                <a:ln>
                  <a:noFill/>
                </a:ln>
                <a:solidFill>
                  <a:srgbClr val="000000"/>
                </a:solidFill>
                <a:effectLst/>
                <a:uLnTx/>
                <a:uFillTx/>
                <a:latin typeface="Calibri"/>
                <a:ea typeface="DejaVu Sans"/>
              </a:rPr>
              <a:t>fungicidů</a:t>
            </a:r>
            <a:r>
              <a:rPr kumimoji="0" lang="cs-CZ" sz="1800" b="0" i="0" u="none" strike="noStrike" kern="1200" cap="none" spc="10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proti</a:t>
            </a:r>
            <a:r>
              <a:rPr kumimoji="0" lang="cs-CZ" sz="1800" b="0" i="0" u="none" strike="noStrike" kern="1200" cap="none" spc="1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plísni</a:t>
            </a:r>
            <a:r>
              <a:rPr kumimoji="0" lang="cs-CZ" sz="1800" b="0" i="0" u="none" strike="noStrike" kern="1200" cap="none" spc="1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bramborové,</a:t>
            </a:r>
            <a:r>
              <a:rPr kumimoji="0" lang="cs-CZ" sz="1800" b="0" i="0" u="none" strike="noStrike" kern="1200" cap="none" spc="10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přičemž</a:t>
            </a:r>
            <a:r>
              <a:rPr kumimoji="0" lang="cs-CZ" sz="1800" b="0" i="0" u="none" strike="noStrike" kern="1200" cap="none" spc="1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počet</a:t>
            </a:r>
            <a:r>
              <a:rPr kumimoji="0" lang="cs-CZ" sz="1800" b="0" i="0" u="none" strike="noStrike" kern="1200" cap="none" spc="103"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aplikací</a:t>
            </a:r>
            <a:r>
              <a:rPr kumimoji="0" lang="cs-CZ" sz="1800" b="0" i="0" u="none" strike="noStrike" kern="1200" cap="none" spc="10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10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POR</a:t>
            </a:r>
            <a:r>
              <a:rPr kumimoji="0" lang="cs-CZ" sz="1800" b="0" i="0" u="none" strike="noStrike" kern="1200" cap="none" spc="94"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není </a:t>
            </a:r>
            <a:r>
              <a:rPr kumimoji="0" lang="cs-CZ" sz="1800" b="0" i="0" u="none" strike="noStrike" kern="1200" cap="none" spc="-12" normalizeH="0" baseline="0" noProof="0">
                <a:ln>
                  <a:noFill/>
                </a:ln>
                <a:solidFill>
                  <a:srgbClr val="000000"/>
                </a:solidFill>
                <a:effectLst/>
                <a:uLnTx/>
                <a:uFillTx/>
                <a:latin typeface="Calibri"/>
                <a:ea typeface="DejaVu Sans"/>
              </a:rPr>
              <a:t>omezen</a:t>
            </a:r>
            <a:endParaRPr kumimoji="0" lang="cs-CZ" sz="1800" b="0" i="0" u="none" strike="noStrike" kern="1200" cap="none" spc="-1" normalizeH="0" baseline="0" noProof="0">
              <a:ln>
                <a:noFill/>
              </a:ln>
              <a:solidFill>
                <a:prstClr val="black"/>
              </a:solidFill>
              <a:effectLst/>
              <a:uLnTx/>
              <a:uFillTx/>
              <a:latin typeface="Arial"/>
            </a:endParaRPr>
          </a:p>
        </p:txBody>
      </p:sp>
      <p:pic>
        <p:nvPicPr>
          <p:cNvPr id="469" name="object 16"/>
          <p:cNvPicPr/>
          <p:nvPr/>
        </p:nvPicPr>
        <p:blipFill>
          <a:blip r:embed="rId6"/>
          <a:stretch/>
        </p:blipFill>
        <p:spPr>
          <a:xfrm>
            <a:off x="3916800" y="1719000"/>
            <a:ext cx="251640" cy="251640"/>
          </a:xfrm>
          <a:prstGeom prst="rect">
            <a:avLst/>
          </a:prstGeom>
          <a:ln>
            <a:noFill/>
          </a:ln>
        </p:spPr>
      </p:pic>
      <p:pic>
        <p:nvPicPr>
          <p:cNvPr id="470" name="object 17"/>
          <p:cNvPicPr/>
          <p:nvPr/>
        </p:nvPicPr>
        <p:blipFill>
          <a:blip r:embed="rId7"/>
          <a:stretch/>
        </p:blipFill>
        <p:spPr>
          <a:xfrm>
            <a:off x="472320" y="536400"/>
            <a:ext cx="251640" cy="249840"/>
          </a:xfrm>
          <a:prstGeom prst="rect">
            <a:avLst/>
          </a:prstGeom>
          <a:ln>
            <a:noFill/>
          </a:ln>
        </p:spPr>
      </p:pic>
      <p:grpSp>
        <p:nvGrpSpPr>
          <p:cNvPr id="471" name="Group 11"/>
          <p:cNvGrpSpPr/>
          <p:nvPr/>
        </p:nvGrpSpPr>
        <p:grpSpPr>
          <a:xfrm>
            <a:off x="847440" y="3485520"/>
            <a:ext cx="2688480" cy="2688480"/>
            <a:chOff x="847440" y="3485520"/>
            <a:chExt cx="2688480" cy="2688480"/>
          </a:xfrm>
        </p:grpSpPr>
        <p:pic>
          <p:nvPicPr>
            <p:cNvPr id="472" name="object 19"/>
            <p:cNvPicPr/>
            <p:nvPr/>
          </p:nvPicPr>
          <p:blipFill>
            <a:blip r:embed="rId8"/>
            <a:stretch/>
          </p:blipFill>
          <p:spPr>
            <a:xfrm>
              <a:off x="847440" y="3485520"/>
              <a:ext cx="2688480" cy="2688480"/>
            </a:xfrm>
            <a:prstGeom prst="rect">
              <a:avLst/>
            </a:prstGeom>
            <a:ln>
              <a:noFill/>
            </a:ln>
          </p:spPr>
        </p:pic>
        <p:sp>
          <p:nvSpPr>
            <p:cNvPr id="473" name="CustomShape 12"/>
            <p:cNvSpPr/>
            <p:nvPr/>
          </p:nvSpPr>
          <p:spPr>
            <a:xfrm>
              <a:off x="847440" y="3485520"/>
              <a:ext cx="2688480" cy="2688480"/>
            </a:xfrm>
            <a:custGeom>
              <a:avLst/>
              <a:gdLst/>
              <a:ahLst/>
              <a:cxnLst/>
              <a:rect l="l" t="t" r="r" b="b"/>
              <a:pathLst>
                <a:path w="2689860" h="2689860">
                  <a:moveTo>
                    <a:pt x="0" y="1344930"/>
                  </a:moveTo>
                  <a:lnTo>
                    <a:pt x="848" y="1296689"/>
                  </a:lnTo>
                  <a:lnTo>
                    <a:pt x="3376" y="1248875"/>
                  </a:lnTo>
                  <a:lnTo>
                    <a:pt x="7554" y="1201518"/>
                  </a:lnTo>
                  <a:lnTo>
                    <a:pt x="13355" y="1154645"/>
                  </a:lnTo>
                  <a:lnTo>
                    <a:pt x="20748" y="1108285"/>
                  </a:lnTo>
                  <a:lnTo>
                    <a:pt x="29707" y="1062466"/>
                  </a:lnTo>
                  <a:lnTo>
                    <a:pt x="40202" y="1017216"/>
                  </a:lnTo>
                  <a:lnTo>
                    <a:pt x="52206" y="972565"/>
                  </a:lnTo>
                  <a:lnTo>
                    <a:pt x="65689" y="928540"/>
                  </a:lnTo>
                  <a:lnTo>
                    <a:pt x="80624" y="885170"/>
                  </a:lnTo>
                  <a:lnTo>
                    <a:pt x="96982" y="842484"/>
                  </a:lnTo>
                  <a:lnTo>
                    <a:pt x="114734" y="800509"/>
                  </a:lnTo>
                  <a:lnTo>
                    <a:pt x="133852" y="759275"/>
                  </a:lnTo>
                  <a:lnTo>
                    <a:pt x="154308" y="718809"/>
                  </a:lnTo>
                  <a:lnTo>
                    <a:pt x="176072" y="679141"/>
                  </a:lnTo>
                  <a:lnTo>
                    <a:pt x="199118" y="640298"/>
                  </a:lnTo>
                  <a:lnTo>
                    <a:pt x="223415" y="602310"/>
                  </a:lnTo>
                  <a:lnTo>
                    <a:pt x="248937" y="565204"/>
                  </a:lnTo>
                  <a:lnTo>
                    <a:pt x="275654" y="529008"/>
                  </a:lnTo>
                  <a:lnTo>
                    <a:pt x="303538" y="493753"/>
                  </a:lnTo>
                  <a:lnTo>
                    <a:pt x="332560" y="459465"/>
                  </a:lnTo>
                  <a:lnTo>
                    <a:pt x="362692" y="426173"/>
                  </a:lnTo>
                  <a:lnTo>
                    <a:pt x="393906" y="393906"/>
                  </a:lnTo>
                  <a:lnTo>
                    <a:pt x="426173" y="362692"/>
                  </a:lnTo>
                  <a:lnTo>
                    <a:pt x="459465" y="332560"/>
                  </a:lnTo>
                  <a:lnTo>
                    <a:pt x="493753" y="303538"/>
                  </a:lnTo>
                  <a:lnTo>
                    <a:pt x="529008" y="275654"/>
                  </a:lnTo>
                  <a:lnTo>
                    <a:pt x="565204" y="248937"/>
                  </a:lnTo>
                  <a:lnTo>
                    <a:pt x="602310" y="223415"/>
                  </a:lnTo>
                  <a:lnTo>
                    <a:pt x="640298" y="199118"/>
                  </a:lnTo>
                  <a:lnTo>
                    <a:pt x="679141" y="176072"/>
                  </a:lnTo>
                  <a:lnTo>
                    <a:pt x="718809" y="154308"/>
                  </a:lnTo>
                  <a:lnTo>
                    <a:pt x="759275" y="133852"/>
                  </a:lnTo>
                  <a:lnTo>
                    <a:pt x="800509" y="114734"/>
                  </a:lnTo>
                  <a:lnTo>
                    <a:pt x="842484" y="96982"/>
                  </a:lnTo>
                  <a:lnTo>
                    <a:pt x="885170" y="80624"/>
                  </a:lnTo>
                  <a:lnTo>
                    <a:pt x="928540" y="65689"/>
                  </a:lnTo>
                  <a:lnTo>
                    <a:pt x="972565" y="52206"/>
                  </a:lnTo>
                  <a:lnTo>
                    <a:pt x="1017216" y="40202"/>
                  </a:lnTo>
                  <a:lnTo>
                    <a:pt x="1062466" y="29707"/>
                  </a:lnTo>
                  <a:lnTo>
                    <a:pt x="1108285" y="20748"/>
                  </a:lnTo>
                  <a:lnTo>
                    <a:pt x="1154645" y="13355"/>
                  </a:lnTo>
                  <a:lnTo>
                    <a:pt x="1201518" y="7554"/>
                  </a:lnTo>
                  <a:lnTo>
                    <a:pt x="1248875" y="3376"/>
                  </a:lnTo>
                  <a:lnTo>
                    <a:pt x="1296689" y="848"/>
                  </a:lnTo>
                  <a:lnTo>
                    <a:pt x="1344930" y="0"/>
                  </a:lnTo>
                  <a:lnTo>
                    <a:pt x="1393170" y="848"/>
                  </a:lnTo>
                  <a:lnTo>
                    <a:pt x="1440984" y="3376"/>
                  </a:lnTo>
                  <a:lnTo>
                    <a:pt x="1488341" y="7554"/>
                  </a:lnTo>
                  <a:lnTo>
                    <a:pt x="1535214" y="13355"/>
                  </a:lnTo>
                  <a:lnTo>
                    <a:pt x="1581574" y="20748"/>
                  </a:lnTo>
                  <a:lnTo>
                    <a:pt x="1627393" y="29707"/>
                  </a:lnTo>
                  <a:lnTo>
                    <a:pt x="1672643" y="40202"/>
                  </a:lnTo>
                  <a:lnTo>
                    <a:pt x="1717294" y="52206"/>
                  </a:lnTo>
                  <a:lnTo>
                    <a:pt x="1761319" y="65689"/>
                  </a:lnTo>
                  <a:lnTo>
                    <a:pt x="1804689" y="80624"/>
                  </a:lnTo>
                  <a:lnTo>
                    <a:pt x="1847375" y="96982"/>
                  </a:lnTo>
                  <a:lnTo>
                    <a:pt x="1889350" y="114734"/>
                  </a:lnTo>
                  <a:lnTo>
                    <a:pt x="1930584" y="133852"/>
                  </a:lnTo>
                  <a:lnTo>
                    <a:pt x="1971050" y="154308"/>
                  </a:lnTo>
                  <a:lnTo>
                    <a:pt x="2010718" y="176072"/>
                  </a:lnTo>
                  <a:lnTo>
                    <a:pt x="2049561" y="199118"/>
                  </a:lnTo>
                  <a:lnTo>
                    <a:pt x="2087549" y="223415"/>
                  </a:lnTo>
                  <a:lnTo>
                    <a:pt x="2124655" y="248937"/>
                  </a:lnTo>
                  <a:lnTo>
                    <a:pt x="2160851" y="275654"/>
                  </a:lnTo>
                  <a:lnTo>
                    <a:pt x="2196106" y="303538"/>
                  </a:lnTo>
                  <a:lnTo>
                    <a:pt x="2230394" y="332560"/>
                  </a:lnTo>
                  <a:lnTo>
                    <a:pt x="2263686" y="362692"/>
                  </a:lnTo>
                  <a:lnTo>
                    <a:pt x="2295953" y="393906"/>
                  </a:lnTo>
                  <a:lnTo>
                    <a:pt x="2327167" y="426173"/>
                  </a:lnTo>
                  <a:lnTo>
                    <a:pt x="2357299" y="459465"/>
                  </a:lnTo>
                  <a:lnTo>
                    <a:pt x="2386321" y="493753"/>
                  </a:lnTo>
                  <a:lnTo>
                    <a:pt x="2414205" y="529008"/>
                  </a:lnTo>
                  <a:lnTo>
                    <a:pt x="2440922" y="565204"/>
                  </a:lnTo>
                  <a:lnTo>
                    <a:pt x="2466444" y="602310"/>
                  </a:lnTo>
                  <a:lnTo>
                    <a:pt x="2490741" y="640298"/>
                  </a:lnTo>
                  <a:lnTo>
                    <a:pt x="2513787" y="679141"/>
                  </a:lnTo>
                  <a:lnTo>
                    <a:pt x="2535551" y="718809"/>
                  </a:lnTo>
                  <a:lnTo>
                    <a:pt x="2556007" y="759275"/>
                  </a:lnTo>
                  <a:lnTo>
                    <a:pt x="2575125" y="800509"/>
                  </a:lnTo>
                  <a:lnTo>
                    <a:pt x="2592877" y="842484"/>
                  </a:lnTo>
                  <a:lnTo>
                    <a:pt x="2609235" y="885170"/>
                  </a:lnTo>
                  <a:lnTo>
                    <a:pt x="2624170" y="928540"/>
                  </a:lnTo>
                  <a:lnTo>
                    <a:pt x="2637653" y="972565"/>
                  </a:lnTo>
                  <a:lnTo>
                    <a:pt x="2649657" y="1017216"/>
                  </a:lnTo>
                  <a:lnTo>
                    <a:pt x="2660152" y="1062466"/>
                  </a:lnTo>
                  <a:lnTo>
                    <a:pt x="2669111" y="1108285"/>
                  </a:lnTo>
                  <a:lnTo>
                    <a:pt x="2676504" y="1154645"/>
                  </a:lnTo>
                  <a:lnTo>
                    <a:pt x="2682305" y="1201518"/>
                  </a:lnTo>
                  <a:lnTo>
                    <a:pt x="2686483" y="1248875"/>
                  </a:lnTo>
                  <a:lnTo>
                    <a:pt x="2689011" y="1296689"/>
                  </a:lnTo>
                  <a:lnTo>
                    <a:pt x="2689860" y="1344930"/>
                  </a:lnTo>
                  <a:lnTo>
                    <a:pt x="2689011" y="1393170"/>
                  </a:lnTo>
                  <a:lnTo>
                    <a:pt x="2686483" y="1440984"/>
                  </a:lnTo>
                  <a:lnTo>
                    <a:pt x="2682305" y="1488341"/>
                  </a:lnTo>
                  <a:lnTo>
                    <a:pt x="2676504" y="1535214"/>
                  </a:lnTo>
                  <a:lnTo>
                    <a:pt x="2669111" y="1581574"/>
                  </a:lnTo>
                  <a:lnTo>
                    <a:pt x="2660152" y="1627393"/>
                  </a:lnTo>
                  <a:lnTo>
                    <a:pt x="2649657" y="1672643"/>
                  </a:lnTo>
                  <a:lnTo>
                    <a:pt x="2637653" y="1717294"/>
                  </a:lnTo>
                  <a:lnTo>
                    <a:pt x="2624170" y="1761319"/>
                  </a:lnTo>
                  <a:lnTo>
                    <a:pt x="2609235" y="1804689"/>
                  </a:lnTo>
                  <a:lnTo>
                    <a:pt x="2592877" y="1847375"/>
                  </a:lnTo>
                  <a:lnTo>
                    <a:pt x="2575125" y="1889350"/>
                  </a:lnTo>
                  <a:lnTo>
                    <a:pt x="2556007" y="1930584"/>
                  </a:lnTo>
                  <a:lnTo>
                    <a:pt x="2535551" y="1971050"/>
                  </a:lnTo>
                  <a:lnTo>
                    <a:pt x="2513787" y="2010718"/>
                  </a:lnTo>
                  <a:lnTo>
                    <a:pt x="2490741" y="2049561"/>
                  </a:lnTo>
                  <a:lnTo>
                    <a:pt x="2466444" y="2087549"/>
                  </a:lnTo>
                  <a:lnTo>
                    <a:pt x="2440922" y="2124655"/>
                  </a:lnTo>
                  <a:lnTo>
                    <a:pt x="2414205" y="2160851"/>
                  </a:lnTo>
                  <a:lnTo>
                    <a:pt x="2386321" y="2196106"/>
                  </a:lnTo>
                  <a:lnTo>
                    <a:pt x="2357299" y="2230394"/>
                  </a:lnTo>
                  <a:lnTo>
                    <a:pt x="2327167" y="2263686"/>
                  </a:lnTo>
                  <a:lnTo>
                    <a:pt x="2295953" y="2295953"/>
                  </a:lnTo>
                  <a:lnTo>
                    <a:pt x="2263686" y="2327167"/>
                  </a:lnTo>
                  <a:lnTo>
                    <a:pt x="2230394" y="2357299"/>
                  </a:lnTo>
                  <a:lnTo>
                    <a:pt x="2196106" y="2386321"/>
                  </a:lnTo>
                  <a:lnTo>
                    <a:pt x="2160851" y="2414205"/>
                  </a:lnTo>
                  <a:lnTo>
                    <a:pt x="2124655" y="2440922"/>
                  </a:lnTo>
                  <a:lnTo>
                    <a:pt x="2087549" y="2466444"/>
                  </a:lnTo>
                  <a:lnTo>
                    <a:pt x="2049561" y="2490741"/>
                  </a:lnTo>
                  <a:lnTo>
                    <a:pt x="2010718" y="2513787"/>
                  </a:lnTo>
                  <a:lnTo>
                    <a:pt x="1971050" y="2535551"/>
                  </a:lnTo>
                  <a:lnTo>
                    <a:pt x="1930584" y="2556007"/>
                  </a:lnTo>
                  <a:lnTo>
                    <a:pt x="1889350" y="2575125"/>
                  </a:lnTo>
                  <a:lnTo>
                    <a:pt x="1847375" y="2592877"/>
                  </a:lnTo>
                  <a:lnTo>
                    <a:pt x="1804689" y="2609235"/>
                  </a:lnTo>
                  <a:lnTo>
                    <a:pt x="1761319" y="2624170"/>
                  </a:lnTo>
                  <a:lnTo>
                    <a:pt x="1717294" y="2637653"/>
                  </a:lnTo>
                  <a:lnTo>
                    <a:pt x="1672643" y="2649657"/>
                  </a:lnTo>
                  <a:lnTo>
                    <a:pt x="1627393" y="2660152"/>
                  </a:lnTo>
                  <a:lnTo>
                    <a:pt x="1581574" y="2669111"/>
                  </a:lnTo>
                  <a:lnTo>
                    <a:pt x="1535214" y="2676504"/>
                  </a:lnTo>
                  <a:lnTo>
                    <a:pt x="1488341" y="2682305"/>
                  </a:lnTo>
                  <a:lnTo>
                    <a:pt x="1440984" y="2686483"/>
                  </a:lnTo>
                  <a:lnTo>
                    <a:pt x="1393170" y="2689011"/>
                  </a:lnTo>
                  <a:lnTo>
                    <a:pt x="1344930" y="2689860"/>
                  </a:lnTo>
                  <a:lnTo>
                    <a:pt x="1296689" y="2689011"/>
                  </a:lnTo>
                  <a:lnTo>
                    <a:pt x="1248875" y="2686483"/>
                  </a:lnTo>
                  <a:lnTo>
                    <a:pt x="1201518" y="2682305"/>
                  </a:lnTo>
                  <a:lnTo>
                    <a:pt x="1154645" y="2676504"/>
                  </a:lnTo>
                  <a:lnTo>
                    <a:pt x="1108285" y="2669111"/>
                  </a:lnTo>
                  <a:lnTo>
                    <a:pt x="1062466" y="2660152"/>
                  </a:lnTo>
                  <a:lnTo>
                    <a:pt x="1017216" y="2649657"/>
                  </a:lnTo>
                  <a:lnTo>
                    <a:pt x="972565" y="2637653"/>
                  </a:lnTo>
                  <a:lnTo>
                    <a:pt x="928540" y="2624170"/>
                  </a:lnTo>
                  <a:lnTo>
                    <a:pt x="885170" y="2609235"/>
                  </a:lnTo>
                  <a:lnTo>
                    <a:pt x="842484" y="2592877"/>
                  </a:lnTo>
                  <a:lnTo>
                    <a:pt x="800509" y="2575125"/>
                  </a:lnTo>
                  <a:lnTo>
                    <a:pt x="759275" y="2556007"/>
                  </a:lnTo>
                  <a:lnTo>
                    <a:pt x="718809" y="2535551"/>
                  </a:lnTo>
                  <a:lnTo>
                    <a:pt x="679141" y="2513787"/>
                  </a:lnTo>
                  <a:lnTo>
                    <a:pt x="640298" y="2490741"/>
                  </a:lnTo>
                  <a:lnTo>
                    <a:pt x="602310" y="2466444"/>
                  </a:lnTo>
                  <a:lnTo>
                    <a:pt x="565204" y="2440922"/>
                  </a:lnTo>
                  <a:lnTo>
                    <a:pt x="529008" y="2414205"/>
                  </a:lnTo>
                  <a:lnTo>
                    <a:pt x="493753" y="2386321"/>
                  </a:lnTo>
                  <a:lnTo>
                    <a:pt x="459465" y="2357299"/>
                  </a:lnTo>
                  <a:lnTo>
                    <a:pt x="426173" y="2327167"/>
                  </a:lnTo>
                  <a:lnTo>
                    <a:pt x="393906" y="2295953"/>
                  </a:lnTo>
                  <a:lnTo>
                    <a:pt x="362692" y="2263686"/>
                  </a:lnTo>
                  <a:lnTo>
                    <a:pt x="332560" y="2230394"/>
                  </a:lnTo>
                  <a:lnTo>
                    <a:pt x="303538" y="2196106"/>
                  </a:lnTo>
                  <a:lnTo>
                    <a:pt x="275654" y="2160851"/>
                  </a:lnTo>
                  <a:lnTo>
                    <a:pt x="248937" y="2124655"/>
                  </a:lnTo>
                  <a:lnTo>
                    <a:pt x="223415" y="2087549"/>
                  </a:lnTo>
                  <a:lnTo>
                    <a:pt x="199118" y="2049561"/>
                  </a:lnTo>
                  <a:lnTo>
                    <a:pt x="176072" y="2010718"/>
                  </a:lnTo>
                  <a:lnTo>
                    <a:pt x="154308" y="1971050"/>
                  </a:lnTo>
                  <a:lnTo>
                    <a:pt x="133852" y="1930584"/>
                  </a:lnTo>
                  <a:lnTo>
                    <a:pt x="114734" y="1889350"/>
                  </a:lnTo>
                  <a:lnTo>
                    <a:pt x="96982" y="1847375"/>
                  </a:lnTo>
                  <a:lnTo>
                    <a:pt x="80624" y="1804689"/>
                  </a:lnTo>
                  <a:lnTo>
                    <a:pt x="65689" y="1761319"/>
                  </a:lnTo>
                  <a:lnTo>
                    <a:pt x="52206" y="1717294"/>
                  </a:lnTo>
                  <a:lnTo>
                    <a:pt x="40202" y="1672643"/>
                  </a:lnTo>
                  <a:lnTo>
                    <a:pt x="29707" y="1627393"/>
                  </a:lnTo>
                  <a:lnTo>
                    <a:pt x="20748" y="1581574"/>
                  </a:lnTo>
                  <a:lnTo>
                    <a:pt x="13355" y="1535214"/>
                  </a:lnTo>
                  <a:lnTo>
                    <a:pt x="7554" y="1488341"/>
                  </a:lnTo>
                  <a:lnTo>
                    <a:pt x="3376" y="1440984"/>
                  </a:lnTo>
                  <a:lnTo>
                    <a:pt x="848" y="1393170"/>
                  </a:lnTo>
                  <a:lnTo>
                    <a:pt x="0" y="1344930"/>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ustomShape 1"/>
          <p:cNvSpPr/>
          <p:nvPr/>
        </p:nvSpPr>
        <p:spPr>
          <a:xfrm>
            <a:off x="1143000" y="609480"/>
            <a:ext cx="9874080" cy="68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475" name="CustomShape 2"/>
          <p:cNvSpPr/>
          <p:nvPr/>
        </p:nvSpPr>
        <p:spPr>
          <a:xfrm>
            <a:off x="641160" y="1508400"/>
            <a:ext cx="10650960" cy="458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Druhově bohaté pokrytí orné půdy </a:t>
            </a:r>
            <a:r>
              <a:rPr kumimoji="0" lang="cs-CZ" sz="2200" b="0" i="0" u="none" strike="noStrike" kern="1200" cap="none" spc="-1" normalizeH="0" baseline="0" noProof="0" dirty="0">
                <a:ln>
                  <a:noFill/>
                </a:ln>
                <a:solidFill>
                  <a:srgbClr val="A6B727"/>
                </a:solidFill>
                <a:effectLst/>
                <a:uLnTx/>
                <a:uFillTx/>
                <a:latin typeface="Corbel"/>
                <a:ea typeface="DejaVu Sans"/>
              </a:rPr>
              <a:t>(nové </a:t>
            </a:r>
            <a:r>
              <a:rPr kumimoji="0" lang="cs-CZ" sz="2200" b="0" i="0" u="none" strike="noStrike" kern="1200" cap="none" spc="-1" normalizeH="0" baseline="0" noProof="0" dirty="0" err="1">
                <a:ln>
                  <a:noFill/>
                </a:ln>
                <a:solidFill>
                  <a:srgbClr val="A6B727"/>
                </a:solidFill>
                <a:effectLst/>
                <a:uLnTx/>
                <a:uFillTx/>
                <a:latin typeface="Corbel"/>
                <a:ea typeface="DejaVu Sans"/>
              </a:rPr>
              <a:t>podopatření</a:t>
            </a:r>
            <a:r>
              <a:rPr kumimoji="0" lang="cs-CZ" sz="2200" b="0" i="0" u="none" strike="noStrike" kern="1200" cap="none" spc="-1" normalizeH="0" baseline="0" noProof="0" dirty="0">
                <a:ln>
                  <a:noFill/>
                </a:ln>
                <a:solidFill>
                  <a:srgbClr val="A6B727"/>
                </a:solidFill>
                <a:effectLst/>
                <a:uLnTx/>
                <a:uFillTx/>
                <a:latin typeface="Corbel"/>
                <a:ea typeface="DejaVu Sans"/>
              </a:rPr>
              <a:t>)</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Přispívá primárně k vytváření zdrojů potravy pro hmyz</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založit každoročně na nejvýše 50 % výměry příslušného DPB, na kterou žádá o dotaci, porost specifické směsi osiv, a to do 30. dubna (v prvním roce trvání závazku do 31. května).</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Po vzejití porostu je možné do 15. června mechanické ošetření za účelem likvidace plevelů</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následně provádí mechanickou údržbu v termínu od 15. září do 14. října</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dirty="0">
                <a:ln>
                  <a:noFill/>
                </a:ln>
                <a:effectLst/>
                <a:uLnTx/>
                <a:uFillTx/>
                <a:latin typeface="Corbel"/>
                <a:ea typeface="DejaVu Sans"/>
              </a:rPr>
              <a:t>musí být zapraven do půdy od 15. října do 31. prosince</a:t>
            </a:r>
            <a:endParaRPr kumimoji="0" lang="cs-CZ"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90000"/>
              </a:lnSpc>
              <a:spcBef>
                <a:spcPts val="1400"/>
              </a:spcBef>
              <a:spcAft>
                <a:spcPts val="0"/>
              </a:spcAft>
              <a:buClrTx/>
              <a:buSzTx/>
              <a:buFontTx/>
              <a:buNone/>
              <a:tabLst/>
              <a:defRPr/>
            </a:pPr>
            <a:endParaRPr kumimoji="0" lang="cs-CZ" sz="24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1143000" y="609480"/>
            <a:ext cx="987408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477" name="CustomShape 2"/>
          <p:cNvSpPr/>
          <p:nvPr/>
        </p:nvSpPr>
        <p:spPr>
          <a:xfrm>
            <a:off x="1143000" y="1310400"/>
            <a:ext cx="9871560" cy="514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Integrovaná produkce révy  vinné</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effectLst/>
                <a:uLnTx/>
                <a:uFillTx/>
                <a:latin typeface="Corbel"/>
                <a:ea typeface="DejaVu Sans"/>
              </a:rPr>
              <a:t>2 </a:t>
            </a:r>
            <a:r>
              <a:rPr kumimoji="0" lang="cs-CZ" sz="2200" b="1" i="0" u="none" strike="noStrike" kern="1200" cap="none" spc="-1" normalizeH="0" baseline="0" noProof="0" dirty="0">
                <a:ln>
                  <a:noFill/>
                </a:ln>
                <a:effectLst/>
                <a:uLnTx/>
                <a:uFillTx/>
                <a:latin typeface="Corbel"/>
                <a:ea typeface="DejaVu Sans"/>
              </a:rPr>
              <a:t>tituly - základní a nadstavbová ochrana vinic, které se liší např. v podmínkách aplikace prostředků na ochranu rostlin</a:t>
            </a:r>
            <a:r>
              <a:rPr kumimoji="0" lang="cs-CZ" sz="2200" b="1" i="0" u="none" strike="noStrike" kern="1200" cap="all" spc="-1" normalizeH="0" baseline="0" noProof="0" dirty="0">
                <a:ln>
                  <a:noFill/>
                </a:ln>
                <a:effectLst/>
                <a:uLnTx/>
                <a:uFillTx/>
                <a:latin typeface="Corbel"/>
                <a:ea typeface="DejaVu Sans"/>
              </a:rPr>
              <a:t>.</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Povinnosti:</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 dodržovat zákaz používání stanovených účinných látek,</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 omezení počtu aplikací vyjmenovaných přípravků na ochranu rostlin,</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povinné aplikace přípravků na ochranu rostlin a pomocných látek povolených k použití v systému ekologického zemědělství </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stanovené postupy údržby vinic. </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Nově bude mít žadatel možnost žádat o doplňkovou platbu pokud založí porost v neozeleněném </a:t>
            </a:r>
            <a:r>
              <a:rPr kumimoji="0" lang="cs-CZ" sz="2200" b="1" i="0" u="none" strike="noStrike" kern="1200" cap="none" spc="-1" normalizeH="0" baseline="0" noProof="0" dirty="0" err="1">
                <a:ln>
                  <a:noFill/>
                </a:ln>
                <a:effectLst/>
                <a:uLnTx/>
                <a:uFillTx/>
                <a:latin typeface="Corbel"/>
                <a:ea typeface="DejaVu Sans"/>
              </a:rPr>
              <a:t>meziřadí</a:t>
            </a:r>
            <a:r>
              <a:rPr kumimoji="0" lang="cs-CZ" sz="2200" b="1" i="0" u="none" strike="noStrike" kern="1200" cap="none" spc="-1" normalizeH="0" baseline="0" noProof="0" dirty="0">
                <a:ln>
                  <a:noFill/>
                </a:ln>
                <a:effectLst/>
                <a:uLnTx/>
                <a:uFillTx/>
                <a:latin typeface="Corbel"/>
                <a:ea typeface="DejaVu Sans"/>
              </a:rPr>
              <a:t> nebo neprovede aplikaci herbicidů v </a:t>
            </a:r>
            <a:r>
              <a:rPr kumimoji="0" lang="cs-CZ" sz="2200" b="1" i="0" u="none" strike="noStrike" kern="1200" cap="none" spc="-1" normalizeH="0" baseline="0" noProof="0" dirty="0" err="1">
                <a:ln>
                  <a:noFill/>
                </a:ln>
                <a:effectLst/>
                <a:uLnTx/>
                <a:uFillTx/>
                <a:latin typeface="Corbel"/>
                <a:ea typeface="DejaVu Sans"/>
              </a:rPr>
              <a:t>příkmenném</a:t>
            </a:r>
            <a:r>
              <a:rPr kumimoji="0" lang="cs-CZ" sz="2200" b="1" i="0" u="none" strike="noStrike" kern="1200" cap="none" spc="-1" normalizeH="0" baseline="0" noProof="0" dirty="0">
                <a:ln>
                  <a:noFill/>
                </a:ln>
                <a:effectLst/>
                <a:uLnTx/>
                <a:uFillTx/>
                <a:latin typeface="Corbel"/>
                <a:ea typeface="DejaVu Sans"/>
              </a:rPr>
              <a:t> pásu vinice</a:t>
            </a:r>
            <a:endParaRPr kumimoji="0" lang="cs-CZ" sz="2200" b="0" i="0" u="none" strike="noStrike" kern="1200" cap="none" spc="-1" normalizeH="0" baseline="0" noProof="0" dirty="0">
              <a:ln>
                <a:noFill/>
              </a:ln>
              <a:effectLst/>
              <a:uLnTx/>
              <a:uFillTx/>
              <a:latin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1143000" y="609480"/>
            <a:ext cx="9874080" cy="51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2500" lnSpcReduction="2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479" name="CustomShape 2"/>
          <p:cNvSpPr/>
          <p:nvPr/>
        </p:nvSpPr>
        <p:spPr>
          <a:xfrm>
            <a:off x="1143000" y="1414080"/>
            <a:ext cx="9871560" cy="468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Integrovaná produkce zeleniny, chřestu, jahodníku a brambor</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K vyjmenovaným zelením přibyly </a:t>
            </a:r>
            <a:r>
              <a:rPr kumimoji="0" lang="cs-CZ" sz="2400" b="1" i="0" u="none" strike="noStrike" kern="1200" cap="none" spc="-1" normalizeH="0" baseline="0" noProof="0" dirty="0">
                <a:ln>
                  <a:noFill/>
                </a:ln>
                <a:effectLst/>
                <a:uLnTx/>
                <a:uFillTx/>
                <a:latin typeface="Corbel"/>
                <a:ea typeface="DejaVu Sans"/>
              </a:rPr>
              <a:t>nově i konzumní brambory</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Dotace je dále vyplácena na ha dílu půdního bloku se zemědělskou kulturou plocha s víceletými produkčními plodinami, na kterém žadatel pěstuje chřest</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Nutno dodržovat zákaz používání stanovených účinných látek</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Nově bude žadatel provádět rozbory plodů v průběhu závazku pouze ve 2</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kalendářních letech za účelem zjištění obsahu sledovaných těžkých kovů, provádět každoročně rozbory plodů za účelem stanovení a zjištění dodržení limitu obsahu reziduí pesticidů a bude muset absolvovat školení</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1143000" y="609480"/>
            <a:ext cx="987408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481" name="CustomShape 2"/>
          <p:cNvSpPr/>
          <p:nvPr/>
        </p:nvSpPr>
        <p:spPr>
          <a:xfrm>
            <a:off x="1143000" y="2057400"/>
            <a:ext cx="9871560" cy="403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0" i="0" u="none" strike="noStrike" kern="1200" cap="none" spc="-1" normalizeH="0" baseline="0" noProof="0" dirty="0">
                <a:ln>
                  <a:noFill/>
                </a:ln>
                <a:effectLst/>
                <a:uLnTx/>
                <a:uFillTx/>
                <a:latin typeface="Corbel"/>
                <a:ea typeface="DejaVu Sans"/>
              </a:rPr>
              <a:t>Ve Strategickém plánu SZP je v rámci AEKO navrženo nové </a:t>
            </a:r>
            <a:r>
              <a:rPr kumimoji="0" lang="cs-CZ" sz="2200" b="0" i="0" u="none" strike="noStrike" kern="1200" cap="none" spc="-1" normalizeH="0" baseline="0" noProof="0" dirty="0" err="1">
                <a:ln>
                  <a:noFill/>
                </a:ln>
                <a:effectLst/>
                <a:uLnTx/>
                <a:uFillTx/>
                <a:latin typeface="Corbel"/>
                <a:ea typeface="DejaVu Sans"/>
              </a:rPr>
              <a:t>podopatření</a:t>
            </a:r>
            <a:r>
              <a:rPr kumimoji="0" lang="cs-CZ" sz="2200" b="0" i="0" u="none" strike="noStrike" kern="1200" cap="none" spc="-1" normalizeH="0" baseline="0" noProof="0" dirty="0">
                <a:ln>
                  <a:noFill/>
                </a:ln>
                <a:effectLst/>
                <a:uLnTx/>
                <a:uFillTx/>
                <a:latin typeface="Corbel"/>
                <a:ea typeface="DejaVu Sans"/>
              </a:rPr>
              <a:t> </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all" spc="-1" normalizeH="0" baseline="0" noProof="0" dirty="0">
                <a:ln>
                  <a:noFill/>
                </a:ln>
                <a:solidFill>
                  <a:srgbClr val="C00000"/>
                </a:solidFill>
                <a:effectLst/>
                <a:uLnTx/>
                <a:uFillTx/>
                <a:latin typeface="Corbel"/>
                <a:ea typeface="DejaVu Sans"/>
              </a:rPr>
              <a:t>Omezení používání pesticidů v OPVZ na orné půdě</a:t>
            </a:r>
            <a:r>
              <a:rPr kumimoji="0" lang="cs-CZ" sz="2200" b="0" i="0" u="none" strike="noStrike" kern="1200" cap="none" spc="-1" normalizeH="0" baseline="0" noProof="0" dirty="0">
                <a:ln>
                  <a:noFill/>
                </a:ln>
                <a:solidFill>
                  <a:srgbClr val="A6B727"/>
                </a:solidFill>
                <a:effectLst/>
                <a:uLnTx/>
                <a:uFillTx/>
                <a:latin typeface="Corbel"/>
                <a:ea typeface="DejaVu Sans"/>
              </a:rPr>
              <a:t>. </a:t>
            </a: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800" b="0" i="0" u="none" strike="noStrike" kern="1200" cap="none" spc="-1" normalizeH="0" baseline="0" noProof="0" dirty="0">
                <a:ln>
                  <a:noFill/>
                </a:ln>
                <a:effectLst/>
                <a:uLnTx/>
                <a:uFillTx/>
                <a:latin typeface="Corbel"/>
                <a:ea typeface="DejaVu Sans"/>
              </a:rPr>
              <a:t>Vzhledem k současné notifikaci procesu národního programu na omezení aplikace POR v povodí vodárenských nádrží bude toto opatření spuštěno až od roku 2024.</a:t>
            </a:r>
            <a:endParaRPr kumimoji="0" lang="cs-CZ" sz="2800" b="0" i="0" u="none" strike="noStrike" kern="1200" cap="none" spc="-1" normalizeH="0" baseline="0" noProof="0" dirty="0">
              <a:ln>
                <a:noFill/>
              </a:ln>
              <a:effectLst/>
              <a:uLnTx/>
              <a:uFillTx/>
              <a:latin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143000" y="609480"/>
            <a:ext cx="9874080" cy="6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1" i="0" u="none" strike="noStrike" kern="1200" cap="none" spc="-1" normalizeH="0" baseline="0" noProof="0">
                <a:ln>
                  <a:noFill/>
                </a:ln>
                <a:solidFill>
                  <a:srgbClr val="A6B727"/>
                </a:solidFill>
                <a:effectLst/>
                <a:uLnTx/>
                <a:uFillTx/>
                <a:latin typeface="Corbel"/>
                <a:ea typeface="DejaVu Sans"/>
              </a:rPr>
              <a:t>EKOLOGICKÉ ZEMĚDĚLSTVÍ</a:t>
            </a:r>
            <a:endParaRPr kumimoji="0" lang="cs-CZ" sz="4400" b="0" i="0" u="none" strike="noStrike" kern="1200" cap="none" spc="-1" normalizeH="0" baseline="0" noProof="0">
              <a:ln>
                <a:noFill/>
              </a:ln>
              <a:solidFill>
                <a:prstClr val="black"/>
              </a:solidFill>
              <a:effectLst/>
              <a:uLnTx/>
              <a:uFillTx/>
              <a:latin typeface="Arial"/>
            </a:endParaRPr>
          </a:p>
        </p:txBody>
      </p:sp>
      <p:sp>
        <p:nvSpPr>
          <p:cNvPr id="483" name="CustomShape 2"/>
          <p:cNvSpPr/>
          <p:nvPr/>
        </p:nvSpPr>
        <p:spPr>
          <a:xfrm>
            <a:off x="848520" y="1376280"/>
            <a:ext cx="10166040" cy="493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Opatření je realizováno formou pětiletých závazků</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solidFill>
                  <a:srgbClr val="C00000"/>
                </a:solidFill>
                <a:effectLst/>
                <a:uLnTx/>
                <a:uFillTx/>
                <a:latin typeface="Corbel"/>
                <a:ea typeface="DejaVu Sans"/>
              </a:rPr>
              <a:t>Nově možné hospodařit souběžně v režimu konvenční produkce</a:t>
            </a:r>
            <a:endParaRPr kumimoji="0" lang="cs-CZ" sz="24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Žadatel:</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musí být zemědělský podnikatel a registrovaný ekologický podnikatel</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obhospodařuje min. 0,5 ha zemědělské půdy evidované v LPIS</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musí dodržovat požadavky </a:t>
            </a:r>
            <a:r>
              <a:rPr kumimoji="0" lang="cs-CZ" sz="2400" b="1" i="0" u="none" strike="noStrike" kern="1200" cap="none" spc="-1" normalizeH="0" baseline="0" noProof="0" dirty="0" err="1">
                <a:ln>
                  <a:noFill/>
                </a:ln>
                <a:effectLst/>
                <a:uLnTx/>
                <a:uFillTx/>
                <a:latin typeface="Corbel"/>
                <a:ea typeface="DejaVu Sans"/>
              </a:rPr>
              <a:t>Cross</a:t>
            </a:r>
            <a:r>
              <a:rPr kumimoji="0" lang="cs-CZ" sz="2400" b="1" i="0" u="none" strike="noStrike" kern="1200" cap="none" spc="-1" normalizeH="0" baseline="0" noProof="0" dirty="0">
                <a:ln>
                  <a:noFill/>
                </a:ln>
                <a:effectLst/>
                <a:uLnTx/>
                <a:uFillTx/>
                <a:latin typeface="Corbel"/>
                <a:ea typeface="DejaVu Sans"/>
              </a:rPr>
              <a:t> </a:t>
            </a:r>
            <a:r>
              <a:rPr kumimoji="0" lang="cs-CZ" sz="2400" b="1" i="0" u="none" strike="noStrike" kern="1200" cap="none" spc="-1" normalizeH="0" baseline="0" noProof="0" dirty="0" err="1">
                <a:ln>
                  <a:noFill/>
                </a:ln>
                <a:effectLst/>
                <a:uLnTx/>
                <a:uFillTx/>
                <a:latin typeface="Corbel"/>
                <a:ea typeface="DejaVu Sans"/>
              </a:rPr>
              <a:t>Compliance</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dodržovat minimální požadavky na hnojiva a přípravky na ochranu rostlin</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bude povinen zúčastnit se alespoň jednou za dobu závazku školení o vhodných   praktikách v EZ</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8B108B-49A6-400F-AAD7-6C974F185B20}"/>
              </a:ext>
            </a:extLst>
          </p:cNvPr>
          <p:cNvSpPr>
            <a:spLocks noGrp="1"/>
          </p:cNvSpPr>
          <p:nvPr>
            <p:ph type="title"/>
          </p:nvPr>
        </p:nvSpPr>
        <p:spPr>
          <a:xfrm>
            <a:off x="1451579" y="436098"/>
            <a:ext cx="9603275" cy="534573"/>
          </a:xfrm>
        </p:spPr>
        <p:txBody>
          <a:bodyPr>
            <a:normAutofit fontScale="90000"/>
          </a:bodyPr>
          <a:lstStyle/>
          <a:p>
            <a:pPr algn="ctr"/>
            <a:r>
              <a:rPr lang="en-US" b="1" dirty="0"/>
              <a:t>VYJEDNÁVÁNÍ S EK –</a:t>
            </a:r>
            <a:r>
              <a:rPr lang="cs-CZ" b="1" dirty="0"/>
              <a:t> </a:t>
            </a:r>
            <a:r>
              <a:rPr lang="en-US" b="1" dirty="0"/>
              <a:t>PROBLEMATICKÉ BODY</a:t>
            </a:r>
            <a:r>
              <a:rPr lang="en-US" dirty="0"/>
              <a:t/>
            </a:r>
            <a:br>
              <a:rPr lang="en-US" dirty="0"/>
            </a:br>
            <a:endParaRPr lang="cs-CZ" dirty="0"/>
          </a:p>
        </p:txBody>
      </p:sp>
      <p:sp>
        <p:nvSpPr>
          <p:cNvPr id="3" name="Zástupný symbol pro obsah 2">
            <a:extLst>
              <a:ext uri="{FF2B5EF4-FFF2-40B4-BE49-F238E27FC236}">
                <a16:creationId xmlns:a16="http://schemas.microsoft.com/office/drawing/2014/main" xmlns="" id="{CAEE1319-344C-4F43-A1A8-0A1ADC4BC0A2}"/>
              </a:ext>
            </a:extLst>
          </p:cNvPr>
          <p:cNvSpPr>
            <a:spLocks noGrp="1"/>
          </p:cNvSpPr>
          <p:nvPr>
            <p:ph idx="1"/>
          </p:nvPr>
        </p:nvSpPr>
        <p:spPr>
          <a:xfrm>
            <a:off x="604911" y="657225"/>
            <a:ext cx="10449943" cy="5614988"/>
          </a:xfrm>
        </p:spPr>
        <p:txBody>
          <a:bodyPr>
            <a:normAutofit fontScale="55000" lnSpcReduction="20000"/>
          </a:bodyPr>
          <a:lstStyle/>
          <a:p>
            <a:endParaRPr lang="cs-CZ" dirty="0"/>
          </a:p>
          <a:p>
            <a:pPr marL="0" indent="0">
              <a:buNone/>
            </a:pPr>
            <a:r>
              <a:rPr lang="cs-CZ" sz="4200" b="1" dirty="0" err="1"/>
              <a:t>Ekoplatba</a:t>
            </a:r>
            <a:endParaRPr lang="cs-CZ" sz="4200" dirty="0"/>
          </a:p>
          <a:p>
            <a:r>
              <a:rPr lang="cs-CZ" sz="4200" dirty="0"/>
              <a:t>Navýšit environmentální ambice, zohlednit cíle Zelené dohody</a:t>
            </a:r>
          </a:p>
          <a:p>
            <a:r>
              <a:rPr lang="cs-CZ" sz="4200" dirty="0"/>
              <a:t>Doplněny nové povinnosti, např. zřizování ochranných pásů podél vod</a:t>
            </a:r>
          </a:p>
          <a:p>
            <a:r>
              <a:rPr lang="cs-CZ" sz="4200" dirty="0"/>
              <a:t>Platba na precizní zemědělství</a:t>
            </a:r>
          </a:p>
          <a:p>
            <a:pPr marL="0" indent="0">
              <a:buNone/>
            </a:pPr>
            <a:r>
              <a:rPr lang="cs-CZ" sz="4200" b="1" dirty="0"/>
              <a:t>Podmíněnost</a:t>
            </a:r>
            <a:endParaRPr lang="cs-CZ" sz="4200" dirty="0"/>
          </a:p>
          <a:p>
            <a:r>
              <a:rPr lang="cs-CZ" sz="4200" dirty="0"/>
              <a:t>Zajištění pokryvnosti</a:t>
            </a:r>
          </a:p>
          <a:p>
            <a:r>
              <a:rPr lang="cs-CZ" sz="4200" dirty="0"/>
              <a:t>Rotace plodin</a:t>
            </a:r>
          </a:p>
          <a:p>
            <a:r>
              <a:rPr lang="cs-CZ" sz="4200" dirty="0"/>
              <a:t>Omezení plochy plodiny</a:t>
            </a:r>
          </a:p>
          <a:p>
            <a:r>
              <a:rPr lang="cs-CZ" sz="4200" dirty="0"/>
              <a:t>Neprodukční plochy</a:t>
            </a:r>
          </a:p>
          <a:p>
            <a:pPr marL="0" indent="0">
              <a:buNone/>
            </a:pPr>
            <a:r>
              <a:rPr lang="cs-CZ" sz="4200" b="1" dirty="0"/>
              <a:t>Definice aktivního zemědělce, platba vázaná na produkci</a:t>
            </a:r>
            <a:endParaRPr lang="cs-CZ" sz="4200" dirty="0"/>
          </a:p>
          <a:p>
            <a:r>
              <a:rPr lang="cs-CZ" sz="4200" dirty="0"/>
              <a:t>Cílení podpor, </a:t>
            </a:r>
            <a:r>
              <a:rPr lang="cs-CZ" sz="4200" dirty="0" err="1"/>
              <a:t>provazba</a:t>
            </a:r>
            <a:r>
              <a:rPr lang="cs-CZ" sz="4200" dirty="0"/>
              <a:t> na vodní rámcovou směrnici</a:t>
            </a:r>
          </a:p>
          <a:p>
            <a:endParaRPr lang="cs-CZ" dirty="0"/>
          </a:p>
        </p:txBody>
      </p:sp>
    </p:spTree>
    <p:extLst>
      <p:ext uri="{BB962C8B-B14F-4D97-AF65-F5344CB8AC3E}">
        <p14:creationId xmlns:p14="http://schemas.microsoft.com/office/powerpoint/2010/main" val="2271340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1143000" y="609480"/>
            <a:ext cx="98740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1" i="0" u="none" strike="noStrike" kern="1200" cap="none" spc="-1" normalizeH="0" baseline="0" noProof="0">
                <a:ln>
                  <a:noFill/>
                </a:ln>
                <a:solidFill>
                  <a:srgbClr val="A6B727"/>
                </a:solidFill>
                <a:effectLst/>
                <a:uLnTx/>
                <a:uFillTx/>
                <a:latin typeface="Corbel"/>
                <a:ea typeface="DejaVu Sans"/>
              </a:rPr>
              <a:t>EKOLOGICKÉ ZEMĚDĚLSTVÍ</a:t>
            </a:r>
            <a:endParaRPr kumimoji="0" lang="cs-CZ" sz="4400" b="0" i="0" u="none" strike="noStrike" kern="1200" cap="none" spc="-1" normalizeH="0" baseline="0" noProof="0">
              <a:ln>
                <a:noFill/>
              </a:ln>
              <a:solidFill>
                <a:prstClr val="black"/>
              </a:solidFill>
              <a:effectLst/>
              <a:uLnTx/>
              <a:uFillTx/>
              <a:latin typeface="Arial"/>
            </a:endParaRPr>
          </a:p>
        </p:txBody>
      </p:sp>
      <p:sp>
        <p:nvSpPr>
          <p:cNvPr id="485" name="CustomShape 2"/>
          <p:cNvSpPr/>
          <p:nvPr/>
        </p:nvSpPr>
        <p:spPr>
          <a:xfrm>
            <a:off x="1143000" y="1376280"/>
            <a:ext cx="9871560" cy="471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Dodržování minimální intenzity 0,3 VDJ/ha v období od 1.6. do 30.9.. Do intenzity se nově zařadili i jelenovití</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U </a:t>
            </a:r>
            <a:r>
              <a:rPr kumimoji="0" lang="cs-CZ" sz="2400" b="0" i="0" u="none" strike="noStrike" kern="1200" cap="none" spc="-1" normalizeH="0" baseline="0" noProof="0" dirty="0" err="1">
                <a:ln>
                  <a:noFill/>
                </a:ln>
                <a:effectLst/>
                <a:uLnTx/>
                <a:uFillTx/>
                <a:latin typeface="Corbel"/>
                <a:ea typeface="DejaVu Sans"/>
              </a:rPr>
              <a:t>podopatření</a:t>
            </a:r>
            <a:r>
              <a:rPr kumimoji="0" lang="cs-CZ" sz="2400" b="0" i="0" u="none" strike="noStrike" kern="1200" cap="none" spc="-1" normalizeH="0" baseline="0" noProof="0" dirty="0">
                <a:ln>
                  <a:noFill/>
                </a:ln>
                <a:effectLst/>
                <a:uLnTx/>
                <a:uFillTx/>
                <a:latin typeface="Corbel"/>
                <a:ea typeface="DejaVu Sans"/>
              </a:rPr>
              <a:t>  Pěstování zeleniny, speciálních bylin - Nově bude do tohoto titulu </a:t>
            </a:r>
            <a:r>
              <a:rPr kumimoji="0" lang="cs-CZ" sz="2400" b="1" i="0" u="none" strike="noStrike" kern="1200" cap="none" spc="-1" normalizeH="0" baseline="0" noProof="0" dirty="0">
                <a:ln>
                  <a:noFill/>
                </a:ln>
                <a:effectLst/>
                <a:uLnTx/>
                <a:uFillTx/>
                <a:latin typeface="Corbel"/>
                <a:ea typeface="DejaVu Sans"/>
              </a:rPr>
              <a:t>zařazeno pěstování brambor</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Novou podmínkou je také prokazování stanovených minimálních výnosů vlastní produkce. Větší finanční podpora bude směřovat pro malé ekologické podnikatele, kteří obhospodařují zemědělskou půdu v celkové rozloze do 6 ha.</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endParaRPr kumimoji="0" lang="cs-CZ" sz="22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298080" y="79920"/>
            <a:ext cx="580500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600" b="0" i="0" u="none" strike="noStrike" kern="1200" cap="none" spc="-1" normalizeH="0" baseline="0" noProof="0">
                <a:ln>
                  <a:noFill/>
                </a:ln>
                <a:solidFill>
                  <a:srgbClr val="385622"/>
                </a:solidFill>
                <a:effectLst/>
                <a:uLnTx/>
                <a:uFillTx/>
                <a:latin typeface="Arial"/>
                <a:ea typeface="DejaVu Sans"/>
              </a:rPr>
              <a:t>Ekologické</a:t>
            </a:r>
            <a:r>
              <a:rPr kumimoji="0" lang="cs-CZ" sz="3600" b="0" i="0" u="none" strike="noStrike" kern="1200" cap="none" spc="-75" normalizeH="0" baseline="0" noProof="0">
                <a:ln>
                  <a:noFill/>
                </a:ln>
                <a:solidFill>
                  <a:srgbClr val="385622"/>
                </a:solidFill>
                <a:effectLst/>
                <a:uLnTx/>
                <a:uFillTx/>
                <a:latin typeface="Arial"/>
                <a:ea typeface="DejaVu Sans"/>
              </a:rPr>
              <a:t> </a:t>
            </a:r>
            <a:r>
              <a:rPr kumimoji="0" lang="cs-CZ" sz="3600" b="0" i="0" u="none" strike="noStrike" kern="1200" cap="none" spc="49" normalizeH="0" baseline="0" noProof="0">
                <a:ln>
                  <a:noFill/>
                </a:ln>
                <a:solidFill>
                  <a:srgbClr val="385622"/>
                </a:solidFill>
                <a:effectLst/>
                <a:uLnTx/>
                <a:uFillTx/>
                <a:latin typeface="Arial"/>
                <a:ea typeface="DejaVu Sans"/>
              </a:rPr>
              <a:t>zemědělství</a:t>
            </a:r>
            <a:r>
              <a:rPr kumimoji="0" lang="cs-CZ" sz="3600" b="0" i="0" u="none" strike="noStrike" kern="1200" cap="none" spc="-60" normalizeH="0" baseline="0" noProof="0">
                <a:ln>
                  <a:noFill/>
                </a:ln>
                <a:solidFill>
                  <a:srgbClr val="385622"/>
                </a:solidFill>
                <a:effectLst/>
                <a:uLnTx/>
                <a:uFillTx/>
                <a:latin typeface="Arial"/>
                <a:ea typeface="DejaVu Sans"/>
              </a:rPr>
              <a:t> </a:t>
            </a:r>
            <a:r>
              <a:rPr kumimoji="0" lang="cs-CZ" sz="3600" b="0" i="0" u="none" strike="noStrike" kern="1200" cap="none" spc="-151" normalizeH="0" baseline="0" noProof="0">
                <a:ln>
                  <a:noFill/>
                </a:ln>
                <a:solidFill>
                  <a:srgbClr val="385622"/>
                </a:solidFill>
                <a:effectLst/>
                <a:uLnTx/>
                <a:uFillTx/>
                <a:latin typeface="Arial"/>
                <a:ea typeface="DejaVu Sans"/>
              </a:rPr>
              <a:t>(EZ)</a:t>
            </a:r>
            <a:endParaRPr kumimoji="0" lang="cs-CZ" sz="3600" b="0" i="0" u="none" strike="noStrike" kern="1200" cap="none" spc="-1" normalizeH="0" baseline="0" noProof="0">
              <a:ln>
                <a:noFill/>
              </a:ln>
              <a:solidFill>
                <a:prstClr val="black"/>
              </a:solidFill>
              <a:effectLst/>
              <a:uLnTx/>
              <a:uFillTx/>
              <a:latin typeface="Arial"/>
            </a:endParaRPr>
          </a:p>
        </p:txBody>
      </p:sp>
      <p:pic>
        <p:nvPicPr>
          <p:cNvPr id="487" name="object 3"/>
          <p:cNvPicPr/>
          <p:nvPr/>
        </p:nvPicPr>
        <p:blipFill>
          <a:blip r:embed="rId2"/>
          <a:stretch/>
        </p:blipFill>
        <p:spPr>
          <a:xfrm>
            <a:off x="507600" y="1245240"/>
            <a:ext cx="484560" cy="484560"/>
          </a:xfrm>
          <a:prstGeom prst="rect">
            <a:avLst/>
          </a:prstGeom>
          <a:ln>
            <a:noFill/>
          </a:ln>
        </p:spPr>
      </p:pic>
      <p:pic>
        <p:nvPicPr>
          <p:cNvPr id="488" name="object 4"/>
          <p:cNvPicPr/>
          <p:nvPr/>
        </p:nvPicPr>
        <p:blipFill>
          <a:blip r:embed="rId3"/>
          <a:stretch/>
        </p:blipFill>
        <p:spPr>
          <a:xfrm>
            <a:off x="495360" y="1996560"/>
            <a:ext cx="484560" cy="484560"/>
          </a:xfrm>
          <a:prstGeom prst="rect">
            <a:avLst/>
          </a:prstGeom>
          <a:ln>
            <a:noFill/>
          </a:ln>
        </p:spPr>
      </p:pic>
      <p:sp>
        <p:nvSpPr>
          <p:cNvPr id="489" name="CustomShape 2"/>
          <p:cNvSpPr/>
          <p:nvPr/>
        </p:nvSpPr>
        <p:spPr>
          <a:xfrm>
            <a:off x="6536880" y="1361160"/>
            <a:ext cx="4228200" cy="149328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marR="0" lvl="0" indent="0" algn="l" defTabSz="914400" rtl="0" eaLnBrk="1" fontAlgn="auto" latinLnBrk="0" hangingPunct="1">
              <a:lnSpc>
                <a:spcPct val="100000"/>
              </a:lnSpc>
              <a:spcBef>
                <a:spcPts val="105"/>
              </a:spcBef>
              <a:spcAft>
                <a:spcPts val="0"/>
              </a:spcAft>
              <a:buClrTx/>
              <a:buSzTx/>
              <a:buFontTx/>
              <a:buNone/>
              <a:tabLst/>
              <a:defRPr/>
            </a:pPr>
            <a:r>
              <a:rPr kumimoji="0" lang="cs-CZ" sz="2000" b="0" i="0" u="none" strike="noStrike" kern="1200" cap="none" spc="-12" normalizeH="0" baseline="0" noProof="0">
                <a:ln>
                  <a:noFill/>
                </a:ln>
                <a:solidFill>
                  <a:srgbClr val="000000"/>
                </a:solidFill>
                <a:effectLst/>
                <a:uLnTx/>
                <a:uFillTx/>
                <a:latin typeface="Calibri"/>
                <a:ea typeface="DejaVu Sans"/>
              </a:rPr>
              <a:t>Pěstování</a:t>
            </a:r>
            <a:r>
              <a:rPr kumimoji="0" lang="cs-CZ" sz="2000" b="0" i="0" u="none" strike="noStrike" kern="1200" cap="none" spc="-4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travního</a:t>
            </a:r>
            <a:r>
              <a:rPr kumimoji="0" lang="cs-CZ" sz="2000" b="0" i="0" u="none" strike="noStrike" kern="1200" cap="none" spc="-55"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porostu</a:t>
            </a:r>
            <a:r>
              <a:rPr kumimoji="0" lang="cs-CZ" sz="2000" b="0" i="0" u="none" strike="noStrike" kern="1200" cap="none" spc="-5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na</a:t>
            </a:r>
            <a:r>
              <a:rPr kumimoji="0" lang="cs-CZ" sz="2000" b="0" i="0" u="none" strike="noStrike" kern="1200" cap="none" spc="-66"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orné</a:t>
            </a:r>
            <a:r>
              <a:rPr kumimoji="0" lang="cs-CZ" sz="2000" b="0" i="0" u="none" strike="noStrike" kern="1200" cap="none" spc="-55"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půdě</a:t>
            </a:r>
            <a:endParaRPr kumimoji="0" lang="cs-CZ" sz="20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406"/>
              </a:spcBef>
              <a:spcAft>
                <a:spcPts val="0"/>
              </a:spcAft>
              <a:buClrTx/>
              <a:buSzTx/>
              <a:buFontTx/>
              <a:buNone/>
              <a:tabLst/>
              <a:defRPr/>
            </a:pPr>
            <a:r>
              <a:rPr kumimoji="0" lang="cs-CZ" sz="2000" b="0" i="0" u="none" strike="noStrike" kern="1200" cap="none" spc="-12" normalizeH="0" baseline="0" noProof="0">
                <a:ln>
                  <a:noFill/>
                </a:ln>
                <a:solidFill>
                  <a:srgbClr val="000000"/>
                </a:solidFill>
                <a:effectLst/>
                <a:uLnTx/>
                <a:uFillTx/>
                <a:latin typeface="Calibri"/>
                <a:ea typeface="DejaVu Sans"/>
              </a:rPr>
              <a:t>Trvalé</a:t>
            </a:r>
            <a:r>
              <a:rPr kumimoji="0" lang="cs-CZ" sz="2000" b="0" i="0" u="none" strike="noStrike" kern="1200" cap="none" spc="-92"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kultury</a:t>
            </a:r>
            <a:endParaRPr kumimoji="0" lang="cs-CZ" sz="2000" b="0" i="0" u="none" strike="noStrike" kern="1200" cap="none" spc="-1" normalizeH="0" baseline="0" noProof="0">
              <a:ln>
                <a:noFill/>
              </a:ln>
              <a:solidFill>
                <a:prstClr val="black"/>
              </a:solidFill>
              <a:effectLst/>
              <a:uLnTx/>
              <a:uFillTx/>
              <a:latin typeface="Arial"/>
            </a:endParaRPr>
          </a:p>
          <a:p>
            <a:pPr marL="383040" marR="0" lvl="0" indent="0" algn="l" defTabSz="914400" rtl="0" eaLnBrk="1" fontAlgn="auto" latinLnBrk="0" hangingPunct="1">
              <a:lnSpc>
                <a:spcPct val="100000"/>
              </a:lnSpc>
              <a:spcBef>
                <a:spcPts val="1131"/>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Intenzivní </a:t>
            </a:r>
            <a:r>
              <a:rPr kumimoji="0" lang="cs-CZ" sz="1600" b="0" i="0" u="none" strike="noStrike" kern="1200" cap="none" spc="-21" normalizeH="0" baseline="0" noProof="0">
                <a:ln>
                  <a:noFill/>
                </a:ln>
                <a:solidFill>
                  <a:srgbClr val="000000"/>
                </a:solidFill>
                <a:effectLst/>
                <a:uLnTx/>
                <a:uFillTx/>
                <a:latin typeface="Calibri"/>
                <a:ea typeface="DejaVu Sans"/>
              </a:rPr>
              <a:t>sady</a:t>
            </a:r>
            <a:endParaRPr kumimoji="0" lang="cs-CZ" sz="1600" b="0" i="0" u="none" strike="noStrike" kern="1200" cap="none" spc="-1" normalizeH="0" baseline="0" noProof="0">
              <a:ln>
                <a:noFill/>
              </a:ln>
              <a:solidFill>
                <a:prstClr val="black"/>
              </a:solidFill>
              <a:effectLst/>
              <a:uLnTx/>
              <a:uFillTx/>
              <a:latin typeface="Arial"/>
            </a:endParaRPr>
          </a:p>
        </p:txBody>
      </p:sp>
      <p:pic>
        <p:nvPicPr>
          <p:cNvPr id="490" name="object 6"/>
          <p:cNvPicPr/>
          <p:nvPr/>
        </p:nvPicPr>
        <p:blipFill>
          <a:blip r:embed="rId4"/>
          <a:stretch/>
        </p:blipFill>
        <p:spPr>
          <a:xfrm>
            <a:off x="5885640" y="1299960"/>
            <a:ext cx="484560" cy="484560"/>
          </a:xfrm>
          <a:prstGeom prst="rect">
            <a:avLst/>
          </a:prstGeom>
          <a:ln>
            <a:noFill/>
          </a:ln>
        </p:spPr>
      </p:pic>
      <p:pic>
        <p:nvPicPr>
          <p:cNvPr id="491" name="object 7"/>
          <p:cNvPicPr/>
          <p:nvPr/>
        </p:nvPicPr>
        <p:blipFill>
          <a:blip r:embed="rId5"/>
          <a:stretch/>
        </p:blipFill>
        <p:spPr>
          <a:xfrm>
            <a:off x="5873400" y="2051280"/>
            <a:ext cx="484560" cy="484560"/>
          </a:xfrm>
          <a:prstGeom prst="rect">
            <a:avLst/>
          </a:prstGeom>
          <a:ln>
            <a:noFill/>
          </a:ln>
        </p:spPr>
      </p:pic>
      <p:pic>
        <p:nvPicPr>
          <p:cNvPr id="492" name="object 8"/>
          <p:cNvPicPr/>
          <p:nvPr/>
        </p:nvPicPr>
        <p:blipFill>
          <a:blip r:embed="rId6"/>
          <a:stretch/>
        </p:blipFill>
        <p:spPr>
          <a:xfrm>
            <a:off x="992160" y="2648880"/>
            <a:ext cx="251640" cy="249840"/>
          </a:xfrm>
          <a:prstGeom prst="rect">
            <a:avLst/>
          </a:prstGeom>
          <a:ln>
            <a:noFill/>
          </a:ln>
        </p:spPr>
      </p:pic>
      <p:pic>
        <p:nvPicPr>
          <p:cNvPr id="493" name="object 9"/>
          <p:cNvPicPr/>
          <p:nvPr/>
        </p:nvPicPr>
        <p:blipFill>
          <a:blip r:embed="rId6"/>
          <a:stretch/>
        </p:blipFill>
        <p:spPr>
          <a:xfrm>
            <a:off x="992160" y="3235320"/>
            <a:ext cx="251640" cy="249840"/>
          </a:xfrm>
          <a:prstGeom prst="rect">
            <a:avLst/>
          </a:prstGeom>
          <a:ln>
            <a:noFill/>
          </a:ln>
        </p:spPr>
      </p:pic>
      <p:pic>
        <p:nvPicPr>
          <p:cNvPr id="494" name="object 10"/>
          <p:cNvPicPr/>
          <p:nvPr/>
        </p:nvPicPr>
        <p:blipFill>
          <a:blip r:embed="rId7"/>
          <a:stretch/>
        </p:blipFill>
        <p:spPr>
          <a:xfrm>
            <a:off x="992160" y="3761280"/>
            <a:ext cx="251640" cy="251640"/>
          </a:xfrm>
          <a:prstGeom prst="rect">
            <a:avLst/>
          </a:prstGeom>
          <a:ln>
            <a:noFill/>
          </a:ln>
        </p:spPr>
      </p:pic>
      <p:sp>
        <p:nvSpPr>
          <p:cNvPr id="495" name="CustomShape 3"/>
          <p:cNvSpPr/>
          <p:nvPr/>
        </p:nvSpPr>
        <p:spPr>
          <a:xfrm>
            <a:off x="6879240" y="3198960"/>
            <a:ext cx="1038600" cy="2552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marR="0" lvl="0" indent="0" algn="l" defTabSz="914400" rtl="0" eaLnBrk="1" fontAlgn="auto" latinLnBrk="0" hangingPunct="1">
              <a:lnSpc>
                <a:spcPct val="100000"/>
              </a:lnSpc>
              <a:spcBef>
                <a:spcPts val="96"/>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Ostatní</a:t>
            </a:r>
            <a:r>
              <a:rPr kumimoji="0" lang="cs-CZ" sz="1600" b="0" i="0" u="none" strike="noStrike" kern="1200" cap="none" spc="-52" normalizeH="0" baseline="0" noProof="0">
                <a:ln>
                  <a:noFill/>
                </a:ln>
                <a:solidFill>
                  <a:srgbClr val="000000"/>
                </a:solidFill>
                <a:effectLst/>
                <a:uLnTx/>
                <a:uFillTx/>
                <a:latin typeface="Calibri"/>
                <a:ea typeface="DejaVu Sans"/>
              </a:rPr>
              <a:t> </a:t>
            </a:r>
            <a:r>
              <a:rPr kumimoji="0" lang="cs-CZ" sz="1600" b="0" i="0" u="none" strike="noStrike" kern="1200" cap="none" spc="-21" normalizeH="0" baseline="0" noProof="0">
                <a:ln>
                  <a:noFill/>
                </a:ln>
                <a:solidFill>
                  <a:srgbClr val="000000"/>
                </a:solidFill>
                <a:effectLst/>
                <a:uLnTx/>
                <a:uFillTx/>
                <a:latin typeface="Calibri"/>
                <a:ea typeface="DejaVu Sans"/>
              </a:rPr>
              <a:t>sady</a:t>
            </a:r>
            <a:endParaRPr kumimoji="0" lang="cs-CZ" sz="1600" b="0" i="0" u="none" strike="noStrike" kern="1200" cap="none" spc="-1" normalizeH="0" baseline="0" noProof="0">
              <a:ln>
                <a:noFill/>
              </a:ln>
              <a:solidFill>
                <a:prstClr val="black"/>
              </a:solidFill>
              <a:effectLst/>
              <a:uLnTx/>
              <a:uFillTx/>
              <a:latin typeface="Arial"/>
            </a:endParaRPr>
          </a:p>
        </p:txBody>
      </p:sp>
      <p:sp>
        <p:nvSpPr>
          <p:cNvPr id="496" name="CustomShape 4"/>
          <p:cNvSpPr/>
          <p:nvPr/>
        </p:nvSpPr>
        <p:spPr>
          <a:xfrm>
            <a:off x="6911640" y="3744720"/>
            <a:ext cx="524880" cy="2552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marR="0" lvl="0" indent="0" algn="l" defTabSz="914400" rtl="0" eaLnBrk="1" fontAlgn="auto" latinLnBrk="0" hangingPunct="1">
              <a:lnSpc>
                <a:spcPct val="100000"/>
              </a:lnSpc>
              <a:spcBef>
                <a:spcPts val="96"/>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Vinice</a:t>
            </a:r>
            <a:endParaRPr kumimoji="0" lang="cs-CZ" sz="1600" b="0" i="0" u="none" strike="noStrike" kern="1200" cap="none" spc="-1" normalizeH="0" baseline="0" noProof="0">
              <a:ln>
                <a:noFill/>
              </a:ln>
              <a:solidFill>
                <a:prstClr val="black"/>
              </a:solidFill>
              <a:effectLst/>
              <a:uLnTx/>
              <a:uFillTx/>
              <a:latin typeface="Arial"/>
            </a:endParaRPr>
          </a:p>
        </p:txBody>
      </p:sp>
      <p:pic>
        <p:nvPicPr>
          <p:cNvPr id="497" name="object 13"/>
          <p:cNvPicPr/>
          <p:nvPr/>
        </p:nvPicPr>
        <p:blipFill>
          <a:blip r:embed="rId8"/>
          <a:stretch/>
        </p:blipFill>
        <p:spPr>
          <a:xfrm>
            <a:off x="995040" y="4303800"/>
            <a:ext cx="249840" cy="251640"/>
          </a:xfrm>
          <a:prstGeom prst="rect">
            <a:avLst/>
          </a:prstGeom>
          <a:ln>
            <a:noFill/>
          </a:ln>
        </p:spPr>
      </p:pic>
      <p:sp>
        <p:nvSpPr>
          <p:cNvPr id="498" name="CustomShape 5"/>
          <p:cNvSpPr/>
          <p:nvPr/>
        </p:nvSpPr>
        <p:spPr>
          <a:xfrm>
            <a:off x="1158480" y="1305360"/>
            <a:ext cx="3221280" cy="327780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marR="0" lvl="0" indent="0" algn="l" defTabSz="914400" rtl="0" eaLnBrk="1" fontAlgn="auto" latinLnBrk="0" hangingPunct="1">
              <a:lnSpc>
                <a:spcPct val="100000"/>
              </a:lnSpc>
              <a:spcBef>
                <a:spcPts val="105"/>
              </a:spcBef>
              <a:spcAft>
                <a:spcPts val="0"/>
              </a:spcAft>
              <a:buClrTx/>
              <a:buSzTx/>
              <a:buFontTx/>
              <a:buNone/>
              <a:tabLst/>
              <a:defRPr/>
            </a:pPr>
            <a:r>
              <a:rPr kumimoji="0" lang="cs-CZ" sz="2000" b="0" i="0" u="none" strike="noStrike" kern="1200" cap="none" spc="-12" normalizeH="0" baseline="0" noProof="0">
                <a:ln>
                  <a:noFill/>
                </a:ln>
                <a:solidFill>
                  <a:srgbClr val="000000"/>
                </a:solidFill>
                <a:effectLst/>
                <a:uLnTx/>
                <a:uFillTx/>
                <a:latin typeface="Calibri"/>
                <a:ea typeface="DejaVu Sans"/>
              </a:rPr>
              <a:t>Trvalý</a:t>
            </a:r>
            <a:r>
              <a:rPr kumimoji="0" lang="cs-CZ" sz="2000" b="0" i="0" u="none" strike="noStrike" kern="1200" cap="none" spc="-92" normalizeH="0" baseline="0" noProof="0">
                <a:ln>
                  <a:noFill/>
                </a:ln>
                <a:solidFill>
                  <a:srgbClr val="000000"/>
                </a:solidFill>
                <a:effectLst/>
                <a:uLnTx/>
                <a:uFillTx/>
                <a:latin typeface="Calibri"/>
                <a:ea typeface="DejaVu Sans"/>
              </a:rPr>
              <a:t> </a:t>
            </a:r>
            <a:r>
              <a:rPr kumimoji="0" lang="cs-CZ" sz="2000" b="0" i="0" u="none" strike="noStrike" kern="1200" cap="none" spc="-1" normalizeH="0" baseline="0" noProof="0">
                <a:ln>
                  <a:noFill/>
                </a:ln>
                <a:solidFill>
                  <a:srgbClr val="000000"/>
                </a:solidFill>
                <a:effectLst/>
                <a:uLnTx/>
                <a:uFillTx/>
                <a:latin typeface="Calibri"/>
                <a:ea typeface="DejaVu Sans"/>
              </a:rPr>
              <a:t>travní</a:t>
            </a:r>
            <a:r>
              <a:rPr kumimoji="0" lang="cs-CZ" sz="2000" b="0" i="0" u="none" strike="noStrike" kern="1200" cap="none" spc="-86" normalizeH="0" baseline="0" noProof="0">
                <a:ln>
                  <a:noFill/>
                </a:ln>
                <a:solidFill>
                  <a:srgbClr val="000000"/>
                </a:solidFill>
                <a:effectLst/>
                <a:uLnTx/>
                <a:uFillTx/>
                <a:latin typeface="Calibri"/>
                <a:ea typeface="DejaVu Sans"/>
              </a:rPr>
              <a:t> </a:t>
            </a:r>
            <a:r>
              <a:rPr kumimoji="0" lang="cs-CZ" sz="2000" b="0" i="0" u="none" strike="noStrike" kern="1200" cap="none" spc="-12" normalizeH="0" baseline="0" noProof="0">
                <a:ln>
                  <a:noFill/>
                </a:ln>
                <a:solidFill>
                  <a:srgbClr val="000000"/>
                </a:solidFill>
                <a:effectLst/>
                <a:uLnTx/>
                <a:uFillTx/>
                <a:latin typeface="Calibri"/>
                <a:ea typeface="DejaVu Sans"/>
              </a:rPr>
              <a:t>porost</a:t>
            </a:r>
            <a:endParaRPr kumimoji="0" lang="cs-CZ" sz="20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406"/>
              </a:spcBef>
              <a:spcAft>
                <a:spcPts val="0"/>
              </a:spcAft>
              <a:buClrTx/>
              <a:buSzTx/>
              <a:buFontTx/>
              <a:buNone/>
              <a:tabLst/>
              <a:defRPr/>
            </a:pPr>
            <a:r>
              <a:rPr kumimoji="0" lang="cs-CZ" sz="2000" b="0" i="0" u="none" strike="noStrike" kern="1200" cap="none" spc="-1" normalizeH="0" baseline="0" noProof="0">
                <a:ln>
                  <a:noFill/>
                </a:ln>
                <a:solidFill>
                  <a:srgbClr val="000000"/>
                </a:solidFill>
                <a:effectLst/>
                <a:uLnTx/>
                <a:uFillTx/>
                <a:latin typeface="Calibri"/>
                <a:ea typeface="DejaVu Sans"/>
              </a:rPr>
              <a:t>Orná</a:t>
            </a:r>
            <a:r>
              <a:rPr kumimoji="0" lang="cs-CZ" sz="2000" b="0" i="0" u="none" strike="noStrike" kern="1200" cap="none" spc="-26" normalizeH="0" baseline="0" noProof="0">
                <a:ln>
                  <a:noFill/>
                </a:ln>
                <a:solidFill>
                  <a:srgbClr val="000000"/>
                </a:solidFill>
                <a:effectLst/>
                <a:uLnTx/>
                <a:uFillTx/>
                <a:latin typeface="Calibri"/>
                <a:ea typeface="DejaVu Sans"/>
              </a:rPr>
              <a:t> </a:t>
            </a:r>
            <a:r>
              <a:rPr kumimoji="0" lang="cs-CZ" sz="2000" b="0" i="0" u="none" strike="noStrike" kern="1200" cap="none" spc="-21" normalizeH="0" baseline="0" noProof="0">
                <a:ln>
                  <a:noFill/>
                </a:ln>
                <a:solidFill>
                  <a:srgbClr val="000000"/>
                </a:solidFill>
                <a:effectLst/>
                <a:uLnTx/>
                <a:uFillTx/>
                <a:latin typeface="Calibri"/>
                <a:ea typeface="DejaVu Sans"/>
              </a:rPr>
              <a:t>půda</a:t>
            </a:r>
            <a:endParaRPr kumimoji="0" lang="cs-CZ" sz="2000" b="0" i="0" u="none" strike="noStrike" kern="1200" cap="none" spc="-1" normalizeH="0" baseline="0" noProof="0">
              <a:ln>
                <a:noFill/>
              </a:ln>
              <a:solidFill>
                <a:prstClr val="black"/>
              </a:solidFill>
              <a:effectLst/>
              <a:uLnTx/>
              <a:uFillTx/>
              <a:latin typeface="Arial"/>
            </a:endParaRPr>
          </a:p>
          <a:p>
            <a:pPr marL="261720" marR="0" lvl="0" indent="0" algn="l" defTabSz="914400" rtl="0" eaLnBrk="1" fontAlgn="auto" latinLnBrk="0" hangingPunct="1">
              <a:lnSpc>
                <a:spcPct val="100000"/>
              </a:lnSpc>
              <a:spcBef>
                <a:spcPts val="1565"/>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Pěstování</a:t>
            </a:r>
            <a:r>
              <a:rPr kumimoji="0" lang="cs-CZ" sz="1600" b="0" i="0" u="none" strike="noStrike" kern="1200" cap="none" spc="-26" normalizeH="0" baseline="0" noProof="0">
                <a:ln>
                  <a:noFill/>
                </a:ln>
                <a:solidFill>
                  <a:srgbClr val="000000"/>
                </a:solidFill>
                <a:effectLst/>
                <a:uLnTx/>
                <a:uFillTx/>
                <a:latin typeface="Calibri"/>
                <a:ea typeface="DejaVu Sans"/>
              </a:rPr>
              <a:t> </a:t>
            </a:r>
            <a:r>
              <a:rPr kumimoji="0" lang="cs-CZ" sz="1600" b="0" i="0" u="none" strike="noStrike" kern="1200" cap="none" spc="-21" normalizeH="0" baseline="0" noProof="0">
                <a:ln>
                  <a:noFill/>
                </a:ln>
                <a:solidFill>
                  <a:srgbClr val="000000"/>
                </a:solidFill>
                <a:effectLst/>
                <a:uLnTx/>
                <a:uFillTx/>
                <a:latin typeface="Calibri"/>
                <a:ea typeface="DejaVu Sans"/>
              </a:rPr>
              <a:t>zeleniny,</a:t>
            </a:r>
            <a:r>
              <a:rPr kumimoji="0" lang="cs-CZ" sz="1600" b="0" i="0" u="none" strike="noStrike" kern="1200" cap="none" spc="-32" normalizeH="0" baseline="0" noProof="0">
                <a:ln>
                  <a:noFill/>
                </a:ln>
                <a:solidFill>
                  <a:srgbClr val="000000"/>
                </a:solidFill>
                <a:effectLst/>
                <a:uLnTx/>
                <a:uFillTx/>
                <a:latin typeface="Calibri"/>
                <a:ea typeface="DejaVu Sans"/>
              </a:rPr>
              <a:t> </a:t>
            </a:r>
            <a:r>
              <a:rPr kumimoji="0" lang="cs-CZ" sz="1600" b="0" i="0" u="none" strike="noStrike" kern="1200" cap="none" spc="-12" normalizeH="0" baseline="0" noProof="0">
                <a:ln>
                  <a:noFill/>
                </a:ln>
                <a:solidFill>
                  <a:srgbClr val="000000"/>
                </a:solidFill>
                <a:effectLst/>
                <a:uLnTx/>
                <a:uFillTx/>
                <a:latin typeface="Calibri"/>
                <a:ea typeface="DejaVu Sans"/>
              </a:rPr>
              <a:t>speciálních</a:t>
            </a:r>
            <a:r>
              <a:rPr kumimoji="0" lang="cs-CZ" sz="1600" b="0" i="0" u="none" strike="noStrike" kern="1200" cap="none" spc="-52" normalizeH="0" baseline="0" noProof="0">
                <a:ln>
                  <a:noFill/>
                </a:ln>
                <a:solidFill>
                  <a:srgbClr val="000000"/>
                </a:solidFill>
                <a:effectLst/>
                <a:uLnTx/>
                <a:uFillTx/>
                <a:latin typeface="Calibri"/>
                <a:ea typeface="DejaVu Sans"/>
              </a:rPr>
              <a:t> </a:t>
            </a:r>
            <a:r>
              <a:rPr kumimoji="0" lang="cs-CZ" sz="1600" b="0" i="0" u="none" strike="noStrike" kern="1200" cap="none" spc="-21" normalizeH="0" baseline="0" noProof="0">
                <a:ln>
                  <a:noFill/>
                </a:ln>
                <a:solidFill>
                  <a:srgbClr val="000000"/>
                </a:solidFill>
                <a:effectLst/>
                <a:uLnTx/>
                <a:uFillTx/>
                <a:latin typeface="Calibri"/>
                <a:ea typeface="DejaVu Sans"/>
              </a:rPr>
              <a:t>bylin </a:t>
            </a:r>
            <a:r>
              <a:rPr kumimoji="0" lang="cs-CZ" sz="1600" b="0" i="0" u="none" strike="noStrike" kern="1200" cap="none" spc="-1" normalizeH="0" baseline="0" noProof="0">
                <a:ln>
                  <a:noFill/>
                </a:ln>
                <a:solidFill>
                  <a:srgbClr val="000000"/>
                </a:solidFill>
                <a:effectLst/>
                <a:uLnTx/>
                <a:uFillTx/>
                <a:latin typeface="Calibri"/>
                <a:ea typeface="DejaVu Sans"/>
              </a:rPr>
              <a:t>a</a:t>
            </a:r>
            <a:r>
              <a:rPr kumimoji="0" lang="cs-CZ" sz="1600" b="0" i="0" u="none" strike="noStrike" kern="1200" cap="none" spc="-12" normalizeH="0" baseline="0" noProof="0">
                <a:ln>
                  <a:noFill/>
                </a:ln>
                <a:solidFill>
                  <a:srgbClr val="000000"/>
                </a:solidFill>
                <a:effectLst/>
                <a:uLnTx/>
                <a:uFillTx/>
                <a:latin typeface="Calibri"/>
                <a:ea typeface="DejaVu Sans"/>
              </a:rPr>
              <a:t> jahodníku</a:t>
            </a:r>
            <a:endParaRPr kumimoji="0" lang="cs-CZ" sz="1600" b="0" i="0" u="none" strike="noStrike" kern="1200" cap="none" spc="-1" normalizeH="0" baseline="0" noProof="0">
              <a:ln>
                <a:noFill/>
              </a:ln>
              <a:solidFill>
                <a:prstClr val="black"/>
              </a:solidFill>
              <a:effectLst/>
              <a:uLnTx/>
              <a:uFillTx/>
              <a:latin typeface="Arial"/>
            </a:endParaRPr>
          </a:p>
          <a:p>
            <a:pPr marL="261720" marR="0" lvl="0" indent="0" algn="l" defTabSz="914400" rtl="0" eaLnBrk="1" fontAlgn="auto" latinLnBrk="0" hangingPunct="1">
              <a:lnSpc>
                <a:spcPct val="100000"/>
              </a:lnSpc>
              <a:spcBef>
                <a:spcPts val="850"/>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Pěstování</a:t>
            </a:r>
            <a:r>
              <a:rPr kumimoji="0" lang="cs-CZ" sz="1600" b="0" i="0" u="none" strike="noStrike" kern="1200" cap="none" spc="-80" normalizeH="0" baseline="0" noProof="0">
                <a:ln>
                  <a:noFill/>
                </a:ln>
                <a:solidFill>
                  <a:srgbClr val="000000"/>
                </a:solidFill>
                <a:effectLst/>
                <a:uLnTx/>
                <a:uFillTx/>
                <a:latin typeface="Calibri"/>
                <a:ea typeface="DejaVu Sans"/>
              </a:rPr>
              <a:t> </a:t>
            </a:r>
            <a:r>
              <a:rPr kumimoji="0" lang="cs-CZ" sz="1600" b="0" i="0" u="none" strike="noStrike" kern="1200" cap="none" spc="-1" normalizeH="0" baseline="0" noProof="0">
                <a:ln>
                  <a:noFill/>
                </a:ln>
                <a:solidFill>
                  <a:srgbClr val="000000"/>
                </a:solidFill>
                <a:effectLst/>
                <a:uLnTx/>
                <a:uFillTx/>
                <a:latin typeface="Calibri"/>
                <a:ea typeface="DejaVu Sans"/>
              </a:rPr>
              <a:t>víceletých</a:t>
            </a:r>
            <a:r>
              <a:rPr kumimoji="0" lang="cs-CZ" sz="1600" b="0" i="0" u="none" strike="noStrike" kern="1200" cap="none" spc="-60" normalizeH="0" baseline="0" noProof="0">
                <a:ln>
                  <a:noFill/>
                </a:ln>
                <a:solidFill>
                  <a:srgbClr val="000000"/>
                </a:solidFill>
                <a:effectLst/>
                <a:uLnTx/>
                <a:uFillTx/>
                <a:latin typeface="Calibri"/>
                <a:ea typeface="DejaVu Sans"/>
              </a:rPr>
              <a:t> </a:t>
            </a:r>
            <a:r>
              <a:rPr kumimoji="0" lang="cs-CZ" sz="1600" b="0" i="0" u="none" strike="noStrike" kern="1200" cap="none" spc="-12" normalizeH="0" baseline="0" noProof="0">
                <a:ln>
                  <a:noFill/>
                </a:ln>
                <a:solidFill>
                  <a:srgbClr val="000000"/>
                </a:solidFill>
                <a:effectLst/>
                <a:uLnTx/>
                <a:uFillTx/>
                <a:latin typeface="Calibri"/>
                <a:ea typeface="DejaVu Sans"/>
              </a:rPr>
              <a:t>pícnin</a:t>
            </a:r>
            <a:endParaRPr kumimoji="0" lang="cs-CZ" sz="1600" b="0" i="0" u="none" strike="noStrike" kern="1200" cap="none" spc="-1" normalizeH="0" baseline="0" noProof="0">
              <a:ln>
                <a:noFill/>
              </a:ln>
              <a:solidFill>
                <a:prstClr val="black"/>
              </a:solidFill>
              <a:effectLst/>
              <a:uLnTx/>
              <a:uFillTx/>
              <a:latin typeface="Arial"/>
            </a:endParaRPr>
          </a:p>
          <a:p>
            <a:pPr marL="250920" marR="0" lvl="0" indent="0" algn="l" defTabSz="914400" rtl="0" eaLnBrk="1" fontAlgn="auto" latinLnBrk="0" hangingPunct="1">
              <a:lnSpc>
                <a:spcPts val="4300"/>
              </a:lnSpc>
              <a:spcBef>
                <a:spcPts val="334"/>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Pěstování</a:t>
            </a:r>
            <a:r>
              <a:rPr kumimoji="0" lang="cs-CZ" sz="1600" b="0" i="0" u="none" strike="noStrike" kern="1200" cap="none" spc="-66" normalizeH="0" baseline="0" noProof="0">
                <a:ln>
                  <a:noFill/>
                </a:ln>
                <a:solidFill>
                  <a:srgbClr val="000000"/>
                </a:solidFill>
                <a:effectLst/>
                <a:uLnTx/>
                <a:uFillTx/>
                <a:latin typeface="Calibri"/>
                <a:ea typeface="DejaVu Sans"/>
              </a:rPr>
              <a:t> </a:t>
            </a:r>
            <a:r>
              <a:rPr kumimoji="0" lang="cs-CZ" sz="1600" b="0" i="0" u="none" strike="noStrike" kern="1200" cap="none" spc="-1" normalizeH="0" baseline="0" noProof="0">
                <a:ln>
                  <a:noFill/>
                </a:ln>
                <a:solidFill>
                  <a:srgbClr val="000000"/>
                </a:solidFill>
                <a:effectLst/>
                <a:uLnTx/>
                <a:uFillTx/>
                <a:latin typeface="Calibri"/>
                <a:ea typeface="DejaVu Sans"/>
              </a:rPr>
              <a:t>trav</a:t>
            </a:r>
            <a:r>
              <a:rPr kumimoji="0" lang="cs-CZ" sz="1600" b="0" i="0" u="none" strike="noStrike" kern="1200" cap="none" spc="-55" normalizeH="0" baseline="0" noProof="0">
                <a:ln>
                  <a:noFill/>
                </a:ln>
                <a:solidFill>
                  <a:srgbClr val="000000"/>
                </a:solidFill>
                <a:effectLst/>
                <a:uLnTx/>
                <a:uFillTx/>
                <a:latin typeface="Calibri"/>
                <a:ea typeface="DejaVu Sans"/>
              </a:rPr>
              <a:t> </a:t>
            </a:r>
            <a:r>
              <a:rPr kumimoji="0" lang="cs-CZ" sz="1600" b="0" i="0" u="none" strike="noStrike" kern="1200" cap="none" spc="-1" normalizeH="0" baseline="0" noProof="0">
                <a:ln>
                  <a:noFill/>
                </a:ln>
                <a:solidFill>
                  <a:srgbClr val="000000"/>
                </a:solidFill>
                <a:effectLst/>
                <a:uLnTx/>
                <a:uFillTx/>
                <a:latin typeface="Calibri"/>
                <a:ea typeface="DejaVu Sans"/>
              </a:rPr>
              <a:t>na</a:t>
            </a:r>
            <a:r>
              <a:rPr kumimoji="0" lang="cs-CZ" sz="1600" b="0" i="0" u="none" strike="noStrike" kern="1200" cap="none" spc="-66" normalizeH="0" baseline="0" noProof="0">
                <a:ln>
                  <a:noFill/>
                </a:ln>
                <a:solidFill>
                  <a:srgbClr val="000000"/>
                </a:solidFill>
                <a:effectLst/>
                <a:uLnTx/>
                <a:uFillTx/>
                <a:latin typeface="Calibri"/>
                <a:ea typeface="DejaVu Sans"/>
              </a:rPr>
              <a:t> </a:t>
            </a:r>
            <a:r>
              <a:rPr kumimoji="0" lang="cs-CZ" sz="1600" b="0" i="0" u="none" strike="noStrike" kern="1200" cap="none" spc="-12" normalizeH="0" baseline="0" noProof="0">
                <a:ln>
                  <a:noFill/>
                </a:ln>
                <a:solidFill>
                  <a:srgbClr val="000000"/>
                </a:solidFill>
                <a:effectLst/>
                <a:uLnTx/>
                <a:uFillTx/>
                <a:latin typeface="Calibri"/>
                <a:ea typeface="DejaVu Sans"/>
              </a:rPr>
              <a:t>semeno Pěstování</a:t>
            </a:r>
            <a:r>
              <a:rPr kumimoji="0" lang="cs-CZ" sz="1600" b="0" i="0" u="none" strike="noStrike" kern="1200" cap="none" spc="-55" normalizeH="0" baseline="0" noProof="0">
                <a:ln>
                  <a:noFill/>
                </a:ln>
                <a:solidFill>
                  <a:srgbClr val="000000"/>
                </a:solidFill>
                <a:effectLst/>
                <a:uLnTx/>
                <a:uFillTx/>
                <a:latin typeface="Calibri"/>
                <a:ea typeface="DejaVu Sans"/>
              </a:rPr>
              <a:t> </a:t>
            </a:r>
            <a:r>
              <a:rPr kumimoji="0" lang="cs-CZ" sz="1600" b="0" i="0" u="none" strike="noStrike" kern="1200" cap="none" spc="-12" normalizeH="0" baseline="0" noProof="0">
                <a:ln>
                  <a:noFill/>
                </a:ln>
                <a:solidFill>
                  <a:srgbClr val="000000"/>
                </a:solidFill>
                <a:effectLst/>
                <a:uLnTx/>
                <a:uFillTx/>
                <a:latin typeface="Calibri"/>
                <a:ea typeface="DejaVu Sans"/>
              </a:rPr>
              <a:t>ostatních</a:t>
            </a:r>
            <a:r>
              <a:rPr kumimoji="0" lang="cs-CZ" sz="1600" b="0" i="0" u="none" strike="noStrike" kern="1200" cap="none" spc="-60" normalizeH="0" baseline="0" noProof="0">
                <a:ln>
                  <a:noFill/>
                </a:ln>
                <a:solidFill>
                  <a:srgbClr val="000000"/>
                </a:solidFill>
                <a:effectLst/>
                <a:uLnTx/>
                <a:uFillTx/>
                <a:latin typeface="Calibri"/>
                <a:ea typeface="DejaVu Sans"/>
              </a:rPr>
              <a:t> </a:t>
            </a:r>
            <a:r>
              <a:rPr kumimoji="0" lang="cs-CZ" sz="1600" b="0" i="0" u="none" strike="noStrike" kern="1200" cap="none" spc="-12" normalizeH="0" baseline="0" noProof="0">
                <a:ln>
                  <a:noFill/>
                </a:ln>
                <a:solidFill>
                  <a:srgbClr val="000000"/>
                </a:solidFill>
                <a:effectLst/>
                <a:uLnTx/>
                <a:uFillTx/>
                <a:latin typeface="Calibri"/>
                <a:ea typeface="DejaVu Sans"/>
              </a:rPr>
              <a:t>plodin</a:t>
            </a:r>
            <a:endParaRPr kumimoji="0" lang="cs-CZ" sz="1600" b="0" i="0" u="none" strike="noStrike" kern="1200" cap="none" spc="-1" normalizeH="0" baseline="0" noProof="0">
              <a:ln>
                <a:noFill/>
              </a:ln>
              <a:solidFill>
                <a:prstClr val="black"/>
              </a:solidFill>
              <a:effectLst/>
              <a:uLnTx/>
              <a:uFillTx/>
              <a:latin typeface="Arial"/>
            </a:endParaRPr>
          </a:p>
        </p:txBody>
      </p:sp>
      <p:sp>
        <p:nvSpPr>
          <p:cNvPr id="499" name="CustomShape 6"/>
          <p:cNvSpPr/>
          <p:nvPr/>
        </p:nvSpPr>
        <p:spPr>
          <a:xfrm>
            <a:off x="6913080" y="4290480"/>
            <a:ext cx="888120" cy="2552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marR="0" lvl="0" indent="0" algn="l" defTabSz="914400" rtl="0" eaLnBrk="1" fontAlgn="auto" latinLnBrk="0" hangingPunct="1">
              <a:lnSpc>
                <a:spcPct val="100000"/>
              </a:lnSpc>
              <a:spcBef>
                <a:spcPts val="96"/>
              </a:spcBef>
              <a:spcAft>
                <a:spcPts val="0"/>
              </a:spcAft>
              <a:buClrTx/>
              <a:buSzTx/>
              <a:buFontTx/>
              <a:buNone/>
              <a:tabLst/>
              <a:defRPr/>
            </a:pPr>
            <a:r>
              <a:rPr kumimoji="0" lang="cs-CZ" sz="1600" b="0" i="0" u="none" strike="noStrike" kern="1200" cap="none" spc="-12" normalizeH="0" baseline="0" noProof="0">
                <a:ln>
                  <a:noFill/>
                </a:ln>
                <a:solidFill>
                  <a:srgbClr val="000000"/>
                </a:solidFill>
                <a:effectLst/>
                <a:uLnTx/>
                <a:uFillTx/>
                <a:latin typeface="Calibri"/>
                <a:ea typeface="DejaVu Sans"/>
              </a:rPr>
              <a:t>Chmelnice</a:t>
            </a:r>
            <a:endParaRPr kumimoji="0" lang="cs-CZ" sz="1600" b="0" i="0" u="none" strike="noStrike" kern="1200" cap="none" spc="-1" normalizeH="0" baseline="0" noProof="0">
              <a:ln>
                <a:noFill/>
              </a:ln>
              <a:solidFill>
                <a:prstClr val="black"/>
              </a:solidFill>
              <a:effectLst/>
              <a:uLnTx/>
              <a:uFillTx/>
              <a:latin typeface="Arial"/>
            </a:endParaRPr>
          </a:p>
        </p:txBody>
      </p:sp>
      <p:pic>
        <p:nvPicPr>
          <p:cNvPr id="500" name="object 16"/>
          <p:cNvPicPr/>
          <p:nvPr/>
        </p:nvPicPr>
        <p:blipFill>
          <a:blip r:embed="rId9"/>
          <a:stretch/>
        </p:blipFill>
        <p:spPr>
          <a:xfrm>
            <a:off x="6440400" y="2618280"/>
            <a:ext cx="251640" cy="251640"/>
          </a:xfrm>
          <a:prstGeom prst="rect">
            <a:avLst/>
          </a:prstGeom>
          <a:ln>
            <a:noFill/>
          </a:ln>
        </p:spPr>
      </p:pic>
      <p:pic>
        <p:nvPicPr>
          <p:cNvPr id="501" name="object 17"/>
          <p:cNvPicPr/>
          <p:nvPr/>
        </p:nvPicPr>
        <p:blipFill>
          <a:blip r:embed="rId9"/>
          <a:stretch/>
        </p:blipFill>
        <p:spPr>
          <a:xfrm>
            <a:off x="6440400" y="3214080"/>
            <a:ext cx="251640" cy="251640"/>
          </a:xfrm>
          <a:prstGeom prst="rect">
            <a:avLst/>
          </a:prstGeom>
          <a:ln>
            <a:noFill/>
          </a:ln>
        </p:spPr>
      </p:pic>
      <p:pic>
        <p:nvPicPr>
          <p:cNvPr id="502" name="object 18"/>
          <p:cNvPicPr/>
          <p:nvPr/>
        </p:nvPicPr>
        <p:blipFill>
          <a:blip r:embed="rId9"/>
          <a:stretch/>
        </p:blipFill>
        <p:spPr>
          <a:xfrm>
            <a:off x="6440400" y="3750480"/>
            <a:ext cx="251640" cy="251640"/>
          </a:xfrm>
          <a:prstGeom prst="rect">
            <a:avLst/>
          </a:prstGeom>
          <a:ln>
            <a:noFill/>
          </a:ln>
        </p:spPr>
      </p:pic>
      <p:pic>
        <p:nvPicPr>
          <p:cNvPr id="503" name="object 19"/>
          <p:cNvPicPr/>
          <p:nvPr/>
        </p:nvPicPr>
        <p:blipFill>
          <a:blip r:embed="rId10"/>
          <a:stretch/>
        </p:blipFill>
        <p:spPr>
          <a:xfrm>
            <a:off x="6441840" y="4293000"/>
            <a:ext cx="251640" cy="249840"/>
          </a:xfrm>
          <a:prstGeom prst="rect">
            <a:avLst/>
          </a:prstGeom>
          <a:ln>
            <a:noFill/>
          </a:ln>
        </p:spPr>
      </p:pic>
      <p:grpSp>
        <p:nvGrpSpPr>
          <p:cNvPr id="504" name="Group 7"/>
          <p:cNvGrpSpPr/>
          <p:nvPr/>
        </p:nvGrpSpPr>
        <p:grpSpPr>
          <a:xfrm>
            <a:off x="9003960" y="3813120"/>
            <a:ext cx="2688480" cy="2690280"/>
            <a:chOff x="9003960" y="3813120"/>
            <a:chExt cx="2688480" cy="2690280"/>
          </a:xfrm>
        </p:grpSpPr>
        <p:pic>
          <p:nvPicPr>
            <p:cNvPr id="505" name="object 21"/>
            <p:cNvPicPr/>
            <p:nvPr/>
          </p:nvPicPr>
          <p:blipFill>
            <a:blip r:embed="rId11"/>
            <a:stretch/>
          </p:blipFill>
          <p:spPr>
            <a:xfrm>
              <a:off x="9003960" y="3813120"/>
              <a:ext cx="2688480" cy="2689920"/>
            </a:xfrm>
            <a:prstGeom prst="rect">
              <a:avLst/>
            </a:prstGeom>
            <a:ln>
              <a:noFill/>
            </a:ln>
          </p:spPr>
        </p:pic>
        <p:sp>
          <p:nvSpPr>
            <p:cNvPr id="506" name="CustomShape 8"/>
            <p:cNvSpPr/>
            <p:nvPr/>
          </p:nvSpPr>
          <p:spPr>
            <a:xfrm>
              <a:off x="9003960" y="3813120"/>
              <a:ext cx="2688480" cy="2690280"/>
            </a:xfrm>
            <a:custGeom>
              <a:avLst/>
              <a:gdLst/>
              <a:ahLst/>
              <a:cxnLst/>
              <a:rect l="l" t="t" r="r" b="b"/>
              <a:pathLst>
                <a:path w="2689859" h="2691765">
                  <a:moveTo>
                    <a:pt x="0" y="1345691"/>
                  </a:moveTo>
                  <a:lnTo>
                    <a:pt x="848" y="1297426"/>
                  </a:lnTo>
                  <a:lnTo>
                    <a:pt x="3376" y="1249588"/>
                  </a:lnTo>
                  <a:lnTo>
                    <a:pt x="7554" y="1202206"/>
                  </a:lnTo>
                  <a:lnTo>
                    <a:pt x="13355" y="1155308"/>
                  </a:lnTo>
                  <a:lnTo>
                    <a:pt x="20748" y="1108923"/>
                  </a:lnTo>
                  <a:lnTo>
                    <a:pt x="29707" y="1063079"/>
                  </a:lnTo>
                  <a:lnTo>
                    <a:pt x="40202" y="1017806"/>
                  </a:lnTo>
                  <a:lnTo>
                    <a:pt x="52206" y="973130"/>
                  </a:lnTo>
                  <a:lnTo>
                    <a:pt x="65689" y="929081"/>
                  </a:lnTo>
                  <a:lnTo>
                    <a:pt x="80624" y="885688"/>
                  </a:lnTo>
                  <a:lnTo>
                    <a:pt x="96982" y="842978"/>
                  </a:lnTo>
                  <a:lnTo>
                    <a:pt x="114734" y="800980"/>
                  </a:lnTo>
                  <a:lnTo>
                    <a:pt x="133852" y="759723"/>
                  </a:lnTo>
                  <a:lnTo>
                    <a:pt x="154308" y="719234"/>
                  </a:lnTo>
                  <a:lnTo>
                    <a:pt x="176072" y="679544"/>
                  </a:lnTo>
                  <a:lnTo>
                    <a:pt x="199118" y="640679"/>
                  </a:lnTo>
                  <a:lnTo>
                    <a:pt x="223415" y="602669"/>
                  </a:lnTo>
                  <a:lnTo>
                    <a:pt x="248937" y="565541"/>
                  </a:lnTo>
                  <a:lnTo>
                    <a:pt x="275654" y="529325"/>
                  </a:lnTo>
                  <a:lnTo>
                    <a:pt x="303538" y="494049"/>
                  </a:lnTo>
                  <a:lnTo>
                    <a:pt x="332560" y="459741"/>
                  </a:lnTo>
                  <a:lnTo>
                    <a:pt x="362692" y="426430"/>
                  </a:lnTo>
                  <a:lnTo>
                    <a:pt x="393906" y="394144"/>
                  </a:lnTo>
                  <a:lnTo>
                    <a:pt x="426173" y="362912"/>
                  </a:lnTo>
                  <a:lnTo>
                    <a:pt x="459465" y="332762"/>
                  </a:lnTo>
                  <a:lnTo>
                    <a:pt x="493753" y="303722"/>
                  </a:lnTo>
                  <a:lnTo>
                    <a:pt x="529008" y="275822"/>
                  </a:lnTo>
                  <a:lnTo>
                    <a:pt x="565204" y="249089"/>
                  </a:lnTo>
                  <a:lnTo>
                    <a:pt x="602310" y="223552"/>
                  </a:lnTo>
                  <a:lnTo>
                    <a:pt x="640298" y="199240"/>
                  </a:lnTo>
                  <a:lnTo>
                    <a:pt x="679141" y="176181"/>
                  </a:lnTo>
                  <a:lnTo>
                    <a:pt x="718809" y="154403"/>
                  </a:lnTo>
                  <a:lnTo>
                    <a:pt x="759275" y="133935"/>
                  </a:lnTo>
                  <a:lnTo>
                    <a:pt x="800509" y="114805"/>
                  </a:lnTo>
                  <a:lnTo>
                    <a:pt x="842484" y="97042"/>
                  </a:lnTo>
                  <a:lnTo>
                    <a:pt x="885170" y="80674"/>
                  </a:lnTo>
                  <a:lnTo>
                    <a:pt x="928540" y="65730"/>
                  </a:lnTo>
                  <a:lnTo>
                    <a:pt x="972565" y="52239"/>
                  </a:lnTo>
                  <a:lnTo>
                    <a:pt x="1017216" y="40228"/>
                  </a:lnTo>
                  <a:lnTo>
                    <a:pt x="1062466" y="29726"/>
                  </a:lnTo>
                  <a:lnTo>
                    <a:pt x="1108285" y="20761"/>
                  </a:lnTo>
                  <a:lnTo>
                    <a:pt x="1154645" y="13363"/>
                  </a:lnTo>
                  <a:lnTo>
                    <a:pt x="1201518" y="7559"/>
                  </a:lnTo>
                  <a:lnTo>
                    <a:pt x="1248875" y="3378"/>
                  </a:lnTo>
                  <a:lnTo>
                    <a:pt x="1296689" y="849"/>
                  </a:lnTo>
                  <a:lnTo>
                    <a:pt x="1344929" y="0"/>
                  </a:lnTo>
                  <a:lnTo>
                    <a:pt x="1393170" y="849"/>
                  </a:lnTo>
                  <a:lnTo>
                    <a:pt x="1440984" y="3378"/>
                  </a:lnTo>
                  <a:lnTo>
                    <a:pt x="1488341" y="7559"/>
                  </a:lnTo>
                  <a:lnTo>
                    <a:pt x="1535214" y="13363"/>
                  </a:lnTo>
                  <a:lnTo>
                    <a:pt x="1581574" y="20761"/>
                  </a:lnTo>
                  <a:lnTo>
                    <a:pt x="1627393" y="29726"/>
                  </a:lnTo>
                  <a:lnTo>
                    <a:pt x="1672643" y="40228"/>
                  </a:lnTo>
                  <a:lnTo>
                    <a:pt x="1717294" y="52239"/>
                  </a:lnTo>
                  <a:lnTo>
                    <a:pt x="1761319" y="65730"/>
                  </a:lnTo>
                  <a:lnTo>
                    <a:pt x="1804689" y="80674"/>
                  </a:lnTo>
                  <a:lnTo>
                    <a:pt x="1847375" y="97042"/>
                  </a:lnTo>
                  <a:lnTo>
                    <a:pt x="1889350" y="114805"/>
                  </a:lnTo>
                  <a:lnTo>
                    <a:pt x="1930584" y="133935"/>
                  </a:lnTo>
                  <a:lnTo>
                    <a:pt x="1971050" y="154403"/>
                  </a:lnTo>
                  <a:lnTo>
                    <a:pt x="2010718" y="176181"/>
                  </a:lnTo>
                  <a:lnTo>
                    <a:pt x="2049561" y="199240"/>
                  </a:lnTo>
                  <a:lnTo>
                    <a:pt x="2087549" y="223552"/>
                  </a:lnTo>
                  <a:lnTo>
                    <a:pt x="2124655" y="249089"/>
                  </a:lnTo>
                  <a:lnTo>
                    <a:pt x="2160851" y="275822"/>
                  </a:lnTo>
                  <a:lnTo>
                    <a:pt x="2196106" y="303722"/>
                  </a:lnTo>
                  <a:lnTo>
                    <a:pt x="2230394" y="332762"/>
                  </a:lnTo>
                  <a:lnTo>
                    <a:pt x="2263686" y="362912"/>
                  </a:lnTo>
                  <a:lnTo>
                    <a:pt x="2295953" y="394144"/>
                  </a:lnTo>
                  <a:lnTo>
                    <a:pt x="2327167" y="426430"/>
                  </a:lnTo>
                  <a:lnTo>
                    <a:pt x="2357299" y="459741"/>
                  </a:lnTo>
                  <a:lnTo>
                    <a:pt x="2386321" y="494049"/>
                  </a:lnTo>
                  <a:lnTo>
                    <a:pt x="2414205" y="529325"/>
                  </a:lnTo>
                  <a:lnTo>
                    <a:pt x="2440922" y="565541"/>
                  </a:lnTo>
                  <a:lnTo>
                    <a:pt x="2466444" y="602669"/>
                  </a:lnTo>
                  <a:lnTo>
                    <a:pt x="2490741" y="640679"/>
                  </a:lnTo>
                  <a:lnTo>
                    <a:pt x="2513787" y="679544"/>
                  </a:lnTo>
                  <a:lnTo>
                    <a:pt x="2535551" y="719234"/>
                  </a:lnTo>
                  <a:lnTo>
                    <a:pt x="2556007" y="759723"/>
                  </a:lnTo>
                  <a:lnTo>
                    <a:pt x="2575125" y="800980"/>
                  </a:lnTo>
                  <a:lnTo>
                    <a:pt x="2592877" y="842978"/>
                  </a:lnTo>
                  <a:lnTo>
                    <a:pt x="2609235" y="885688"/>
                  </a:lnTo>
                  <a:lnTo>
                    <a:pt x="2624170" y="929081"/>
                  </a:lnTo>
                  <a:lnTo>
                    <a:pt x="2637653" y="973130"/>
                  </a:lnTo>
                  <a:lnTo>
                    <a:pt x="2649657" y="1017806"/>
                  </a:lnTo>
                  <a:lnTo>
                    <a:pt x="2660152" y="1063079"/>
                  </a:lnTo>
                  <a:lnTo>
                    <a:pt x="2669111" y="1108923"/>
                  </a:lnTo>
                  <a:lnTo>
                    <a:pt x="2676504" y="1155308"/>
                  </a:lnTo>
                  <a:lnTo>
                    <a:pt x="2682305" y="1202206"/>
                  </a:lnTo>
                  <a:lnTo>
                    <a:pt x="2686483" y="1249588"/>
                  </a:lnTo>
                  <a:lnTo>
                    <a:pt x="2689011" y="1297426"/>
                  </a:lnTo>
                  <a:lnTo>
                    <a:pt x="2689859" y="1345691"/>
                  </a:lnTo>
                  <a:lnTo>
                    <a:pt x="2689011" y="1393957"/>
                  </a:lnTo>
                  <a:lnTo>
                    <a:pt x="2686483" y="1441795"/>
                  </a:lnTo>
                  <a:lnTo>
                    <a:pt x="2682305" y="1489177"/>
                  </a:lnTo>
                  <a:lnTo>
                    <a:pt x="2676504" y="1536075"/>
                  </a:lnTo>
                  <a:lnTo>
                    <a:pt x="2669111" y="1582460"/>
                  </a:lnTo>
                  <a:lnTo>
                    <a:pt x="2660152" y="1628304"/>
                  </a:lnTo>
                  <a:lnTo>
                    <a:pt x="2649657" y="1673577"/>
                  </a:lnTo>
                  <a:lnTo>
                    <a:pt x="2637653" y="1718253"/>
                  </a:lnTo>
                  <a:lnTo>
                    <a:pt x="2624170" y="1762302"/>
                  </a:lnTo>
                  <a:lnTo>
                    <a:pt x="2609235" y="1805695"/>
                  </a:lnTo>
                  <a:lnTo>
                    <a:pt x="2592877" y="1848405"/>
                  </a:lnTo>
                  <a:lnTo>
                    <a:pt x="2575125" y="1890403"/>
                  </a:lnTo>
                  <a:lnTo>
                    <a:pt x="2556007" y="1931660"/>
                  </a:lnTo>
                  <a:lnTo>
                    <a:pt x="2535551" y="1972149"/>
                  </a:lnTo>
                  <a:lnTo>
                    <a:pt x="2513787" y="2011839"/>
                  </a:lnTo>
                  <a:lnTo>
                    <a:pt x="2490741" y="2050704"/>
                  </a:lnTo>
                  <a:lnTo>
                    <a:pt x="2466444" y="2088714"/>
                  </a:lnTo>
                  <a:lnTo>
                    <a:pt x="2440922" y="2125842"/>
                  </a:lnTo>
                  <a:lnTo>
                    <a:pt x="2414205" y="2162058"/>
                  </a:lnTo>
                  <a:lnTo>
                    <a:pt x="2386321" y="2197334"/>
                  </a:lnTo>
                  <a:lnTo>
                    <a:pt x="2357299" y="2231642"/>
                  </a:lnTo>
                  <a:lnTo>
                    <a:pt x="2327167" y="2264953"/>
                  </a:lnTo>
                  <a:lnTo>
                    <a:pt x="2295953" y="2297239"/>
                  </a:lnTo>
                  <a:lnTo>
                    <a:pt x="2263686" y="2328471"/>
                  </a:lnTo>
                  <a:lnTo>
                    <a:pt x="2230394" y="2358621"/>
                  </a:lnTo>
                  <a:lnTo>
                    <a:pt x="2196106" y="2387661"/>
                  </a:lnTo>
                  <a:lnTo>
                    <a:pt x="2160851" y="2415561"/>
                  </a:lnTo>
                  <a:lnTo>
                    <a:pt x="2124655" y="2442294"/>
                  </a:lnTo>
                  <a:lnTo>
                    <a:pt x="2087549" y="2467831"/>
                  </a:lnTo>
                  <a:lnTo>
                    <a:pt x="2049561" y="2492143"/>
                  </a:lnTo>
                  <a:lnTo>
                    <a:pt x="2010718" y="2515202"/>
                  </a:lnTo>
                  <a:lnTo>
                    <a:pt x="1971050" y="2536980"/>
                  </a:lnTo>
                  <a:lnTo>
                    <a:pt x="1930584" y="2557448"/>
                  </a:lnTo>
                  <a:lnTo>
                    <a:pt x="1889350" y="2576578"/>
                  </a:lnTo>
                  <a:lnTo>
                    <a:pt x="1847375" y="2594341"/>
                  </a:lnTo>
                  <a:lnTo>
                    <a:pt x="1804689" y="2610709"/>
                  </a:lnTo>
                  <a:lnTo>
                    <a:pt x="1761319" y="2625653"/>
                  </a:lnTo>
                  <a:lnTo>
                    <a:pt x="1717294" y="2639144"/>
                  </a:lnTo>
                  <a:lnTo>
                    <a:pt x="1672643" y="2651155"/>
                  </a:lnTo>
                  <a:lnTo>
                    <a:pt x="1627393" y="2661657"/>
                  </a:lnTo>
                  <a:lnTo>
                    <a:pt x="1581574" y="2670622"/>
                  </a:lnTo>
                  <a:lnTo>
                    <a:pt x="1535214" y="2678020"/>
                  </a:lnTo>
                  <a:lnTo>
                    <a:pt x="1488341" y="2683824"/>
                  </a:lnTo>
                  <a:lnTo>
                    <a:pt x="1440984" y="2688005"/>
                  </a:lnTo>
                  <a:lnTo>
                    <a:pt x="1393170" y="2690534"/>
                  </a:lnTo>
                  <a:lnTo>
                    <a:pt x="1344929" y="2691384"/>
                  </a:lnTo>
                  <a:lnTo>
                    <a:pt x="1296689" y="2690534"/>
                  </a:lnTo>
                  <a:lnTo>
                    <a:pt x="1248875" y="2688005"/>
                  </a:lnTo>
                  <a:lnTo>
                    <a:pt x="1201518" y="2683824"/>
                  </a:lnTo>
                  <a:lnTo>
                    <a:pt x="1154645" y="2678020"/>
                  </a:lnTo>
                  <a:lnTo>
                    <a:pt x="1108285" y="2670622"/>
                  </a:lnTo>
                  <a:lnTo>
                    <a:pt x="1062466" y="2661657"/>
                  </a:lnTo>
                  <a:lnTo>
                    <a:pt x="1017216" y="2651155"/>
                  </a:lnTo>
                  <a:lnTo>
                    <a:pt x="972565" y="2639144"/>
                  </a:lnTo>
                  <a:lnTo>
                    <a:pt x="928540" y="2625653"/>
                  </a:lnTo>
                  <a:lnTo>
                    <a:pt x="885170" y="2610709"/>
                  </a:lnTo>
                  <a:lnTo>
                    <a:pt x="842484" y="2594341"/>
                  </a:lnTo>
                  <a:lnTo>
                    <a:pt x="800509" y="2576578"/>
                  </a:lnTo>
                  <a:lnTo>
                    <a:pt x="759275" y="2557448"/>
                  </a:lnTo>
                  <a:lnTo>
                    <a:pt x="718809" y="2536980"/>
                  </a:lnTo>
                  <a:lnTo>
                    <a:pt x="679141" y="2515202"/>
                  </a:lnTo>
                  <a:lnTo>
                    <a:pt x="640298" y="2492143"/>
                  </a:lnTo>
                  <a:lnTo>
                    <a:pt x="602310" y="2467831"/>
                  </a:lnTo>
                  <a:lnTo>
                    <a:pt x="565204" y="2442294"/>
                  </a:lnTo>
                  <a:lnTo>
                    <a:pt x="529008" y="2415561"/>
                  </a:lnTo>
                  <a:lnTo>
                    <a:pt x="493753" y="2387661"/>
                  </a:lnTo>
                  <a:lnTo>
                    <a:pt x="459465" y="2358621"/>
                  </a:lnTo>
                  <a:lnTo>
                    <a:pt x="426173" y="2328471"/>
                  </a:lnTo>
                  <a:lnTo>
                    <a:pt x="393906" y="2297239"/>
                  </a:lnTo>
                  <a:lnTo>
                    <a:pt x="362692" y="2264953"/>
                  </a:lnTo>
                  <a:lnTo>
                    <a:pt x="332560" y="2231642"/>
                  </a:lnTo>
                  <a:lnTo>
                    <a:pt x="303538" y="2197334"/>
                  </a:lnTo>
                  <a:lnTo>
                    <a:pt x="275654" y="2162058"/>
                  </a:lnTo>
                  <a:lnTo>
                    <a:pt x="248937" y="2125842"/>
                  </a:lnTo>
                  <a:lnTo>
                    <a:pt x="223415" y="2088714"/>
                  </a:lnTo>
                  <a:lnTo>
                    <a:pt x="199118" y="2050704"/>
                  </a:lnTo>
                  <a:lnTo>
                    <a:pt x="176072" y="2011839"/>
                  </a:lnTo>
                  <a:lnTo>
                    <a:pt x="154308" y="1972149"/>
                  </a:lnTo>
                  <a:lnTo>
                    <a:pt x="133852" y="1931660"/>
                  </a:lnTo>
                  <a:lnTo>
                    <a:pt x="114734" y="1890403"/>
                  </a:lnTo>
                  <a:lnTo>
                    <a:pt x="96982" y="1848405"/>
                  </a:lnTo>
                  <a:lnTo>
                    <a:pt x="80624" y="1805695"/>
                  </a:lnTo>
                  <a:lnTo>
                    <a:pt x="65689" y="1762302"/>
                  </a:lnTo>
                  <a:lnTo>
                    <a:pt x="52206" y="1718253"/>
                  </a:lnTo>
                  <a:lnTo>
                    <a:pt x="40202" y="1673577"/>
                  </a:lnTo>
                  <a:lnTo>
                    <a:pt x="29707" y="1628304"/>
                  </a:lnTo>
                  <a:lnTo>
                    <a:pt x="20748" y="1582460"/>
                  </a:lnTo>
                  <a:lnTo>
                    <a:pt x="13355" y="1536075"/>
                  </a:lnTo>
                  <a:lnTo>
                    <a:pt x="7554" y="1489177"/>
                  </a:lnTo>
                  <a:lnTo>
                    <a:pt x="3376" y="1441795"/>
                  </a:lnTo>
                  <a:lnTo>
                    <a:pt x="848" y="1393957"/>
                  </a:lnTo>
                  <a:lnTo>
                    <a:pt x="0" y="1345691"/>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1"/>
          <p:cNvGrpSpPr/>
          <p:nvPr/>
        </p:nvGrpSpPr>
        <p:grpSpPr>
          <a:xfrm>
            <a:off x="864000" y="4971240"/>
            <a:ext cx="7187400" cy="1356480"/>
            <a:chOff x="864000" y="4971240"/>
            <a:chExt cx="7187400" cy="1356480"/>
          </a:xfrm>
        </p:grpSpPr>
        <p:pic>
          <p:nvPicPr>
            <p:cNvPr id="508" name="object 3"/>
            <p:cNvPicPr/>
            <p:nvPr/>
          </p:nvPicPr>
          <p:blipFill>
            <a:blip r:embed="rId2"/>
            <a:stretch/>
          </p:blipFill>
          <p:spPr>
            <a:xfrm>
              <a:off x="864000" y="4971240"/>
              <a:ext cx="7187400" cy="1356480"/>
            </a:xfrm>
            <a:prstGeom prst="rect">
              <a:avLst/>
            </a:prstGeom>
            <a:ln>
              <a:noFill/>
            </a:ln>
          </p:spPr>
        </p:pic>
        <p:sp>
          <p:nvSpPr>
            <p:cNvPr id="509" name="CustomShape 2"/>
            <p:cNvSpPr/>
            <p:nvPr/>
          </p:nvSpPr>
          <p:spPr>
            <a:xfrm>
              <a:off x="880920" y="4978800"/>
              <a:ext cx="7103520" cy="1281960"/>
            </a:xfrm>
            <a:custGeom>
              <a:avLst/>
              <a:gdLst/>
              <a:ahLst/>
              <a:cxnLst/>
              <a:rect l="l" t="t" r="r" b="b"/>
              <a:pathLst>
                <a:path w="7105015" h="1283335">
                  <a:moveTo>
                    <a:pt x="6891020" y="0"/>
                  </a:moveTo>
                  <a:lnTo>
                    <a:pt x="213868" y="0"/>
                  </a:lnTo>
                  <a:lnTo>
                    <a:pt x="164831" y="5648"/>
                  </a:lnTo>
                  <a:lnTo>
                    <a:pt x="119816" y="21738"/>
                  </a:lnTo>
                  <a:lnTo>
                    <a:pt x="80107" y="46986"/>
                  </a:lnTo>
                  <a:lnTo>
                    <a:pt x="46986" y="80107"/>
                  </a:lnTo>
                  <a:lnTo>
                    <a:pt x="21738" y="119816"/>
                  </a:lnTo>
                  <a:lnTo>
                    <a:pt x="5648" y="164831"/>
                  </a:lnTo>
                  <a:lnTo>
                    <a:pt x="0" y="213868"/>
                  </a:lnTo>
                  <a:lnTo>
                    <a:pt x="0" y="1069340"/>
                  </a:lnTo>
                  <a:lnTo>
                    <a:pt x="5648" y="1118376"/>
                  </a:lnTo>
                  <a:lnTo>
                    <a:pt x="21738" y="1163391"/>
                  </a:lnTo>
                  <a:lnTo>
                    <a:pt x="46986" y="1203100"/>
                  </a:lnTo>
                  <a:lnTo>
                    <a:pt x="80107" y="1236221"/>
                  </a:lnTo>
                  <a:lnTo>
                    <a:pt x="119816" y="1261469"/>
                  </a:lnTo>
                  <a:lnTo>
                    <a:pt x="164831" y="1277559"/>
                  </a:lnTo>
                  <a:lnTo>
                    <a:pt x="213868" y="1283208"/>
                  </a:lnTo>
                  <a:lnTo>
                    <a:pt x="6891020" y="1283208"/>
                  </a:lnTo>
                  <a:lnTo>
                    <a:pt x="6940056" y="1277559"/>
                  </a:lnTo>
                  <a:lnTo>
                    <a:pt x="6985071" y="1261469"/>
                  </a:lnTo>
                  <a:lnTo>
                    <a:pt x="7024780" y="1236221"/>
                  </a:lnTo>
                  <a:lnTo>
                    <a:pt x="7057901" y="1203100"/>
                  </a:lnTo>
                  <a:lnTo>
                    <a:pt x="7083149" y="1163391"/>
                  </a:lnTo>
                  <a:lnTo>
                    <a:pt x="7099239" y="1118376"/>
                  </a:lnTo>
                  <a:lnTo>
                    <a:pt x="7104887" y="1069340"/>
                  </a:lnTo>
                  <a:lnTo>
                    <a:pt x="7104887" y="213868"/>
                  </a:lnTo>
                  <a:lnTo>
                    <a:pt x="7099239" y="164831"/>
                  </a:lnTo>
                  <a:lnTo>
                    <a:pt x="7083149" y="119816"/>
                  </a:lnTo>
                  <a:lnTo>
                    <a:pt x="7057901" y="80107"/>
                  </a:lnTo>
                  <a:lnTo>
                    <a:pt x="7024780" y="46986"/>
                  </a:lnTo>
                  <a:lnTo>
                    <a:pt x="6985071" y="21738"/>
                  </a:lnTo>
                  <a:lnTo>
                    <a:pt x="6940056" y="5648"/>
                  </a:lnTo>
                  <a:lnTo>
                    <a:pt x="6891020"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10" name="CustomShape 3"/>
          <p:cNvSpPr/>
          <p:nvPr/>
        </p:nvSpPr>
        <p:spPr>
          <a:xfrm>
            <a:off x="1143000" y="1128240"/>
            <a:ext cx="987408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000" b="0" i="0" u="none" strike="noStrike" kern="1200" cap="none" spc="-1" normalizeH="0" baseline="0" noProof="0">
                <a:ln>
                  <a:noFill/>
                </a:ln>
                <a:solidFill>
                  <a:srgbClr val="A6B727"/>
                </a:solidFill>
                <a:effectLst/>
                <a:uLnTx/>
                <a:uFillTx/>
                <a:latin typeface="Corbel"/>
                <a:ea typeface="DejaVu Sans"/>
              </a:rPr>
              <a:t>Dotace</a:t>
            </a:r>
            <a:r>
              <a:rPr kumimoji="0" lang="cs-CZ" sz="2000" b="0" i="0" u="none" strike="noStrike" kern="1200" cap="none" spc="-72"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na</a:t>
            </a:r>
            <a:r>
              <a:rPr kumimoji="0" lang="cs-CZ" sz="2000" b="0" i="0" u="none" strike="noStrike" kern="1200" cap="none" spc="-41"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zemědělskou</a:t>
            </a:r>
            <a:r>
              <a:rPr kumimoji="0" lang="cs-CZ" sz="2000" b="0" i="0" u="none" strike="noStrike" kern="1200" cap="none" spc="-92"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půdu</a:t>
            </a:r>
            <a:r>
              <a:rPr kumimoji="0" lang="cs-CZ" sz="2000" b="0" i="0" u="none" strike="noStrike" kern="1200" cap="none" spc="-46"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s</a:t>
            </a:r>
            <a:r>
              <a:rPr kumimoji="0" lang="cs-CZ" sz="2000" b="0" i="0" u="none" strike="noStrike" kern="1200" cap="none" spc="-35"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druhem</a:t>
            </a:r>
            <a:r>
              <a:rPr kumimoji="0" lang="cs-CZ" sz="2000" b="0" i="0" u="none" strike="noStrike" kern="1200" cap="none" spc="-55"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zemědělské</a:t>
            </a:r>
            <a:r>
              <a:rPr kumimoji="0" lang="cs-CZ" sz="2000" b="0" i="0" u="none" strike="noStrike" kern="1200" cap="none" spc="-80"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kultury</a:t>
            </a:r>
            <a:endParaRPr kumimoji="0" lang="cs-CZ" sz="2000" b="0" i="0" u="none" strike="noStrike" kern="1200" cap="none" spc="-1" normalizeH="0" baseline="0" noProof="0">
              <a:ln>
                <a:noFill/>
              </a:ln>
              <a:solidFill>
                <a:prstClr val="black"/>
              </a:solidFill>
              <a:effectLst/>
              <a:uLnTx/>
              <a:uFillTx/>
              <a:latin typeface="Arial"/>
            </a:endParaRPr>
          </a:p>
        </p:txBody>
      </p:sp>
      <p:pic>
        <p:nvPicPr>
          <p:cNvPr id="511" name="object 6"/>
          <p:cNvPicPr/>
          <p:nvPr/>
        </p:nvPicPr>
        <p:blipFill>
          <a:blip r:embed="rId3"/>
          <a:stretch/>
        </p:blipFill>
        <p:spPr>
          <a:xfrm>
            <a:off x="193680" y="175320"/>
            <a:ext cx="484560" cy="484560"/>
          </a:xfrm>
          <a:prstGeom prst="rect">
            <a:avLst/>
          </a:prstGeom>
          <a:ln>
            <a:noFill/>
          </a:ln>
        </p:spPr>
      </p:pic>
      <p:grpSp>
        <p:nvGrpSpPr>
          <p:cNvPr id="512" name="Group 4"/>
          <p:cNvGrpSpPr/>
          <p:nvPr/>
        </p:nvGrpSpPr>
        <p:grpSpPr>
          <a:xfrm>
            <a:off x="903600" y="1596960"/>
            <a:ext cx="7185600" cy="3263040"/>
            <a:chOff x="903600" y="1596960"/>
            <a:chExt cx="7185600" cy="3263040"/>
          </a:xfrm>
        </p:grpSpPr>
        <p:pic>
          <p:nvPicPr>
            <p:cNvPr id="513" name="object 8"/>
            <p:cNvPicPr/>
            <p:nvPr/>
          </p:nvPicPr>
          <p:blipFill>
            <a:blip r:embed="rId4"/>
            <a:stretch/>
          </p:blipFill>
          <p:spPr>
            <a:xfrm>
              <a:off x="903600" y="1596960"/>
              <a:ext cx="7185600" cy="3263040"/>
            </a:xfrm>
            <a:prstGeom prst="rect">
              <a:avLst/>
            </a:prstGeom>
            <a:ln>
              <a:noFill/>
            </a:ln>
          </p:spPr>
        </p:pic>
        <p:sp>
          <p:nvSpPr>
            <p:cNvPr id="514" name="CustomShape 5"/>
            <p:cNvSpPr/>
            <p:nvPr/>
          </p:nvSpPr>
          <p:spPr>
            <a:xfrm>
              <a:off x="920520" y="1604880"/>
              <a:ext cx="7102440" cy="3188880"/>
            </a:xfrm>
            <a:custGeom>
              <a:avLst/>
              <a:gdLst/>
              <a:ahLst/>
              <a:cxnLst/>
              <a:rect l="l" t="t" r="r" b="b"/>
              <a:pathLst>
                <a:path w="7103745" h="3190240">
                  <a:moveTo>
                    <a:pt x="6571742" y="0"/>
                  </a:moveTo>
                  <a:lnTo>
                    <a:pt x="531622" y="0"/>
                  </a:lnTo>
                  <a:lnTo>
                    <a:pt x="483234" y="2172"/>
                  </a:lnTo>
                  <a:lnTo>
                    <a:pt x="436064" y="8564"/>
                  </a:lnTo>
                  <a:lnTo>
                    <a:pt x="390298" y="18988"/>
                  </a:lnTo>
                  <a:lnTo>
                    <a:pt x="346125" y="33257"/>
                  </a:lnTo>
                  <a:lnTo>
                    <a:pt x="303731" y="51183"/>
                  </a:lnTo>
                  <a:lnTo>
                    <a:pt x="263305" y="72578"/>
                  </a:lnTo>
                  <a:lnTo>
                    <a:pt x="225035" y="97254"/>
                  </a:lnTo>
                  <a:lnTo>
                    <a:pt x="189108" y="125025"/>
                  </a:lnTo>
                  <a:lnTo>
                    <a:pt x="155711" y="155701"/>
                  </a:lnTo>
                  <a:lnTo>
                    <a:pt x="125033" y="189097"/>
                  </a:lnTo>
                  <a:lnTo>
                    <a:pt x="97261" y="225024"/>
                  </a:lnTo>
                  <a:lnTo>
                    <a:pt x="72583" y="263294"/>
                  </a:lnTo>
                  <a:lnTo>
                    <a:pt x="51187" y="303720"/>
                  </a:lnTo>
                  <a:lnTo>
                    <a:pt x="33260" y="346114"/>
                  </a:lnTo>
                  <a:lnTo>
                    <a:pt x="18990" y="390289"/>
                  </a:lnTo>
                  <a:lnTo>
                    <a:pt x="8565" y="436057"/>
                  </a:lnTo>
                  <a:lnTo>
                    <a:pt x="2172" y="483230"/>
                  </a:lnTo>
                  <a:lnTo>
                    <a:pt x="0" y="531622"/>
                  </a:lnTo>
                  <a:lnTo>
                    <a:pt x="0" y="2658110"/>
                  </a:lnTo>
                  <a:lnTo>
                    <a:pt x="2172" y="2706501"/>
                  </a:lnTo>
                  <a:lnTo>
                    <a:pt x="8565" y="2753674"/>
                  </a:lnTo>
                  <a:lnTo>
                    <a:pt x="18990" y="2799442"/>
                  </a:lnTo>
                  <a:lnTo>
                    <a:pt x="33260" y="2843617"/>
                  </a:lnTo>
                  <a:lnTo>
                    <a:pt x="51187" y="2886011"/>
                  </a:lnTo>
                  <a:lnTo>
                    <a:pt x="72583" y="2926437"/>
                  </a:lnTo>
                  <a:lnTo>
                    <a:pt x="97261" y="2964707"/>
                  </a:lnTo>
                  <a:lnTo>
                    <a:pt x="125033" y="3000634"/>
                  </a:lnTo>
                  <a:lnTo>
                    <a:pt x="155711" y="3034030"/>
                  </a:lnTo>
                  <a:lnTo>
                    <a:pt x="189108" y="3064706"/>
                  </a:lnTo>
                  <a:lnTo>
                    <a:pt x="225035" y="3092477"/>
                  </a:lnTo>
                  <a:lnTo>
                    <a:pt x="263305" y="3117153"/>
                  </a:lnTo>
                  <a:lnTo>
                    <a:pt x="303731" y="3138548"/>
                  </a:lnTo>
                  <a:lnTo>
                    <a:pt x="346125" y="3156474"/>
                  </a:lnTo>
                  <a:lnTo>
                    <a:pt x="390298" y="3170743"/>
                  </a:lnTo>
                  <a:lnTo>
                    <a:pt x="436064" y="3181167"/>
                  </a:lnTo>
                  <a:lnTo>
                    <a:pt x="483234" y="3187559"/>
                  </a:lnTo>
                  <a:lnTo>
                    <a:pt x="531622" y="3189732"/>
                  </a:lnTo>
                  <a:lnTo>
                    <a:pt x="6571742" y="3189732"/>
                  </a:lnTo>
                  <a:lnTo>
                    <a:pt x="6620133" y="3187559"/>
                  </a:lnTo>
                  <a:lnTo>
                    <a:pt x="6667306" y="3181167"/>
                  </a:lnTo>
                  <a:lnTo>
                    <a:pt x="6713074" y="3170743"/>
                  </a:lnTo>
                  <a:lnTo>
                    <a:pt x="6757249" y="3156474"/>
                  </a:lnTo>
                  <a:lnTo>
                    <a:pt x="6799643" y="3138548"/>
                  </a:lnTo>
                  <a:lnTo>
                    <a:pt x="6840069" y="3117153"/>
                  </a:lnTo>
                  <a:lnTo>
                    <a:pt x="6878339" y="3092477"/>
                  </a:lnTo>
                  <a:lnTo>
                    <a:pt x="6914266" y="3064706"/>
                  </a:lnTo>
                  <a:lnTo>
                    <a:pt x="6947661" y="3034029"/>
                  </a:lnTo>
                  <a:lnTo>
                    <a:pt x="6978338" y="3000634"/>
                  </a:lnTo>
                  <a:lnTo>
                    <a:pt x="7006109" y="2964707"/>
                  </a:lnTo>
                  <a:lnTo>
                    <a:pt x="7030785" y="2926437"/>
                  </a:lnTo>
                  <a:lnTo>
                    <a:pt x="7052180" y="2886011"/>
                  </a:lnTo>
                  <a:lnTo>
                    <a:pt x="7070106" y="2843617"/>
                  </a:lnTo>
                  <a:lnTo>
                    <a:pt x="7084375" y="2799442"/>
                  </a:lnTo>
                  <a:lnTo>
                    <a:pt x="7094799" y="2753674"/>
                  </a:lnTo>
                  <a:lnTo>
                    <a:pt x="7101191" y="2706501"/>
                  </a:lnTo>
                  <a:lnTo>
                    <a:pt x="7103363" y="2658110"/>
                  </a:lnTo>
                  <a:lnTo>
                    <a:pt x="7103363" y="531622"/>
                  </a:lnTo>
                  <a:lnTo>
                    <a:pt x="7101191" y="483230"/>
                  </a:lnTo>
                  <a:lnTo>
                    <a:pt x="7094799" y="436057"/>
                  </a:lnTo>
                  <a:lnTo>
                    <a:pt x="7084375" y="390289"/>
                  </a:lnTo>
                  <a:lnTo>
                    <a:pt x="7070106" y="346114"/>
                  </a:lnTo>
                  <a:lnTo>
                    <a:pt x="7052180" y="303720"/>
                  </a:lnTo>
                  <a:lnTo>
                    <a:pt x="7030785" y="263294"/>
                  </a:lnTo>
                  <a:lnTo>
                    <a:pt x="7006109" y="225024"/>
                  </a:lnTo>
                  <a:lnTo>
                    <a:pt x="6978338" y="189097"/>
                  </a:lnTo>
                  <a:lnTo>
                    <a:pt x="6947661" y="155702"/>
                  </a:lnTo>
                  <a:lnTo>
                    <a:pt x="6914266" y="125025"/>
                  </a:lnTo>
                  <a:lnTo>
                    <a:pt x="6878339" y="97254"/>
                  </a:lnTo>
                  <a:lnTo>
                    <a:pt x="6840069" y="72578"/>
                  </a:lnTo>
                  <a:lnTo>
                    <a:pt x="6799643" y="51183"/>
                  </a:lnTo>
                  <a:lnTo>
                    <a:pt x="6757249" y="33257"/>
                  </a:lnTo>
                  <a:lnTo>
                    <a:pt x="6713074" y="18988"/>
                  </a:lnTo>
                  <a:lnTo>
                    <a:pt x="6667306" y="8564"/>
                  </a:lnTo>
                  <a:lnTo>
                    <a:pt x="6620133" y="2172"/>
                  </a:lnTo>
                  <a:lnTo>
                    <a:pt x="6571742"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15" name="CustomShape 6"/>
          <p:cNvSpPr/>
          <p:nvPr/>
        </p:nvSpPr>
        <p:spPr>
          <a:xfrm>
            <a:off x="846360" y="340920"/>
            <a:ext cx="8009640" cy="5541840"/>
          </a:xfrm>
          <a:prstGeom prst="rect">
            <a:avLst/>
          </a:prstGeom>
          <a:noFill/>
          <a:ln>
            <a:noFill/>
          </a:ln>
        </p:spPr>
        <p:style>
          <a:lnRef idx="0">
            <a:scrgbClr r="0" g="0" b="0"/>
          </a:lnRef>
          <a:fillRef idx="0">
            <a:scrgbClr r="0" g="0" b="0"/>
          </a:fillRef>
          <a:effectRef idx="0">
            <a:scrgbClr r="0" g="0" b="0"/>
          </a:effectRef>
          <a:fontRef idx="minor"/>
        </p:style>
        <p:txBody>
          <a:bodyPr lIns="0" tIns="187200" rIns="0" bIns="0">
            <a:spAutoFit/>
          </a:bodyPr>
          <a:lstStyle/>
          <a:p>
            <a:pPr marL="12600" marR="0" lvl="0" indent="0" algn="l" defTabSz="914400" rtl="0" eaLnBrk="1" fontAlgn="auto" latinLnBrk="0" hangingPunct="1">
              <a:lnSpc>
                <a:spcPct val="100000"/>
              </a:lnSpc>
              <a:spcBef>
                <a:spcPts val="1474"/>
              </a:spcBef>
              <a:spcAft>
                <a:spcPts val="0"/>
              </a:spcAft>
              <a:buClrTx/>
              <a:buSzTx/>
              <a:buFontTx/>
              <a:buNone/>
              <a:tabLst/>
              <a:defRPr/>
            </a:pPr>
            <a:r>
              <a:rPr kumimoji="0" lang="cs-CZ" sz="2000" b="1" i="0" u="none" strike="noStrike" kern="1200" cap="none" spc="-1" normalizeH="0" baseline="0" noProof="0">
                <a:ln>
                  <a:noFill/>
                </a:ln>
                <a:solidFill>
                  <a:srgbClr val="000000"/>
                </a:solidFill>
                <a:effectLst/>
                <a:uLnTx/>
                <a:uFillTx/>
                <a:latin typeface="Calibri"/>
                <a:ea typeface="DejaVu Sans"/>
              </a:rPr>
              <a:t>trvalý</a:t>
            </a:r>
            <a:r>
              <a:rPr kumimoji="0" lang="cs-CZ" sz="2000" b="1" i="0" u="none" strike="noStrike" kern="1200" cap="none" spc="-86" normalizeH="0" baseline="0" noProof="0">
                <a:ln>
                  <a:noFill/>
                </a:ln>
                <a:solidFill>
                  <a:srgbClr val="000000"/>
                </a:solidFill>
                <a:effectLst/>
                <a:uLnTx/>
                <a:uFillTx/>
                <a:latin typeface="Calibri"/>
                <a:ea typeface="DejaVu Sans"/>
              </a:rPr>
              <a:t> </a:t>
            </a:r>
            <a:r>
              <a:rPr kumimoji="0" lang="cs-CZ" sz="2000" b="1" i="0" u="none" strike="noStrike" kern="1200" cap="none" spc="-1" normalizeH="0" baseline="0" noProof="0">
                <a:ln>
                  <a:noFill/>
                </a:ln>
                <a:solidFill>
                  <a:srgbClr val="000000"/>
                </a:solidFill>
                <a:effectLst/>
                <a:uLnTx/>
                <a:uFillTx/>
                <a:latin typeface="Calibri"/>
                <a:ea typeface="DejaVu Sans"/>
              </a:rPr>
              <a:t>travní</a:t>
            </a:r>
            <a:r>
              <a:rPr kumimoji="0" lang="cs-CZ" sz="2000" b="1" i="0" u="none" strike="noStrike" kern="1200" cap="none" spc="-111" normalizeH="0" baseline="0" noProof="0">
                <a:ln>
                  <a:noFill/>
                </a:ln>
                <a:solidFill>
                  <a:srgbClr val="000000"/>
                </a:solidFill>
                <a:effectLst/>
                <a:uLnTx/>
                <a:uFillTx/>
                <a:latin typeface="Calibri"/>
                <a:ea typeface="DejaVu Sans"/>
              </a:rPr>
              <a:t> </a:t>
            </a:r>
            <a:r>
              <a:rPr kumimoji="0" lang="cs-CZ" sz="2000" b="1" i="0" u="none" strike="noStrike" kern="1200" cap="none" spc="-12" normalizeH="0" baseline="0" noProof="0">
                <a:ln>
                  <a:noFill/>
                </a:ln>
                <a:solidFill>
                  <a:srgbClr val="000000"/>
                </a:solidFill>
                <a:effectLst/>
                <a:uLnTx/>
                <a:uFillTx/>
                <a:latin typeface="Calibri"/>
                <a:ea typeface="DejaVu Sans"/>
              </a:rPr>
              <a:t>porost</a:t>
            </a:r>
            <a:endParaRPr kumimoji="0" lang="cs-CZ" sz="20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20"/>
              </a:spcBef>
              <a:spcAft>
                <a:spcPts val="0"/>
              </a:spcAft>
              <a:buClrTx/>
              <a:buSzTx/>
              <a:buFontTx/>
              <a:buNone/>
              <a:tabLst/>
              <a:defRPr/>
            </a:pPr>
            <a:endParaRPr kumimoji="0" lang="cs-CZ" sz="20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endParaRPr kumimoji="0" lang="cs-CZ" sz="18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1" normalizeH="0" baseline="0" noProof="0">
                <a:ln>
                  <a:noFill/>
                </a:ln>
                <a:solidFill>
                  <a:srgbClr val="6FAC46"/>
                </a:solidFill>
                <a:effectLst/>
                <a:uLnTx/>
                <a:uFillTx/>
                <a:latin typeface="Calibri"/>
                <a:ea typeface="DejaVu Sans"/>
              </a:rPr>
              <a:t>Intenzita</a:t>
            </a:r>
            <a:r>
              <a:rPr kumimoji="0" lang="cs-CZ" sz="1800" b="1" i="0" u="none" strike="noStrike" kern="1200" cap="none" spc="-52" normalizeH="0" baseline="0" noProof="0">
                <a:ln>
                  <a:noFill/>
                </a:ln>
                <a:solidFill>
                  <a:srgbClr val="6FAC46"/>
                </a:solidFill>
                <a:effectLst/>
                <a:uLnTx/>
                <a:uFillTx/>
                <a:latin typeface="Calibri"/>
                <a:ea typeface="DejaVu Sans"/>
              </a:rPr>
              <a:t> </a:t>
            </a:r>
            <a:r>
              <a:rPr kumimoji="0" lang="cs-CZ" sz="1800" b="1" i="0" u="none" strike="noStrike" kern="1200" cap="none" spc="-1" normalizeH="0" baseline="0" noProof="0">
                <a:ln>
                  <a:noFill/>
                </a:ln>
                <a:solidFill>
                  <a:srgbClr val="6FAC46"/>
                </a:solidFill>
                <a:effectLst/>
                <a:uLnTx/>
                <a:uFillTx/>
                <a:latin typeface="Calibri"/>
                <a:ea typeface="DejaVu Sans"/>
              </a:rPr>
              <a:t>chovu</a:t>
            </a:r>
            <a:r>
              <a:rPr kumimoji="0" lang="cs-CZ" sz="1800" b="1" i="0" u="none" strike="noStrike" kern="1200" cap="none" spc="-60" normalizeH="0" baseline="0" noProof="0">
                <a:ln>
                  <a:noFill/>
                </a:ln>
                <a:solidFill>
                  <a:srgbClr val="6FAC46"/>
                </a:solidFill>
                <a:effectLst/>
                <a:uLnTx/>
                <a:uFillTx/>
                <a:latin typeface="Calibri"/>
                <a:ea typeface="DejaVu Sans"/>
              </a:rPr>
              <a:t> </a:t>
            </a:r>
            <a:r>
              <a:rPr kumimoji="0" lang="cs-CZ" sz="1800" b="1" i="0" u="none" strike="noStrike" kern="1200" cap="none" spc="-1" normalizeH="0" baseline="0" noProof="0">
                <a:ln>
                  <a:noFill/>
                </a:ln>
                <a:solidFill>
                  <a:srgbClr val="6FAC46"/>
                </a:solidFill>
                <a:effectLst/>
                <a:uLnTx/>
                <a:uFillTx/>
                <a:latin typeface="Calibri"/>
                <a:ea typeface="DejaVu Sans"/>
              </a:rPr>
              <a:t>hosp.</a:t>
            </a:r>
            <a:r>
              <a:rPr kumimoji="0" lang="cs-CZ" sz="1800" b="1" i="0" u="none" strike="noStrike" kern="1200" cap="none" spc="-60" normalizeH="0" baseline="0" noProof="0">
                <a:ln>
                  <a:noFill/>
                </a:ln>
                <a:solidFill>
                  <a:srgbClr val="6FAC46"/>
                </a:solidFill>
                <a:effectLst/>
                <a:uLnTx/>
                <a:uFillTx/>
                <a:latin typeface="Calibri"/>
                <a:ea typeface="DejaVu Sans"/>
              </a:rPr>
              <a:t> </a:t>
            </a:r>
            <a:r>
              <a:rPr kumimoji="0" lang="cs-CZ" sz="1800" b="1" i="0" u="none" strike="noStrike" kern="1200" cap="none" spc="-12" normalizeH="0" baseline="0" noProof="0">
                <a:ln>
                  <a:noFill/>
                </a:ln>
                <a:solidFill>
                  <a:srgbClr val="6FAC46"/>
                </a:solidFill>
                <a:effectLst/>
                <a:uLnTx/>
                <a:uFillTx/>
                <a:latin typeface="Calibri"/>
                <a:ea typeface="DejaVu Sans"/>
              </a:rPr>
              <a:t>zvířat</a:t>
            </a:r>
            <a:endParaRPr kumimoji="0" lang="cs-CZ" sz="18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min.</a:t>
            </a:r>
            <a:r>
              <a:rPr kumimoji="0" lang="cs-CZ" sz="1800" b="0" i="0" u="none" strike="noStrike" kern="1200" cap="none" spc="-60"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intenzita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hospodářských</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zvířat</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chovaných</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dle</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zákona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činí</a:t>
            </a:r>
            <a:r>
              <a:rPr kumimoji="0" lang="cs-CZ" sz="1800" b="0" i="0" u="none" strike="noStrike" kern="1200" cap="none" spc="9"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0,3</a:t>
            </a:r>
            <a:r>
              <a:rPr kumimoji="0" lang="cs-CZ" sz="1800" b="1" i="0" u="none" strike="noStrike" kern="1200" cap="none" spc="-7"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VDJ</a:t>
            </a:r>
            <a:r>
              <a:rPr kumimoji="0" lang="cs-CZ" sz="1800" b="1" i="0" u="none" strike="noStrike" kern="1200" cap="none" spc="-7"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 1</a:t>
            </a:r>
            <a:r>
              <a:rPr kumimoji="0" lang="cs-CZ" sz="1800" b="1" i="0" u="none" strike="noStrike" kern="1200" cap="none" spc="-7"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ha</a:t>
            </a:r>
            <a:r>
              <a:rPr kumimoji="0" lang="cs-CZ" sz="1800" b="1" i="0" u="none" strike="noStrike" kern="1200" cap="none" spc="-7"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TTP </a:t>
            </a:r>
            <a:r>
              <a:rPr kumimoji="0" lang="cs-CZ" sz="1800" b="0" i="0" u="none" strike="noStrike" kern="1200" cap="none" spc="-1" normalizeH="0" baseline="0" noProof="0">
                <a:ln>
                  <a:noFill/>
                </a:ln>
                <a:solidFill>
                  <a:srgbClr val="000000"/>
                </a:solidFill>
                <a:effectLst/>
                <a:uLnTx/>
                <a:uFillTx/>
                <a:latin typeface="Calibri"/>
                <a:ea typeface="DejaVu Sans"/>
              </a:rPr>
              <a:t>(v období od 1.6.</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2" normalizeH="0" baseline="0" noProof="0">
                <a:ln>
                  <a:noFill/>
                </a:ln>
                <a:solidFill>
                  <a:srgbClr val="000000"/>
                </a:solidFill>
                <a:effectLst/>
                <a:uLnTx/>
                <a:uFillTx/>
                <a:latin typeface="Calibri"/>
                <a:ea typeface="DejaVu Sans"/>
              </a:rPr>
              <a:t> 30.9.)</a:t>
            </a:r>
            <a:endParaRPr kumimoji="0" lang="cs-CZ" sz="1800" b="0" i="0" u="none" strike="noStrike" kern="1200" cap="none" spc="-1" normalizeH="0" baseline="0" noProof="0">
              <a:ln>
                <a:noFill/>
              </a:ln>
              <a:solidFill>
                <a:prstClr val="black"/>
              </a:solidFill>
              <a:effectLst/>
              <a:uLnTx/>
              <a:uFillTx/>
              <a:latin typeface="Arial"/>
            </a:endParaRPr>
          </a:p>
          <a:p>
            <a:pPr marL="7707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s </a:t>
            </a:r>
            <a:r>
              <a:rPr kumimoji="0" lang="cs-CZ" sz="1800" b="0" i="0" u="none" strike="noStrike" kern="1200" cap="none" spc="-12" normalizeH="0" baseline="0" noProof="0">
                <a:ln>
                  <a:noFill/>
                </a:ln>
                <a:solidFill>
                  <a:srgbClr val="000000"/>
                </a:solidFill>
                <a:effectLst/>
                <a:uLnTx/>
                <a:uFillTx/>
                <a:latin typeface="Calibri"/>
                <a:ea typeface="DejaVu Sans"/>
              </a:rPr>
              <a:t>výjimkou:</a:t>
            </a:r>
            <a:endParaRPr kumimoji="0" lang="cs-CZ" sz="1800" b="0" i="0" u="none" strike="noStrike" kern="1200" cap="none" spc="-1" normalizeH="0" baseline="0" noProof="0">
              <a:ln>
                <a:noFill/>
              </a:ln>
              <a:solidFill>
                <a:prstClr val="black"/>
              </a:solidFill>
              <a:effectLst/>
              <a:uLnTx/>
              <a:uFillTx/>
              <a:latin typeface="Arial"/>
            </a:endParaRPr>
          </a:p>
          <a:p>
            <a:pPr marL="1227960" marR="0" lvl="0" indent="-285480" algn="l" defTabSz="914400" rtl="0" eaLnBrk="1" fontAlgn="auto" latinLnBrk="0" hangingPunct="1">
              <a:lnSpc>
                <a:spcPct val="100000"/>
              </a:lnSpc>
              <a:spcBef>
                <a:spcPts val="204"/>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výměry</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DPB</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zařazeného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titulu</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Trvale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podmáčené</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a </a:t>
            </a:r>
            <a:r>
              <a:rPr kumimoji="0" lang="cs-CZ" sz="1800" b="0" i="0" u="none" strike="noStrike" kern="1200" cap="none" spc="-1" normalizeH="0" baseline="0" noProof="0">
                <a:ln>
                  <a:noFill/>
                </a:ln>
                <a:solidFill>
                  <a:srgbClr val="000000"/>
                </a:solidFill>
                <a:effectLst/>
                <a:uLnTx/>
                <a:uFillTx/>
                <a:latin typeface="Calibri"/>
                <a:ea typeface="DejaVu Sans"/>
              </a:rPr>
              <a:t>rašelinné</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louky,</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Ochrana</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modrásků</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Ochrana</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chřástala </a:t>
            </a:r>
            <a:r>
              <a:rPr kumimoji="0" lang="cs-CZ" sz="1800" b="0" i="0" u="none" strike="noStrike" kern="1200" cap="none" spc="-1" normalizeH="0" baseline="0" noProof="0">
                <a:ln>
                  <a:noFill/>
                </a:ln>
                <a:solidFill>
                  <a:srgbClr val="000000"/>
                </a:solidFill>
                <a:effectLst/>
                <a:uLnTx/>
                <a:uFillTx/>
                <a:latin typeface="Calibri"/>
                <a:ea typeface="DejaVu Sans"/>
              </a:rPr>
              <a:t>polního,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a</a:t>
            </a:r>
            <a:endParaRPr kumimoji="0" lang="cs-CZ" sz="1800" b="0" i="0" u="none" strike="noStrike" kern="1200" cap="none" spc="-1" normalizeH="0" baseline="0" noProof="0">
              <a:ln>
                <a:noFill/>
              </a:ln>
              <a:solidFill>
                <a:prstClr val="black"/>
              </a:solidFill>
              <a:effectLst/>
              <a:uLnTx/>
              <a:uFillTx/>
              <a:latin typeface="Arial"/>
            </a:endParaRPr>
          </a:p>
          <a:p>
            <a:pPr marL="941760" marR="0" lvl="0" indent="-285480" algn="l" defTabSz="914400" rtl="0" eaLnBrk="1" fontAlgn="auto" latinLnBrk="0" hangingPunct="1">
              <a:lnSpc>
                <a:spcPct val="100000"/>
              </a:lnSpc>
              <a:spcBef>
                <a:spcPts val="204"/>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DPB, který</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nachází</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alespoň</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 50</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 v</a:t>
            </a:r>
            <a:r>
              <a:rPr kumimoji="0" lang="cs-CZ" sz="1800" b="0" i="0" u="none" strike="noStrike" kern="1200" cap="none" spc="9"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oblastech</a:t>
            </a:r>
            <a:endParaRPr kumimoji="0" lang="cs-CZ" sz="1800" b="0" i="0" u="none" strike="noStrike" kern="1200" cap="none" spc="-1" normalizeH="0" baseline="0" noProof="0">
              <a:ln>
                <a:noFill/>
              </a:ln>
              <a:solidFill>
                <a:prstClr val="black"/>
              </a:solidFill>
              <a:effectLst/>
              <a:uLnTx/>
              <a:uFillTx/>
              <a:latin typeface="Arial"/>
            </a:endParaRPr>
          </a:p>
          <a:p>
            <a:pPr marL="12279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1.</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zón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CHKO,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MZCHÚ</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zónách</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soustředěné</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péče</a:t>
            </a:r>
            <a:endParaRPr kumimoji="0" lang="cs-CZ" sz="1800" b="0" i="0" u="none" strike="noStrike" kern="1200" cap="none" spc="-1" normalizeH="0" baseline="0" noProof="0">
              <a:ln>
                <a:noFill/>
              </a:ln>
              <a:solidFill>
                <a:prstClr val="black"/>
              </a:solidFill>
              <a:effectLst/>
              <a:uLnTx/>
              <a:uFillTx/>
              <a:latin typeface="Arial"/>
            </a:endParaRPr>
          </a:p>
          <a:p>
            <a:pPr marL="1227960" marR="0" lvl="0" indent="-285480" algn="l" defTabSz="914400" rtl="0" eaLnBrk="1" fontAlgn="auto" latinLnBrk="0" hangingPunct="1">
              <a:lnSpc>
                <a:spcPct val="100000"/>
              </a:lnSpc>
              <a:spcBef>
                <a:spcPts val="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přírodu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NP</a:t>
            </a:r>
            <a:endParaRPr kumimoji="0" lang="cs-CZ" sz="1800" b="0" i="0" u="none" strike="noStrike" kern="1200" cap="none" spc="-1" normalizeH="0" baseline="0" noProof="0">
              <a:ln>
                <a:noFill/>
              </a:ln>
              <a:solidFill>
                <a:prstClr val="black"/>
              </a:solidFill>
              <a:effectLst/>
              <a:uLnTx/>
              <a:uFillTx/>
              <a:latin typeface="Arial"/>
            </a:endParaRPr>
          </a:p>
          <a:p>
            <a:pPr marL="484560" marR="0" lvl="0" indent="-285480" algn="l" defTabSz="914400" rtl="0" eaLnBrk="1" fontAlgn="auto" latinLnBrk="0" hangingPunct="1">
              <a:lnSpc>
                <a:spcPct val="100000"/>
              </a:lnSpc>
              <a:spcBef>
                <a:spcPts val="190"/>
              </a:spcBef>
              <a:spcAft>
                <a:spcPts val="0"/>
              </a:spcAft>
              <a:buClrTx/>
              <a:buSzTx/>
              <a:buFontTx/>
              <a:buNone/>
              <a:tabLst/>
              <a:defRPr/>
            </a:pPr>
            <a:r>
              <a:rPr kumimoji="0" lang="cs-CZ" sz="1800" b="0" i="0" u="none" strike="noStrike" kern="1200" cap="none" spc="-52" normalizeH="0" baseline="0" noProof="0">
                <a:ln>
                  <a:noFill/>
                </a:ln>
                <a:solidFill>
                  <a:srgbClr val="FF0000"/>
                </a:solidFill>
                <a:effectLst/>
                <a:uLnTx/>
                <a:uFillTx/>
                <a:latin typeface="Arial"/>
                <a:ea typeface="DejaVu Sans"/>
              </a:rPr>
              <a:t>•</a:t>
            </a:r>
            <a:r>
              <a:rPr kumimoji="0" lang="cs-CZ" sz="1800" b="0" i="0" u="none" strike="noStrike" kern="1200" cap="none" spc="-1" normalizeH="0" baseline="0" noProof="0">
                <a:ln>
                  <a:noFill/>
                </a:ln>
                <a:solidFill>
                  <a:srgbClr val="FF0000"/>
                </a:solidFill>
                <a:effectLst/>
                <a:uLnTx/>
                <a:uFillTx/>
                <a:latin typeface="Arial"/>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nově</a:t>
            </a:r>
            <a:r>
              <a:rPr kumimoji="0" lang="cs-CZ" sz="1800" b="1" i="0" u="none" strike="noStrike" kern="1200" cap="none" spc="-26"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se</a:t>
            </a:r>
            <a:r>
              <a:rPr kumimoji="0" lang="cs-CZ" sz="1800" b="1" i="0" u="none" strike="noStrike" kern="1200" cap="none" spc="-15" normalizeH="0" baseline="0" noProof="0">
                <a:ln>
                  <a:noFill/>
                </a:ln>
                <a:solidFill>
                  <a:srgbClr val="FF0000"/>
                </a:solidFill>
                <a:effectLst/>
                <a:uLnTx/>
                <a:uFillTx/>
                <a:latin typeface="Calibri"/>
                <a:ea typeface="DejaVu Sans"/>
              </a:rPr>
              <a:t> </a:t>
            </a:r>
            <a:r>
              <a:rPr kumimoji="0" lang="cs-CZ" sz="1800" b="1" i="0" u="none" strike="noStrike" kern="1200" cap="none" spc="-12" normalizeH="0" baseline="0" noProof="0">
                <a:ln>
                  <a:noFill/>
                </a:ln>
                <a:solidFill>
                  <a:srgbClr val="FF0000"/>
                </a:solidFill>
                <a:effectLst/>
                <a:uLnTx/>
                <a:uFillTx/>
                <a:latin typeface="Calibri"/>
                <a:ea typeface="DejaVu Sans"/>
              </a:rPr>
              <a:t>započítávají</a:t>
            </a:r>
            <a:r>
              <a:rPr kumimoji="0" lang="cs-CZ" sz="1800" b="1" i="0" u="none" strike="noStrike" kern="1200" cap="none" spc="-41"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i</a:t>
            </a:r>
            <a:r>
              <a:rPr kumimoji="0" lang="cs-CZ" sz="1800" b="1" i="0" u="none" strike="noStrike" kern="1200" cap="none" spc="-15"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jelenovití</a:t>
            </a:r>
            <a:r>
              <a:rPr kumimoji="0" lang="cs-CZ" sz="1800" b="1" i="0" u="none" strike="noStrike" kern="1200" cap="none" spc="-32"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(stáří</a:t>
            </a:r>
            <a:r>
              <a:rPr kumimoji="0" lang="cs-CZ" sz="1800" b="1" i="0" u="none" strike="noStrike" kern="1200" cap="none" spc="-55"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nad</a:t>
            </a:r>
            <a:r>
              <a:rPr kumimoji="0" lang="cs-CZ" sz="1800" b="1" i="0" u="none" strike="noStrike" kern="1200" cap="none" spc="-26"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1</a:t>
            </a:r>
            <a:r>
              <a:rPr kumimoji="0" lang="cs-CZ" sz="1800" b="1" i="0" u="none" strike="noStrike" kern="1200" cap="none" spc="-15"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rok</a:t>
            </a:r>
            <a:r>
              <a:rPr kumimoji="0" lang="cs-CZ" sz="1800" b="1" i="0" u="none" strike="noStrike" kern="1200" cap="none" spc="-12"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a:t>
            </a:r>
            <a:r>
              <a:rPr kumimoji="0" lang="cs-CZ" sz="1800" b="1" i="0" u="none" strike="noStrike" kern="1200" cap="none" spc="-15" normalizeH="0" baseline="0" noProof="0">
                <a:ln>
                  <a:noFill/>
                </a:ln>
                <a:solidFill>
                  <a:srgbClr val="FF0000"/>
                </a:solidFill>
                <a:effectLst/>
                <a:uLnTx/>
                <a:uFillTx/>
                <a:latin typeface="Calibri"/>
                <a:ea typeface="DejaVu Sans"/>
              </a:rPr>
              <a:t> </a:t>
            </a:r>
            <a:r>
              <a:rPr kumimoji="0" lang="cs-CZ" sz="1800" b="1" i="0" u="none" strike="noStrike" kern="1200" cap="none" spc="-21" normalizeH="0" baseline="0" noProof="0">
                <a:ln>
                  <a:noFill/>
                </a:ln>
                <a:solidFill>
                  <a:srgbClr val="FF0000"/>
                </a:solidFill>
                <a:effectLst/>
                <a:uLnTx/>
                <a:uFillTx/>
                <a:latin typeface="Calibri"/>
                <a:ea typeface="DejaVu Sans"/>
              </a:rPr>
              <a:t>koef.</a:t>
            </a:r>
            <a:r>
              <a:rPr kumimoji="0" lang="cs-CZ" sz="1800" b="1" i="0" u="none" strike="noStrike" kern="1200" cap="none" spc="-32" normalizeH="0" baseline="0" noProof="0">
                <a:ln>
                  <a:noFill/>
                </a:ln>
                <a:solidFill>
                  <a:srgbClr val="FF0000"/>
                </a:solidFill>
                <a:effectLst/>
                <a:uLnTx/>
                <a:uFillTx/>
                <a:latin typeface="Calibri"/>
                <a:ea typeface="DejaVu Sans"/>
              </a:rPr>
              <a:t> </a:t>
            </a:r>
            <a:r>
              <a:rPr kumimoji="0" lang="cs-CZ" sz="1800" b="1" i="0" u="none" strike="noStrike" kern="1200" cap="none" spc="-1" normalizeH="0" baseline="0" noProof="0">
                <a:ln>
                  <a:noFill/>
                </a:ln>
                <a:solidFill>
                  <a:srgbClr val="FF0000"/>
                </a:solidFill>
                <a:effectLst/>
                <a:uLnTx/>
                <a:uFillTx/>
                <a:latin typeface="Calibri"/>
                <a:ea typeface="DejaVu Sans"/>
              </a:rPr>
              <a:t>0,30</a:t>
            </a:r>
            <a:r>
              <a:rPr kumimoji="0" lang="cs-CZ" sz="1800" b="1" i="0" u="none" strike="noStrike" kern="1200" cap="none" spc="-12" normalizeH="0" baseline="0" noProof="0">
                <a:ln>
                  <a:noFill/>
                </a:ln>
                <a:solidFill>
                  <a:srgbClr val="FF0000"/>
                </a:solidFill>
                <a:effectLst/>
                <a:uLnTx/>
                <a:uFillTx/>
                <a:latin typeface="Calibri"/>
                <a:ea typeface="DejaVu Sans"/>
              </a:rPr>
              <a:t> </a:t>
            </a:r>
            <a:r>
              <a:rPr kumimoji="0" lang="cs-CZ" sz="1800" b="1" i="0" u="none" strike="noStrike" kern="1200" cap="none" spc="-21" normalizeH="0" baseline="0" noProof="0">
                <a:ln>
                  <a:noFill/>
                </a:ln>
                <a:solidFill>
                  <a:srgbClr val="FF0000"/>
                </a:solidFill>
                <a:effectLst/>
                <a:uLnTx/>
                <a:uFillTx/>
                <a:latin typeface="Calibri"/>
                <a:ea typeface="DejaVu Sans"/>
              </a:rPr>
              <a:t>VDJ)</a:t>
            </a:r>
            <a:endParaRPr kumimoji="0" lang="cs-CZ" sz="1800" b="0" i="0" u="none" strike="noStrike" kern="1200" cap="none" spc="-1" normalizeH="0" baseline="0" noProof="0">
              <a:ln>
                <a:noFill/>
              </a:ln>
              <a:solidFill>
                <a:prstClr val="black"/>
              </a:solidFill>
              <a:effectLst/>
              <a:uLnTx/>
              <a:uFillTx/>
              <a:latin typeface="Arial"/>
            </a:endParaRPr>
          </a:p>
          <a:p>
            <a:pPr marL="484560" marR="0" lvl="0" indent="-285480" algn="l" defTabSz="914400" rtl="0" eaLnBrk="1" fontAlgn="auto" latinLnBrk="0" hangingPunct="1">
              <a:lnSpc>
                <a:spcPct val="100000"/>
              </a:lnSpc>
              <a:spcBef>
                <a:spcPts val="20"/>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77400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poskytnutí</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dotace</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dále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podmíněno</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provedením</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stanovené </a:t>
            </a:r>
            <a:r>
              <a:rPr kumimoji="0" lang="cs-CZ" sz="1800" b="1" i="0" u="none" strike="noStrike" kern="1200" cap="none" spc="-1" normalizeH="0" baseline="0" noProof="0">
                <a:ln>
                  <a:noFill/>
                </a:ln>
                <a:solidFill>
                  <a:srgbClr val="000000"/>
                </a:solidFill>
                <a:effectLst/>
                <a:uLnTx/>
                <a:uFillTx/>
                <a:latin typeface="Calibri"/>
                <a:ea typeface="DejaVu Sans"/>
              </a:rPr>
              <a:t>údržby</a:t>
            </a:r>
            <a:r>
              <a:rPr kumimoji="0" lang="cs-CZ" sz="1800" b="1" i="0" u="none" strike="noStrike" kern="1200" cap="none" spc="-60"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travního</a:t>
            </a:r>
            <a:r>
              <a:rPr kumimoji="0" lang="cs-CZ" sz="1800" b="1" i="0" u="none" strike="noStrike" kern="1200" cap="none" spc="-41"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porostu</a:t>
            </a:r>
            <a:r>
              <a:rPr kumimoji="0" lang="cs-CZ" sz="1800" b="1"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sečením</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pastvou</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likvidací nedopasků</a:t>
            </a:r>
            <a:r>
              <a:rPr kumimoji="0" lang="cs-CZ" sz="1800" b="0" i="0" u="none" strike="noStrike" kern="1200" cap="none" spc="-12" normalizeH="0" baseline="0" noProof="0">
                <a:ln>
                  <a:noFill/>
                </a:ln>
                <a:solidFill>
                  <a:srgbClr val="000000"/>
                </a:solidFill>
                <a:effectLst/>
                <a:uLnTx/>
                <a:uFillTx/>
                <a:latin typeface="Gill Sans MT"/>
                <a:ea typeface="DejaVu Sans"/>
              </a:rPr>
              <a:t>,</a:t>
            </a:r>
            <a:r>
              <a:rPr kumimoji="0" lang="cs-CZ" sz="1800" b="0" i="0" u="none" strike="noStrike" kern="1200" cap="none" spc="-185" normalizeH="0" baseline="0" noProof="0">
                <a:ln>
                  <a:noFill/>
                </a:ln>
                <a:solidFill>
                  <a:srgbClr val="000000"/>
                </a:solidFill>
                <a:effectLst/>
                <a:uLnTx/>
                <a:uFillTx/>
                <a:latin typeface="Gill Sans MT"/>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ve</a:t>
            </a:r>
            <a:r>
              <a:rPr kumimoji="0" lang="cs-CZ" sz="1800" b="1" i="0" u="none" strike="noStrike" kern="1200" cap="none" spc="-2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stanovených </a:t>
            </a:r>
            <a:r>
              <a:rPr kumimoji="0" lang="cs-CZ" sz="1800" b="1" i="0" u="none" strike="noStrike" kern="1200" cap="none" spc="-1" normalizeH="0" baseline="0" noProof="0">
                <a:ln>
                  <a:noFill/>
                </a:ln>
                <a:solidFill>
                  <a:srgbClr val="000000"/>
                </a:solidFill>
                <a:effectLst/>
                <a:uLnTx/>
                <a:uFillTx/>
                <a:latin typeface="Calibri"/>
                <a:ea typeface="DejaVu Sans"/>
              </a:rPr>
              <a:t>termínech</a:t>
            </a:r>
            <a:r>
              <a:rPr kumimoji="0" lang="cs-CZ" sz="1800" b="1" i="0" u="none" strike="noStrike" kern="1200" cap="none" spc="-1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do</a:t>
            </a:r>
            <a:r>
              <a:rPr kumimoji="0" lang="cs-CZ" sz="1800" b="1" i="0" u="none" strike="noStrike" kern="1200" cap="none" spc="-1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31.7.</a:t>
            </a:r>
            <a:r>
              <a:rPr kumimoji="0" lang="cs-CZ" sz="1800" b="1" i="0" u="none" strike="noStrike" kern="1200" cap="none" spc="-41"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a do</a:t>
            </a:r>
            <a:r>
              <a:rPr kumimoji="0" lang="cs-CZ" sz="1800" b="1" i="0" u="none" strike="noStrike" kern="1200" cap="none" spc="-2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31.10.</a:t>
            </a:r>
            <a:endParaRPr kumimoji="0" lang="cs-CZ" sz="1800" b="0" i="0" u="none" strike="noStrike" kern="1200" cap="none" spc="-1" normalizeH="0" baseline="0" noProof="0">
              <a:ln>
                <a:noFill/>
              </a:ln>
              <a:solidFill>
                <a:prstClr val="black"/>
              </a:solidFill>
              <a:effectLst/>
              <a:uLnTx/>
              <a:uFillTx/>
              <a:latin typeface="Arial"/>
            </a:endParaRPr>
          </a:p>
        </p:txBody>
      </p:sp>
      <p:graphicFrame>
        <p:nvGraphicFramePr>
          <p:cNvPr id="516" name="Table 7"/>
          <p:cNvGraphicFramePr/>
          <p:nvPr/>
        </p:nvGraphicFramePr>
        <p:xfrm>
          <a:off x="9342000" y="1650960"/>
          <a:ext cx="2601360" cy="1921320"/>
        </p:xfrm>
        <a:graphic>
          <a:graphicData uri="http://schemas.openxmlformats.org/drawingml/2006/table">
            <a:tbl>
              <a:tblPr/>
              <a:tblGrid>
                <a:gridCol w="1300680">
                  <a:extLst>
                    <a:ext uri="{9D8B030D-6E8A-4147-A177-3AD203B41FA5}">
                      <a16:colId xmlns:a16="http://schemas.microsoft.com/office/drawing/2014/main" xmlns="" val="20000"/>
                    </a:ext>
                  </a:extLst>
                </a:gridCol>
                <a:gridCol w="1300680">
                  <a:extLst>
                    <a:ext uri="{9D8B030D-6E8A-4147-A177-3AD203B41FA5}">
                      <a16:colId xmlns:a16="http://schemas.microsoft.com/office/drawing/2014/main" xmlns="" val="20001"/>
                    </a:ext>
                  </a:extLst>
                </a:gridCol>
              </a:tblGrid>
              <a:tr h="366120">
                <a:tc gridSpan="2">
                  <a:txBody>
                    <a:bodyPr/>
                    <a:lstStyle/>
                    <a:p>
                      <a:pPr marL="488880">
                        <a:lnSpc>
                          <a:spcPct val="100000"/>
                        </a:lnSpc>
                        <a:spcBef>
                          <a:spcPts val="241"/>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1189080">
                <a:tc>
                  <a:txBody>
                    <a:bodyPr/>
                    <a:lstStyle/>
                    <a:p>
                      <a:pPr marL="3240" algn="ctr">
                        <a:lnSpc>
                          <a:spcPct val="100000"/>
                        </a:lnSpc>
                        <a:spcBef>
                          <a:spcPts val="241"/>
                        </a:spcBef>
                      </a:pPr>
                      <a:r>
                        <a:rPr lang="cs-CZ" sz="1800" b="0" strike="noStrike" spc="-12">
                          <a:solidFill>
                            <a:srgbClr val="000000"/>
                          </a:solidFill>
                          <a:latin typeface="Calibri"/>
                        </a:rPr>
                        <a:t>Přechodné</a:t>
                      </a:r>
                      <a:endParaRPr lang="cs-CZ" sz="1800" b="0" strike="noStrike" spc="-1">
                        <a:latin typeface="Arial"/>
                      </a:endParaRPr>
                    </a:p>
                    <a:p>
                      <a:pPr marL="1800" algn="ctr">
                        <a:lnSpc>
                          <a:spcPct val="100000"/>
                        </a:lnSpc>
                      </a:pPr>
                      <a:r>
                        <a:rPr lang="cs-CZ" sz="1800" b="0" strike="noStrike" spc="-12">
                          <a:solidFill>
                            <a:srgbClr val="000000"/>
                          </a:solidFill>
                          <a:latin typeface="Calibri"/>
                        </a:rPr>
                        <a:t>období</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237960">
                        <a:lnSpc>
                          <a:spcPct val="100000"/>
                        </a:lnSpc>
                        <a:spcBef>
                          <a:spcPts val="241"/>
                        </a:spcBef>
                      </a:pPr>
                      <a:r>
                        <a:rPr lang="cs-CZ" sz="1800" b="0" strike="noStrike" spc="-12">
                          <a:solidFill>
                            <a:srgbClr val="000000"/>
                          </a:solidFill>
                          <a:latin typeface="Calibri"/>
                        </a:rPr>
                        <a:t>Ekologická</a:t>
                      </a:r>
                      <a:endParaRPr lang="cs-CZ" sz="1800" b="0" strike="noStrike" spc="-1">
                        <a:latin typeface="Arial"/>
                      </a:endParaRPr>
                    </a:p>
                    <a:p>
                      <a:pPr marL="28656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366120">
                <a:tc>
                  <a:txBody>
                    <a:bodyPr/>
                    <a:lstStyle/>
                    <a:p>
                      <a:pPr marL="2520" algn="ctr">
                        <a:lnSpc>
                          <a:spcPct val="100000"/>
                        </a:lnSpc>
                        <a:spcBef>
                          <a:spcPts val="244"/>
                        </a:spcBef>
                      </a:pPr>
                      <a:r>
                        <a:rPr lang="cs-CZ" sz="1800" b="0" strike="noStrike" spc="-26">
                          <a:solidFill>
                            <a:srgbClr val="000000"/>
                          </a:solidFill>
                          <a:latin typeface="Calibri"/>
                        </a:rPr>
                        <a:t>106</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2520" algn="ctr">
                        <a:lnSpc>
                          <a:spcPct val="100000"/>
                        </a:lnSpc>
                        <a:spcBef>
                          <a:spcPts val="244"/>
                        </a:spcBef>
                      </a:pPr>
                      <a:r>
                        <a:rPr lang="cs-CZ" sz="1800" b="0" strike="noStrike" spc="-26">
                          <a:solidFill>
                            <a:srgbClr val="000000"/>
                          </a:solidFill>
                          <a:latin typeface="Calibri"/>
                        </a:rPr>
                        <a:t>100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bl>
          </a:graphicData>
        </a:graphic>
      </p:graphicFrame>
      <p:grpSp>
        <p:nvGrpSpPr>
          <p:cNvPr id="517" name="Group 8"/>
          <p:cNvGrpSpPr/>
          <p:nvPr/>
        </p:nvGrpSpPr>
        <p:grpSpPr>
          <a:xfrm>
            <a:off x="8857440" y="3479400"/>
            <a:ext cx="2688480" cy="2688480"/>
            <a:chOff x="8857440" y="3479400"/>
            <a:chExt cx="2688480" cy="2688480"/>
          </a:xfrm>
        </p:grpSpPr>
        <p:pic>
          <p:nvPicPr>
            <p:cNvPr id="518" name="object 13"/>
            <p:cNvPicPr/>
            <p:nvPr/>
          </p:nvPicPr>
          <p:blipFill>
            <a:blip r:embed="rId5"/>
            <a:stretch/>
          </p:blipFill>
          <p:spPr>
            <a:xfrm>
              <a:off x="8857440" y="3479400"/>
              <a:ext cx="2688480" cy="2688480"/>
            </a:xfrm>
            <a:prstGeom prst="rect">
              <a:avLst/>
            </a:prstGeom>
            <a:ln>
              <a:noFill/>
            </a:ln>
          </p:spPr>
        </p:pic>
        <p:sp>
          <p:nvSpPr>
            <p:cNvPr id="519" name="CustomShape 9"/>
            <p:cNvSpPr/>
            <p:nvPr/>
          </p:nvSpPr>
          <p:spPr>
            <a:xfrm>
              <a:off x="8857440" y="3479400"/>
              <a:ext cx="2688480" cy="2688480"/>
            </a:xfrm>
            <a:custGeom>
              <a:avLst/>
              <a:gdLst/>
              <a:ahLst/>
              <a:cxnLst/>
              <a:rect l="l" t="t" r="r" b="b"/>
              <a:pathLst>
                <a:path w="2689859" h="2689860">
                  <a:moveTo>
                    <a:pt x="0" y="1344930"/>
                  </a:moveTo>
                  <a:lnTo>
                    <a:pt x="848" y="1296689"/>
                  </a:lnTo>
                  <a:lnTo>
                    <a:pt x="3376" y="1248875"/>
                  </a:lnTo>
                  <a:lnTo>
                    <a:pt x="7554" y="1201518"/>
                  </a:lnTo>
                  <a:lnTo>
                    <a:pt x="13355" y="1154645"/>
                  </a:lnTo>
                  <a:lnTo>
                    <a:pt x="20748" y="1108285"/>
                  </a:lnTo>
                  <a:lnTo>
                    <a:pt x="29707" y="1062466"/>
                  </a:lnTo>
                  <a:lnTo>
                    <a:pt x="40202" y="1017216"/>
                  </a:lnTo>
                  <a:lnTo>
                    <a:pt x="52206" y="972565"/>
                  </a:lnTo>
                  <a:lnTo>
                    <a:pt x="65689" y="928540"/>
                  </a:lnTo>
                  <a:lnTo>
                    <a:pt x="80624" y="885170"/>
                  </a:lnTo>
                  <a:lnTo>
                    <a:pt x="96982" y="842484"/>
                  </a:lnTo>
                  <a:lnTo>
                    <a:pt x="114734" y="800509"/>
                  </a:lnTo>
                  <a:lnTo>
                    <a:pt x="133852" y="759275"/>
                  </a:lnTo>
                  <a:lnTo>
                    <a:pt x="154308" y="718809"/>
                  </a:lnTo>
                  <a:lnTo>
                    <a:pt x="176072" y="679141"/>
                  </a:lnTo>
                  <a:lnTo>
                    <a:pt x="199118" y="640298"/>
                  </a:lnTo>
                  <a:lnTo>
                    <a:pt x="223415" y="602310"/>
                  </a:lnTo>
                  <a:lnTo>
                    <a:pt x="248937" y="565204"/>
                  </a:lnTo>
                  <a:lnTo>
                    <a:pt x="275654" y="529008"/>
                  </a:lnTo>
                  <a:lnTo>
                    <a:pt x="303538" y="493753"/>
                  </a:lnTo>
                  <a:lnTo>
                    <a:pt x="332560" y="459465"/>
                  </a:lnTo>
                  <a:lnTo>
                    <a:pt x="362692" y="426173"/>
                  </a:lnTo>
                  <a:lnTo>
                    <a:pt x="393906" y="393906"/>
                  </a:lnTo>
                  <a:lnTo>
                    <a:pt x="426173" y="362692"/>
                  </a:lnTo>
                  <a:lnTo>
                    <a:pt x="459465" y="332560"/>
                  </a:lnTo>
                  <a:lnTo>
                    <a:pt x="493753" y="303538"/>
                  </a:lnTo>
                  <a:lnTo>
                    <a:pt x="529008" y="275654"/>
                  </a:lnTo>
                  <a:lnTo>
                    <a:pt x="565204" y="248937"/>
                  </a:lnTo>
                  <a:lnTo>
                    <a:pt x="602310" y="223415"/>
                  </a:lnTo>
                  <a:lnTo>
                    <a:pt x="640298" y="199118"/>
                  </a:lnTo>
                  <a:lnTo>
                    <a:pt x="679141" y="176072"/>
                  </a:lnTo>
                  <a:lnTo>
                    <a:pt x="718809" y="154308"/>
                  </a:lnTo>
                  <a:lnTo>
                    <a:pt x="759275" y="133852"/>
                  </a:lnTo>
                  <a:lnTo>
                    <a:pt x="800509" y="114734"/>
                  </a:lnTo>
                  <a:lnTo>
                    <a:pt x="842484" y="96982"/>
                  </a:lnTo>
                  <a:lnTo>
                    <a:pt x="885170" y="80624"/>
                  </a:lnTo>
                  <a:lnTo>
                    <a:pt x="928540" y="65689"/>
                  </a:lnTo>
                  <a:lnTo>
                    <a:pt x="972565" y="52206"/>
                  </a:lnTo>
                  <a:lnTo>
                    <a:pt x="1017216" y="40202"/>
                  </a:lnTo>
                  <a:lnTo>
                    <a:pt x="1062466" y="29707"/>
                  </a:lnTo>
                  <a:lnTo>
                    <a:pt x="1108285" y="20748"/>
                  </a:lnTo>
                  <a:lnTo>
                    <a:pt x="1154645" y="13355"/>
                  </a:lnTo>
                  <a:lnTo>
                    <a:pt x="1201518" y="7554"/>
                  </a:lnTo>
                  <a:lnTo>
                    <a:pt x="1248875" y="3376"/>
                  </a:lnTo>
                  <a:lnTo>
                    <a:pt x="1296689" y="848"/>
                  </a:lnTo>
                  <a:lnTo>
                    <a:pt x="1344929" y="0"/>
                  </a:lnTo>
                  <a:lnTo>
                    <a:pt x="1393170" y="848"/>
                  </a:lnTo>
                  <a:lnTo>
                    <a:pt x="1440984" y="3376"/>
                  </a:lnTo>
                  <a:lnTo>
                    <a:pt x="1488341" y="7554"/>
                  </a:lnTo>
                  <a:lnTo>
                    <a:pt x="1535214" y="13355"/>
                  </a:lnTo>
                  <a:lnTo>
                    <a:pt x="1581574" y="20748"/>
                  </a:lnTo>
                  <a:lnTo>
                    <a:pt x="1627393" y="29707"/>
                  </a:lnTo>
                  <a:lnTo>
                    <a:pt x="1672643" y="40202"/>
                  </a:lnTo>
                  <a:lnTo>
                    <a:pt x="1717294" y="52206"/>
                  </a:lnTo>
                  <a:lnTo>
                    <a:pt x="1761319" y="65689"/>
                  </a:lnTo>
                  <a:lnTo>
                    <a:pt x="1804689" y="80624"/>
                  </a:lnTo>
                  <a:lnTo>
                    <a:pt x="1847375" y="96982"/>
                  </a:lnTo>
                  <a:lnTo>
                    <a:pt x="1889350" y="114734"/>
                  </a:lnTo>
                  <a:lnTo>
                    <a:pt x="1930584" y="133852"/>
                  </a:lnTo>
                  <a:lnTo>
                    <a:pt x="1971050" y="154308"/>
                  </a:lnTo>
                  <a:lnTo>
                    <a:pt x="2010718" y="176072"/>
                  </a:lnTo>
                  <a:lnTo>
                    <a:pt x="2049561" y="199118"/>
                  </a:lnTo>
                  <a:lnTo>
                    <a:pt x="2087549" y="223415"/>
                  </a:lnTo>
                  <a:lnTo>
                    <a:pt x="2124655" y="248937"/>
                  </a:lnTo>
                  <a:lnTo>
                    <a:pt x="2160851" y="275654"/>
                  </a:lnTo>
                  <a:lnTo>
                    <a:pt x="2196106" y="303538"/>
                  </a:lnTo>
                  <a:lnTo>
                    <a:pt x="2230394" y="332560"/>
                  </a:lnTo>
                  <a:lnTo>
                    <a:pt x="2263686" y="362692"/>
                  </a:lnTo>
                  <a:lnTo>
                    <a:pt x="2295953" y="393906"/>
                  </a:lnTo>
                  <a:lnTo>
                    <a:pt x="2327167" y="426173"/>
                  </a:lnTo>
                  <a:lnTo>
                    <a:pt x="2357299" y="459465"/>
                  </a:lnTo>
                  <a:lnTo>
                    <a:pt x="2386321" y="493753"/>
                  </a:lnTo>
                  <a:lnTo>
                    <a:pt x="2414205" y="529008"/>
                  </a:lnTo>
                  <a:lnTo>
                    <a:pt x="2440922" y="565204"/>
                  </a:lnTo>
                  <a:lnTo>
                    <a:pt x="2466444" y="602310"/>
                  </a:lnTo>
                  <a:lnTo>
                    <a:pt x="2490741" y="640298"/>
                  </a:lnTo>
                  <a:lnTo>
                    <a:pt x="2513787" y="679141"/>
                  </a:lnTo>
                  <a:lnTo>
                    <a:pt x="2535551" y="718809"/>
                  </a:lnTo>
                  <a:lnTo>
                    <a:pt x="2556007" y="759275"/>
                  </a:lnTo>
                  <a:lnTo>
                    <a:pt x="2575125" y="800509"/>
                  </a:lnTo>
                  <a:lnTo>
                    <a:pt x="2592877" y="842484"/>
                  </a:lnTo>
                  <a:lnTo>
                    <a:pt x="2609235" y="885170"/>
                  </a:lnTo>
                  <a:lnTo>
                    <a:pt x="2624170" y="928540"/>
                  </a:lnTo>
                  <a:lnTo>
                    <a:pt x="2637653" y="972565"/>
                  </a:lnTo>
                  <a:lnTo>
                    <a:pt x="2649657" y="1017216"/>
                  </a:lnTo>
                  <a:lnTo>
                    <a:pt x="2660152" y="1062466"/>
                  </a:lnTo>
                  <a:lnTo>
                    <a:pt x="2669111" y="1108285"/>
                  </a:lnTo>
                  <a:lnTo>
                    <a:pt x="2676504" y="1154645"/>
                  </a:lnTo>
                  <a:lnTo>
                    <a:pt x="2682305" y="1201518"/>
                  </a:lnTo>
                  <a:lnTo>
                    <a:pt x="2686483" y="1248875"/>
                  </a:lnTo>
                  <a:lnTo>
                    <a:pt x="2689011" y="1296689"/>
                  </a:lnTo>
                  <a:lnTo>
                    <a:pt x="2689859" y="1344930"/>
                  </a:lnTo>
                  <a:lnTo>
                    <a:pt x="2689011" y="1393170"/>
                  </a:lnTo>
                  <a:lnTo>
                    <a:pt x="2686483" y="1440984"/>
                  </a:lnTo>
                  <a:lnTo>
                    <a:pt x="2682305" y="1488341"/>
                  </a:lnTo>
                  <a:lnTo>
                    <a:pt x="2676504" y="1535214"/>
                  </a:lnTo>
                  <a:lnTo>
                    <a:pt x="2669111" y="1581574"/>
                  </a:lnTo>
                  <a:lnTo>
                    <a:pt x="2660152" y="1627393"/>
                  </a:lnTo>
                  <a:lnTo>
                    <a:pt x="2649657" y="1672643"/>
                  </a:lnTo>
                  <a:lnTo>
                    <a:pt x="2637653" y="1717294"/>
                  </a:lnTo>
                  <a:lnTo>
                    <a:pt x="2624170" y="1761319"/>
                  </a:lnTo>
                  <a:lnTo>
                    <a:pt x="2609235" y="1804689"/>
                  </a:lnTo>
                  <a:lnTo>
                    <a:pt x="2592877" y="1847375"/>
                  </a:lnTo>
                  <a:lnTo>
                    <a:pt x="2575125" y="1889350"/>
                  </a:lnTo>
                  <a:lnTo>
                    <a:pt x="2556007" y="1930584"/>
                  </a:lnTo>
                  <a:lnTo>
                    <a:pt x="2535551" y="1971050"/>
                  </a:lnTo>
                  <a:lnTo>
                    <a:pt x="2513787" y="2010718"/>
                  </a:lnTo>
                  <a:lnTo>
                    <a:pt x="2490741" y="2049561"/>
                  </a:lnTo>
                  <a:lnTo>
                    <a:pt x="2466444" y="2087549"/>
                  </a:lnTo>
                  <a:lnTo>
                    <a:pt x="2440922" y="2124655"/>
                  </a:lnTo>
                  <a:lnTo>
                    <a:pt x="2414205" y="2160851"/>
                  </a:lnTo>
                  <a:lnTo>
                    <a:pt x="2386321" y="2196106"/>
                  </a:lnTo>
                  <a:lnTo>
                    <a:pt x="2357299" y="2230394"/>
                  </a:lnTo>
                  <a:lnTo>
                    <a:pt x="2327167" y="2263686"/>
                  </a:lnTo>
                  <a:lnTo>
                    <a:pt x="2295953" y="2295953"/>
                  </a:lnTo>
                  <a:lnTo>
                    <a:pt x="2263686" y="2327167"/>
                  </a:lnTo>
                  <a:lnTo>
                    <a:pt x="2230394" y="2357299"/>
                  </a:lnTo>
                  <a:lnTo>
                    <a:pt x="2196106" y="2386321"/>
                  </a:lnTo>
                  <a:lnTo>
                    <a:pt x="2160851" y="2414205"/>
                  </a:lnTo>
                  <a:lnTo>
                    <a:pt x="2124655" y="2440922"/>
                  </a:lnTo>
                  <a:lnTo>
                    <a:pt x="2087549" y="2466444"/>
                  </a:lnTo>
                  <a:lnTo>
                    <a:pt x="2049561" y="2490741"/>
                  </a:lnTo>
                  <a:lnTo>
                    <a:pt x="2010718" y="2513787"/>
                  </a:lnTo>
                  <a:lnTo>
                    <a:pt x="1971050" y="2535551"/>
                  </a:lnTo>
                  <a:lnTo>
                    <a:pt x="1930584" y="2556007"/>
                  </a:lnTo>
                  <a:lnTo>
                    <a:pt x="1889350" y="2575125"/>
                  </a:lnTo>
                  <a:lnTo>
                    <a:pt x="1847375" y="2592877"/>
                  </a:lnTo>
                  <a:lnTo>
                    <a:pt x="1804689" y="2609235"/>
                  </a:lnTo>
                  <a:lnTo>
                    <a:pt x="1761319" y="2624170"/>
                  </a:lnTo>
                  <a:lnTo>
                    <a:pt x="1717294" y="2637653"/>
                  </a:lnTo>
                  <a:lnTo>
                    <a:pt x="1672643" y="2649657"/>
                  </a:lnTo>
                  <a:lnTo>
                    <a:pt x="1627393" y="2660152"/>
                  </a:lnTo>
                  <a:lnTo>
                    <a:pt x="1581574" y="2669111"/>
                  </a:lnTo>
                  <a:lnTo>
                    <a:pt x="1535214" y="2676504"/>
                  </a:lnTo>
                  <a:lnTo>
                    <a:pt x="1488341" y="2682305"/>
                  </a:lnTo>
                  <a:lnTo>
                    <a:pt x="1440984" y="2686483"/>
                  </a:lnTo>
                  <a:lnTo>
                    <a:pt x="1393170" y="2689011"/>
                  </a:lnTo>
                  <a:lnTo>
                    <a:pt x="1344929" y="2689860"/>
                  </a:lnTo>
                  <a:lnTo>
                    <a:pt x="1296689" y="2689011"/>
                  </a:lnTo>
                  <a:lnTo>
                    <a:pt x="1248875" y="2686483"/>
                  </a:lnTo>
                  <a:lnTo>
                    <a:pt x="1201518" y="2682305"/>
                  </a:lnTo>
                  <a:lnTo>
                    <a:pt x="1154645" y="2676504"/>
                  </a:lnTo>
                  <a:lnTo>
                    <a:pt x="1108285" y="2669111"/>
                  </a:lnTo>
                  <a:lnTo>
                    <a:pt x="1062466" y="2660152"/>
                  </a:lnTo>
                  <a:lnTo>
                    <a:pt x="1017216" y="2649657"/>
                  </a:lnTo>
                  <a:lnTo>
                    <a:pt x="972565" y="2637653"/>
                  </a:lnTo>
                  <a:lnTo>
                    <a:pt x="928540" y="2624170"/>
                  </a:lnTo>
                  <a:lnTo>
                    <a:pt x="885170" y="2609235"/>
                  </a:lnTo>
                  <a:lnTo>
                    <a:pt x="842484" y="2592877"/>
                  </a:lnTo>
                  <a:lnTo>
                    <a:pt x="800509" y="2575125"/>
                  </a:lnTo>
                  <a:lnTo>
                    <a:pt x="759275" y="2556007"/>
                  </a:lnTo>
                  <a:lnTo>
                    <a:pt x="718809" y="2535551"/>
                  </a:lnTo>
                  <a:lnTo>
                    <a:pt x="679141" y="2513787"/>
                  </a:lnTo>
                  <a:lnTo>
                    <a:pt x="640298" y="2490741"/>
                  </a:lnTo>
                  <a:lnTo>
                    <a:pt x="602310" y="2466444"/>
                  </a:lnTo>
                  <a:lnTo>
                    <a:pt x="565204" y="2440922"/>
                  </a:lnTo>
                  <a:lnTo>
                    <a:pt x="529008" y="2414205"/>
                  </a:lnTo>
                  <a:lnTo>
                    <a:pt x="493753" y="2386321"/>
                  </a:lnTo>
                  <a:lnTo>
                    <a:pt x="459465" y="2357299"/>
                  </a:lnTo>
                  <a:lnTo>
                    <a:pt x="426173" y="2327167"/>
                  </a:lnTo>
                  <a:lnTo>
                    <a:pt x="393906" y="2295953"/>
                  </a:lnTo>
                  <a:lnTo>
                    <a:pt x="362692" y="2263686"/>
                  </a:lnTo>
                  <a:lnTo>
                    <a:pt x="332560" y="2230394"/>
                  </a:lnTo>
                  <a:lnTo>
                    <a:pt x="303538" y="2196106"/>
                  </a:lnTo>
                  <a:lnTo>
                    <a:pt x="275654" y="2160851"/>
                  </a:lnTo>
                  <a:lnTo>
                    <a:pt x="248937" y="2124655"/>
                  </a:lnTo>
                  <a:lnTo>
                    <a:pt x="223415" y="2087549"/>
                  </a:lnTo>
                  <a:lnTo>
                    <a:pt x="199118" y="2049561"/>
                  </a:lnTo>
                  <a:lnTo>
                    <a:pt x="176072" y="2010718"/>
                  </a:lnTo>
                  <a:lnTo>
                    <a:pt x="154308" y="1971050"/>
                  </a:lnTo>
                  <a:lnTo>
                    <a:pt x="133852" y="1930584"/>
                  </a:lnTo>
                  <a:lnTo>
                    <a:pt x="114734" y="1889350"/>
                  </a:lnTo>
                  <a:lnTo>
                    <a:pt x="96982" y="1847375"/>
                  </a:lnTo>
                  <a:lnTo>
                    <a:pt x="80624" y="1804689"/>
                  </a:lnTo>
                  <a:lnTo>
                    <a:pt x="65689" y="1761319"/>
                  </a:lnTo>
                  <a:lnTo>
                    <a:pt x="52206" y="1717294"/>
                  </a:lnTo>
                  <a:lnTo>
                    <a:pt x="40202" y="1672643"/>
                  </a:lnTo>
                  <a:lnTo>
                    <a:pt x="29707" y="1627393"/>
                  </a:lnTo>
                  <a:lnTo>
                    <a:pt x="20748" y="1581574"/>
                  </a:lnTo>
                  <a:lnTo>
                    <a:pt x="13355" y="1535214"/>
                  </a:lnTo>
                  <a:lnTo>
                    <a:pt x="7554" y="1488341"/>
                  </a:lnTo>
                  <a:lnTo>
                    <a:pt x="3376" y="1440984"/>
                  </a:lnTo>
                  <a:lnTo>
                    <a:pt x="848" y="1393170"/>
                  </a:lnTo>
                  <a:lnTo>
                    <a:pt x="0" y="1344930"/>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1055880" y="-86040"/>
            <a:ext cx="8656560" cy="127116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ts val="3305"/>
              </a:lnSpc>
              <a:spcBef>
                <a:spcPts val="99"/>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orbel"/>
                <a:ea typeface="DejaVu Sans"/>
              </a:rPr>
              <a:t>Dotace</a:t>
            </a:r>
            <a:r>
              <a:rPr kumimoji="0" lang="cs-CZ" sz="2400" b="1" i="0" u="none" strike="noStrike" kern="1200" cap="none" spc="-7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na</a:t>
            </a:r>
            <a:r>
              <a:rPr kumimoji="0" lang="cs-CZ" sz="2400" b="1" i="0" u="none" strike="noStrike" kern="1200" cap="none" spc="-41"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zemědělskou</a:t>
            </a:r>
            <a:r>
              <a:rPr kumimoji="0" lang="cs-CZ" sz="2400" b="1" i="0" u="none" strike="noStrike" kern="1200" cap="none" spc="-9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půdu</a:t>
            </a:r>
            <a:r>
              <a:rPr kumimoji="0" lang="cs-CZ" sz="2400" b="1" i="0" u="none" strike="noStrike" kern="1200" cap="none" spc="-46"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s</a:t>
            </a:r>
            <a:r>
              <a:rPr kumimoji="0" lang="cs-CZ" sz="2400" b="1" i="0" u="none" strike="noStrike" kern="1200" cap="none" spc="-35"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druhem</a:t>
            </a:r>
            <a:r>
              <a:rPr kumimoji="0" lang="cs-CZ" sz="2400" b="1" i="0" u="none" strike="noStrike" kern="1200" cap="none" spc="-55"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zemědělské</a:t>
            </a:r>
            <a:r>
              <a:rPr kumimoji="0" lang="cs-CZ" sz="2400" b="1" i="0" u="none" strike="noStrike" kern="1200" cap="none" spc="-80"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kultury</a:t>
            </a: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alibri"/>
                <a:ea typeface="DejaVu Sans"/>
              </a:rPr>
              <a:t>trvalý</a:t>
            </a:r>
            <a:r>
              <a:rPr kumimoji="0" lang="cs-CZ" sz="2400" b="1" i="0" u="none" strike="noStrike" kern="1200" cap="none" spc="-86" normalizeH="0" baseline="0" noProof="0">
                <a:ln>
                  <a:noFill/>
                </a:ln>
                <a:solidFill>
                  <a:srgbClr val="A6B727"/>
                </a:solidFill>
                <a:effectLst/>
                <a:uLnTx/>
                <a:uFillTx/>
                <a:latin typeface="Calibri"/>
                <a:ea typeface="DejaVu Sans"/>
              </a:rPr>
              <a:t> </a:t>
            </a:r>
            <a:r>
              <a:rPr kumimoji="0" lang="cs-CZ" sz="2400" b="1" i="0" u="none" strike="noStrike" kern="1200" cap="none" spc="-1" normalizeH="0" baseline="0" noProof="0">
                <a:ln>
                  <a:noFill/>
                </a:ln>
                <a:solidFill>
                  <a:srgbClr val="A6B727"/>
                </a:solidFill>
                <a:effectLst/>
                <a:uLnTx/>
                <a:uFillTx/>
                <a:latin typeface="Calibri"/>
                <a:ea typeface="DejaVu Sans"/>
              </a:rPr>
              <a:t>travní</a:t>
            </a:r>
            <a:r>
              <a:rPr kumimoji="0" lang="cs-CZ" sz="2400" b="1" i="0" u="none" strike="noStrike" kern="1200" cap="none" spc="-111" normalizeH="0" baseline="0" noProof="0">
                <a:ln>
                  <a:noFill/>
                </a:ln>
                <a:solidFill>
                  <a:srgbClr val="A6B727"/>
                </a:solidFill>
                <a:effectLst/>
                <a:uLnTx/>
                <a:uFillTx/>
                <a:latin typeface="Calibri"/>
                <a:ea typeface="DejaVu Sans"/>
              </a:rPr>
              <a:t> </a:t>
            </a:r>
            <a:r>
              <a:rPr kumimoji="0" lang="cs-CZ" sz="2400" b="1" i="0" u="none" strike="noStrike" kern="1200" cap="none" spc="-12" normalizeH="0" baseline="0" noProof="0">
                <a:ln>
                  <a:noFill/>
                </a:ln>
                <a:solidFill>
                  <a:srgbClr val="A6B727"/>
                </a:solidFill>
                <a:effectLst/>
                <a:uLnTx/>
                <a:uFillTx/>
                <a:latin typeface="Calibri"/>
                <a:ea typeface="DejaVu Sans"/>
              </a:rPr>
              <a:t>porost</a:t>
            </a:r>
            <a:endParaRPr kumimoji="0" lang="cs-CZ" sz="2400" b="0" i="0" u="none" strike="noStrike" kern="1200" cap="none" spc="-1" normalizeH="0" baseline="0" noProof="0">
              <a:ln>
                <a:noFill/>
              </a:ln>
              <a:solidFill>
                <a:prstClr val="black"/>
              </a:solidFill>
              <a:effectLst/>
              <a:uLnTx/>
              <a:uFillTx/>
              <a:latin typeface="Arial"/>
            </a:endParaRPr>
          </a:p>
        </p:txBody>
      </p:sp>
      <p:pic>
        <p:nvPicPr>
          <p:cNvPr id="521" name="object 3"/>
          <p:cNvPicPr/>
          <p:nvPr/>
        </p:nvPicPr>
        <p:blipFill>
          <a:blip r:embed="rId2"/>
          <a:stretch/>
        </p:blipFill>
        <p:spPr>
          <a:xfrm>
            <a:off x="193680" y="175320"/>
            <a:ext cx="484560" cy="484560"/>
          </a:xfrm>
          <a:prstGeom prst="rect">
            <a:avLst/>
          </a:prstGeom>
          <a:ln>
            <a:noFill/>
          </a:ln>
        </p:spPr>
      </p:pic>
      <p:grpSp>
        <p:nvGrpSpPr>
          <p:cNvPr id="522" name="Group 2"/>
          <p:cNvGrpSpPr/>
          <p:nvPr/>
        </p:nvGrpSpPr>
        <p:grpSpPr>
          <a:xfrm>
            <a:off x="178200" y="1159560"/>
            <a:ext cx="6914520" cy="1627920"/>
            <a:chOff x="178200" y="1159560"/>
            <a:chExt cx="6914520" cy="1627920"/>
          </a:xfrm>
        </p:grpSpPr>
        <p:pic>
          <p:nvPicPr>
            <p:cNvPr id="523" name="object 5"/>
            <p:cNvPicPr/>
            <p:nvPr/>
          </p:nvPicPr>
          <p:blipFill>
            <a:blip r:embed="rId3"/>
            <a:stretch/>
          </p:blipFill>
          <p:spPr>
            <a:xfrm>
              <a:off x="178200" y="1159560"/>
              <a:ext cx="6914520" cy="1627920"/>
            </a:xfrm>
            <a:prstGeom prst="rect">
              <a:avLst/>
            </a:prstGeom>
            <a:ln>
              <a:noFill/>
            </a:ln>
          </p:spPr>
        </p:pic>
        <p:sp>
          <p:nvSpPr>
            <p:cNvPr id="524" name="CustomShape 3"/>
            <p:cNvSpPr/>
            <p:nvPr/>
          </p:nvSpPr>
          <p:spPr>
            <a:xfrm>
              <a:off x="195120" y="1167480"/>
              <a:ext cx="6831000" cy="1553040"/>
            </a:xfrm>
            <a:custGeom>
              <a:avLst/>
              <a:gdLst/>
              <a:ahLst/>
              <a:cxnLst/>
              <a:rect l="l" t="t" r="r" b="b"/>
              <a:pathLst>
                <a:path w="6832600" h="1554480">
                  <a:moveTo>
                    <a:pt x="6573011" y="0"/>
                  </a:moveTo>
                  <a:lnTo>
                    <a:pt x="259092" y="0"/>
                  </a:lnTo>
                  <a:lnTo>
                    <a:pt x="212520" y="4172"/>
                  </a:lnTo>
                  <a:lnTo>
                    <a:pt x="168687" y="16203"/>
                  </a:lnTo>
                  <a:lnTo>
                    <a:pt x="128324" y="35362"/>
                  </a:lnTo>
                  <a:lnTo>
                    <a:pt x="92163" y="60918"/>
                  </a:lnTo>
                  <a:lnTo>
                    <a:pt x="60936" y="92140"/>
                  </a:lnTo>
                  <a:lnTo>
                    <a:pt x="35374" y="128298"/>
                  </a:lnTo>
                  <a:lnTo>
                    <a:pt x="16209" y="168661"/>
                  </a:lnTo>
                  <a:lnTo>
                    <a:pt x="4174" y="212498"/>
                  </a:lnTo>
                  <a:lnTo>
                    <a:pt x="0" y="259079"/>
                  </a:lnTo>
                  <a:lnTo>
                    <a:pt x="0" y="1295400"/>
                  </a:lnTo>
                  <a:lnTo>
                    <a:pt x="4174" y="1341981"/>
                  </a:lnTo>
                  <a:lnTo>
                    <a:pt x="16209" y="1385818"/>
                  </a:lnTo>
                  <a:lnTo>
                    <a:pt x="35374" y="1426181"/>
                  </a:lnTo>
                  <a:lnTo>
                    <a:pt x="60936" y="1462339"/>
                  </a:lnTo>
                  <a:lnTo>
                    <a:pt x="92163" y="1493561"/>
                  </a:lnTo>
                  <a:lnTo>
                    <a:pt x="128324" y="1519117"/>
                  </a:lnTo>
                  <a:lnTo>
                    <a:pt x="168687" y="1538276"/>
                  </a:lnTo>
                  <a:lnTo>
                    <a:pt x="212520" y="1550307"/>
                  </a:lnTo>
                  <a:lnTo>
                    <a:pt x="259092" y="1554479"/>
                  </a:lnTo>
                  <a:lnTo>
                    <a:pt x="6573011" y="1554479"/>
                  </a:lnTo>
                  <a:lnTo>
                    <a:pt x="6619593" y="1550307"/>
                  </a:lnTo>
                  <a:lnTo>
                    <a:pt x="6663430" y="1538276"/>
                  </a:lnTo>
                  <a:lnTo>
                    <a:pt x="6703793" y="1519117"/>
                  </a:lnTo>
                  <a:lnTo>
                    <a:pt x="6739951" y="1493561"/>
                  </a:lnTo>
                  <a:lnTo>
                    <a:pt x="6771173" y="1462339"/>
                  </a:lnTo>
                  <a:lnTo>
                    <a:pt x="6796729" y="1426181"/>
                  </a:lnTo>
                  <a:lnTo>
                    <a:pt x="6815888" y="1385818"/>
                  </a:lnTo>
                  <a:lnTo>
                    <a:pt x="6827919" y="1341981"/>
                  </a:lnTo>
                  <a:lnTo>
                    <a:pt x="6832092" y="1295400"/>
                  </a:lnTo>
                  <a:lnTo>
                    <a:pt x="6832092" y="259079"/>
                  </a:lnTo>
                  <a:lnTo>
                    <a:pt x="6827919" y="212498"/>
                  </a:lnTo>
                  <a:lnTo>
                    <a:pt x="6815888" y="168661"/>
                  </a:lnTo>
                  <a:lnTo>
                    <a:pt x="6796729" y="128298"/>
                  </a:lnTo>
                  <a:lnTo>
                    <a:pt x="6771173" y="92140"/>
                  </a:lnTo>
                  <a:lnTo>
                    <a:pt x="6739951" y="60918"/>
                  </a:lnTo>
                  <a:lnTo>
                    <a:pt x="6703793" y="35362"/>
                  </a:lnTo>
                  <a:lnTo>
                    <a:pt x="6663430" y="16203"/>
                  </a:lnTo>
                  <a:lnTo>
                    <a:pt x="6619593" y="4172"/>
                  </a:lnTo>
                  <a:lnTo>
                    <a:pt x="6573011"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25" name="CustomShape 4"/>
          <p:cNvSpPr/>
          <p:nvPr/>
        </p:nvSpPr>
        <p:spPr>
          <a:xfrm>
            <a:off x="3848760" y="3726720"/>
            <a:ext cx="418320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1" i="0" u="none" strike="noStrike" kern="1200" cap="none" spc="-12" normalizeH="0" baseline="0" noProof="0">
                <a:ln>
                  <a:noFill/>
                </a:ln>
                <a:solidFill>
                  <a:srgbClr val="000000"/>
                </a:solidFill>
                <a:effectLst/>
                <a:uLnTx/>
                <a:uFillTx/>
                <a:latin typeface="Calibri"/>
                <a:ea typeface="DejaVu Sans"/>
              </a:rPr>
              <a:t>Kombinovatelnost</a:t>
            </a:r>
            <a:r>
              <a:rPr kumimoji="0" lang="cs-CZ" sz="2400" b="1" i="0" u="none" strike="noStrike" kern="1200" cap="none" spc="-35" normalizeH="0" baseline="0" noProof="0">
                <a:ln>
                  <a:noFill/>
                </a:ln>
                <a:solidFill>
                  <a:srgbClr val="000000"/>
                </a:solidFill>
                <a:effectLst/>
                <a:uLnTx/>
                <a:uFillTx/>
                <a:latin typeface="Calibri"/>
                <a:ea typeface="DejaVu Sans"/>
              </a:rPr>
              <a:t> </a:t>
            </a:r>
            <a:r>
              <a:rPr kumimoji="0" lang="cs-CZ" sz="2400" b="1" i="0" u="none" strike="noStrike" kern="1200" cap="none" spc="-1" normalizeH="0" baseline="0" noProof="0">
                <a:ln>
                  <a:noFill/>
                </a:ln>
                <a:solidFill>
                  <a:srgbClr val="000000"/>
                </a:solidFill>
                <a:effectLst/>
                <a:uLnTx/>
                <a:uFillTx/>
                <a:latin typeface="Calibri"/>
                <a:ea typeface="DejaVu Sans"/>
              </a:rPr>
              <a:t>s</a:t>
            </a:r>
            <a:r>
              <a:rPr kumimoji="0" lang="cs-CZ" sz="2400" b="1" i="0" u="none" strike="noStrike" kern="1200" cap="none" spc="-21" normalizeH="0" baseline="0" noProof="0">
                <a:ln>
                  <a:noFill/>
                </a:ln>
                <a:solidFill>
                  <a:srgbClr val="000000"/>
                </a:solidFill>
                <a:effectLst/>
                <a:uLnTx/>
                <a:uFillTx/>
                <a:latin typeface="Calibri"/>
                <a:ea typeface="DejaVu Sans"/>
              </a:rPr>
              <a:t> </a:t>
            </a:r>
            <a:r>
              <a:rPr kumimoji="0" lang="cs-CZ" sz="2400" b="1" i="0" u="none" strike="noStrike" kern="1200" cap="none" spc="-12" normalizeH="0" baseline="0" noProof="0">
                <a:ln>
                  <a:noFill/>
                </a:ln>
                <a:solidFill>
                  <a:srgbClr val="000000"/>
                </a:solidFill>
                <a:effectLst/>
                <a:uLnTx/>
                <a:uFillTx/>
                <a:latin typeface="Calibri"/>
                <a:ea typeface="DejaVu Sans"/>
              </a:rPr>
              <a:t>AEKO</a:t>
            </a:r>
            <a:r>
              <a:rPr kumimoji="0" lang="cs-CZ" sz="2400" b="1" i="0" u="none" strike="noStrike" kern="1200" cap="none" spc="-72" normalizeH="0" baseline="0" noProof="0">
                <a:ln>
                  <a:noFill/>
                </a:ln>
                <a:solidFill>
                  <a:srgbClr val="000000"/>
                </a:solidFill>
                <a:effectLst/>
                <a:uLnTx/>
                <a:uFillTx/>
                <a:latin typeface="Calibri"/>
                <a:ea typeface="DejaVu Sans"/>
              </a:rPr>
              <a:t> </a:t>
            </a:r>
            <a:r>
              <a:rPr kumimoji="0" lang="cs-CZ" sz="2400" b="1" i="0" u="none" strike="noStrike" kern="1200" cap="none" spc="-1" normalizeH="0" baseline="0" noProof="0">
                <a:ln>
                  <a:noFill/>
                </a:ln>
                <a:solidFill>
                  <a:srgbClr val="000000"/>
                </a:solidFill>
                <a:effectLst/>
                <a:uLnTx/>
                <a:uFillTx/>
                <a:latin typeface="Calibri"/>
                <a:ea typeface="DejaVu Sans"/>
              </a:rPr>
              <a:t>-</a:t>
            </a:r>
            <a:r>
              <a:rPr kumimoji="0" lang="cs-CZ" sz="2400" b="1" i="0" u="none" strike="noStrike" kern="1200" cap="none" spc="-32" normalizeH="0" baseline="0" noProof="0">
                <a:ln>
                  <a:noFill/>
                </a:ln>
                <a:solidFill>
                  <a:srgbClr val="000000"/>
                </a:solidFill>
                <a:effectLst/>
                <a:uLnTx/>
                <a:uFillTx/>
                <a:latin typeface="Calibri"/>
                <a:ea typeface="DejaVu Sans"/>
              </a:rPr>
              <a:t> </a:t>
            </a:r>
            <a:r>
              <a:rPr kumimoji="0" lang="cs-CZ" sz="2400" b="1" i="0" u="none" strike="noStrike" kern="1200" cap="none" spc="-21" normalizeH="0" baseline="0" noProof="0">
                <a:ln>
                  <a:noFill/>
                </a:ln>
                <a:solidFill>
                  <a:srgbClr val="000000"/>
                </a:solidFill>
                <a:effectLst/>
                <a:uLnTx/>
                <a:uFillTx/>
                <a:latin typeface="Calibri"/>
                <a:ea typeface="DejaVu Sans"/>
              </a:rPr>
              <a:t>OETP</a:t>
            </a:r>
            <a:endParaRPr kumimoji="0" lang="cs-CZ" sz="2400" b="0" i="0" u="none" strike="noStrike" kern="1200" cap="none" spc="-1" normalizeH="0" baseline="0" noProof="0">
              <a:ln>
                <a:noFill/>
              </a:ln>
              <a:solidFill>
                <a:prstClr val="black"/>
              </a:solidFill>
              <a:effectLst/>
              <a:uLnTx/>
              <a:uFillTx/>
              <a:latin typeface="Arial"/>
            </a:endParaRPr>
          </a:p>
        </p:txBody>
      </p:sp>
      <p:sp>
        <p:nvSpPr>
          <p:cNvPr id="526" name="CustomShape 5"/>
          <p:cNvSpPr/>
          <p:nvPr/>
        </p:nvSpPr>
        <p:spPr>
          <a:xfrm>
            <a:off x="474120" y="1633680"/>
            <a:ext cx="6384600" cy="835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souběhu</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oblastmi,</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kde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zvláštní</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právní</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předpis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úplně</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zakazuje </a:t>
            </a:r>
            <a:r>
              <a:rPr kumimoji="0" lang="cs-CZ" sz="1800" b="0" i="0" u="none" strike="noStrike" kern="1200" cap="none" spc="-1" normalizeH="0" baseline="0" noProof="0">
                <a:ln>
                  <a:noFill/>
                </a:ln>
                <a:solidFill>
                  <a:srgbClr val="000000"/>
                </a:solidFill>
                <a:effectLst/>
                <a:uLnTx/>
                <a:uFillTx/>
                <a:latin typeface="Calibri"/>
                <a:ea typeface="DejaVu Sans"/>
              </a:rPr>
              <a:t>hnojit</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zakazuje</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hnojit</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průmyslovými</a:t>
            </a:r>
            <a:r>
              <a:rPr kumimoji="0" lang="cs-CZ" sz="1800" b="0" i="0" u="none" strike="noStrike" kern="1200" cap="none" spc="-6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hnojivy,</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dochází</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k</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odpočtu</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výši</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34</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EUR/ha.</a:t>
            </a:r>
            <a:endParaRPr kumimoji="0" lang="cs-CZ" sz="1800" b="0" i="0" u="none" strike="noStrike" kern="1200" cap="none" spc="-1" normalizeH="0" baseline="0" noProof="0">
              <a:ln>
                <a:noFill/>
              </a:ln>
              <a:solidFill>
                <a:prstClr val="black"/>
              </a:solidFill>
              <a:effectLst/>
              <a:uLnTx/>
              <a:uFillTx/>
              <a:latin typeface="Arial"/>
            </a:endParaRPr>
          </a:p>
        </p:txBody>
      </p:sp>
      <p:graphicFrame>
        <p:nvGraphicFramePr>
          <p:cNvPr id="527" name="Table 6"/>
          <p:cNvGraphicFramePr/>
          <p:nvPr/>
        </p:nvGraphicFramePr>
        <p:xfrm>
          <a:off x="978840" y="4251960"/>
          <a:ext cx="9446040" cy="2484000"/>
        </p:xfrm>
        <a:graphic>
          <a:graphicData uri="http://schemas.openxmlformats.org/drawingml/2006/table">
            <a:tbl>
              <a:tblPr/>
              <a:tblGrid>
                <a:gridCol w="1780200">
                  <a:extLst>
                    <a:ext uri="{9D8B030D-6E8A-4147-A177-3AD203B41FA5}">
                      <a16:colId xmlns:a16="http://schemas.microsoft.com/office/drawing/2014/main" xmlns="" val="20000"/>
                    </a:ext>
                  </a:extLst>
                </a:gridCol>
                <a:gridCol w="2880720">
                  <a:extLst>
                    <a:ext uri="{9D8B030D-6E8A-4147-A177-3AD203B41FA5}">
                      <a16:colId xmlns:a16="http://schemas.microsoft.com/office/drawing/2014/main" xmlns="" val="20001"/>
                    </a:ext>
                  </a:extLst>
                </a:gridCol>
                <a:gridCol w="2041200">
                  <a:extLst>
                    <a:ext uri="{9D8B030D-6E8A-4147-A177-3AD203B41FA5}">
                      <a16:colId xmlns:a16="http://schemas.microsoft.com/office/drawing/2014/main" xmlns="" val="20002"/>
                    </a:ext>
                  </a:extLst>
                </a:gridCol>
                <a:gridCol w="2743920">
                  <a:extLst>
                    <a:ext uri="{9D8B030D-6E8A-4147-A177-3AD203B41FA5}">
                      <a16:colId xmlns:a16="http://schemas.microsoft.com/office/drawing/2014/main" xmlns="" val="20003"/>
                    </a:ext>
                  </a:extLst>
                </a:gridCol>
              </a:tblGrid>
              <a:tr h="639360">
                <a:tc>
                  <a:txBody>
                    <a:bodyPr/>
                    <a:lstStyle/>
                    <a:p>
                      <a:pPr algn="ctr">
                        <a:lnSpc>
                          <a:spcPct val="100000"/>
                        </a:lnSpc>
                        <a:spcBef>
                          <a:spcPts val="1329"/>
                        </a:spcBef>
                      </a:pPr>
                      <a:r>
                        <a:rPr lang="cs-CZ" sz="1800" b="1" strike="noStrike" spc="-12">
                          <a:solidFill>
                            <a:srgbClr val="FFFFFF"/>
                          </a:solidFill>
                          <a:latin typeface="Calibri"/>
                        </a:rPr>
                        <a:t>TITUL</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a:txBody>
                    <a:bodyPr/>
                    <a:lstStyle/>
                    <a:p>
                      <a:pPr algn="ctr">
                        <a:lnSpc>
                          <a:spcPct val="100000"/>
                        </a:lnSpc>
                        <a:spcBef>
                          <a:spcPts val="249"/>
                        </a:spcBef>
                      </a:pPr>
                      <a:r>
                        <a:rPr lang="cs-CZ" sz="1800" b="0" strike="noStrike" spc="-1">
                          <a:solidFill>
                            <a:srgbClr val="FFFFFF"/>
                          </a:solidFill>
                          <a:latin typeface="Calibri"/>
                        </a:rPr>
                        <a:t>Snížená</a:t>
                      </a:r>
                      <a:r>
                        <a:rPr lang="cs-CZ" sz="1800" b="0" strike="noStrike" spc="-35">
                          <a:solidFill>
                            <a:srgbClr val="FFFFFF"/>
                          </a:solidFill>
                          <a:latin typeface="Calibri"/>
                        </a:rPr>
                        <a:t> </a:t>
                      </a:r>
                      <a:r>
                        <a:rPr lang="cs-CZ" sz="1800" b="0" strike="noStrike" spc="-1">
                          <a:solidFill>
                            <a:srgbClr val="FFFFFF"/>
                          </a:solidFill>
                          <a:latin typeface="Calibri"/>
                        </a:rPr>
                        <a:t>roční</a:t>
                      </a:r>
                      <a:r>
                        <a:rPr lang="cs-CZ" sz="1800" b="0" strike="noStrike" spc="-35">
                          <a:solidFill>
                            <a:srgbClr val="FFFFFF"/>
                          </a:solidFill>
                          <a:latin typeface="Calibri"/>
                        </a:rPr>
                        <a:t> </a:t>
                      </a:r>
                      <a:r>
                        <a:rPr lang="cs-CZ" sz="1800" b="0" strike="noStrike" spc="-1">
                          <a:solidFill>
                            <a:srgbClr val="FFFFFF"/>
                          </a:solidFill>
                          <a:latin typeface="Calibri"/>
                        </a:rPr>
                        <a:t>sazba</a:t>
                      </a:r>
                      <a:r>
                        <a:rPr lang="cs-CZ" sz="1800" b="0" strike="noStrike" spc="-41">
                          <a:solidFill>
                            <a:srgbClr val="FFFFFF"/>
                          </a:solidFill>
                          <a:latin typeface="Calibri"/>
                        </a:rPr>
                        <a:t> </a:t>
                      </a:r>
                      <a:r>
                        <a:rPr lang="cs-CZ" sz="1800" b="0" strike="noStrike" spc="-12">
                          <a:solidFill>
                            <a:srgbClr val="FFFFFF"/>
                          </a:solidFill>
                          <a:latin typeface="Calibri"/>
                        </a:rPr>
                        <a:t>dotace</a:t>
                      </a:r>
                      <a:endParaRPr lang="cs-CZ" sz="1800" b="0" strike="noStrike" spc="-1">
                        <a:latin typeface="Arial"/>
                      </a:endParaRPr>
                    </a:p>
                    <a:p>
                      <a:pPr algn="ctr">
                        <a:lnSpc>
                          <a:spcPct val="100000"/>
                        </a:lnSpc>
                      </a:pP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a:txBody>
                    <a:bodyPr/>
                    <a:lstStyle/>
                    <a:p>
                      <a:pPr marL="2520" algn="ctr">
                        <a:lnSpc>
                          <a:spcPct val="100000"/>
                        </a:lnSpc>
                        <a:spcBef>
                          <a:spcPts val="1329"/>
                        </a:spcBef>
                      </a:pPr>
                      <a:r>
                        <a:rPr lang="cs-CZ" sz="1800" b="1" strike="noStrike" spc="-12">
                          <a:solidFill>
                            <a:srgbClr val="FFFFFF"/>
                          </a:solidFill>
                          <a:latin typeface="Calibri"/>
                        </a:rPr>
                        <a:t>TITUL</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a:txBody>
                    <a:bodyPr/>
                    <a:lstStyle/>
                    <a:p>
                      <a:pPr marL="2520" algn="ctr">
                        <a:lnSpc>
                          <a:spcPct val="100000"/>
                        </a:lnSpc>
                        <a:spcBef>
                          <a:spcPts val="249"/>
                        </a:spcBef>
                      </a:pPr>
                      <a:r>
                        <a:rPr lang="cs-CZ" sz="1800" b="0" strike="noStrike" spc="-1">
                          <a:solidFill>
                            <a:srgbClr val="FFFFFF"/>
                          </a:solidFill>
                          <a:latin typeface="Calibri"/>
                        </a:rPr>
                        <a:t>Snížená</a:t>
                      </a:r>
                      <a:r>
                        <a:rPr lang="cs-CZ" sz="1800" b="0" strike="noStrike" spc="-15">
                          <a:solidFill>
                            <a:srgbClr val="FFFFFF"/>
                          </a:solidFill>
                          <a:latin typeface="Calibri"/>
                        </a:rPr>
                        <a:t> </a:t>
                      </a:r>
                      <a:r>
                        <a:rPr lang="cs-CZ" sz="1800" b="0" strike="noStrike" spc="-1">
                          <a:solidFill>
                            <a:srgbClr val="FFFFFF"/>
                          </a:solidFill>
                          <a:latin typeface="Calibri"/>
                        </a:rPr>
                        <a:t>roční</a:t>
                      </a:r>
                      <a:r>
                        <a:rPr lang="cs-CZ" sz="1800" b="0" strike="noStrike" spc="-21">
                          <a:solidFill>
                            <a:srgbClr val="FFFFFF"/>
                          </a:solidFill>
                          <a:latin typeface="Calibri"/>
                        </a:rPr>
                        <a:t> </a:t>
                      </a:r>
                      <a:r>
                        <a:rPr lang="cs-CZ" sz="1800" b="0" strike="noStrike" spc="-1">
                          <a:solidFill>
                            <a:srgbClr val="FFFFFF"/>
                          </a:solidFill>
                          <a:latin typeface="Calibri"/>
                        </a:rPr>
                        <a:t>sazba</a:t>
                      </a:r>
                      <a:r>
                        <a:rPr lang="cs-CZ" sz="1800" b="0" strike="noStrike" spc="-21">
                          <a:solidFill>
                            <a:srgbClr val="FFFFFF"/>
                          </a:solidFill>
                          <a:latin typeface="Calibri"/>
                        </a:rPr>
                        <a:t> </a:t>
                      </a:r>
                      <a:r>
                        <a:rPr lang="cs-CZ" sz="1800" b="0" strike="noStrike" spc="-12">
                          <a:solidFill>
                            <a:srgbClr val="FFFFFF"/>
                          </a:solidFill>
                          <a:latin typeface="Calibri"/>
                        </a:rPr>
                        <a:t>dotace</a:t>
                      </a:r>
                      <a:endParaRPr lang="cs-CZ" sz="1800" b="0" strike="noStrike" spc="-1">
                        <a:latin typeface="Arial"/>
                      </a:endParaRPr>
                    </a:p>
                    <a:p>
                      <a:pPr marL="1800" algn="ctr">
                        <a:lnSpc>
                          <a:spcPct val="100000"/>
                        </a:lnSpc>
                      </a:pP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extLst>
                  <a:ext uri="{0D108BD9-81ED-4DB2-BD59-A6C34878D82A}">
                    <a16:rowId xmlns:a16="http://schemas.microsoft.com/office/drawing/2014/main" xmlns="" val="10000"/>
                  </a:ext>
                </a:extLst>
              </a:tr>
              <a:tr h="370800">
                <a:tc>
                  <a:txBody>
                    <a:bodyPr/>
                    <a:lstStyle/>
                    <a:p>
                      <a:pPr marL="91440">
                        <a:lnSpc>
                          <a:spcPct val="100000"/>
                        </a:lnSpc>
                        <a:spcBef>
                          <a:spcPts val="249"/>
                        </a:spcBef>
                      </a:pPr>
                      <a:r>
                        <a:rPr lang="cs-CZ" sz="1800" b="0" strike="noStrike" spc="-21">
                          <a:solidFill>
                            <a:srgbClr val="000000"/>
                          </a:solidFill>
                          <a:latin typeface="Calibri"/>
                        </a:rPr>
                        <a:t>ZÁKL</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1440" algn="ctr">
                        <a:lnSpc>
                          <a:spcPct val="100000"/>
                        </a:lnSpc>
                        <a:spcBef>
                          <a:spcPts val="249"/>
                        </a:spcBef>
                      </a:pPr>
                      <a:r>
                        <a:rPr lang="cs-CZ" sz="1800" b="0" strike="noStrike" spc="-26">
                          <a:solidFill>
                            <a:srgbClr val="000000"/>
                          </a:solidFill>
                          <a:latin typeface="Calibri"/>
                        </a:rPr>
                        <a:t>91</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92160">
                        <a:lnSpc>
                          <a:spcPct val="100000"/>
                        </a:lnSpc>
                        <a:spcBef>
                          <a:spcPts val="249"/>
                        </a:spcBef>
                      </a:pPr>
                      <a:r>
                        <a:rPr lang="cs-CZ" sz="1800" b="0" strike="noStrike" spc="-12">
                          <a:solidFill>
                            <a:srgbClr val="000000"/>
                          </a:solidFill>
                          <a:latin typeface="Calibri"/>
                        </a:rPr>
                        <a:t>CHŘÁSTAL</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algn="r">
                        <a:lnSpc>
                          <a:spcPct val="100000"/>
                        </a:lnSpc>
                        <a:spcBef>
                          <a:spcPts val="264"/>
                        </a:spcBef>
                      </a:pPr>
                      <a:r>
                        <a:rPr lang="cs-CZ" sz="1800" b="0" strike="noStrike" spc="-26">
                          <a:solidFill>
                            <a:srgbClr val="000000"/>
                          </a:solidFill>
                          <a:latin typeface="Calibri"/>
                        </a:rPr>
                        <a:t>162</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370800">
                <a:tc>
                  <a:txBody>
                    <a:bodyPr/>
                    <a:lstStyle/>
                    <a:p>
                      <a:pPr marL="91440">
                        <a:lnSpc>
                          <a:spcPct val="100000"/>
                        </a:lnSpc>
                        <a:spcBef>
                          <a:spcPts val="249"/>
                        </a:spcBef>
                      </a:pPr>
                      <a:r>
                        <a:rPr lang="cs-CZ" sz="1800" b="0" strike="noStrike" spc="-12">
                          <a:solidFill>
                            <a:srgbClr val="000000"/>
                          </a:solidFill>
                          <a:latin typeface="Calibri"/>
                        </a:rPr>
                        <a:t>MVLH/MVLN</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1440" algn="ctr">
                        <a:lnSpc>
                          <a:spcPct val="100000"/>
                        </a:lnSpc>
                        <a:spcBef>
                          <a:spcPts val="249"/>
                        </a:spcBef>
                      </a:pPr>
                      <a:r>
                        <a:rPr lang="cs-CZ" sz="1800" b="0" strike="noStrike" spc="-12">
                          <a:solidFill>
                            <a:srgbClr val="000000"/>
                          </a:solidFill>
                          <a:latin typeface="Calibri"/>
                        </a:rPr>
                        <a:t>98/136</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92160">
                        <a:lnSpc>
                          <a:spcPct val="100000"/>
                        </a:lnSpc>
                        <a:spcBef>
                          <a:spcPts val="249"/>
                        </a:spcBef>
                      </a:pPr>
                      <a:r>
                        <a:rPr lang="cs-CZ" sz="1800" b="0" strike="noStrike" spc="-12">
                          <a:solidFill>
                            <a:srgbClr val="000000"/>
                          </a:solidFill>
                          <a:latin typeface="Calibri"/>
                        </a:rPr>
                        <a:t>SSTaV</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algn="r">
                        <a:lnSpc>
                          <a:spcPct val="100000"/>
                        </a:lnSpc>
                        <a:spcBef>
                          <a:spcPts val="269"/>
                        </a:spcBef>
                      </a:pPr>
                      <a:r>
                        <a:rPr lang="cs-CZ" sz="1800" b="0" strike="noStrike" spc="-26">
                          <a:solidFill>
                            <a:srgbClr val="000000"/>
                          </a:solidFill>
                          <a:latin typeface="Calibri"/>
                        </a:rPr>
                        <a:t>330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r h="370800">
                <a:tc>
                  <a:txBody>
                    <a:bodyPr/>
                    <a:lstStyle/>
                    <a:p>
                      <a:pPr marL="91440">
                        <a:lnSpc>
                          <a:spcPct val="100000"/>
                        </a:lnSpc>
                        <a:spcBef>
                          <a:spcPts val="249"/>
                        </a:spcBef>
                      </a:pPr>
                      <a:r>
                        <a:rPr lang="cs-CZ" sz="1800" b="0" strike="noStrike" spc="-12">
                          <a:solidFill>
                            <a:srgbClr val="000000"/>
                          </a:solidFill>
                          <a:latin typeface="Calibri"/>
                        </a:rPr>
                        <a:t>HSLH/HSLN</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1800" algn="ctr">
                        <a:lnSpc>
                          <a:spcPct val="100000"/>
                        </a:lnSpc>
                        <a:spcBef>
                          <a:spcPts val="249"/>
                        </a:spcBef>
                      </a:pPr>
                      <a:r>
                        <a:rPr lang="cs-CZ" sz="1800" b="0" strike="noStrike" spc="-12">
                          <a:solidFill>
                            <a:srgbClr val="000000"/>
                          </a:solidFill>
                          <a:latin typeface="Calibri"/>
                        </a:rPr>
                        <a:t>120/135</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92160">
                        <a:lnSpc>
                          <a:spcPct val="100000"/>
                        </a:lnSpc>
                        <a:spcBef>
                          <a:spcPts val="249"/>
                        </a:spcBef>
                      </a:pPr>
                      <a:r>
                        <a:rPr lang="cs-CZ" sz="1800" b="0" strike="noStrike" spc="-26">
                          <a:solidFill>
                            <a:srgbClr val="000000"/>
                          </a:solidFill>
                          <a:latin typeface="Calibri"/>
                        </a:rPr>
                        <a:t>MÚP</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r">
                        <a:lnSpc>
                          <a:spcPct val="100000"/>
                        </a:lnSpc>
                        <a:spcBef>
                          <a:spcPts val="269"/>
                        </a:spcBef>
                      </a:pPr>
                      <a:r>
                        <a:rPr lang="cs-CZ" sz="1800" b="0" strike="noStrike" spc="-26">
                          <a:solidFill>
                            <a:srgbClr val="000000"/>
                          </a:solidFill>
                          <a:latin typeface="Calibri"/>
                        </a:rPr>
                        <a:t>330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3"/>
                  </a:ext>
                </a:extLst>
              </a:tr>
              <a:tr h="365760">
                <a:tc>
                  <a:txBody>
                    <a:bodyPr/>
                    <a:lstStyle/>
                    <a:p>
                      <a:pPr marL="91440">
                        <a:lnSpc>
                          <a:spcPct val="100000"/>
                        </a:lnSpc>
                        <a:spcBef>
                          <a:spcPts val="249"/>
                        </a:spcBef>
                      </a:pPr>
                      <a:r>
                        <a:rPr lang="cs-CZ" sz="1800" b="0" strike="noStrike" spc="-21">
                          <a:solidFill>
                            <a:srgbClr val="000000"/>
                          </a:solidFill>
                          <a:latin typeface="Calibri"/>
                        </a:rPr>
                        <a:t>PODM</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1440" algn="ctr">
                        <a:lnSpc>
                          <a:spcPct val="100000"/>
                        </a:lnSpc>
                        <a:spcBef>
                          <a:spcPts val="249"/>
                        </a:spcBef>
                      </a:pPr>
                      <a:r>
                        <a:rPr lang="cs-CZ" sz="1800" b="0" strike="noStrike" spc="-26">
                          <a:solidFill>
                            <a:srgbClr val="000000"/>
                          </a:solidFill>
                          <a:latin typeface="Calibri"/>
                        </a:rPr>
                        <a:t>640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92160">
                        <a:lnSpc>
                          <a:spcPct val="100000"/>
                        </a:lnSpc>
                        <a:spcBef>
                          <a:spcPts val="249"/>
                        </a:spcBef>
                      </a:pPr>
                      <a:r>
                        <a:rPr lang="cs-CZ" sz="1800" b="0" strike="noStrike" spc="-26">
                          <a:solidFill>
                            <a:srgbClr val="000000"/>
                          </a:solidFill>
                          <a:latin typeface="Calibri"/>
                        </a:rPr>
                        <a:t>DBP</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algn="r">
                        <a:lnSpc>
                          <a:spcPct val="100000"/>
                        </a:lnSpc>
                        <a:spcBef>
                          <a:spcPts val="249"/>
                        </a:spcBef>
                      </a:pPr>
                      <a:r>
                        <a:rPr lang="cs-CZ" sz="1800" b="0" strike="noStrike" spc="-26">
                          <a:solidFill>
                            <a:srgbClr val="000000"/>
                          </a:solidFill>
                          <a:latin typeface="Calibri"/>
                        </a:rPr>
                        <a:t>155</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4"/>
                  </a:ext>
                </a:extLst>
              </a:tr>
              <a:tr h="365760">
                <a:tc>
                  <a:txBody>
                    <a:bodyPr/>
                    <a:lstStyle/>
                    <a:p>
                      <a:pPr marL="91440">
                        <a:lnSpc>
                          <a:spcPct val="100000"/>
                        </a:lnSpc>
                        <a:spcBef>
                          <a:spcPts val="249"/>
                        </a:spcBef>
                      </a:pPr>
                      <a:r>
                        <a:rPr lang="cs-CZ" sz="1800" b="0" strike="noStrike" spc="-12">
                          <a:solidFill>
                            <a:srgbClr val="000000"/>
                          </a:solidFill>
                          <a:latin typeface="Calibri"/>
                        </a:rPr>
                        <a:t>MODRÁSEK</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1440" algn="ctr">
                        <a:lnSpc>
                          <a:spcPct val="100000"/>
                        </a:lnSpc>
                        <a:spcBef>
                          <a:spcPts val="249"/>
                        </a:spcBef>
                      </a:pPr>
                      <a:r>
                        <a:rPr lang="cs-CZ" sz="1800" b="0" strike="noStrike" spc="-26">
                          <a:solidFill>
                            <a:srgbClr val="000000"/>
                          </a:solidFill>
                          <a:latin typeface="Calibri"/>
                        </a:rPr>
                        <a:t>135</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92160">
                        <a:lnSpc>
                          <a:spcPct val="100000"/>
                        </a:lnSpc>
                        <a:spcBef>
                          <a:spcPts val="249"/>
                        </a:spcBef>
                      </a:pPr>
                      <a:r>
                        <a:rPr lang="cs-CZ" sz="1800" b="0" strike="noStrike" spc="-1">
                          <a:solidFill>
                            <a:srgbClr val="000000"/>
                          </a:solidFill>
                          <a:latin typeface="Calibri"/>
                        </a:rPr>
                        <a:t>Platba</a:t>
                      </a:r>
                      <a:r>
                        <a:rPr lang="cs-CZ" sz="1800" b="0" strike="noStrike" spc="-15">
                          <a:solidFill>
                            <a:srgbClr val="000000"/>
                          </a:solidFill>
                          <a:latin typeface="Calibri"/>
                        </a:rPr>
                        <a:t> </a:t>
                      </a:r>
                      <a:r>
                        <a:rPr lang="cs-CZ" sz="1800" b="0" strike="noStrike" spc="-1">
                          <a:solidFill>
                            <a:srgbClr val="000000"/>
                          </a:solidFill>
                          <a:latin typeface="Calibri"/>
                        </a:rPr>
                        <a:t>na</a:t>
                      </a:r>
                      <a:r>
                        <a:rPr lang="cs-CZ" sz="1800" b="0" strike="noStrike" spc="-7">
                          <a:solidFill>
                            <a:srgbClr val="000000"/>
                          </a:solidFill>
                          <a:latin typeface="Calibri"/>
                        </a:rPr>
                        <a:t> </a:t>
                      </a:r>
                      <a:r>
                        <a:rPr lang="cs-CZ" sz="1800" b="0" strike="noStrike" spc="-12">
                          <a:solidFill>
                            <a:srgbClr val="000000"/>
                          </a:solidFill>
                          <a:latin typeface="Calibri"/>
                        </a:rPr>
                        <a:t>výsledek</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r">
                        <a:lnSpc>
                          <a:spcPct val="100000"/>
                        </a:lnSpc>
                        <a:spcBef>
                          <a:spcPts val="249"/>
                        </a:spcBef>
                      </a:pPr>
                      <a:r>
                        <a:rPr lang="cs-CZ" sz="1800" b="0" strike="noStrike" spc="-26">
                          <a:solidFill>
                            <a:srgbClr val="000000"/>
                          </a:solidFill>
                          <a:latin typeface="Calibri"/>
                        </a:rPr>
                        <a:t>148</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5"/>
                  </a:ext>
                </a:extLst>
              </a:tr>
            </a:tbl>
          </a:graphicData>
        </a:graphic>
      </p:graphicFrame>
      <p:grpSp>
        <p:nvGrpSpPr>
          <p:cNvPr id="528" name="Group 7"/>
          <p:cNvGrpSpPr/>
          <p:nvPr/>
        </p:nvGrpSpPr>
        <p:grpSpPr>
          <a:xfrm>
            <a:off x="7296840" y="1139760"/>
            <a:ext cx="4623840" cy="2586240"/>
            <a:chOff x="7296840" y="1139760"/>
            <a:chExt cx="4623840" cy="2586240"/>
          </a:xfrm>
        </p:grpSpPr>
        <p:pic>
          <p:nvPicPr>
            <p:cNvPr id="529" name="object 11"/>
            <p:cNvPicPr/>
            <p:nvPr/>
          </p:nvPicPr>
          <p:blipFill>
            <a:blip r:embed="rId4"/>
            <a:stretch/>
          </p:blipFill>
          <p:spPr>
            <a:xfrm>
              <a:off x="7296840" y="1139760"/>
              <a:ext cx="4623840" cy="2586240"/>
            </a:xfrm>
            <a:prstGeom prst="rect">
              <a:avLst/>
            </a:prstGeom>
            <a:ln>
              <a:noFill/>
            </a:ln>
          </p:spPr>
        </p:pic>
        <p:sp>
          <p:nvSpPr>
            <p:cNvPr id="530" name="CustomShape 8"/>
            <p:cNvSpPr/>
            <p:nvPr/>
          </p:nvSpPr>
          <p:spPr>
            <a:xfrm>
              <a:off x="7313760" y="1147680"/>
              <a:ext cx="4539960" cy="2511720"/>
            </a:xfrm>
            <a:custGeom>
              <a:avLst/>
              <a:gdLst/>
              <a:ahLst/>
              <a:cxnLst/>
              <a:rect l="l" t="t" r="r" b="b"/>
              <a:pathLst>
                <a:path w="4541520" h="2513329">
                  <a:moveTo>
                    <a:pt x="4122674" y="0"/>
                  </a:moveTo>
                  <a:lnTo>
                    <a:pt x="418846" y="0"/>
                  </a:lnTo>
                  <a:lnTo>
                    <a:pt x="370009" y="2818"/>
                  </a:lnTo>
                  <a:lnTo>
                    <a:pt x="322825" y="11064"/>
                  </a:lnTo>
                  <a:lnTo>
                    <a:pt x="277608" y="24424"/>
                  </a:lnTo>
                  <a:lnTo>
                    <a:pt x="234672" y="42581"/>
                  </a:lnTo>
                  <a:lnTo>
                    <a:pt x="194332" y="65222"/>
                  </a:lnTo>
                  <a:lnTo>
                    <a:pt x="156902" y="92033"/>
                  </a:lnTo>
                  <a:lnTo>
                    <a:pt x="122697" y="122697"/>
                  </a:lnTo>
                  <a:lnTo>
                    <a:pt x="92033" y="156902"/>
                  </a:lnTo>
                  <a:lnTo>
                    <a:pt x="65222" y="194332"/>
                  </a:lnTo>
                  <a:lnTo>
                    <a:pt x="42581" y="234672"/>
                  </a:lnTo>
                  <a:lnTo>
                    <a:pt x="24424" y="277608"/>
                  </a:lnTo>
                  <a:lnTo>
                    <a:pt x="11064" y="322825"/>
                  </a:lnTo>
                  <a:lnTo>
                    <a:pt x="2818" y="370009"/>
                  </a:lnTo>
                  <a:lnTo>
                    <a:pt x="0" y="418845"/>
                  </a:lnTo>
                  <a:lnTo>
                    <a:pt x="0" y="2094229"/>
                  </a:lnTo>
                  <a:lnTo>
                    <a:pt x="2818" y="2143066"/>
                  </a:lnTo>
                  <a:lnTo>
                    <a:pt x="11064" y="2190250"/>
                  </a:lnTo>
                  <a:lnTo>
                    <a:pt x="24424" y="2235467"/>
                  </a:lnTo>
                  <a:lnTo>
                    <a:pt x="42581" y="2278403"/>
                  </a:lnTo>
                  <a:lnTo>
                    <a:pt x="65222" y="2318743"/>
                  </a:lnTo>
                  <a:lnTo>
                    <a:pt x="92033" y="2356173"/>
                  </a:lnTo>
                  <a:lnTo>
                    <a:pt x="122697" y="2390378"/>
                  </a:lnTo>
                  <a:lnTo>
                    <a:pt x="156902" y="2421042"/>
                  </a:lnTo>
                  <a:lnTo>
                    <a:pt x="194332" y="2447853"/>
                  </a:lnTo>
                  <a:lnTo>
                    <a:pt x="234672" y="2470494"/>
                  </a:lnTo>
                  <a:lnTo>
                    <a:pt x="277608" y="2488651"/>
                  </a:lnTo>
                  <a:lnTo>
                    <a:pt x="322825" y="2502011"/>
                  </a:lnTo>
                  <a:lnTo>
                    <a:pt x="370009" y="2510257"/>
                  </a:lnTo>
                  <a:lnTo>
                    <a:pt x="418846" y="2513076"/>
                  </a:lnTo>
                  <a:lnTo>
                    <a:pt x="4122674" y="2513076"/>
                  </a:lnTo>
                  <a:lnTo>
                    <a:pt x="4171510" y="2510257"/>
                  </a:lnTo>
                  <a:lnTo>
                    <a:pt x="4218694" y="2502011"/>
                  </a:lnTo>
                  <a:lnTo>
                    <a:pt x="4263911" y="2488651"/>
                  </a:lnTo>
                  <a:lnTo>
                    <a:pt x="4306847" y="2470494"/>
                  </a:lnTo>
                  <a:lnTo>
                    <a:pt x="4347187" y="2447853"/>
                  </a:lnTo>
                  <a:lnTo>
                    <a:pt x="4384617" y="2421042"/>
                  </a:lnTo>
                  <a:lnTo>
                    <a:pt x="4418822" y="2390378"/>
                  </a:lnTo>
                  <a:lnTo>
                    <a:pt x="4449486" y="2356173"/>
                  </a:lnTo>
                  <a:lnTo>
                    <a:pt x="4476297" y="2318743"/>
                  </a:lnTo>
                  <a:lnTo>
                    <a:pt x="4498938" y="2278403"/>
                  </a:lnTo>
                  <a:lnTo>
                    <a:pt x="4517095" y="2235467"/>
                  </a:lnTo>
                  <a:lnTo>
                    <a:pt x="4530455" y="2190250"/>
                  </a:lnTo>
                  <a:lnTo>
                    <a:pt x="4538701" y="2143066"/>
                  </a:lnTo>
                  <a:lnTo>
                    <a:pt x="4541520" y="2094229"/>
                  </a:lnTo>
                  <a:lnTo>
                    <a:pt x="4541520" y="418845"/>
                  </a:lnTo>
                  <a:lnTo>
                    <a:pt x="4538701" y="370009"/>
                  </a:lnTo>
                  <a:lnTo>
                    <a:pt x="4530455" y="322825"/>
                  </a:lnTo>
                  <a:lnTo>
                    <a:pt x="4517095" y="277608"/>
                  </a:lnTo>
                  <a:lnTo>
                    <a:pt x="4498938" y="234672"/>
                  </a:lnTo>
                  <a:lnTo>
                    <a:pt x="4476297" y="194332"/>
                  </a:lnTo>
                  <a:lnTo>
                    <a:pt x="4449486" y="156902"/>
                  </a:lnTo>
                  <a:lnTo>
                    <a:pt x="4418822" y="122697"/>
                  </a:lnTo>
                  <a:lnTo>
                    <a:pt x="4384617" y="92033"/>
                  </a:lnTo>
                  <a:lnTo>
                    <a:pt x="4347187" y="65222"/>
                  </a:lnTo>
                  <a:lnTo>
                    <a:pt x="4306847" y="42581"/>
                  </a:lnTo>
                  <a:lnTo>
                    <a:pt x="4263911" y="24424"/>
                  </a:lnTo>
                  <a:lnTo>
                    <a:pt x="4218694" y="11064"/>
                  </a:lnTo>
                  <a:lnTo>
                    <a:pt x="4171510" y="2818"/>
                  </a:lnTo>
                  <a:lnTo>
                    <a:pt x="4122674"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31" name="CustomShape 9"/>
          <p:cNvSpPr/>
          <p:nvPr/>
        </p:nvSpPr>
        <p:spPr>
          <a:xfrm>
            <a:off x="474120" y="1283400"/>
            <a:ext cx="882252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Souběh</a:t>
            </a:r>
            <a:r>
              <a:rPr kumimoji="0" lang="cs-CZ" sz="1800" b="1" i="0" u="none" strike="noStrike" kern="1200" cap="none" spc="-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p:txBody>
      </p:sp>
      <p:sp>
        <p:nvSpPr>
          <p:cNvPr id="532" name="CustomShape 10"/>
          <p:cNvSpPr/>
          <p:nvPr/>
        </p:nvSpPr>
        <p:spPr>
          <a:xfrm>
            <a:off x="7543440" y="1710000"/>
            <a:ext cx="3371040" cy="1962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0" marR="0" lvl="0" indent="0" algn="r"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Zatravňování</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orné</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půdy</a:t>
            </a:r>
            <a:endParaRPr kumimoji="0" lang="cs-CZ" sz="1800" b="0" i="0" u="none" strike="noStrike" kern="1200" cap="none" spc="-1" normalizeH="0" baseline="0" noProof="0">
              <a:ln>
                <a:noFill/>
              </a:ln>
              <a:solidFill>
                <a:prstClr val="black"/>
              </a:solidFill>
              <a:effectLst/>
              <a:uLnTx/>
              <a:uFillTx/>
              <a:latin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a:t>
            </a:r>
            <a:r>
              <a:rPr kumimoji="0" lang="cs-CZ" sz="1800" b="0" i="0" u="none" strike="noStrike" kern="1200" cap="none" spc="-21" normalizeH="0" baseline="0" noProof="0">
                <a:ln>
                  <a:noFill/>
                </a:ln>
                <a:solidFill>
                  <a:srgbClr val="000000"/>
                </a:solidFill>
                <a:effectLst/>
                <a:uLnTx/>
                <a:uFillTx/>
                <a:latin typeface="Calibri"/>
                <a:ea typeface="DejaVu Sans"/>
              </a:rPr>
              <a:t>AEKO)</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OETP</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viz</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tabulka</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silvopastevní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se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EZ</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i</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ALS)</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3" name="Group 1"/>
          <p:cNvGrpSpPr/>
          <p:nvPr/>
        </p:nvGrpSpPr>
        <p:grpSpPr>
          <a:xfrm>
            <a:off x="6454080" y="1609200"/>
            <a:ext cx="5515560" cy="1387080"/>
            <a:chOff x="6454080" y="1609200"/>
            <a:chExt cx="5515560" cy="1387080"/>
          </a:xfrm>
        </p:grpSpPr>
        <p:pic>
          <p:nvPicPr>
            <p:cNvPr id="534" name="object 3"/>
            <p:cNvPicPr/>
            <p:nvPr/>
          </p:nvPicPr>
          <p:blipFill>
            <a:blip r:embed="rId2"/>
            <a:stretch/>
          </p:blipFill>
          <p:spPr>
            <a:xfrm>
              <a:off x="6454080" y="1609200"/>
              <a:ext cx="5515560" cy="1387080"/>
            </a:xfrm>
            <a:prstGeom prst="rect">
              <a:avLst/>
            </a:prstGeom>
            <a:ln>
              <a:noFill/>
            </a:ln>
          </p:spPr>
        </p:pic>
        <p:sp>
          <p:nvSpPr>
            <p:cNvPr id="535" name="CustomShape 2"/>
            <p:cNvSpPr/>
            <p:nvPr/>
          </p:nvSpPr>
          <p:spPr>
            <a:xfrm>
              <a:off x="6471000" y="1617120"/>
              <a:ext cx="5431680" cy="1312200"/>
            </a:xfrm>
            <a:custGeom>
              <a:avLst/>
              <a:gdLst/>
              <a:ahLst/>
              <a:cxnLst/>
              <a:rect l="l" t="t" r="r" b="b"/>
              <a:pathLst>
                <a:path w="5433059" h="1313814">
                  <a:moveTo>
                    <a:pt x="5214112" y="0"/>
                  </a:moveTo>
                  <a:lnTo>
                    <a:pt x="218948" y="0"/>
                  </a:lnTo>
                  <a:lnTo>
                    <a:pt x="168750" y="5783"/>
                  </a:lnTo>
                  <a:lnTo>
                    <a:pt x="122667" y="22257"/>
                  </a:lnTo>
                  <a:lnTo>
                    <a:pt x="82014" y="48105"/>
                  </a:lnTo>
                  <a:lnTo>
                    <a:pt x="48105" y="82014"/>
                  </a:lnTo>
                  <a:lnTo>
                    <a:pt x="22257" y="122667"/>
                  </a:lnTo>
                  <a:lnTo>
                    <a:pt x="5783" y="168750"/>
                  </a:lnTo>
                  <a:lnTo>
                    <a:pt x="0" y="218948"/>
                  </a:lnTo>
                  <a:lnTo>
                    <a:pt x="0" y="1094739"/>
                  </a:lnTo>
                  <a:lnTo>
                    <a:pt x="5783" y="1144937"/>
                  </a:lnTo>
                  <a:lnTo>
                    <a:pt x="22257" y="1191020"/>
                  </a:lnTo>
                  <a:lnTo>
                    <a:pt x="48105" y="1231673"/>
                  </a:lnTo>
                  <a:lnTo>
                    <a:pt x="82014" y="1265582"/>
                  </a:lnTo>
                  <a:lnTo>
                    <a:pt x="122667" y="1291430"/>
                  </a:lnTo>
                  <a:lnTo>
                    <a:pt x="168750" y="1307904"/>
                  </a:lnTo>
                  <a:lnTo>
                    <a:pt x="218948" y="1313688"/>
                  </a:lnTo>
                  <a:lnTo>
                    <a:pt x="5214112" y="1313688"/>
                  </a:lnTo>
                  <a:lnTo>
                    <a:pt x="5264309" y="1307904"/>
                  </a:lnTo>
                  <a:lnTo>
                    <a:pt x="5310392" y="1291430"/>
                  </a:lnTo>
                  <a:lnTo>
                    <a:pt x="5351045" y="1265582"/>
                  </a:lnTo>
                  <a:lnTo>
                    <a:pt x="5384954" y="1231673"/>
                  </a:lnTo>
                  <a:lnTo>
                    <a:pt x="5410802" y="1191020"/>
                  </a:lnTo>
                  <a:lnTo>
                    <a:pt x="5427276" y="1144937"/>
                  </a:lnTo>
                  <a:lnTo>
                    <a:pt x="5433060" y="1094739"/>
                  </a:lnTo>
                  <a:lnTo>
                    <a:pt x="5433060" y="218948"/>
                  </a:lnTo>
                  <a:lnTo>
                    <a:pt x="5427276" y="168750"/>
                  </a:lnTo>
                  <a:lnTo>
                    <a:pt x="5410802" y="122667"/>
                  </a:lnTo>
                  <a:lnTo>
                    <a:pt x="5384954" y="82014"/>
                  </a:lnTo>
                  <a:lnTo>
                    <a:pt x="5351045" y="48105"/>
                  </a:lnTo>
                  <a:lnTo>
                    <a:pt x="5310392" y="22257"/>
                  </a:lnTo>
                  <a:lnTo>
                    <a:pt x="5264309" y="5783"/>
                  </a:lnTo>
                  <a:lnTo>
                    <a:pt x="5214112"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36" name="CustomShape 3"/>
          <p:cNvSpPr/>
          <p:nvPr/>
        </p:nvSpPr>
        <p:spPr>
          <a:xfrm>
            <a:off x="846360" y="123840"/>
            <a:ext cx="8865720" cy="85212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ts val="3305"/>
              </a:lnSpc>
              <a:spcBef>
                <a:spcPts val="99"/>
              </a:spcBef>
              <a:spcAft>
                <a:spcPts val="0"/>
              </a:spcAft>
              <a:buClrTx/>
              <a:buSzTx/>
              <a:buFontTx/>
              <a:buNone/>
              <a:tabLst/>
              <a:defRPr/>
            </a:pPr>
            <a:r>
              <a:rPr kumimoji="0" lang="cs-CZ" sz="2900" b="0" i="0" u="none" strike="noStrike" kern="1200" cap="none" spc="-1" normalizeH="0" baseline="0" noProof="0">
                <a:ln>
                  <a:noFill/>
                </a:ln>
                <a:solidFill>
                  <a:srgbClr val="000000"/>
                </a:solidFill>
                <a:effectLst/>
                <a:uLnTx/>
                <a:uFillTx/>
                <a:latin typeface="Calibri"/>
                <a:ea typeface="DejaVu Sans"/>
              </a:rPr>
              <a:t>Dotace</a:t>
            </a:r>
            <a:r>
              <a:rPr kumimoji="0" lang="cs-CZ" sz="2900" b="0" i="0" u="none" strike="noStrike" kern="1200" cap="none" spc="-72" normalizeH="0" baseline="0" noProof="0">
                <a:ln>
                  <a:noFill/>
                </a:ln>
                <a:solidFill>
                  <a:srgbClr val="000000"/>
                </a:solidFill>
                <a:effectLst/>
                <a:uLnTx/>
                <a:uFillTx/>
                <a:latin typeface="Calibri"/>
                <a:ea typeface="DejaVu Sans"/>
              </a:rPr>
              <a:t> </a:t>
            </a:r>
            <a:r>
              <a:rPr kumimoji="0" lang="cs-CZ" sz="2900" b="0" i="0" u="none" strike="noStrike" kern="1200" cap="none" spc="-1" normalizeH="0" baseline="0" noProof="0">
                <a:ln>
                  <a:noFill/>
                </a:ln>
                <a:solidFill>
                  <a:srgbClr val="000000"/>
                </a:solidFill>
                <a:effectLst/>
                <a:uLnTx/>
                <a:uFillTx/>
                <a:latin typeface="Calibri"/>
                <a:ea typeface="DejaVu Sans"/>
              </a:rPr>
              <a:t>na</a:t>
            </a:r>
            <a:r>
              <a:rPr kumimoji="0" lang="cs-CZ" sz="2900" b="0" i="0" u="none" strike="noStrike" kern="1200" cap="none" spc="-41" normalizeH="0" baseline="0" noProof="0">
                <a:ln>
                  <a:noFill/>
                </a:ln>
                <a:solidFill>
                  <a:srgbClr val="000000"/>
                </a:solidFill>
                <a:effectLst/>
                <a:uLnTx/>
                <a:uFillTx/>
                <a:latin typeface="Calibri"/>
                <a:ea typeface="DejaVu Sans"/>
              </a:rPr>
              <a:t> </a:t>
            </a:r>
            <a:r>
              <a:rPr kumimoji="0" lang="cs-CZ" sz="2900" b="0" i="0" u="none" strike="noStrike" kern="1200" cap="none" spc="-12" normalizeH="0" baseline="0" noProof="0">
                <a:ln>
                  <a:noFill/>
                </a:ln>
                <a:solidFill>
                  <a:srgbClr val="000000"/>
                </a:solidFill>
                <a:effectLst/>
                <a:uLnTx/>
                <a:uFillTx/>
                <a:latin typeface="Calibri"/>
                <a:ea typeface="DejaVu Sans"/>
              </a:rPr>
              <a:t>zemědělskou</a:t>
            </a:r>
            <a:r>
              <a:rPr kumimoji="0" lang="cs-CZ" sz="2900" b="0" i="0" u="none" strike="noStrike" kern="1200" cap="none" spc="-92" normalizeH="0" baseline="0" noProof="0">
                <a:ln>
                  <a:noFill/>
                </a:ln>
                <a:solidFill>
                  <a:srgbClr val="000000"/>
                </a:solidFill>
                <a:effectLst/>
                <a:uLnTx/>
                <a:uFillTx/>
                <a:latin typeface="Calibri"/>
                <a:ea typeface="DejaVu Sans"/>
              </a:rPr>
              <a:t> </a:t>
            </a:r>
            <a:r>
              <a:rPr kumimoji="0" lang="cs-CZ" sz="2900" b="0" i="0" u="none" strike="noStrike" kern="1200" cap="none" spc="-1" normalizeH="0" baseline="0" noProof="0">
                <a:ln>
                  <a:noFill/>
                </a:ln>
                <a:solidFill>
                  <a:srgbClr val="000000"/>
                </a:solidFill>
                <a:effectLst/>
                <a:uLnTx/>
                <a:uFillTx/>
                <a:latin typeface="Calibri"/>
                <a:ea typeface="DejaVu Sans"/>
              </a:rPr>
              <a:t>půdu</a:t>
            </a:r>
            <a:r>
              <a:rPr kumimoji="0" lang="cs-CZ" sz="2900" b="0" i="0" u="none" strike="noStrike" kern="1200" cap="none" spc="-46" normalizeH="0" baseline="0" noProof="0">
                <a:ln>
                  <a:noFill/>
                </a:ln>
                <a:solidFill>
                  <a:srgbClr val="000000"/>
                </a:solidFill>
                <a:effectLst/>
                <a:uLnTx/>
                <a:uFillTx/>
                <a:latin typeface="Calibri"/>
                <a:ea typeface="DejaVu Sans"/>
              </a:rPr>
              <a:t> </a:t>
            </a:r>
            <a:r>
              <a:rPr kumimoji="0" lang="cs-CZ" sz="2900" b="0" i="0" u="none" strike="noStrike" kern="1200" cap="none" spc="-1" normalizeH="0" baseline="0" noProof="0">
                <a:ln>
                  <a:noFill/>
                </a:ln>
                <a:solidFill>
                  <a:srgbClr val="000000"/>
                </a:solidFill>
                <a:effectLst/>
                <a:uLnTx/>
                <a:uFillTx/>
                <a:latin typeface="Calibri"/>
                <a:ea typeface="DejaVu Sans"/>
              </a:rPr>
              <a:t>s</a:t>
            </a:r>
            <a:r>
              <a:rPr kumimoji="0" lang="cs-CZ" sz="2900" b="0" i="0" u="none" strike="noStrike" kern="1200" cap="none" spc="-35" normalizeH="0" baseline="0" noProof="0">
                <a:ln>
                  <a:noFill/>
                </a:ln>
                <a:solidFill>
                  <a:srgbClr val="000000"/>
                </a:solidFill>
                <a:effectLst/>
                <a:uLnTx/>
                <a:uFillTx/>
                <a:latin typeface="Calibri"/>
                <a:ea typeface="DejaVu Sans"/>
              </a:rPr>
              <a:t> </a:t>
            </a:r>
            <a:r>
              <a:rPr kumimoji="0" lang="cs-CZ" sz="2900" b="0" i="0" u="none" strike="noStrike" kern="1200" cap="none" spc="-1" normalizeH="0" baseline="0" noProof="0">
                <a:ln>
                  <a:noFill/>
                </a:ln>
                <a:solidFill>
                  <a:srgbClr val="000000"/>
                </a:solidFill>
                <a:effectLst/>
                <a:uLnTx/>
                <a:uFillTx/>
                <a:latin typeface="Calibri"/>
                <a:ea typeface="DejaVu Sans"/>
              </a:rPr>
              <a:t>druhem</a:t>
            </a:r>
            <a:r>
              <a:rPr kumimoji="0" lang="cs-CZ" sz="2900" b="0" i="0" u="none" strike="noStrike" kern="1200" cap="none" spc="-55" normalizeH="0" baseline="0" noProof="0">
                <a:ln>
                  <a:noFill/>
                </a:ln>
                <a:solidFill>
                  <a:srgbClr val="000000"/>
                </a:solidFill>
                <a:effectLst/>
                <a:uLnTx/>
                <a:uFillTx/>
                <a:latin typeface="Calibri"/>
                <a:ea typeface="DejaVu Sans"/>
              </a:rPr>
              <a:t> </a:t>
            </a:r>
            <a:r>
              <a:rPr kumimoji="0" lang="cs-CZ" sz="2900" b="0" i="0" u="none" strike="noStrike" kern="1200" cap="none" spc="-12" normalizeH="0" baseline="0" noProof="0">
                <a:ln>
                  <a:noFill/>
                </a:ln>
                <a:solidFill>
                  <a:srgbClr val="000000"/>
                </a:solidFill>
                <a:effectLst/>
                <a:uLnTx/>
                <a:uFillTx/>
                <a:latin typeface="Calibri"/>
                <a:ea typeface="DejaVu Sans"/>
              </a:rPr>
              <a:t>zemědělské</a:t>
            </a:r>
            <a:r>
              <a:rPr kumimoji="0" lang="cs-CZ" sz="2900" b="0" i="0" u="none" strike="noStrike" kern="1200" cap="none" spc="-80" normalizeH="0" baseline="0" noProof="0">
                <a:ln>
                  <a:noFill/>
                </a:ln>
                <a:solidFill>
                  <a:srgbClr val="000000"/>
                </a:solidFill>
                <a:effectLst/>
                <a:uLnTx/>
                <a:uFillTx/>
                <a:latin typeface="Calibri"/>
                <a:ea typeface="DejaVu Sans"/>
              </a:rPr>
              <a:t> </a:t>
            </a:r>
            <a:r>
              <a:rPr kumimoji="0" lang="cs-CZ" sz="2900" b="0" i="0" u="none" strike="noStrike" kern="1200" cap="none" spc="-12" normalizeH="0" baseline="0" noProof="0">
                <a:ln>
                  <a:noFill/>
                </a:ln>
                <a:solidFill>
                  <a:srgbClr val="000000"/>
                </a:solidFill>
                <a:effectLst/>
                <a:uLnTx/>
                <a:uFillTx/>
                <a:latin typeface="Calibri"/>
                <a:ea typeface="DejaVu Sans"/>
              </a:rPr>
              <a:t>kultury</a:t>
            </a: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900" b="1" i="0" u="none" strike="noStrike" kern="1200" cap="none" spc="-12" normalizeH="0" baseline="0" noProof="0">
                <a:ln>
                  <a:noFill/>
                </a:ln>
                <a:solidFill>
                  <a:srgbClr val="000000"/>
                </a:solidFill>
                <a:effectLst/>
                <a:uLnTx/>
                <a:uFillTx/>
                <a:latin typeface="Calibri"/>
                <a:ea typeface="DejaVu Sans"/>
              </a:rPr>
              <a:t>standardní</a:t>
            </a:r>
            <a:r>
              <a:rPr kumimoji="0" lang="cs-CZ" sz="2900" b="1" i="0" u="none" strike="noStrike" kern="1200" cap="none" spc="-72" normalizeH="0" baseline="0" noProof="0">
                <a:ln>
                  <a:noFill/>
                </a:ln>
                <a:solidFill>
                  <a:srgbClr val="000000"/>
                </a:solidFill>
                <a:effectLst/>
                <a:uLnTx/>
                <a:uFillTx/>
                <a:latin typeface="Calibri"/>
                <a:ea typeface="DejaVu Sans"/>
              </a:rPr>
              <a:t> </a:t>
            </a:r>
            <a:r>
              <a:rPr kumimoji="0" lang="cs-CZ" sz="2900" b="1" i="0" u="none" strike="noStrike" kern="1200" cap="none" spc="-1" normalizeH="0" baseline="0" noProof="0">
                <a:ln>
                  <a:noFill/>
                </a:ln>
                <a:solidFill>
                  <a:srgbClr val="000000"/>
                </a:solidFill>
                <a:effectLst/>
                <a:uLnTx/>
                <a:uFillTx/>
                <a:latin typeface="Calibri"/>
                <a:ea typeface="DejaVu Sans"/>
              </a:rPr>
              <a:t>orná</a:t>
            </a:r>
            <a:r>
              <a:rPr kumimoji="0" lang="cs-CZ" sz="2900" b="1" i="0" u="none" strike="noStrike" kern="1200" cap="none" spc="-21" normalizeH="0" baseline="0" noProof="0">
                <a:ln>
                  <a:noFill/>
                </a:ln>
                <a:solidFill>
                  <a:srgbClr val="000000"/>
                </a:solidFill>
                <a:effectLst/>
                <a:uLnTx/>
                <a:uFillTx/>
                <a:latin typeface="Calibri"/>
                <a:ea typeface="DejaVu Sans"/>
              </a:rPr>
              <a:t> půda</a:t>
            </a:r>
            <a:endParaRPr kumimoji="0" lang="cs-CZ" sz="2900" b="0" i="0" u="none" strike="noStrike" kern="1200" cap="none" spc="-1" normalizeH="0" baseline="0" noProof="0">
              <a:ln>
                <a:noFill/>
              </a:ln>
              <a:solidFill>
                <a:prstClr val="black"/>
              </a:solidFill>
              <a:effectLst/>
              <a:uLnTx/>
              <a:uFillTx/>
              <a:latin typeface="Arial"/>
            </a:endParaRPr>
          </a:p>
        </p:txBody>
      </p:sp>
      <p:pic>
        <p:nvPicPr>
          <p:cNvPr id="537" name="object 6"/>
          <p:cNvPicPr/>
          <p:nvPr/>
        </p:nvPicPr>
        <p:blipFill>
          <a:blip r:embed="rId3"/>
          <a:stretch/>
        </p:blipFill>
        <p:spPr>
          <a:xfrm>
            <a:off x="193680" y="175320"/>
            <a:ext cx="484560" cy="484560"/>
          </a:xfrm>
          <a:prstGeom prst="rect">
            <a:avLst/>
          </a:prstGeom>
          <a:ln>
            <a:noFill/>
          </a:ln>
        </p:spPr>
      </p:pic>
      <p:grpSp>
        <p:nvGrpSpPr>
          <p:cNvPr id="538" name="Group 4"/>
          <p:cNvGrpSpPr/>
          <p:nvPr/>
        </p:nvGrpSpPr>
        <p:grpSpPr>
          <a:xfrm>
            <a:off x="460080" y="1546920"/>
            <a:ext cx="5515560" cy="4180320"/>
            <a:chOff x="460080" y="1546920"/>
            <a:chExt cx="5515560" cy="4180320"/>
          </a:xfrm>
        </p:grpSpPr>
        <p:pic>
          <p:nvPicPr>
            <p:cNvPr id="539" name="object 8"/>
            <p:cNvPicPr/>
            <p:nvPr/>
          </p:nvPicPr>
          <p:blipFill>
            <a:blip r:embed="rId4"/>
            <a:stretch/>
          </p:blipFill>
          <p:spPr>
            <a:xfrm>
              <a:off x="460080" y="1546920"/>
              <a:ext cx="5515560" cy="4180320"/>
            </a:xfrm>
            <a:prstGeom prst="rect">
              <a:avLst/>
            </a:prstGeom>
            <a:ln>
              <a:noFill/>
            </a:ln>
          </p:spPr>
        </p:pic>
        <p:sp>
          <p:nvSpPr>
            <p:cNvPr id="540" name="CustomShape 5"/>
            <p:cNvSpPr/>
            <p:nvPr/>
          </p:nvSpPr>
          <p:spPr>
            <a:xfrm>
              <a:off x="477000" y="1554480"/>
              <a:ext cx="5431680" cy="4105800"/>
            </a:xfrm>
            <a:custGeom>
              <a:avLst/>
              <a:gdLst/>
              <a:ahLst/>
              <a:cxnLst/>
              <a:rect l="l" t="t" r="r" b="b"/>
              <a:pathLst>
                <a:path w="5433060" h="4107179">
                  <a:moveTo>
                    <a:pt x="4748530" y="0"/>
                  </a:moveTo>
                  <a:lnTo>
                    <a:pt x="684542" y="0"/>
                  </a:lnTo>
                  <a:lnTo>
                    <a:pt x="635655" y="1718"/>
                  </a:lnTo>
                  <a:lnTo>
                    <a:pt x="587695" y="6797"/>
                  </a:lnTo>
                  <a:lnTo>
                    <a:pt x="540778" y="15120"/>
                  </a:lnTo>
                  <a:lnTo>
                    <a:pt x="495022" y="26571"/>
                  </a:lnTo>
                  <a:lnTo>
                    <a:pt x="450540" y="41035"/>
                  </a:lnTo>
                  <a:lnTo>
                    <a:pt x="407450" y="58395"/>
                  </a:lnTo>
                  <a:lnTo>
                    <a:pt x="365867" y="78537"/>
                  </a:lnTo>
                  <a:lnTo>
                    <a:pt x="325906" y="101344"/>
                  </a:lnTo>
                  <a:lnTo>
                    <a:pt x="287684" y="126700"/>
                  </a:lnTo>
                  <a:lnTo>
                    <a:pt x="251317" y="154490"/>
                  </a:lnTo>
                  <a:lnTo>
                    <a:pt x="216919" y="184598"/>
                  </a:lnTo>
                  <a:lnTo>
                    <a:pt x="184608" y="216908"/>
                  </a:lnTo>
                  <a:lnTo>
                    <a:pt x="154499" y="251304"/>
                  </a:lnTo>
                  <a:lnTo>
                    <a:pt x="126708" y="287670"/>
                  </a:lnTo>
                  <a:lnTo>
                    <a:pt x="101351" y="325891"/>
                  </a:lnTo>
                  <a:lnTo>
                    <a:pt x="78542" y="365851"/>
                  </a:lnTo>
                  <a:lnTo>
                    <a:pt x="58399" y="407434"/>
                  </a:lnTo>
                  <a:lnTo>
                    <a:pt x="41038" y="450524"/>
                  </a:lnTo>
                  <a:lnTo>
                    <a:pt x="26573" y="495005"/>
                  </a:lnTo>
                  <a:lnTo>
                    <a:pt x="15121" y="540763"/>
                  </a:lnTo>
                  <a:lnTo>
                    <a:pt x="6797" y="587679"/>
                  </a:lnTo>
                  <a:lnTo>
                    <a:pt x="1718" y="635640"/>
                  </a:lnTo>
                  <a:lnTo>
                    <a:pt x="0" y="684530"/>
                  </a:lnTo>
                  <a:lnTo>
                    <a:pt x="0" y="3422650"/>
                  </a:lnTo>
                  <a:lnTo>
                    <a:pt x="1718" y="3471539"/>
                  </a:lnTo>
                  <a:lnTo>
                    <a:pt x="6797" y="3519500"/>
                  </a:lnTo>
                  <a:lnTo>
                    <a:pt x="15121" y="3566416"/>
                  </a:lnTo>
                  <a:lnTo>
                    <a:pt x="26573" y="3612174"/>
                  </a:lnTo>
                  <a:lnTo>
                    <a:pt x="41038" y="3656655"/>
                  </a:lnTo>
                  <a:lnTo>
                    <a:pt x="58399" y="3699745"/>
                  </a:lnTo>
                  <a:lnTo>
                    <a:pt x="78542" y="3741328"/>
                  </a:lnTo>
                  <a:lnTo>
                    <a:pt x="101351" y="3781288"/>
                  </a:lnTo>
                  <a:lnTo>
                    <a:pt x="126708" y="3819509"/>
                  </a:lnTo>
                  <a:lnTo>
                    <a:pt x="154499" y="3855875"/>
                  </a:lnTo>
                  <a:lnTo>
                    <a:pt x="184608" y="3890271"/>
                  </a:lnTo>
                  <a:lnTo>
                    <a:pt x="216919" y="3922581"/>
                  </a:lnTo>
                  <a:lnTo>
                    <a:pt x="251317" y="3952689"/>
                  </a:lnTo>
                  <a:lnTo>
                    <a:pt x="287684" y="3980479"/>
                  </a:lnTo>
                  <a:lnTo>
                    <a:pt x="325906" y="4005835"/>
                  </a:lnTo>
                  <a:lnTo>
                    <a:pt x="365867" y="4028642"/>
                  </a:lnTo>
                  <a:lnTo>
                    <a:pt x="407450" y="4048784"/>
                  </a:lnTo>
                  <a:lnTo>
                    <a:pt x="450540" y="4066144"/>
                  </a:lnTo>
                  <a:lnTo>
                    <a:pt x="495022" y="4080608"/>
                  </a:lnTo>
                  <a:lnTo>
                    <a:pt x="540778" y="4092059"/>
                  </a:lnTo>
                  <a:lnTo>
                    <a:pt x="587695" y="4100382"/>
                  </a:lnTo>
                  <a:lnTo>
                    <a:pt x="635655" y="4105461"/>
                  </a:lnTo>
                  <a:lnTo>
                    <a:pt x="684542" y="4107180"/>
                  </a:lnTo>
                  <a:lnTo>
                    <a:pt x="4748530" y="4107180"/>
                  </a:lnTo>
                  <a:lnTo>
                    <a:pt x="4797419" y="4105461"/>
                  </a:lnTo>
                  <a:lnTo>
                    <a:pt x="4845380" y="4100382"/>
                  </a:lnTo>
                  <a:lnTo>
                    <a:pt x="4892296" y="4092059"/>
                  </a:lnTo>
                  <a:lnTo>
                    <a:pt x="4938054" y="4080608"/>
                  </a:lnTo>
                  <a:lnTo>
                    <a:pt x="4982535" y="4066144"/>
                  </a:lnTo>
                  <a:lnTo>
                    <a:pt x="5025625" y="4048784"/>
                  </a:lnTo>
                  <a:lnTo>
                    <a:pt x="5067208" y="4028642"/>
                  </a:lnTo>
                  <a:lnTo>
                    <a:pt x="5107168" y="4005835"/>
                  </a:lnTo>
                  <a:lnTo>
                    <a:pt x="5145389" y="3980479"/>
                  </a:lnTo>
                  <a:lnTo>
                    <a:pt x="5181755" y="3952689"/>
                  </a:lnTo>
                  <a:lnTo>
                    <a:pt x="5216151" y="3922581"/>
                  </a:lnTo>
                  <a:lnTo>
                    <a:pt x="5248461" y="3890271"/>
                  </a:lnTo>
                  <a:lnTo>
                    <a:pt x="5278569" y="3855875"/>
                  </a:lnTo>
                  <a:lnTo>
                    <a:pt x="5306359" y="3819509"/>
                  </a:lnTo>
                  <a:lnTo>
                    <a:pt x="5331715" y="3781288"/>
                  </a:lnTo>
                  <a:lnTo>
                    <a:pt x="5354522" y="3741328"/>
                  </a:lnTo>
                  <a:lnTo>
                    <a:pt x="5374664" y="3699745"/>
                  </a:lnTo>
                  <a:lnTo>
                    <a:pt x="5392024" y="3656655"/>
                  </a:lnTo>
                  <a:lnTo>
                    <a:pt x="5406488" y="3612174"/>
                  </a:lnTo>
                  <a:lnTo>
                    <a:pt x="5417939" y="3566416"/>
                  </a:lnTo>
                  <a:lnTo>
                    <a:pt x="5426262" y="3519500"/>
                  </a:lnTo>
                  <a:lnTo>
                    <a:pt x="5431341" y="3471539"/>
                  </a:lnTo>
                  <a:lnTo>
                    <a:pt x="5433060" y="3422650"/>
                  </a:lnTo>
                  <a:lnTo>
                    <a:pt x="5433060" y="684530"/>
                  </a:lnTo>
                  <a:lnTo>
                    <a:pt x="5431341" y="635640"/>
                  </a:lnTo>
                  <a:lnTo>
                    <a:pt x="5426262" y="587679"/>
                  </a:lnTo>
                  <a:lnTo>
                    <a:pt x="5417939" y="540763"/>
                  </a:lnTo>
                  <a:lnTo>
                    <a:pt x="5406488" y="495005"/>
                  </a:lnTo>
                  <a:lnTo>
                    <a:pt x="5392024" y="450524"/>
                  </a:lnTo>
                  <a:lnTo>
                    <a:pt x="5374664" y="407434"/>
                  </a:lnTo>
                  <a:lnTo>
                    <a:pt x="5354522" y="365851"/>
                  </a:lnTo>
                  <a:lnTo>
                    <a:pt x="5331715" y="325891"/>
                  </a:lnTo>
                  <a:lnTo>
                    <a:pt x="5306359" y="287670"/>
                  </a:lnTo>
                  <a:lnTo>
                    <a:pt x="5278569" y="251304"/>
                  </a:lnTo>
                  <a:lnTo>
                    <a:pt x="5248461" y="216908"/>
                  </a:lnTo>
                  <a:lnTo>
                    <a:pt x="5216151" y="184598"/>
                  </a:lnTo>
                  <a:lnTo>
                    <a:pt x="5181755" y="154490"/>
                  </a:lnTo>
                  <a:lnTo>
                    <a:pt x="5145389" y="126700"/>
                  </a:lnTo>
                  <a:lnTo>
                    <a:pt x="5107168" y="101344"/>
                  </a:lnTo>
                  <a:lnTo>
                    <a:pt x="5067208" y="78537"/>
                  </a:lnTo>
                  <a:lnTo>
                    <a:pt x="5025625" y="58395"/>
                  </a:lnTo>
                  <a:lnTo>
                    <a:pt x="4982535" y="41035"/>
                  </a:lnTo>
                  <a:lnTo>
                    <a:pt x="4938054" y="26571"/>
                  </a:lnTo>
                  <a:lnTo>
                    <a:pt x="4892296" y="15120"/>
                  </a:lnTo>
                  <a:lnTo>
                    <a:pt x="4845380" y="6797"/>
                  </a:lnTo>
                  <a:lnTo>
                    <a:pt x="4797419" y="1718"/>
                  </a:lnTo>
                  <a:lnTo>
                    <a:pt x="4748530"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41" name="CustomShape 6"/>
          <p:cNvSpPr/>
          <p:nvPr/>
        </p:nvSpPr>
        <p:spPr>
          <a:xfrm>
            <a:off x="942840" y="1092960"/>
            <a:ext cx="393696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1" i="0" u="none" strike="noStrike" kern="1200" cap="none" spc="-1" normalizeH="0" baseline="0" noProof="0">
                <a:ln>
                  <a:noFill/>
                </a:ln>
                <a:solidFill>
                  <a:srgbClr val="6FAC46"/>
                </a:solidFill>
                <a:effectLst/>
                <a:uLnTx/>
                <a:uFillTx/>
                <a:latin typeface="Calibri"/>
                <a:ea typeface="DejaVu Sans"/>
              </a:rPr>
              <a:t>Zlepšující</a:t>
            </a:r>
            <a:r>
              <a:rPr kumimoji="0" lang="cs-CZ" sz="2400" b="1" i="0" u="none" strike="noStrike" kern="1200" cap="none" spc="-41" normalizeH="0" baseline="0" noProof="0">
                <a:ln>
                  <a:noFill/>
                </a:ln>
                <a:solidFill>
                  <a:srgbClr val="6FAC46"/>
                </a:solidFill>
                <a:effectLst/>
                <a:uLnTx/>
                <a:uFillTx/>
                <a:latin typeface="Calibri"/>
                <a:ea typeface="DejaVu Sans"/>
              </a:rPr>
              <a:t> </a:t>
            </a:r>
            <a:r>
              <a:rPr kumimoji="0" lang="cs-CZ" sz="2400" b="1" i="0" u="none" strike="noStrike" kern="1200" cap="none" spc="-1" normalizeH="0" baseline="0" noProof="0">
                <a:ln>
                  <a:noFill/>
                </a:ln>
                <a:solidFill>
                  <a:srgbClr val="6FAC46"/>
                </a:solidFill>
                <a:effectLst/>
                <a:uLnTx/>
                <a:uFillTx/>
                <a:latin typeface="Calibri"/>
                <a:ea typeface="DejaVu Sans"/>
              </a:rPr>
              <a:t>netržní</a:t>
            </a:r>
            <a:r>
              <a:rPr kumimoji="0" lang="cs-CZ" sz="2400" b="1" i="0" u="none" strike="noStrike" kern="1200" cap="none" spc="-52" normalizeH="0" baseline="0" noProof="0">
                <a:ln>
                  <a:noFill/>
                </a:ln>
                <a:solidFill>
                  <a:srgbClr val="6FAC46"/>
                </a:solidFill>
                <a:effectLst/>
                <a:uLnTx/>
                <a:uFillTx/>
                <a:latin typeface="Calibri"/>
                <a:ea typeface="DejaVu Sans"/>
              </a:rPr>
              <a:t> </a:t>
            </a:r>
            <a:r>
              <a:rPr kumimoji="0" lang="cs-CZ" sz="2400" b="1" i="0" u="none" strike="noStrike" kern="1200" cap="none" spc="-1" normalizeH="0" baseline="0" noProof="0">
                <a:ln>
                  <a:noFill/>
                </a:ln>
                <a:solidFill>
                  <a:srgbClr val="6FAC46"/>
                </a:solidFill>
                <a:effectLst/>
                <a:uLnTx/>
                <a:uFillTx/>
                <a:latin typeface="Calibri"/>
                <a:ea typeface="DejaVu Sans"/>
              </a:rPr>
              <a:t>plodiny</a:t>
            </a:r>
            <a:r>
              <a:rPr kumimoji="0" lang="cs-CZ" sz="2400" b="1" i="0" u="none" strike="noStrike" kern="1200" cap="none" spc="-35" normalizeH="0" baseline="0" noProof="0">
                <a:ln>
                  <a:noFill/>
                </a:ln>
                <a:solidFill>
                  <a:srgbClr val="6FAC46"/>
                </a:solidFill>
                <a:effectLst/>
                <a:uLnTx/>
                <a:uFillTx/>
                <a:latin typeface="Calibri"/>
                <a:ea typeface="DejaVu Sans"/>
              </a:rPr>
              <a:t> </a:t>
            </a:r>
            <a:r>
              <a:rPr kumimoji="0" lang="cs-CZ" sz="2400" b="1" i="0" u="none" strike="noStrike" kern="1200" cap="none" spc="-12" normalizeH="0" baseline="0" noProof="0">
                <a:ln>
                  <a:noFill/>
                </a:ln>
                <a:solidFill>
                  <a:srgbClr val="6FAC46"/>
                </a:solidFill>
                <a:effectLst/>
                <a:uLnTx/>
                <a:uFillTx/>
                <a:latin typeface="Calibri"/>
                <a:ea typeface="DejaVu Sans"/>
              </a:rPr>
              <a:t>(ZNP)</a:t>
            </a:r>
            <a:endParaRPr kumimoji="0" lang="cs-CZ" sz="2400" b="0" i="0" u="none" strike="noStrike" kern="1200" cap="none" spc="-1" normalizeH="0" baseline="0" noProof="0">
              <a:ln>
                <a:noFill/>
              </a:ln>
              <a:solidFill>
                <a:prstClr val="black"/>
              </a:solidFill>
              <a:effectLst/>
              <a:uLnTx/>
              <a:uFillTx/>
              <a:latin typeface="Arial"/>
            </a:endParaRPr>
          </a:p>
        </p:txBody>
      </p:sp>
      <p:sp>
        <p:nvSpPr>
          <p:cNvPr id="542" name="CustomShape 7"/>
          <p:cNvSpPr/>
          <p:nvPr/>
        </p:nvSpPr>
        <p:spPr>
          <a:xfrm>
            <a:off x="477000" y="1635480"/>
            <a:ext cx="5922720" cy="33559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umožněno</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plnit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podmínku</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pěstování</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ZNP</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na </a:t>
            </a:r>
            <a:r>
              <a:rPr kumimoji="0" lang="cs-CZ" sz="1800" b="0" i="0" u="none" strike="noStrike" kern="1200" cap="none" spc="-1" normalizeH="0" baseline="0" noProof="0">
                <a:ln>
                  <a:noFill/>
                </a:ln>
                <a:solidFill>
                  <a:srgbClr val="000000"/>
                </a:solidFill>
                <a:effectLst/>
                <a:uLnTx/>
                <a:uFillTx/>
                <a:latin typeface="Calibri"/>
                <a:ea typeface="DejaVu Sans"/>
              </a:rPr>
              <a:t>minimálně</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20 %</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výměry</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hospodaření</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na </a:t>
            </a:r>
            <a:r>
              <a:rPr kumimoji="0" lang="cs-CZ" sz="1800" b="0" i="0" u="none" strike="noStrike" kern="1200" cap="none" spc="-1" normalizeH="0" baseline="0" noProof="0">
                <a:ln>
                  <a:noFill/>
                </a:ln>
                <a:solidFill>
                  <a:srgbClr val="000000"/>
                </a:solidFill>
                <a:effectLst/>
                <a:uLnTx/>
                <a:uFillTx/>
                <a:latin typeface="Calibri"/>
                <a:ea typeface="DejaVu Sans"/>
              </a:rPr>
              <a:t>standardní</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orné</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půdě</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souhrnně</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závazky</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opatření</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dle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NV</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76/2015</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Sb.</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nové </a:t>
            </a:r>
            <a:r>
              <a:rPr kumimoji="0" lang="cs-CZ" sz="1800" b="0" i="0" u="none" strike="noStrike" kern="1200" cap="none" spc="-1" normalizeH="0" baseline="0" noProof="0">
                <a:ln>
                  <a:noFill/>
                </a:ln>
                <a:solidFill>
                  <a:srgbClr val="000000"/>
                </a:solidFill>
                <a:effectLst/>
                <a:uLnTx/>
                <a:uFillTx/>
                <a:latin typeface="Calibri"/>
                <a:ea typeface="DejaVu Sans"/>
              </a:rPr>
              <a:t>závazky</a:t>
            </a:r>
            <a:r>
              <a:rPr kumimoji="0" lang="cs-CZ" sz="1800" b="0" i="0" u="none" strike="noStrike" kern="1200" cap="none" spc="-6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2023+</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204"/>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napočítává</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souhrnná</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výměra,</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kterou</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je </a:t>
            </a:r>
            <a:r>
              <a:rPr kumimoji="0" lang="cs-CZ" sz="1800" b="0" i="0" u="none" strike="noStrike" kern="1200" cap="none" spc="-1" normalizeH="0" baseline="0" noProof="0">
                <a:ln>
                  <a:noFill/>
                </a:ln>
                <a:solidFill>
                  <a:srgbClr val="000000"/>
                </a:solidFill>
                <a:effectLst/>
                <a:uLnTx/>
                <a:uFillTx/>
                <a:latin typeface="Calibri"/>
                <a:ea typeface="DejaVu Sans"/>
              </a:rPr>
              <a:t>podána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žádost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poskytnutí</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dotace</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na</a:t>
            </a:r>
            <a:r>
              <a:rPr kumimoji="0" lang="cs-CZ" sz="1800" b="1" i="0" u="none" strike="noStrike" kern="1200" cap="none" spc="-32"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pěstování zeleniny</a:t>
            </a:r>
            <a:r>
              <a:rPr kumimoji="0" lang="cs-CZ" sz="1800" b="1" i="0" u="none" strike="noStrike" kern="1200" cap="none" spc="-7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a</a:t>
            </a:r>
            <a:r>
              <a:rPr kumimoji="0" lang="cs-CZ" sz="1800" b="1" i="0" u="none" strike="noStrike" kern="1200" cap="none" spc="-1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speciálních</a:t>
            </a:r>
            <a:r>
              <a:rPr kumimoji="0" lang="cs-CZ" sz="1800" b="1" i="0" u="none" strike="noStrike" kern="1200" cap="none" spc="-72"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bylin,</a:t>
            </a:r>
            <a:r>
              <a:rPr kumimoji="0" lang="cs-CZ" sz="1800" b="1" i="0" u="none" strike="noStrike" kern="1200" cap="none" spc="-4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pěstování</a:t>
            </a:r>
            <a:r>
              <a:rPr kumimoji="0" lang="cs-CZ" sz="1800" b="1" i="0" u="none" strike="noStrike" kern="1200" cap="none" spc="-4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ostatních </a:t>
            </a:r>
            <a:r>
              <a:rPr kumimoji="0" lang="cs-CZ" sz="1800" b="1" i="0" u="none" strike="noStrike" kern="1200" cap="none" spc="-1" normalizeH="0" baseline="0" noProof="0">
                <a:ln>
                  <a:noFill/>
                </a:ln>
                <a:solidFill>
                  <a:srgbClr val="000000"/>
                </a:solidFill>
                <a:effectLst/>
                <a:uLnTx/>
                <a:uFillTx/>
                <a:latin typeface="Calibri"/>
                <a:ea typeface="DejaVu Sans"/>
              </a:rPr>
              <a:t>plodin</a:t>
            </a:r>
            <a:r>
              <a:rPr kumimoji="0" lang="cs-CZ" sz="1800" b="1" i="0" u="none" strike="noStrike" kern="1200" cap="none" spc="-52"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a</a:t>
            </a:r>
            <a:r>
              <a:rPr kumimoji="0" lang="cs-CZ" sz="1800" b="1" i="0" u="none" strike="noStrike" kern="1200" cap="none" spc="-12" normalizeH="0" baseline="0" noProof="0">
                <a:ln>
                  <a:noFill/>
                </a:ln>
                <a:solidFill>
                  <a:srgbClr val="000000"/>
                </a:solidFill>
                <a:effectLst/>
                <a:uLnTx/>
                <a:uFillTx/>
                <a:latin typeface="Calibri"/>
                <a:ea typeface="DejaVu Sans"/>
              </a:rPr>
              <a:t> pěstování</a:t>
            </a:r>
            <a:r>
              <a:rPr kumimoji="0" lang="cs-CZ" sz="1800" b="1" i="0" u="none" strike="noStrike" kern="1200" cap="none" spc="-52"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víceletých</a:t>
            </a:r>
            <a:r>
              <a:rPr kumimoji="0" lang="cs-CZ" sz="1800" b="1" i="0" u="none" strike="noStrike" kern="1200" cap="none" spc="-15"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pícnin</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204"/>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pokud</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podána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žádost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dotaci</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a:t>
            </a:r>
            <a:r>
              <a:rPr kumimoji="0" lang="cs-CZ" sz="1800" b="1" i="0" u="none" strike="noStrike" kern="1200" cap="none" spc="-12" normalizeH="0" baseline="0" noProof="0">
                <a:ln>
                  <a:noFill/>
                </a:ln>
                <a:solidFill>
                  <a:srgbClr val="000000"/>
                </a:solidFill>
                <a:effectLst/>
                <a:uLnTx/>
                <a:uFillTx/>
                <a:latin typeface="Calibri"/>
                <a:ea typeface="DejaVu Sans"/>
              </a:rPr>
              <a:t>pěstování </a:t>
            </a:r>
            <a:r>
              <a:rPr kumimoji="0" lang="cs-CZ" sz="1800" b="1" i="0" u="none" strike="noStrike" kern="1200" cap="none" spc="-1" normalizeH="0" baseline="0" noProof="0">
                <a:ln>
                  <a:noFill/>
                </a:ln>
                <a:solidFill>
                  <a:srgbClr val="000000"/>
                </a:solidFill>
                <a:effectLst/>
                <a:uLnTx/>
                <a:uFillTx/>
                <a:latin typeface="Calibri"/>
                <a:ea typeface="DejaVu Sans"/>
              </a:rPr>
              <a:t>víceletých</a:t>
            </a:r>
            <a:r>
              <a:rPr kumimoji="0" lang="cs-CZ" sz="1800" b="1" i="0" u="none" strike="noStrike" kern="1200" cap="none" spc="-7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pícnin</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nebo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jsou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pěstovány</a:t>
            </a:r>
            <a:r>
              <a:rPr kumimoji="0" lang="cs-CZ" sz="1800" b="1" i="0" u="none" strike="noStrike" kern="1200" cap="none" spc="-52"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plodiny</a:t>
            </a:r>
            <a:r>
              <a:rPr kumimoji="0" lang="cs-CZ" sz="1800" b="1" i="0" u="none" strike="noStrike" kern="1200" cap="none" spc="-55" normalizeH="0" baseline="0" noProof="0">
                <a:ln>
                  <a:noFill/>
                </a:ln>
                <a:solidFill>
                  <a:srgbClr val="000000"/>
                </a:solidFill>
                <a:effectLst/>
                <a:uLnTx/>
                <a:uFillTx/>
                <a:latin typeface="Calibri"/>
                <a:ea typeface="DejaVu Sans"/>
              </a:rPr>
              <a:t> </a:t>
            </a:r>
            <a:r>
              <a:rPr kumimoji="0" lang="cs-CZ" sz="1800" b="1" i="0" u="none" strike="noStrike" kern="1200" cap="none" spc="-26" normalizeH="0" baseline="0" noProof="0">
                <a:ln>
                  <a:noFill/>
                </a:ln>
                <a:solidFill>
                  <a:srgbClr val="000000"/>
                </a:solidFill>
                <a:effectLst/>
                <a:uLnTx/>
                <a:uFillTx/>
                <a:latin typeface="Calibri"/>
                <a:ea typeface="DejaVu Sans"/>
              </a:rPr>
              <a:t>ze </a:t>
            </a:r>
            <a:r>
              <a:rPr kumimoji="0" lang="cs-CZ" sz="1800" b="1" i="0" u="none" strike="noStrike" kern="1200" cap="none" spc="-1" normalizeH="0" baseline="0" noProof="0">
                <a:ln>
                  <a:noFill/>
                </a:ln>
                <a:solidFill>
                  <a:srgbClr val="000000"/>
                </a:solidFill>
                <a:effectLst/>
                <a:uLnTx/>
                <a:uFillTx/>
                <a:latin typeface="Calibri"/>
                <a:ea typeface="DejaVu Sans"/>
              </a:rPr>
              <a:t>seznamu</a:t>
            </a:r>
            <a:r>
              <a:rPr kumimoji="0" lang="cs-CZ" sz="1800" b="1" i="0" u="none" strike="noStrike" kern="1200" cap="none" spc="-8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víceletých</a:t>
            </a:r>
            <a:r>
              <a:rPr kumimoji="0" lang="cs-CZ" sz="1800" b="1" i="0" u="none" strike="noStrike" kern="1200" cap="none" spc="-7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plodin</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7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lze</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započítat</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jejich </a:t>
            </a:r>
            <a:r>
              <a:rPr kumimoji="0" lang="cs-CZ" sz="1800" b="0" i="0" u="none" strike="noStrike" kern="1200" cap="none" spc="-1" normalizeH="0" baseline="0" noProof="0">
                <a:ln>
                  <a:noFill/>
                </a:ln>
                <a:solidFill>
                  <a:srgbClr val="000000"/>
                </a:solidFill>
                <a:effectLst/>
                <a:uLnTx/>
                <a:uFillTx/>
                <a:latin typeface="Calibri"/>
                <a:ea typeface="DejaVu Sans"/>
              </a:rPr>
              <a:t>výměru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ke splnění</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podmínky </a:t>
            </a:r>
            <a:r>
              <a:rPr kumimoji="0" lang="cs-CZ" sz="1800" b="0" i="0" u="none" strike="noStrike" kern="1200" cap="none" spc="-1" normalizeH="0" baseline="0" noProof="0">
                <a:ln>
                  <a:noFill/>
                </a:ln>
                <a:solidFill>
                  <a:srgbClr val="000000"/>
                </a:solidFill>
                <a:effectLst/>
                <a:uLnTx/>
                <a:uFillTx/>
                <a:latin typeface="Calibri"/>
                <a:ea typeface="DejaVu Sans"/>
              </a:rPr>
              <a:t>pěstování</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ZNP</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20</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výměry</a:t>
            </a:r>
            <a:endParaRPr kumimoji="0" lang="cs-CZ" sz="1800" b="0" i="0" u="none" strike="noStrike" kern="1200" cap="none" spc="-1" normalizeH="0" baseline="0" noProof="0">
              <a:ln>
                <a:noFill/>
              </a:ln>
              <a:solidFill>
                <a:prstClr val="black"/>
              </a:solidFill>
              <a:effectLst/>
              <a:uLnTx/>
              <a:uFillTx/>
              <a:latin typeface="Arial"/>
            </a:endParaRPr>
          </a:p>
        </p:txBody>
      </p:sp>
      <p:sp>
        <p:nvSpPr>
          <p:cNvPr id="543" name="CustomShape 8"/>
          <p:cNvSpPr/>
          <p:nvPr/>
        </p:nvSpPr>
        <p:spPr>
          <a:xfrm>
            <a:off x="6690240" y="1735920"/>
            <a:ext cx="1401840" cy="286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1800" b="1" i="0" u="none" strike="noStrike" kern="1200" cap="none" spc="-1" normalizeH="0" baseline="0" noProof="0">
                <a:ln>
                  <a:noFill/>
                </a:ln>
                <a:solidFill>
                  <a:srgbClr val="000000"/>
                </a:solidFill>
                <a:effectLst/>
                <a:uLnTx/>
                <a:uFillTx/>
                <a:latin typeface="Calibri"/>
                <a:ea typeface="DejaVu Sans"/>
              </a:rPr>
              <a:t>2</a:t>
            </a:r>
            <a:r>
              <a:rPr kumimoji="0" lang="cs-CZ" sz="1800" b="1" i="0" u="none" strike="noStrike" kern="1200" cap="none" spc="-3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varianty</a:t>
            </a:r>
            <a:r>
              <a:rPr kumimoji="0" lang="cs-CZ" sz="1800" b="1" i="0" u="none" strike="noStrike" kern="1200" cap="none" spc="-32" normalizeH="0" baseline="0" noProof="0">
                <a:ln>
                  <a:noFill/>
                </a:ln>
                <a:solidFill>
                  <a:srgbClr val="000000"/>
                </a:solidFill>
                <a:effectLst/>
                <a:uLnTx/>
                <a:uFillTx/>
                <a:latin typeface="Calibri"/>
                <a:ea typeface="DejaVu Sans"/>
              </a:rPr>
              <a:t> </a:t>
            </a:r>
            <a:r>
              <a:rPr kumimoji="0" lang="cs-CZ" sz="1800" b="1" i="0" u="none" strike="noStrike" kern="1200" cap="none" spc="-26" normalizeH="0" baseline="0" noProof="0">
                <a:ln>
                  <a:noFill/>
                </a:ln>
                <a:solidFill>
                  <a:srgbClr val="000000"/>
                </a:solidFill>
                <a:effectLst/>
                <a:uLnTx/>
                <a:uFillTx/>
                <a:latin typeface="Calibri"/>
                <a:ea typeface="DejaVu Sans"/>
              </a:rPr>
              <a:t>ZNP</a:t>
            </a:r>
            <a:endParaRPr kumimoji="0" lang="cs-CZ" sz="1800" b="0" i="0" u="none" strike="noStrike" kern="1200" cap="none" spc="-1" normalizeH="0" baseline="0" noProof="0">
              <a:ln>
                <a:noFill/>
              </a:ln>
              <a:solidFill>
                <a:prstClr val="black"/>
              </a:solidFill>
              <a:effectLst/>
              <a:uLnTx/>
              <a:uFillTx/>
              <a:latin typeface="Arial"/>
            </a:endParaRPr>
          </a:p>
        </p:txBody>
      </p:sp>
      <p:sp>
        <p:nvSpPr>
          <p:cNvPr id="544" name="CustomShape 9"/>
          <p:cNvSpPr/>
          <p:nvPr/>
        </p:nvSpPr>
        <p:spPr>
          <a:xfrm>
            <a:off x="6824160" y="2010240"/>
            <a:ext cx="4992120" cy="887040"/>
          </a:xfrm>
          <a:prstGeom prst="rect">
            <a:avLst/>
          </a:prstGeom>
          <a:noFill/>
          <a:ln>
            <a:noFill/>
          </a:ln>
        </p:spPr>
        <p:style>
          <a:lnRef idx="0">
            <a:scrgbClr r="0" g="0" b="0"/>
          </a:lnRef>
          <a:fillRef idx="0">
            <a:scrgbClr r="0" g="0" b="0"/>
          </a:fillRef>
          <a:effectRef idx="0">
            <a:scrgbClr r="0" g="0" b="0"/>
          </a:effectRef>
          <a:fontRef idx="minor"/>
        </p:style>
        <p:txBody>
          <a:bodyPr lIns="0" tIns="38880" rIns="0" bIns="0">
            <a:spAutoFit/>
          </a:bodyPr>
          <a:lstStyle/>
          <a:p>
            <a:pPr marL="12600" marR="0" lvl="0" indent="0" algn="l" defTabSz="914400" rtl="0" eaLnBrk="1" fontAlgn="auto" latinLnBrk="0" hangingPunct="1">
              <a:lnSpc>
                <a:spcPct val="100000"/>
              </a:lnSpc>
              <a:spcBef>
                <a:spcPts val="306"/>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letní</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varianta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(vysít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31.</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7.,</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ponechat</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10.</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9.)</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201"/>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ozimá</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varianta</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(vysít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6.</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9.,</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ponechat</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31.</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10.)</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545" name="Group 10"/>
          <p:cNvGrpSpPr/>
          <p:nvPr/>
        </p:nvGrpSpPr>
        <p:grpSpPr>
          <a:xfrm>
            <a:off x="8830080" y="3764160"/>
            <a:ext cx="2688480" cy="2690280"/>
            <a:chOff x="8830080" y="3764160"/>
            <a:chExt cx="2688480" cy="2690280"/>
          </a:xfrm>
        </p:grpSpPr>
        <p:pic>
          <p:nvPicPr>
            <p:cNvPr id="546" name="object 15"/>
            <p:cNvPicPr/>
            <p:nvPr/>
          </p:nvPicPr>
          <p:blipFill>
            <a:blip r:embed="rId5"/>
            <a:stretch/>
          </p:blipFill>
          <p:spPr>
            <a:xfrm>
              <a:off x="8830080" y="3764160"/>
              <a:ext cx="2688480" cy="2689920"/>
            </a:xfrm>
            <a:prstGeom prst="rect">
              <a:avLst/>
            </a:prstGeom>
            <a:ln>
              <a:noFill/>
            </a:ln>
          </p:spPr>
        </p:pic>
        <p:sp>
          <p:nvSpPr>
            <p:cNvPr id="547" name="CustomShape 11"/>
            <p:cNvSpPr/>
            <p:nvPr/>
          </p:nvSpPr>
          <p:spPr>
            <a:xfrm>
              <a:off x="8830080" y="3764160"/>
              <a:ext cx="2688480" cy="2690280"/>
            </a:xfrm>
            <a:custGeom>
              <a:avLst/>
              <a:gdLst/>
              <a:ahLst/>
              <a:cxnLst/>
              <a:rect l="l" t="t" r="r" b="b"/>
              <a:pathLst>
                <a:path w="2689859" h="2691765">
                  <a:moveTo>
                    <a:pt x="0" y="1345692"/>
                  </a:moveTo>
                  <a:lnTo>
                    <a:pt x="848" y="1297426"/>
                  </a:lnTo>
                  <a:lnTo>
                    <a:pt x="3376" y="1249588"/>
                  </a:lnTo>
                  <a:lnTo>
                    <a:pt x="7554" y="1202206"/>
                  </a:lnTo>
                  <a:lnTo>
                    <a:pt x="13355" y="1155308"/>
                  </a:lnTo>
                  <a:lnTo>
                    <a:pt x="20748" y="1108923"/>
                  </a:lnTo>
                  <a:lnTo>
                    <a:pt x="29707" y="1063079"/>
                  </a:lnTo>
                  <a:lnTo>
                    <a:pt x="40202" y="1017806"/>
                  </a:lnTo>
                  <a:lnTo>
                    <a:pt x="52206" y="973130"/>
                  </a:lnTo>
                  <a:lnTo>
                    <a:pt x="65689" y="929081"/>
                  </a:lnTo>
                  <a:lnTo>
                    <a:pt x="80624" y="885688"/>
                  </a:lnTo>
                  <a:lnTo>
                    <a:pt x="96982" y="842978"/>
                  </a:lnTo>
                  <a:lnTo>
                    <a:pt x="114734" y="800980"/>
                  </a:lnTo>
                  <a:lnTo>
                    <a:pt x="133852" y="759723"/>
                  </a:lnTo>
                  <a:lnTo>
                    <a:pt x="154308" y="719234"/>
                  </a:lnTo>
                  <a:lnTo>
                    <a:pt x="176072" y="679544"/>
                  </a:lnTo>
                  <a:lnTo>
                    <a:pt x="199118" y="640679"/>
                  </a:lnTo>
                  <a:lnTo>
                    <a:pt x="223415" y="602669"/>
                  </a:lnTo>
                  <a:lnTo>
                    <a:pt x="248937" y="565541"/>
                  </a:lnTo>
                  <a:lnTo>
                    <a:pt x="275654" y="529325"/>
                  </a:lnTo>
                  <a:lnTo>
                    <a:pt x="303538" y="494049"/>
                  </a:lnTo>
                  <a:lnTo>
                    <a:pt x="332560" y="459741"/>
                  </a:lnTo>
                  <a:lnTo>
                    <a:pt x="362692" y="426430"/>
                  </a:lnTo>
                  <a:lnTo>
                    <a:pt x="393906" y="394144"/>
                  </a:lnTo>
                  <a:lnTo>
                    <a:pt x="426173" y="362912"/>
                  </a:lnTo>
                  <a:lnTo>
                    <a:pt x="459465" y="332762"/>
                  </a:lnTo>
                  <a:lnTo>
                    <a:pt x="493753" y="303722"/>
                  </a:lnTo>
                  <a:lnTo>
                    <a:pt x="529008" y="275822"/>
                  </a:lnTo>
                  <a:lnTo>
                    <a:pt x="565204" y="249089"/>
                  </a:lnTo>
                  <a:lnTo>
                    <a:pt x="602310" y="223552"/>
                  </a:lnTo>
                  <a:lnTo>
                    <a:pt x="640298" y="199240"/>
                  </a:lnTo>
                  <a:lnTo>
                    <a:pt x="679141" y="176181"/>
                  </a:lnTo>
                  <a:lnTo>
                    <a:pt x="718809" y="154403"/>
                  </a:lnTo>
                  <a:lnTo>
                    <a:pt x="759275" y="133935"/>
                  </a:lnTo>
                  <a:lnTo>
                    <a:pt x="800509" y="114805"/>
                  </a:lnTo>
                  <a:lnTo>
                    <a:pt x="842484" y="97042"/>
                  </a:lnTo>
                  <a:lnTo>
                    <a:pt x="885170" y="80674"/>
                  </a:lnTo>
                  <a:lnTo>
                    <a:pt x="928540" y="65730"/>
                  </a:lnTo>
                  <a:lnTo>
                    <a:pt x="972565" y="52239"/>
                  </a:lnTo>
                  <a:lnTo>
                    <a:pt x="1017216" y="40228"/>
                  </a:lnTo>
                  <a:lnTo>
                    <a:pt x="1062466" y="29726"/>
                  </a:lnTo>
                  <a:lnTo>
                    <a:pt x="1108285" y="20761"/>
                  </a:lnTo>
                  <a:lnTo>
                    <a:pt x="1154645" y="13363"/>
                  </a:lnTo>
                  <a:lnTo>
                    <a:pt x="1201518" y="7559"/>
                  </a:lnTo>
                  <a:lnTo>
                    <a:pt x="1248875" y="3378"/>
                  </a:lnTo>
                  <a:lnTo>
                    <a:pt x="1296689" y="849"/>
                  </a:lnTo>
                  <a:lnTo>
                    <a:pt x="1344929" y="0"/>
                  </a:lnTo>
                  <a:lnTo>
                    <a:pt x="1393170" y="849"/>
                  </a:lnTo>
                  <a:lnTo>
                    <a:pt x="1440984" y="3378"/>
                  </a:lnTo>
                  <a:lnTo>
                    <a:pt x="1488341" y="7559"/>
                  </a:lnTo>
                  <a:lnTo>
                    <a:pt x="1535214" y="13363"/>
                  </a:lnTo>
                  <a:lnTo>
                    <a:pt x="1581574" y="20761"/>
                  </a:lnTo>
                  <a:lnTo>
                    <a:pt x="1627393" y="29726"/>
                  </a:lnTo>
                  <a:lnTo>
                    <a:pt x="1672643" y="40228"/>
                  </a:lnTo>
                  <a:lnTo>
                    <a:pt x="1717294" y="52239"/>
                  </a:lnTo>
                  <a:lnTo>
                    <a:pt x="1761319" y="65730"/>
                  </a:lnTo>
                  <a:lnTo>
                    <a:pt x="1804689" y="80674"/>
                  </a:lnTo>
                  <a:lnTo>
                    <a:pt x="1847375" y="97042"/>
                  </a:lnTo>
                  <a:lnTo>
                    <a:pt x="1889350" y="114805"/>
                  </a:lnTo>
                  <a:lnTo>
                    <a:pt x="1930584" y="133935"/>
                  </a:lnTo>
                  <a:lnTo>
                    <a:pt x="1971050" y="154403"/>
                  </a:lnTo>
                  <a:lnTo>
                    <a:pt x="2010718" y="176181"/>
                  </a:lnTo>
                  <a:lnTo>
                    <a:pt x="2049561" y="199240"/>
                  </a:lnTo>
                  <a:lnTo>
                    <a:pt x="2087549" y="223552"/>
                  </a:lnTo>
                  <a:lnTo>
                    <a:pt x="2124655" y="249089"/>
                  </a:lnTo>
                  <a:lnTo>
                    <a:pt x="2160851" y="275822"/>
                  </a:lnTo>
                  <a:lnTo>
                    <a:pt x="2196106" y="303722"/>
                  </a:lnTo>
                  <a:lnTo>
                    <a:pt x="2230394" y="332762"/>
                  </a:lnTo>
                  <a:lnTo>
                    <a:pt x="2263686" y="362912"/>
                  </a:lnTo>
                  <a:lnTo>
                    <a:pt x="2295953" y="394144"/>
                  </a:lnTo>
                  <a:lnTo>
                    <a:pt x="2327167" y="426430"/>
                  </a:lnTo>
                  <a:lnTo>
                    <a:pt x="2357299" y="459741"/>
                  </a:lnTo>
                  <a:lnTo>
                    <a:pt x="2386321" y="494049"/>
                  </a:lnTo>
                  <a:lnTo>
                    <a:pt x="2414205" y="529325"/>
                  </a:lnTo>
                  <a:lnTo>
                    <a:pt x="2440922" y="565541"/>
                  </a:lnTo>
                  <a:lnTo>
                    <a:pt x="2466444" y="602669"/>
                  </a:lnTo>
                  <a:lnTo>
                    <a:pt x="2490741" y="640679"/>
                  </a:lnTo>
                  <a:lnTo>
                    <a:pt x="2513787" y="679544"/>
                  </a:lnTo>
                  <a:lnTo>
                    <a:pt x="2535551" y="719234"/>
                  </a:lnTo>
                  <a:lnTo>
                    <a:pt x="2556007" y="759723"/>
                  </a:lnTo>
                  <a:lnTo>
                    <a:pt x="2575125" y="800980"/>
                  </a:lnTo>
                  <a:lnTo>
                    <a:pt x="2592877" y="842978"/>
                  </a:lnTo>
                  <a:lnTo>
                    <a:pt x="2609235" y="885688"/>
                  </a:lnTo>
                  <a:lnTo>
                    <a:pt x="2624170" y="929081"/>
                  </a:lnTo>
                  <a:lnTo>
                    <a:pt x="2637653" y="973130"/>
                  </a:lnTo>
                  <a:lnTo>
                    <a:pt x="2649657" y="1017806"/>
                  </a:lnTo>
                  <a:lnTo>
                    <a:pt x="2660152" y="1063079"/>
                  </a:lnTo>
                  <a:lnTo>
                    <a:pt x="2669111" y="1108923"/>
                  </a:lnTo>
                  <a:lnTo>
                    <a:pt x="2676504" y="1155308"/>
                  </a:lnTo>
                  <a:lnTo>
                    <a:pt x="2682305" y="1202206"/>
                  </a:lnTo>
                  <a:lnTo>
                    <a:pt x="2686483" y="1249588"/>
                  </a:lnTo>
                  <a:lnTo>
                    <a:pt x="2689011" y="1297426"/>
                  </a:lnTo>
                  <a:lnTo>
                    <a:pt x="2689860" y="1345692"/>
                  </a:lnTo>
                  <a:lnTo>
                    <a:pt x="2689011" y="1393957"/>
                  </a:lnTo>
                  <a:lnTo>
                    <a:pt x="2686483" y="1441795"/>
                  </a:lnTo>
                  <a:lnTo>
                    <a:pt x="2682305" y="1489177"/>
                  </a:lnTo>
                  <a:lnTo>
                    <a:pt x="2676504" y="1536075"/>
                  </a:lnTo>
                  <a:lnTo>
                    <a:pt x="2669111" y="1582460"/>
                  </a:lnTo>
                  <a:lnTo>
                    <a:pt x="2660152" y="1628304"/>
                  </a:lnTo>
                  <a:lnTo>
                    <a:pt x="2649657" y="1673577"/>
                  </a:lnTo>
                  <a:lnTo>
                    <a:pt x="2637653" y="1718253"/>
                  </a:lnTo>
                  <a:lnTo>
                    <a:pt x="2624170" y="1762302"/>
                  </a:lnTo>
                  <a:lnTo>
                    <a:pt x="2609235" y="1805695"/>
                  </a:lnTo>
                  <a:lnTo>
                    <a:pt x="2592877" y="1848405"/>
                  </a:lnTo>
                  <a:lnTo>
                    <a:pt x="2575125" y="1890403"/>
                  </a:lnTo>
                  <a:lnTo>
                    <a:pt x="2556007" y="1931660"/>
                  </a:lnTo>
                  <a:lnTo>
                    <a:pt x="2535551" y="1972149"/>
                  </a:lnTo>
                  <a:lnTo>
                    <a:pt x="2513787" y="2011839"/>
                  </a:lnTo>
                  <a:lnTo>
                    <a:pt x="2490741" y="2050704"/>
                  </a:lnTo>
                  <a:lnTo>
                    <a:pt x="2466444" y="2088714"/>
                  </a:lnTo>
                  <a:lnTo>
                    <a:pt x="2440922" y="2125842"/>
                  </a:lnTo>
                  <a:lnTo>
                    <a:pt x="2414205" y="2162058"/>
                  </a:lnTo>
                  <a:lnTo>
                    <a:pt x="2386321" y="2197334"/>
                  </a:lnTo>
                  <a:lnTo>
                    <a:pt x="2357299" y="2231642"/>
                  </a:lnTo>
                  <a:lnTo>
                    <a:pt x="2327167" y="2264953"/>
                  </a:lnTo>
                  <a:lnTo>
                    <a:pt x="2295953" y="2297239"/>
                  </a:lnTo>
                  <a:lnTo>
                    <a:pt x="2263686" y="2328471"/>
                  </a:lnTo>
                  <a:lnTo>
                    <a:pt x="2230394" y="2358621"/>
                  </a:lnTo>
                  <a:lnTo>
                    <a:pt x="2196106" y="2387661"/>
                  </a:lnTo>
                  <a:lnTo>
                    <a:pt x="2160851" y="2415561"/>
                  </a:lnTo>
                  <a:lnTo>
                    <a:pt x="2124655" y="2442294"/>
                  </a:lnTo>
                  <a:lnTo>
                    <a:pt x="2087549" y="2467831"/>
                  </a:lnTo>
                  <a:lnTo>
                    <a:pt x="2049561" y="2492143"/>
                  </a:lnTo>
                  <a:lnTo>
                    <a:pt x="2010718" y="2515202"/>
                  </a:lnTo>
                  <a:lnTo>
                    <a:pt x="1971050" y="2536980"/>
                  </a:lnTo>
                  <a:lnTo>
                    <a:pt x="1930584" y="2557448"/>
                  </a:lnTo>
                  <a:lnTo>
                    <a:pt x="1889350" y="2576578"/>
                  </a:lnTo>
                  <a:lnTo>
                    <a:pt x="1847375" y="2594341"/>
                  </a:lnTo>
                  <a:lnTo>
                    <a:pt x="1804689" y="2610709"/>
                  </a:lnTo>
                  <a:lnTo>
                    <a:pt x="1761319" y="2625653"/>
                  </a:lnTo>
                  <a:lnTo>
                    <a:pt x="1717294" y="2639144"/>
                  </a:lnTo>
                  <a:lnTo>
                    <a:pt x="1672643" y="2651155"/>
                  </a:lnTo>
                  <a:lnTo>
                    <a:pt x="1627393" y="2661657"/>
                  </a:lnTo>
                  <a:lnTo>
                    <a:pt x="1581574" y="2670622"/>
                  </a:lnTo>
                  <a:lnTo>
                    <a:pt x="1535214" y="2678020"/>
                  </a:lnTo>
                  <a:lnTo>
                    <a:pt x="1488341" y="2683824"/>
                  </a:lnTo>
                  <a:lnTo>
                    <a:pt x="1440984" y="2688005"/>
                  </a:lnTo>
                  <a:lnTo>
                    <a:pt x="1393170" y="2690534"/>
                  </a:lnTo>
                  <a:lnTo>
                    <a:pt x="1344929" y="2691384"/>
                  </a:lnTo>
                  <a:lnTo>
                    <a:pt x="1296689" y="2690534"/>
                  </a:lnTo>
                  <a:lnTo>
                    <a:pt x="1248875" y="2688005"/>
                  </a:lnTo>
                  <a:lnTo>
                    <a:pt x="1201518" y="2683824"/>
                  </a:lnTo>
                  <a:lnTo>
                    <a:pt x="1154645" y="2678020"/>
                  </a:lnTo>
                  <a:lnTo>
                    <a:pt x="1108285" y="2670622"/>
                  </a:lnTo>
                  <a:lnTo>
                    <a:pt x="1062466" y="2661657"/>
                  </a:lnTo>
                  <a:lnTo>
                    <a:pt x="1017216" y="2651155"/>
                  </a:lnTo>
                  <a:lnTo>
                    <a:pt x="972565" y="2639144"/>
                  </a:lnTo>
                  <a:lnTo>
                    <a:pt x="928540" y="2625653"/>
                  </a:lnTo>
                  <a:lnTo>
                    <a:pt x="885170" y="2610709"/>
                  </a:lnTo>
                  <a:lnTo>
                    <a:pt x="842484" y="2594341"/>
                  </a:lnTo>
                  <a:lnTo>
                    <a:pt x="800509" y="2576578"/>
                  </a:lnTo>
                  <a:lnTo>
                    <a:pt x="759275" y="2557448"/>
                  </a:lnTo>
                  <a:lnTo>
                    <a:pt x="718809" y="2536980"/>
                  </a:lnTo>
                  <a:lnTo>
                    <a:pt x="679141" y="2515202"/>
                  </a:lnTo>
                  <a:lnTo>
                    <a:pt x="640298" y="2492143"/>
                  </a:lnTo>
                  <a:lnTo>
                    <a:pt x="602310" y="2467831"/>
                  </a:lnTo>
                  <a:lnTo>
                    <a:pt x="565204" y="2442294"/>
                  </a:lnTo>
                  <a:lnTo>
                    <a:pt x="529008" y="2415561"/>
                  </a:lnTo>
                  <a:lnTo>
                    <a:pt x="493753" y="2387661"/>
                  </a:lnTo>
                  <a:lnTo>
                    <a:pt x="459465" y="2358621"/>
                  </a:lnTo>
                  <a:lnTo>
                    <a:pt x="426173" y="2328471"/>
                  </a:lnTo>
                  <a:lnTo>
                    <a:pt x="393906" y="2297239"/>
                  </a:lnTo>
                  <a:lnTo>
                    <a:pt x="362692" y="2264953"/>
                  </a:lnTo>
                  <a:lnTo>
                    <a:pt x="332560" y="2231642"/>
                  </a:lnTo>
                  <a:lnTo>
                    <a:pt x="303538" y="2197334"/>
                  </a:lnTo>
                  <a:lnTo>
                    <a:pt x="275654" y="2162058"/>
                  </a:lnTo>
                  <a:lnTo>
                    <a:pt x="248937" y="2125842"/>
                  </a:lnTo>
                  <a:lnTo>
                    <a:pt x="223415" y="2088714"/>
                  </a:lnTo>
                  <a:lnTo>
                    <a:pt x="199118" y="2050704"/>
                  </a:lnTo>
                  <a:lnTo>
                    <a:pt x="176072" y="2011839"/>
                  </a:lnTo>
                  <a:lnTo>
                    <a:pt x="154308" y="1972149"/>
                  </a:lnTo>
                  <a:lnTo>
                    <a:pt x="133852" y="1931660"/>
                  </a:lnTo>
                  <a:lnTo>
                    <a:pt x="114734" y="1890403"/>
                  </a:lnTo>
                  <a:lnTo>
                    <a:pt x="96982" y="1848405"/>
                  </a:lnTo>
                  <a:lnTo>
                    <a:pt x="80624" y="1805695"/>
                  </a:lnTo>
                  <a:lnTo>
                    <a:pt x="65689" y="1762302"/>
                  </a:lnTo>
                  <a:lnTo>
                    <a:pt x="52206" y="1718253"/>
                  </a:lnTo>
                  <a:lnTo>
                    <a:pt x="40202" y="1673577"/>
                  </a:lnTo>
                  <a:lnTo>
                    <a:pt x="29707" y="1628304"/>
                  </a:lnTo>
                  <a:lnTo>
                    <a:pt x="20748" y="1582460"/>
                  </a:lnTo>
                  <a:lnTo>
                    <a:pt x="13355" y="1536075"/>
                  </a:lnTo>
                  <a:lnTo>
                    <a:pt x="7554" y="1489177"/>
                  </a:lnTo>
                  <a:lnTo>
                    <a:pt x="3376" y="1441795"/>
                  </a:lnTo>
                  <a:lnTo>
                    <a:pt x="848" y="1393957"/>
                  </a:lnTo>
                  <a:lnTo>
                    <a:pt x="0" y="1345692"/>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pic>
        <p:nvPicPr>
          <p:cNvPr id="548" name="Obrázek 16"/>
          <p:cNvPicPr/>
          <p:nvPr/>
        </p:nvPicPr>
        <p:blipFill>
          <a:blip r:embed="rId6"/>
          <a:stretch/>
        </p:blipFill>
        <p:spPr>
          <a:xfrm>
            <a:off x="193680" y="175320"/>
            <a:ext cx="11775960" cy="6505920"/>
          </a:xfrm>
          <a:prstGeom prst="rect">
            <a:avLst/>
          </a:prstGeom>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1143000" y="1128240"/>
            <a:ext cx="987408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000" b="0" i="0" u="none" strike="noStrike" kern="1200" cap="none" spc="-1" normalizeH="0" baseline="0" noProof="0">
                <a:ln>
                  <a:noFill/>
                </a:ln>
                <a:solidFill>
                  <a:srgbClr val="A6B727"/>
                </a:solidFill>
                <a:effectLst/>
                <a:uLnTx/>
                <a:uFillTx/>
                <a:latin typeface="Corbel"/>
                <a:ea typeface="DejaVu Sans"/>
              </a:rPr>
              <a:t>Dotace</a:t>
            </a:r>
            <a:r>
              <a:rPr kumimoji="0" lang="cs-CZ" sz="2000" b="0" i="0" u="none" strike="noStrike" kern="1200" cap="none" spc="-72"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na</a:t>
            </a:r>
            <a:r>
              <a:rPr kumimoji="0" lang="cs-CZ" sz="2000" b="0" i="0" u="none" strike="noStrike" kern="1200" cap="none" spc="-41"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zemědělskou</a:t>
            </a:r>
            <a:r>
              <a:rPr kumimoji="0" lang="cs-CZ" sz="2000" b="0" i="0" u="none" strike="noStrike" kern="1200" cap="none" spc="-92"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půdu</a:t>
            </a:r>
            <a:r>
              <a:rPr kumimoji="0" lang="cs-CZ" sz="2000" b="0" i="0" u="none" strike="noStrike" kern="1200" cap="none" spc="-46"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s</a:t>
            </a:r>
            <a:r>
              <a:rPr kumimoji="0" lang="cs-CZ" sz="2000" b="0" i="0" u="none" strike="noStrike" kern="1200" cap="none" spc="-35" normalizeH="0" baseline="0" noProof="0">
                <a:ln>
                  <a:noFill/>
                </a:ln>
                <a:solidFill>
                  <a:srgbClr val="A6B727"/>
                </a:solidFill>
                <a:effectLst/>
                <a:uLnTx/>
                <a:uFillTx/>
                <a:latin typeface="Corbel"/>
                <a:ea typeface="DejaVu Sans"/>
              </a:rPr>
              <a:t> </a:t>
            </a:r>
            <a:r>
              <a:rPr kumimoji="0" lang="cs-CZ" sz="2000" b="0" i="0" u="none" strike="noStrike" kern="1200" cap="none" spc="-1" normalizeH="0" baseline="0" noProof="0">
                <a:ln>
                  <a:noFill/>
                </a:ln>
                <a:solidFill>
                  <a:srgbClr val="A6B727"/>
                </a:solidFill>
                <a:effectLst/>
                <a:uLnTx/>
                <a:uFillTx/>
                <a:latin typeface="Corbel"/>
                <a:ea typeface="DejaVu Sans"/>
              </a:rPr>
              <a:t>druhem</a:t>
            </a:r>
            <a:r>
              <a:rPr kumimoji="0" lang="cs-CZ" sz="2000" b="0" i="0" u="none" strike="noStrike" kern="1200" cap="none" spc="-55"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zemědělské</a:t>
            </a:r>
            <a:r>
              <a:rPr kumimoji="0" lang="cs-CZ" sz="2000" b="0" i="0" u="none" strike="noStrike" kern="1200" cap="none" spc="-80" normalizeH="0" baseline="0" noProof="0">
                <a:ln>
                  <a:noFill/>
                </a:ln>
                <a:solidFill>
                  <a:srgbClr val="A6B727"/>
                </a:solidFill>
                <a:effectLst/>
                <a:uLnTx/>
                <a:uFillTx/>
                <a:latin typeface="Corbel"/>
                <a:ea typeface="DejaVu Sans"/>
              </a:rPr>
              <a:t> </a:t>
            </a:r>
            <a:r>
              <a:rPr kumimoji="0" lang="cs-CZ" sz="2000" b="0" i="0" u="none" strike="noStrike" kern="1200" cap="none" spc="-12" normalizeH="0" baseline="0" noProof="0">
                <a:ln>
                  <a:noFill/>
                </a:ln>
                <a:solidFill>
                  <a:srgbClr val="A6B727"/>
                </a:solidFill>
                <a:effectLst/>
                <a:uLnTx/>
                <a:uFillTx/>
                <a:latin typeface="Corbel"/>
                <a:ea typeface="DejaVu Sans"/>
              </a:rPr>
              <a:t>kultury</a:t>
            </a:r>
            <a:endParaRPr kumimoji="0" lang="cs-CZ" sz="2000" b="0" i="0" u="none" strike="noStrike" kern="1200" cap="none" spc="-1" normalizeH="0" baseline="0" noProof="0">
              <a:ln>
                <a:noFill/>
              </a:ln>
              <a:solidFill>
                <a:prstClr val="black"/>
              </a:solidFill>
              <a:effectLst/>
              <a:uLnTx/>
              <a:uFillTx/>
              <a:latin typeface="Arial"/>
            </a:endParaRPr>
          </a:p>
        </p:txBody>
      </p:sp>
      <p:pic>
        <p:nvPicPr>
          <p:cNvPr id="550" name="object 3"/>
          <p:cNvPicPr/>
          <p:nvPr/>
        </p:nvPicPr>
        <p:blipFill>
          <a:blip r:embed="rId2"/>
          <a:stretch/>
        </p:blipFill>
        <p:spPr>
          <a:xfrm>
            <a:off x="193680" y="175320"/>
            <a:ext cx="484560" cy="484560"/>
          </a:xfrm>
          <a:prstGeom prst="rect">
            <a:avLst/>
          </a:prstGeom>
          <a:ln>
            <a:noFill/>
          </a:ln>
        </p:spPr>
      </p:pic>
      <p:grpSp>
        <p:nvGrpSpPr>
          <p:cNvPr id="551" name="Group 2"/>
          <p:cNvGrpSpPr/>
          <p:nvPr/>
        </p:nvGrpSpPr>
        <p:grpSpPr>
          <a:xfrm>
            <a:off x="542520" y="2117520"/>
            <a:ext cx="5321880" cy="1502280"/>
            <a:chOff x="542520" y="2117520"/>
            <a:chExt cx="5321880" cy="1502280"/>
          </a:xfrm>
        </p:grpSpPr>
        <p:pic>
          <p:nvPicPr>
            <p:cNvPr id="552" name="object 5"/>
            <p:cNvPicPr/>
            <p:nvPr/>
          </p:nvPicPr>
          <p:blipFill>
            <a:blip r:embed="rId3"/>
            <a:stretch/>
          </p:blipFill>
          <p:spPr>
            <a:xfrm>
              <a:off x="542520" y="2117520"/>
              <a:ext cx="5321880" cy="1502280"/>
            </a:xfrm>
            <a:prstGeom prst="rect">
              <a:avLst/>
            </a:prstGeom>
            <a:ln>
              <a:noFill/>
            </a:ln>
          </p:spPr>
        </p:pic>
        <p:sp>
          <p:nvSpPr>
            <p:cNvPr id="553" name="CustomShape 3"/>
            <p:cNvSpPr/>
            <p:nvPr/>
          </p:nvSpPr>
          <p:spPr>
            <a:xfrm>
              <a:off x="559440" y="2123280"/>
              <a:ext cx="5238720" cy="1446840"/>
            </a:xfrm>
            <a:custGeom>
              <a:avLst/>
              <a:gdLst/>
              <a:ahLst/>
              <a:cxnLst/>
              <a:rect l="l" t="t" r="r" b="b"/>
              <a:pathLst>
                <a:path w="5240020" h="1932939">
                  <a:moveTo>
                    <a:pt x="4917440" y="0"/>
                  </a:moveTo>
                  <a:lnTo>
                    <a:pt x="322072" y="0"/>
                  </a:lnTo>
                  <a:lnTo>
                    <a:pt x="274478" y="3490"/>
                  </a:lnTo>
                  <a:lnTo>
                    <a:pt x="229053" y="13632"/>
                  </a:lnTo>
                  <a:lnTo>
                    <a:pt x="186294" y="29925"/>
                  </a:lnTo>
                  <a:lnTo>
                    <a:pt x="146700" y="51874"/>
                  </a:lnTo>
                  <a:lnTo>
                    <a:pt x="110768" y="78981"/>
                  </a:lnTo>
                  <a:lnTo>
                    <a:pt x="78998" y="110748"/>
                  </a:lnTo>
                  <a:lnTo>
                    <a:pt x="51887" y="146677"/>
                  </a:lnTo>
                  <a:lnTo>
                    <a:pt x="29934" y="186272"/>
                  </a:lnTo>
                  <a:lnTo>
                    <a:pt x="13636" y="229034"/>
                  </a:lnTo>
                  <a:lnTo>
                    <a:pt x="3492" y="274466"/>
                  </a:lnTo>
                  <a:lnTo>
                    <a:pt x="0" y="322072"/>
                  </a:lnTo>
                  <a:lnTo>
                    <a:pt x="0" y="1610360"/>
                  </a:lnTo>
                  <a:lnTo>
                    <a:pt x="3492" y="1657965"/>
                  </a:lnTo>
                  <a:lnTo>
                    <a:pt x="13636" y="1703397"/>
                  </a:lnTo>
                  <a:lnTo>
                    <a:pt x="29934" y="1746159"/>
                  </a:lnTo>
                  <a:lnTo>
                    <a:pt x="51887" y="1785754"/>
                  </a:lnTo>
                  <a:lnTo>
                    <a:pt x="78998" y="1821683"/>
                  </a:lnTo>
                  <a:lnTo>
                    <a:pt x="110768" y="1853450"/>
                  </a:lnTo>
                  <a:lnTo>
                    <a:pt x="146700" y="1880557"/>
                  </a:lnTo>
                  <a:lnTo>
                    <a:pt x="186294" y="1902506"/>
                  </a:lnTo>
                  <a:lnTo>
                    <a:pt x="229053" y="1918799"/>
                  </a:lnTo>
                  <a:lnTo>
                    <a:pt x="274478" y="1928941"/>
                  </a:lnTo>
                  <a:lnTo>
                    <a:pt x="322072" y="1932432"/>
                  </a:lnTo>
                  <a:lnTo>
                    <a:pt x="4917440" y="1932432"/>
                  </a:lnTo>
                  <a:lnTo>
                    <a:pt x="4965045" y="1928941"/>
                  </a:lnTo>
                  <a:lnTo>
                    <a:pt x="5010477" y="1918799"/>
                  </a:lnTo>
                  <a:lnTo>
                    <a:pt x="5053239" y="1902506"/>
                  </a:lnTo>
                  <a:lnTo>
                    <a:pt x="5092834" y="1880557"/>
                  </a:lnTo>
                  <a:lnTo>
                    <a:pt x="5128763" y="1853450"/>
                  </a:lnTo>
                  <a:lnTo>
                    <a:pt x="5160530" y="1821683"/>
                  </a:lnTo>
                  <a:lnTo>
                    <a:pt x="5187637" y="1785754"/>
                  </a:lnTo>
                  <a:lnTo>
                    <a:pt x="5209586" y="1746159"/>
                  </a:lnTo>
                  <a:lnTo>
                    <a:pt x="5225879" y="1703397"/>
                  </a:lnTo>
                  <a:lnTo>
                    <a:pt x="5236021" y="1657965"/>
                  </a:lnTo>
                  <a:lnTo>
                    <a:pt x="5239512" y="1610360"/>
                  </a:lnTo>
                  <a:lnTo>
                    <a:pt x="5239512" y="322072"/>
                  </a:lnTo>
                  <a:lnTo>
                    <a:pt x="5236021" y="274466"/>
                  </a:lnTo>
                  <a:lnTo>
                    <a:pt x="5225879" y="229034"/>
                  </a:lnTo>
                  <a:lnTo>
                    <a:pt x="5209586" y="186272"/>
                  </a:lnTo>
                  <a:lnTo>
                    <a:pt x="5187637" y="146677"/>
                  </a:lnTo>
                  <a:lnTo>
                    <a:pt x="5160530" y="110748"/>
                  </a:lnTo>
                  <a:lnTo>
                    <a:pt x="5128763" y="78981"/>
                  </a:lnTo>
                  <a:lnTo>
                    <a:pt x="5092834" y="51874"/>
                  </a:lnTo>
                  <a:lnTo>
                    <a:pt x="5053239" y="29925"/>
                  </a:lnTo>
                  <a:lnTo>
                    <a:pt x="5010477" y="13632"/>
                  </a:lnTo>
                  <a:lnTo>
                    <a:pt x="4965045" y="3490"/>
                  </a:lnTo>
                  <a:lnTo>
                    <a:pt x="4917440" y="0"/>
                  </a:lnTo>
                  <a:close/>
                </a:path>
              </a:pathLst>
            </a:custGeom>
            <a:solidFill>
              <a:srgbClr val="E1EFD9"/>
            </a:solidFill>
            <a:ln>
              <a:noFill/>
            </a:ln>
          </p:spPr>
          <p:style>
            <a:lnRef idx="0">
              <a:scrgbClr r="0" g="0" b="0"/>
            </a:lnRef>
            <a:fillRef idx="0">
              <a:scrgbClr r="0" g="0" b="0"/>
            </a:fillRef>
            <a:effectRef idx="0">
              <a:scrgbClr r="0" g="0" b="0"/>
            </a:effectRef>
            <a:fontRef idx="minor"/>
          </p:style>
        </p:sp>
      </p:grpSp>
      <p:pic>
        <p:nvPicPr>
          <p:cNvPr id="554" name="object 7"/>
          <p:cNvPicPr/>
          <p:nvPr/>
        </p:nvPicPr>
        <p:blipFill>
          <a:blip r:embed="rId4"/>
          <a:stretch/>
        </p:blipFill>
        <p:spPr>
          <a:xfrm>
            <a:off x="577440" y="1159920"/>
            <a:ext cx="288000" cy="288000"/>
          </a:xfrm>
          <a:prstGeom prst="rect">
            <a:avLst/>
          </a:prstGeom>
          <a:ln>
            <a:noFill/>
          </a:ln>
        </p:spPr>
      </p:pic>
      <p:sp>
        <p:nvSpPr>
          <p:cNvPr id="555" name="CustomShape 4"/>
          <p:cNvSpPr/>
          <p:nvPr/>
        </p:nvSpPr>
        <p:spPr>
          <a:xfrm>
            <a:off x="744840" y="351720"/>
            <a:ext cx="4719240" cy="3740636"/>
          </a:xfrm>
          <a:prstGeom prst="rect">
            <a:avLst/>
          </a:prstGeom>
          <a:noFill/>
          <a:ln>
            <a:noFill/>
          </a:ln>
        </p:spPr>
        <p:style>
          <a:lnRef idx="0">
            <a:scrgbClr r="0" g="0" b="0"/>
          </a:lnRef>
          <a:fillRef idx="0">
            <a:scrgbClr r="0" g="0" b="0"/>
          </a:fillRef>
          <a:effectRef idx="0">
            <a:scrgbClr r="0" g="0" b="0"/>
          </a:effectRef>
          <a:fontRef idx="minor"/>
        </p:style>
        <p:txBody>
          <a:bodyPr lIns="0" tIns="176400" rIns="0" bIns="0">
            <a:spAutoFit/>
          </a:bodyPr>
          <a:lstStyle/>
          <a:p>
            <a:pPr marL="114480" marR="0" lvl="0" indent="0" algn="l" defTabSz="914400" rtl="0" eaLnBrk="1" fontAlgn="auto" latinLnBrk="0" hangingPunct="1">
              <a:lnSpc>
                <a:spcPct val="100000"/>
              </a:lnSpc>
              <a:spcBef>
                <a:spcPts val="1389"/>
              </a:spcBef>
              <a:spcAft>
                <a:spcPts val="0"/>
              </a:spcAft>
              <a:buClrTx/>
              <a:buSzTx/>
              <a:buFontTx/>
              <a:buNone/>
              <a:tabLst/>
              <a:defRPr/>
            </a:pPr>
            <a:r>
              <a:rPr kumimoji="0" lang="cs-CZ" sz="2900" b="1" i="0" u="none" strike="noStrike" kern="1200" cap="none" spc="-12" normalizeH="0" baseline="0" noProof="0" dirty="0">
                <a:ln>
                  <a:noFill/>
                </a:ln>
                <a:solidFill>
                  <a:srgbClr val="000000"/>
                </a:solidFill>
                <a:effectLst/>
                <a:uLnTx/>
                <a:uFillTx/>
                <a:latin typeface="Calibri"/>
                <a:ea typeface="DejaVu Sans"/>
              </a:rPr>
              <a:t>standardní</a:t>
            </a:r>
            <a:r>
              <a:rPr kumimoji="0" lang="cs-CZ" sz="2900" b="1" i="0" u="none" strike="noStrike" kern="1200" cap="none" spc="-72" normalizeH="0" baseline="0" noProof="0" dirty="0">
                <a:ln>
                  <a:noFill/>
                </a:ln>
                <a:solidFill>
                  <a:srgbClr val="000000"/>
                </a:solidFill>
                <a:effectLst/>
                <a:uLnTx/>
                <a:uFillTx/>
                <a:latin typeface="Calibri"/>
                <a:ea typeface="DejaVu Sans"/>
              </a:rPr>
              <a:t> </a:t>
            </a:r>
            <a:r>
              <a:rPr kumimoji="0" lang="cs-CZ" sz="2900" b="1" i="0" u="none" strike="noStrike" kern="1200" cap="none" spc="-1" normalizeH="0" baseline="0" noProof="0" dirty="0">
                <a:ln>
                  <a:noFill/>
                </a:ln>
                <a:solidFill>
                  <a:srgbClr val="000000"/>
                </a:solidFill>
                <a:effectLst/>
                <a:uLnTx/>
                <a:uFillTx/>
                <a:latin typeface="Calibri"/>
                <a:ea typeface="DejaVu Sans"/>
              </a:rPr>
              <a:t>orná</a:t>
            </a:r>
            <a:r>
              <a:rPr kumimoji="0" lang="cs-CZ" sz="2900" b="1" i="0" u="none" strike="noStrike" kern="1200" cap="none" spc="-21" normalizeH="0" baseline="0" noProof="0" dirty="0">
                <a:ln>
                  <a:noFill/>
                </a:ln>
                <a:solidFill>
                  <a:srgbClr val="000000"/>
                </a:solidFill>
                <a:effectLst/>
                <a:uLnTx/>
                <a:uFillTx/>
                <a:latin typeface="Calibri"/>
                <a:ea typeface="DejaVu Sans"/>
              </a:rPr>
              <a:t> půda</a:t>
            </a:r>
            <a:endParaRPr kumimoji="0" lang="cs-CZ" sz="2900" b="0" i="0" u="none" strike="noStrike" kern="1200" cap="none" spc="-1" normalizeH="0" baseline="0" noProof="0" dirty="0">
              <a:ln>
                <a:noFill/>
              </a:ln>
              <a:solidFill>
                <a:prstClr val="black"/>
              </a:solidFill>
              <a:effectLst/>
              <a:uLnTx/>
              <a:uFillTx/>
              <a:latin typeface="Arial"/>
            </a:endParaRPr>
          </a:p>
          <a:p>
            <a:pPr marL="210240" marR="0" lvl="0" indent="0" algn="l" defTabSz="914400" rtl="0" eaLnBrk="1" fontAlgn="auto" latinLnBrk="0" hangingPunct="1">
              <a:lnSpc>
                <a:spcPct val="100000"/>
              </a:lnSpc>
              <a:spcBef>
                <a:spcPts val="1066"/>
              </a:spcBef>
              <a:spcAft>
                <a:spcPts val="0"/>
              </a:spcAft>
              <a:buClrTx/>
              <a:buSzTx/>
              <a:buFontTx/>
              <a:buNone/>
              <a:tabLst/>
              <a:defRPr/>
            </a:pPr>
            <a:endParaRPr kumimoji="0" lang="cs-CZ" sz="2400" b="0" i="1" u="none" strike="noStrike" kern="1200" cap="none" spc="-12" normalizeH="0" baseline="0" noProof="0" dirty="0">
              <a:ln>
                <a:noFill/>
              </a:ln>
              <a:solidFill>
                <a:srgbClr val="000000"/>
              </a:solidFill>
              <a:effectLst/>
              <a:uLnTx/>
              <a:uFillTx/>
              <a:latin typeface="Calibri"/>
              <a:ea typeface="DejaVu Sans"/>
            </a:endParaRPr>
          </a:p>
          <a:p>
            <a:pPr marL="210240" marR="0" lvl="0" indent="0" algn="l" defTabSz="914400" rtl="0" eaLnBrk="1" fontAlgn="auto" latinLnBrk="0" hangingPunct="1">
              <a:lnSpc>
                <a:spcPct val="100000"/>
              </a:lnSpc>
              <a:spcBef>
                <a:spcPts val="1066"/>
              </a:spcBef>
              <a:spcAft>
                <a:spcPts val="0"/>
              </a:spcAft>
              <a:buClrTx/>
              <a:buSzTx/>
              <a:buFontTx/>
              <a:buNone/>
              <a:tabLst/>
              <a:defRPr/>
            </a:pPr>
            <a:r>
              <a:rPr kumimoji="0" lang="cs-CZ" sz="2400" b="0" i="1" u="none" strike="noStrike" kern="1200" cap="none" spc="-12" normalizeH="0" baseline="0" noProof="0" dirty="0">
                <a:ln>
                  <a:noFill/>
                </a:ln>
                <a:solidFill>
                  <a:srgbClr val="000000"/>
                </a:solidFill>
                <a:effectLst/>
                <a:uLnTx/>
                <a:uFillTx/>
                <a:latin typeface="Calibri"/>
                <a:ea typeface="DejaVu Sans"/>
              </a:rPr>
              <a:t>Pěstování</a:t>
            </a:r>
            <a:r>
              <a:rPr kumimoji="0" lang="cs-CZ" sz="2400" b="0" i="1" u="none" strike="noStrike" kern="1200" cap="none" spc="-46" normalizeH="0" baseline="0" noProof="0" dirty="0">
                <a:ln>
                  <a:noFill/>
                </a:ln>
                <a:solidFill>
                  <a:srgbClr val="000000"/>
                </a:solidFill>
                <a:effectLst/>
                <a:uLnTx/>
                <a:uFillTx/>
                <a:latin typeface="Calibri"/>
                <a:ea typeface="DejaVu Sans"/>
              </a:rPr>
              <a:t> </a:t>
            </a:r>
            <a:r>
              <a:rPr kumimoji="0" lang="cs-CZ" sz="2400" b="0" i="1" u="none" strike="noStrike" kern="1200" cap="none" spc="-1" normalizeH="0" baseline="0" noProof="0" dirty="0">
                <a:ln>
                  <a:noFill/>
                </a:ln>
                <a:solidFill>
                  <a:srgbClr val="000000"/>
                </a:solidFill>
                <a:effectLst/>
                <a:uLnTx/>
                <a:uFillTx/>
                <a:latin typeface="Calibri"/>
                <a:ea typeface="DejaVu Sans"/>
              </a:rPr>
              <a:t>víceletých</a:t>
            </a:r>
            <a:r>
              <a:rPr kumimoji="0" lang="cs-CZ" sz="2400" b="0" i="1" u="none" strike="noStrike" kern="1200" cap="none" spc="-55" normalizeH="0" baseline="0" noProof="0" dirty="0">
                <a:ln>
                  <a:noFill/>
                </a:ln>
                <a:solidFill>
                  <a:srgbClr val="000000"/>
                </a:solidFill>
                <a:effectLst/>
                <a:uLnTx/>
                <a:uFillTx/>
                <a:latin typeface="Calibri"/>
                <a:ea typeface="DejaVu Sans"/>
              </a:rPr>
              <a:t> </a:t>
            </a:r>
            <a:r>
              <a:rPr kumimoji="0" lang="cs-CZ" sz="2400" b="0" i="1" u="none" strike="noStrike" kern="1200" cap="none" spc="-1" normalizeH="0" baseline="0" noProof="0" dirty="0">
                <a:ln>
                  <a:noFill/>
                </a:ln>
                <a:solidFill>
                  <a:srgbClr val="000000"/>
                </a:solidFill>
                <a:effectLst/>
                <a:uLnTx/>
                <a:uFillTx/>
                <a:latin typeface="Calibri"/>
                <a:ea typeface="DejaVu Sans"/>
              </a:rPr>
              <a:t>pícnin</a:t>
            </a:r>
            <a:r>
              <a:rPr kumimoji="0" lang="cs-CZ" sz="2400" b="0" i="1" u="none" strike="noStrike" kern="1200" cap="none" spc="-35" normalizeH="0" baseline="0" noProof="0" dirty="0">
                <a:ln>
                  <a:noFill/>
                </a:ln>
                <a:solidFill>
                  <a:srgbClr val="000000"/>
                </a:solidFill>
                <a:effectLst/>
                <a:uLnTx/>
                <a:uFillTx/>
                <a:latin typeface="Calibri"/>
                <a:ea typeface="DejaVu Sans"/>
              </a:rPr>
              <a:t> </a:t>
            </a:r>
            <a:r>
              <a:rPr kumimoji="0" lang="cs-CZ" sz="2400" b="0" i="1" u="none" strike="noStrike" kern="1200" cap="none" spc="-12" normalizeH="0" baseline="0" noProof="0" dirty="0">
                <a:ln>
                  <a:noFill/>
                </a:ln>
                <a:solidFill>
                  <a:srgbClr val="FF0000"/>
                </a:solidFill>
                <a:effectLst/>
                <a:uLnTx/>
                <a:uFillTx/>
                <a:latin typeface="Calibri"/>
                <a:ea typeface="DejaVu Sans"/>
              </a:rPr>
              <a:t>(nově)</a:t>
            </a:r>
            <a:endParaRPr kumimoji="0" lang="cs-CZ" sz="2400" b="0" i="0" u="none" strike="noStrike" kern="1200" cap="none" spc="-1" normalizeH="0" baseline="0" noProof="0" dirty="0">
              <a:ln>
                <a:noFill/>
              </a:ln>
              <a:solidFill>
                <a:prstClr val="black"/>
              </a:solidFill>
              <a:effectLst/>
              <a:uLnTx/>
              <a:uFillTx/>
              <a:latin typeface="Arial"/>
            </a:endParaRPr>
          </a:p>
          <a:p>
            <a:pPr marL="210240" marR="0" lvl="0" indent="0" algn="l" defTabSz="914400" rtl="0" eaLnBrk="1" fontAlgn="auto" latinLnBrk="0" hangingPunct="1">
              <a:lnSpc>
                <a:spcPct val="100000"/>
              </a:lnSpc>
              <a:spcBef>
                <a:spcPts val="51"/>
              </a:spcBef>
              <a:spcAft>
                <a:spcPts val="0"/>
              </a:spcAft>
              <a:buClrTx/>
              <a:buSzTx/>
              <a:buFontTx/>
              <a:buNone/>
              <a:tabLst/>
              <a:defRPr/>
            </a:pPr>
            <a:endParaRPr kumimoji="0" lang="cs-CZ" sz="2400" b="0" i="0" u="none" strike="noStrike" kern="1200" cap="none" spc="-1" normalizeH="0" baseline="0" noProof="0" dirty="0">
              <a:ln>
                <a:noFill/>
              </a:ln>
              <a:solidFill>
                <a:prstClr val="black"/>
              </a:solidFill>
              <a:effectLst/>
              <a:uLnTx/>
              <a:uFillTx/>
              <a:latin typeface="Arial"/>
            </a:endParaRPr>
          </a:p>
          <a:p>
            <a:pPr marL="299160" marR="0" lvl="0" indent="-28548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1" normalizeH="0" baseline="0" noProof="0" dirty="0">
                <a:ln>
                  <a:noFill/>
                </a:ln>
                <a:solidFill>
                  <a:srgbClr val="000000"/>
                </a:solidFill>
                <a:effectLst/>
                <a:uLnTx/>
                <a:uFillTx/>
                <a:latin typeface="Arial"/>
                <a:ea typeface="DejaVu Sans"/>
              </a:rPr>
              <a:t>•</a:t>
            </a:r>
            <a:r>
              <a:rPr kumimoji="0" lang="cs-CZ" sz="1800" b="0" i="1" u="none" strike="noStrike" kern="1200" cap="none" spc="299" normalizeH="0" baseline="0" noProof="0" dirty="0">
                <a:ln>
                  <a:noFill/>
                </a:ln>
                <a:solidFill>
                  <a:srgbClr val="000000"/>
                </a:solidFill>
                <a:effectLst/>
                <a:uLnTx/>
                <a:uFillTx/>
                <a:latin typeface="Arial"/>
                <a:ea typeface="DejaVu Sans"/>
              </a:rPr>
              <a:t>  </a:t>
            </a:r>
            <a:r>
              <a:rPr kumimoji="0" lang="cs-CZ" sz="1800" b="0" i="1" u="none" strike="noStrike" kern="1200" cap="none" spc="-1" normalizeH="0" baseline="0" noProof="0" dirty="0">
                <a:ln>
                  <a:noFill/>
                </a:ln>
                <a:solidFill>
                  <a:srgbClr val="000000"/>
                </a:solidFill>
                <a:effectLst/>
                <a:uLnTx/>
                <a:uFillTx/>
                <a:latin typeface="Gill Sans MT"/>
                <a:ea typeface="DejaVu Sans"/>
              </a:rPr>
              <a:t>podpora</a:t>
            </a:r>
            <a:r>
              <a:rPr kumimoji="0" lang="cs-CZ" sz="1800" b="0" i="1" u="none" strike="noStrike" kern="1200" cap="none" spc="-26" normalizeH="0" baseline="0" noProof="0" dirty="0">
                <a:ln>
                  <a:noFill/>
                </a:ln>
                <a:solidFill>
                  <a:srgbClr val="000000"/>
                </a:solidFill>
                <a:effectLst/>
                <a:uLnTx/>
                <a:uFillTx/>
                <a:latin typeface="Gill Sans MT"/>
                <a:ea typeface="DejaVu Sans"/>
              </a:rPr>
              <a:t> </a:t>
            </a:r>
            <a:r>
              <a:rPr kumimoji="0" lang="cs-CZ" sz="1800" b="0" i="1" u="none" strike="noStrike" kern="1200" cap="none" spc="-1" normalizeH="0" baseline="0" noProof="0" dirty="0">
                <a:ln>
                  <a:noFill/>
                </a:ln>
                <a:solidFill>
                  <a:srgbClr val="000000"/>
                </a:solidFill>
                <a:effectLst/>
                <a:uLnTx/>
                <a:uFillTx/>
                <a:latin typeface="Gill Sans MT"/>
                <a:ea typeface="DejaVu Sans"/>
              </a:rPr>
              <a:t>je cílena</a:t>
            </a:r>
            <a:r>
              <a:rPr kumimoji="0" lang="cs-CZ" sz="1800" b="0" i="1" u="none" strike="noStrike" kern="1200" cap="none" spc="-12" normalizeH="0" baseline="0" noProof="0" dirty="0">
                <a:ln>
                  <a:noFill/>
                </a:ln>
                <a:solidFill>
                  <a:srgbClr val="000000"/>
                </a:solidFill>
                <a:effectLst/>
                <a:uLnTx/>
                <a:uFillTx/>
                <a:latin typeface="Gill Sans MT"/>
                <a:ea typeface="DejaVu Sans"/>
              </a:rPr>
              <a:t> </a:t>
            </a:r>
            <a:r>
              <a:rPr kumimoji="0" lang="cs-CZ" sz="1800" b="0" i="1" u="none" strike="noStrike" kern="1200" cap="none" spc="-1" normalizeH="0" baseline="0" noProof="0" dirty="0">
                <a:ln>
                  <a:noFill/>
                </a:ln>
                <a:solidFill>
                  <a:srgbClr val="000000"/>
                </a:solidFill>
                <a:effectLst/>
                <a:uLnTx/>
                <a:uFillTx/>
                <a:latin typeface="Gill Sans MT"/>
                <a:ea typeface="DejaVu Sans"/>
              </a:rPr>
              <a:t>na pěstování</a:t>
            </a:r>
            <a:r>
              <a:rPr kumimoji="0" lang="cs-CZ" sz="1800" b="0" i="1" u="none" strike="noStrike" kern="1200" cap="none" spc="-32" normalizeH="0" baseline="0" noProof="0" dirty="0">
                <a:ln>
                  <a:noFill/>
                </a:ln>
                <a:solidFill>
                  <a:srgbClr val="000000"/>
                </a:solidFill>
                <a:effectLst/>
                <a:uLnTx/>
                <a:uFillTx/>
                <a:latin typeface="Gill Sans MT"/>
                <a:ea typeface="DejaVu Sans"/>
              </a:rPr>
              <a:t> </a:t>
            </a:r>
            <a:r>
              <a:rPr kumimoji="0" lang="cs-CZ" sz="1800" b="0" i="1" u="none" strike="noStrike" kern="1200" cap="none" spc="-1" normalizeH="0" baseline="0" noProof="0" dirty="0">
                <a:ln>
                  <a:noFill/>
                </a:ln>
                <a:solidFill>
                  <a:srgbClr val="000000"/>
                </a:solidFill>
                <a:effectLst/>
                <a:uLnTx/>
                <a:uFillTx/>
                <a:latin typeface="Gill Sans MT"/>
                <a:ea typeface="DejaVu Sans"/>
              </a:rPr>
              <a:t>víceletých</a:t>
            </a:r>
            <a:r>
              <a:rPr kumimoji="0" lang="cs-CZ" sz="1800" b="0" i="1" u="none" strike="noStrike" kern="1200" cap="none" spc="-26" normalizeH="0" baseline="0" noProof="0" dirty="0">
                <a:ln>
                  <a:noFill/>
                </a:ln>
                <a:solidFill>
                  <a:srgbClr val="000000"/>
                </a:solidFill>
                <a:effectLst/>
                <a:uLnTx/>
                <a:uFillTx/>
                <a:latin typeface="Gill Sans MT"/>
                <a:ea typeface="DejaVu Sans"/>
              </a:rPr>
              <a:t> </a:t>
            </a:r>
            <a:r>
              <a:rPr kumimoji="0" lang="cs-CZ" sz="1800" b="0" i="1" u="none" strike="noStrike" kern="1200" cap="none" spc="-12" normalizeH="0" baseline="0" noProof="0" dirty="0">
                <a:ln>
                  <a:noFill/>
                </a:ln>
                <a:solidFill>
                  <a:srgbClr val="000000"/>
                </a:solidFill>
                <a:effectLst/>
                <a:uLnTx/>
                <a:uFillTx/>
                <a:latin typeface="Gill Sans MT"/>
                <a:ea typeface="DejaVu Sans"/>
              </a:rPr>
              <a:t>pícnin </a:t>
            </a:r>
            <a:r>
              <a:rPr kumimoji="0" lang="cs-CZ" sz="1800" b="0" i="0" u="none" strike="noStrike" kern="1200" cap="none" spc="-1" normalizeH="0" baseline="0" noProof="0" dirty="0">
                <a:ln>
                  <a:noFill/>
                </a:ln>
                <a:solidFill>
                  <a:srgbClr val="000000"/>
                </a:solidFill>
                <a:effectLst/>
                <a:uLnTx/>
                <a:uFillTx/>
                <a:latin typeface="Gill Sans MT"/>
                <a:ea typeface="DejaVu Sans"/>
              </a:rPr>
              <a:t>jako</a:t>
            </a:r>
            <a:r>
              <a:rPr kumimoji="0" lang="cs-CZ" sz="1800" b="0" i="0" u="none" strike="noStrike" kern="1200" cap="none" spc="-120"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hlavní</a:t>
            </a:r>
            <a:r>
              <a:rPr kumimoji="0" lang="cs-CZ" sz="1800" b="0" i="0" u="none" strike="noStrike" kern="1200" cap="none" spc="-12" normalizeH="0" baseline="0" noProof="0" dirty="0">
                <a:ln>
                  <a:noFill/>
                </a:ln>
                <a:solidFill>
                  <a:srgbClr val="000000"/>
                </a:solidFill>
                <a:effectLst/>
                <a:uLnTx/>
                <a:uFillTx/>
                <a:latin typeface="Gill Sans MT"/>
                <a:ea typeface="DejaVu Sans"/>
              </a:rPr>
              <a:t> </a:t>
            </a:r>
            <a:r>
              <a:rPr kumimoji="0" lang="cs-CZ" sz="1800" b="0" i="0" u="none" strike="noStrike" kern="1200" cap="none" spc="-41" normalizeH="0" baseline="0" noProof="0" dirty="0">
                <a:ln>
                  <a:noFill/>
                </a:ln>
                <a:solidFill>
                  <a:srgbClr val="000000"/>
                </a:solidFill>
                <a:effectLst/>
                <a:uLnTx/>
                <a:uFillTx/>
                <a:latin typeface="Gill Sans MT"/>
                <a:ea typeface="DejaVu Sans"/>
              </a:rPr>
              <a:t>plodiny,</a:t>
            </a:r>
            <a:r>
              <a:rPr kumimoji="0" lang="cs-CZ" sz="1800" b="0" i="0" u="none" strike="noStrike" kern="1200" cap="none" spc="-86"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sklizení</a:t>
            </a:r>
            <a:r>
              <a:rPr kumimoji="0" lang="cs-CZ" sz="1800" b="0" i="0" u="none" strike="noStrike" kern="1200" cap="none" spc="-7"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a</a:t>
            </a:r>
            <a:r>
              <a:rPr kumimoji="0" lang="cs-CZ" sz="1800" b="0" i="0" u="none" strike="noStrike" kern="1200" cap="none" spc="-7"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odvezení</a:t>
            </a:r>
            <a:r>
              <a:rPr kumimoji="0" lang="cs-CZ" sz="1800" b="0" i="0" u="none" strike="noStrike" kern="1200" cap="none" spc="-21" normalizeH="0" baseline="0" noProof="0" dirty="0">
                <a:ln>
                  <a:noFill/>
                </a:ln>
                <a:solidFill>
                  <a:srgbClr val="000000"/>
                </a:solidFill>
                <a:effectLst/>
                <a:uLnTx/>
                <a:uFillTx/>
                <a:latin typeface="Gill Sans MT"/>
                <a:ea typeface="DejaVu Sans"/>
              </a:rPr>
              <a:t> </a:t>
            </a:r>
            <a:r>
              <a:rPr kumimoji="0" lang="cs-CZ" sz="1800" b="0" i="0" u="none" strike="noStrike" kern="1200" cap="none" spc="-12" normalizeH="0" baseline="0" noProof="0" dirty="0">
                <a:ln>
                  <a:noFill/>
                </a:ln>
                <a:solidFill>
                  <a:srgbClr val="000000"/>
                </a:solidFill>
                <a:effectLst/>
                <a:uLnTx/>
                <a:uFillTx/>
                <a:latin typeface="Gill Sans MT"/>
                <a:ea typeface="DejaVu Sans"/>
              </a:rPr>
              <a:t>produkce </a:t>
            </a:r>
            <a:r>
              <a:rPr kumimoji="0" lang="cs-CZ" sz="1800" b="0" i="0" u="none" strike="noStrike" kern="1200" cap="none" spc="-1" normalizeH="0" baseline="0" noProof="0" dirty="0">
                <a:ln>
                  <a:noFill/>
                </a:ln>
                <a:solidFill>
                  <a:srgbClr val="000000"/>
                </a:solidFill>
                <a:effectLst/>
                <a:uLnTx/>
                <a:uFillTx/>
                <a:latin typeface="Gill Sans MT"/>
                <a:ea typeface="DejaVu Sans"/>
              </a:rPr>
              <a:t>z</a:t>
            </a:r>
            <a:r>
              <a:rPr kumimoji="0" lang="cs-CZ" sz="1800" b="0" i="0" u="none" strike="noStrike" kern="1200" cap="none" spc="-15"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dílu půdního</a:t>
            </a:r>
            <a:r>
              <a:rPr kumimoji="0" lang="cs-CZ" sz="1800" b="0" i="0" u="none" strike="noStrike" kern="1200" cap="none" spc="-21" normalizeH="0" baseline="0" noProof="0" dirty="0">
                <a:ln>
                  <a:noFill/>
                </a:ln>
                <a:solidFill>
                  <a:srgbClr val="000000"/>
                </a:solidFill>
                <a:effectLst/>
                <a:uLnTx/>
                <a:uFillTx/>
                <a:latin typeface="Gill Sans MT"/>
                <a:ea typeface="DejaVu Sans"/>
              </a:rPr>
              <a:t> </a:t>
            </a:r>
            <a:r>
              <a:rPr kumimoji="0" lang="cs-CZ" sz="1800" b="0" i="0" u="none" strike="noStrike" kern="1200" cap="none" spc="-12" normalizeH="0" baseline="0" noProof="0" dirty="0">
                <a:ln>
                  <a:noFill/>
                </a:ln>
                <a:solidFill>
                  <a:srgbClr val="000000"/>
                </a:solidFill>
                <a:effectLst/>
                <a:uLnTx/>
                <a:uFillTx/>
                <a:latin typeface="Gill Sans MT"/>
                <a:ea typeface="DejaVu Sans"/>
              </a:rPr>
              <a:t>bloku</a:t>
            </a:r>
            <a:endParaRPr kumimoji="0" lang="cs-CZ" sz="1800" b="0" i="0" u="none" strike="noStrike" kern="1200" cap="none" spc="-1" normalizeH="0" baseline="0" noProof="0" dirty="0">
              <a:ln>
                <a:noFill/>
              </a:ln>
              <a:solidFill>
                <a:prstClr val="black"/>
              </a:solidFill>
              <a:effectLst/>
              <a:uLnTx/>
              <a:uFillTx/>
              <a:latin typeface="Arial"/>
            </a:endParaRPr>
          </a:p>
          <a:p>
            <a:pPr marL="756360" marR="0" lvl="0" indent="-285480" algn="just" defTabSz="914400" rtl="0" eaLnBrk="1" fontAlgn="auto" latinLnBrk="0" hangingPunct="1">
              <a:lnSpc>
                <a:spcPct val="100000"/>
              </a:lnSpc>
              <a:spcBef>
                <a:spcPts val="210"/>
              </a:spcBef>
              <a:spcAft>
                <a:spcPts val="0"/>
              </a:spcAft>
              <a:buClrTx/>
              <a:buSzTx/>
              <a:buFontTx/>
              <a:buNone/>
              <a:tabLst/>
              <a:defRPr/>
            </a:pPr>
            <a:r>
              <a:rPr kumimoji="0" lang="cs-CZ" sz="1800" b="0" i="0" u="none" strike="noStrike" kern="1200" cap="none" spc="-1" normalizeH="0" baseline="0" noProof="0" dirty="0">
                <a:ln>
                  <a:noFill/>
                </a:ln>
                <a:solidFill>
                  <a:srgbClr val="000000"/>
                </a:solidFill>
                <a:effectLst/>
                <a:uLnTx/>
                <a:uFillTx/>
                <a:latin typeface="Arial"/>
                <a:ea typeface="DejaVu Sans"/>
              </a:rPr>
              <a:t>•</a:t>
            </a:r>
            <a:r>
              <a:rPr kumimoji="0" lang="cs-CZ" sz="1800" b="0" i="0" u="none" strike="noStrike" kern="1200" cap="none" spc="279" normalizeH="0" baseline="0" noProof="0" dirty="0">
                <a:ln>
                  <a:noFill/>
                </a:ln>
                <a:solidFill>
                  <a:srgbClr val="000000"/>
                </a:solidFill>
                <a:effectLst/>
                <a:uLnTx/>
                <a:uFillTx/>
                <a:latin typeface="Arial"/>
                <a:ea typeface="DejaVu Sans"/>
              </a:rPr>
              <a:t>  </a:t>
            </a:r>
            <a:r>
              <a:rPr kumimoji="0" lang="cs-CZ" sz="1800" b="1" i="0" u="none" strike="noStrike" kern="1200" cap="none" spc="-1" normalizeH="0" baseline="0" noProof="0" dirty="0">
                <a:ln>
                  <a:noFill/>
                </a:ln>
                <a:solidFill>
                  <a:srgbClr val="000000"/>
                </a:solidFill>
                <a:effectLst/>
                <a:uLnTx/>
                <a:uFillTx/>
                <a:latin typeface="Gill Sans MT"/>
                <a:ea typeface="DejaVu Sans"/>
              </a:rPr>
              <a:t>seznam</a:t>
            </a:r>
            <a:r>
              <a:rPr kumimoji="0" lang="cs-CZ" sz="1800" b="1" i="0" u="none" strike="noStrike" kern="1200" cap="none" spc="-21" normalizeH="0" baseline="0" noProof="0" dirty="0">
                <a:ln>
                  <a:noFill/>
                </a:ln>
                <a:solidFill>
                  <a:srgbClr val="000000"/>
                </a:solidFill>
                <a:effectLst/>
                <a:uLnTx/>
                <a:uFillTx/>
                <a:latin typeface="Gill Sans MT"/>
                <a:ea typeface="DejaVu Sans"/>
              </a:rPr>
              <a:t> </a:t>
            </a:r>
            <a:r>
              <a:rPr kumimoji="0" lang="cs-CZ" sz="1800" b="1" i="0" u="none" strike="noStrike" kern="1200" cap="none" spc="-12" normalizeH="0" baseline="0" noProof="0" dirty="0">
                <a:ln>
                  <a:noFill/>
                </a:ln>
                <a:solidFill>
                  <a:srgbClr val="000000"/>
                </a:solidFill>
                <a:effectLst/>
                <a:uLnTx/>
                <a:uFillTx/>
                <a:latin typeface="Gill Sans MT"/>
                <a:ea typeface="DejaVu Sans"/>
              </a:rPr>
              <a:t>podporovaných</a:t>
            </a:r>
            <a:r>
              <a:rPr kumimoji="0" lang="cs-CZ" sz="1800" b="1" i="0" u="none" strike="noStrike" kern="1200" cap="none" spc="21" normalizeH="0" baseline="0" noProof="0" dirty="0">
                <a:ln>
                  <a:noFill/>
                </a:ln>
                <a:solidFill>
                  <a:srgbClr val="000000"/>
                </a:solidFill>
                <a:effectLst/>
                <a:uLnTx/>
                <a:uFillTx/>
                <a:latin typeface="Gill Sans MT"/>
                <a:ea typeface="DejaVu Sans"/>
              </a:rPr>
              <a:t> </a:t>
            </a:r>
            <a:r>
              <a:rPr kumimoji="0" lang="cs-CZ" sz="1800" b="1" i="0" u="none" strike="noStrike" kern="1200" cap="none" spc="-12" normalizeH="0" baseline="0" noProof="0" dirty="0">
                <a:ln>
                  <a:noFill/>
                </a:ln>
                <a:solidFill>
                  <a:srgbClr val="000000"/>
                </a:solidFill>
                <a:effectLst/>
                <a:uLnTx/>
                <a:uFillTx/>
                <a:latin typeface="Gill Sans MT"/>
                <a:ea typeface="DejaVu Sans"/>
              </a:rPr>
              <a:t>víceletých pícnin</a:t>
            </a:r>
            <a:endParaRPr kumimoji="0" lang="cs-CZ" sz="1800" b="0" i="0" u="none" strike="noStrike" kern="1200" cap="none" spc="-1" normalizeH="0" baseline="0" noProof="0" dirty="0">
              <a:ln>
                <a:noFill/>
              </a:ln>
              <a:solidFill>
                <a:prstClr val="black"/>
              </a:solidFill>
              <a:effectLst/>
              <a:uLnTx/>
              <a:uFillTx/>
              <a:latin typeface="Arial"/>
            </a:endParaRPr>
          </a:p>
          <a:p>
            <a:pPr marL="12600" marR="0" lvl="0" indent="-285480" algn="just" defTabSz="914400" rtl="0" eaLnBrk="1" fontAlgn="auto" latinLnBrk="0" hangingPunct="1">
              <a:lnSpc>
                <a:spcPct val="100000"/>
              </a:lnSpc>
              <a:spcBef>
                <a:spcPts val="201"/>
              </a:spcBef>
              <a:spcAft>
                <a:spcPts val="0"/>
              </a:spcAft>
              <a:buClrTx/>
              <a:buSzTx/>
              <a:buFontTx/>
              <a:buNone/>
              <a:tabLst/>
              <a:defRPr/>
            </a:pPr>
            <a:r>
              <a:rPr kumimoji="0" lang="cs-CZ" sz="1800" b="0" i="0" u="none" strike="noStrike" kern="1200" cap="none" spc="-1" normalizeH="0" baseline="0" noProof="0" dirty="0">
                <a:ln>
                  <a:noFill/>
                </a:ln>
                <a:solidFill>
                  <a:srgbClr val="000000"/>
                </a:solidFill>
                <a:effectLst/>
                <a:uLnTx/>
                <a:uFillTx/>
                <a:latin typeface="Arial"/>
                <a:ea typeface="DejaVu Sans"/>
              </a:rPr>
              <a:t>•</a:t>
            </a:r>
            <a:r>
              <a:rPr kumimoji="0" lang="cs-CZ" sz="1800" b="0" i="0" u="none" strike="noStrike" kern="1200" cap="none" spc="276"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případné</a:t>
            </a:r>
            <a:r>
              <a:rPr kumimoji="0" lang="cs-CZ" sz="1800" b="0" i="0" u="none" strike="noStrike" kern="1200" cap="none" spc="-15"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přepasení</a:t>
            </a:r>
            <a:r>
              <a:rPr kumimoji="0" lang="cs-CZ" sz="1800" b="0" i="0" u="none" strike="noStrike" kern="1200" cap="none" spc="-26"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se</a:t>
            </a:r>
            <a:r>
              <a:rPr kumimoji="0" lang="cs-CZ" sz="1800" b="0" i="0" u="none" strike="noStrike" kern="1200" cap="none" spc="-15"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provádí</a:t>
            </a:r>
            <a:r>
              <a:rPr kumimoji="0" lang="cs-CZ" sz="1800" b="0" i="0" u="none" strike="noStrike" kern="1200" cap="none" spc="-41"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nejdříve</a:t>
            </a:r>
            <a:r>
              <a:rPr kumimoji="0" lang="cs-CZ" sz="1800" b="0" i="0" u="none" strike="noStrike" kern="1200" cap="none" spc="-21" normalizeH="0" baseline="0" noProof="0" dirty="0">
                <a:ln>
                  <a:noFill/>
                </a:ln>
                <a:solidFill>
                  <a:srgbClr val="000000"/>
                </a:solidFill>
                <a:effectLst/>
                <a:uLnTx/>
                <a:uFillTx/>
                <a:latin typeface="Gill Sans MT"/>
                <a:ea typeface="DejaVu Sans"/>
              </a:rPr>
              <a:t> </a:t>
            </a:r>
            <a:r>
              <a:rPr kumimoji="0" lang="cs-CZ" sz="1800" b="0" i="0" u="none" strike="noStrike" kern="1200" cap="none" spc="-12" normalizeH="0" baseline="0" noProof="0" dirty="0">
                <a:ln>
                  <a:noFill/>
                </a:ln>
                <a:solidFill>
                  <a:srgbClr val="000000"/>
                </a:solidFill>
                <a:effectLst/>
                <a:uLnTx/>
                <a:uFillTx/>
                <a:latin typeface="Gill Sans MT"/>
                <a:ea typeface="DejaVu Sans"/>
              </a:rPr>
              <a:t>31.10.</a:t>
            </a:r>
            <a:endParaRPr kumimoji="0" lang="cs-CZ" sz="1800" b="0" i="0" u="none" strike="noStrike" kern="1200" cap="none" spc="-1" normalizeH="0" baseline="0" noProof="0" dirty="0">
              <a:ln>
                <a:noFill/>
              </a:ln>
              <a:solidFill>
                <a:prstClr val="black"/>
              </a:solidFill>
              <a:effectLst/>
              <a:uLnTx/>
              <a:uFillTx/>
              <a:latin typeface="Arial"/>
            </a:endParaRPr>
          </a:p>
        </p:txBody>
      </p:sp>
      <p:graphicFrame>
        <p:nvGraphicFramePr>
          <p:cNvPr id="556" name="Table 5"/>
          <p:cNvGraphicFramePr/>
          <p:nvPr/>
        </p:nvGraphicFramePr>
        <p:xfrm>
          <a:off x="6291000" y="1626840"/>
          <a:ext cx="5779440" cy="2562480"/>
        </p:xfrm>
        <a:graphic>
          <a:graphicData uri="http://schemas.openxmlformats.org/drawingml/2006/table">
            <a:tbl>
              <a:tblPr/>
              <a:tblGrid>
                <a:gridCol w="1926360">
                  <a:extLst>
                    <a:ext uri="{9D8B030D-6E8A-4147-A177-3AD203B41FA5}">
                      <a16:colId xmlns:a16="http://schemas.microsoft.com/office/drawing/2014/main" xmlns="" val="20000"/>
                    </a:ext>
                  </a:extLst>
                </a:gridCol>
                <a:gridCol w="1926360">
                  <a:extLst>
                    <a:ext uri="{9D8B030D-6E8A-4147-A177-3AD203B41FA5}">
                      <a16:colId xmlns:a16="http://schemas.microsoft.com/office/drawing/2014/main" xmlns="" val="20001"/>
                    </a:ext>
                  </a:extLst>
                </a:gridCol>
                <a:gridCol w="1926720">
                  <a:extLst>
                    <a:ext uri="{9D8B030D-6E8A-4147-A177-3AD203B41FA5}">
                      <a16:colId xmlns:a16="http://schemas.microsoft.com/office/drawing/2014/main" xmlns="" val="20002"/>
                    </a:ext>
                  </a:extLst>
                </a:gridCol>
              </a:tblGrid>
              <a:tr h="366120">
                <a:tc rowSpan="2">
                  <a:txBody>
                    <a:bodyPr/>
                    <a:lstStyle/>
                    <a:p>
                      <a:pPr>
                        <a:lnSpc>
                          <a:spcPct val="100000"/>
                        </a:lnSpc>
                        <a:spcBef>
                          <a:spcPts val="11"/>
                        </a:spcBef>
                      </a:pPr>
                      <a:endParaRPr lang="cs-CZ" sz="1800" b="0" strike="noStrike" spc="-1">
                        <a:latin typeface="Arial"/>
                      </a:endParaRPr>
                    </a:p>
                    <a:p>
                      <a:pPr marL="2520" algn="ctr">
                        <a:lnSpc>
                          <a:spcPct val="100000"/>
                        </a:lnSpc>
                        <a:spcBef>
                          <a:spcPts val="6"/>
                        </a:spcBef>
                      </a:pPr>
                      <a:r>
                        <a:rPr lang="cs-CZ" sz="1800" b="1" strike="noStrike" spc="-1">
                          <a:solidFill>
                            <a:srgbClr val="FFFFFF"/>
                          </a:solidFill>
                          <a:latin typeface="Calibri"/>
                        </a:rPr>
                        <a:t>Standardní</a:t>
                      </a:r>
                      <a:r>
                        <a:rPr lang="cs-CZ" sz="1800" b="1" strike="noStrike" spc="-72">
                          <a:solidFill>
                            <a:srgbClr val="FFFFFF"/>
                          </a:solidFill>
                          <a:latin typeface="Calibri"/>
                        </a:rPr>
                        <a:t> </a:t>
                      </a:r>
                      <a:r>
                        <a:rPr lang="cs-CZ" sz="1800" b="1" strike="noStrike" spc="-21">
                          <a:solidFill>
                            <a:srgbClr val="FFFFFF"/>
                          </a:solidFill>
                          <a:latin typeface="Calibri"/>
                        </a:rPr>
                        <a:t>orná</a:t>
                      </a:r>
                      <a:endParaRPr lang="cs-CZ" sz="1800" b="0" strike="noStrike" spc="-1">
                        <a:latin typeface="Arial"/>
                      </a:endParaRPr>
                    </a:p>
                    <a:p>
                      <a:pPr marL="1440" algn="ctr">
                        <a:lnSpc>
                          <a:spcPct val="100000"/>
                        </a:lnSpc>
                      </a:pPr>
                      <a:r>
                        <a:rPr lang="cs-CZ" sz="1800" b="1" strike="noStrike" spc="-21">
                          <a:solidFill>
                            <a:srgbClr val="FFFFFF"/>
                          </a:solidFill>
                          <a:latin typeface="Calibri"/>
                        </a:rPr>
                        <a:t>půda</a:t>
                      </a:r>
                      <a:endParaRPr lang="cs-CZ" sz="1800" b="0" strike="noStrike" spc="-1">
                        <a:latin typeface="Arial"/>
                      </a:endParaRPr>
                    </a:p>
                  </a:txBody>
                  <a:tcPr>
                    <a:lnL w="12240">
                      <a:solidFill>
                        <a:srgbClr val="FFFFFF"/>
                      </a:solidFill>
                    </a:lnL>
                    <a:lnR w="38160">
                      <a:solidFill>
                        <a:srgbClr val="FFFFFF"/>
                      </a:solidFill>
                    </a:lnR>
                    <a:lnT w="12240">
                      <a:solidFill>
                        <a:srgbClr val="FFFFFF"/>
                      </a:solidFill>
                    </a:lnT>
                    <a:lnB w="38160">
                      <a:solidFill>
                        <a:srgbClr val="FFFFFF"/>
                      </a:solidFill>
                    </a:lnB>
                    <a:solidFill>
                      <a:srgbClr val="6FAC46"/>
                    </a:solidFill>
                  </a:tcPr>
                </a:tc>
                <a:tc gridSpan="2">
                  <a:txBody>
                    <a:bodyPr/>
                    <a:lstStyle/>
                    <a:p>
                      <a:pPr marL="975240">
                        <a:lnSpc>
                          <a:spcPct val="100000"/>
                        </a:lnSpc>
                        <a:spcBef>
                          <a:spcPts val="241"/>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3816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915480">
                <a:tc vMerge="1">
                  <a:txBody>
                    <a:bodyPr/>
                    <a:lstStyle/>
                    <a:p>
                      <a:endParaRPr lang="cs-CZ"/>
                    </a:p>
                  </a:txBody>
                  <a:tcPr marL="90000" marR="90000">
                    <a:solidFill>
                      <a:srgbClr val="729FCF"/>
                    </a:solidFill>
                  </a:tcPr>
                </a:tc>
                <a:tc>
                  <a:txBody>
                    <a:bodyPr/>
                    <a:lstStyle/>
                    <a:p>
                      <a:pPr marL="1800" algn="ctr">
                        <a:lnSpc>
                          <a:spcPct val="100000"/>
                        </a:lnSpc>
                        <a:spcBef>
                          <a:spcPts val="241"/>
                        </a:spcBef>
                      </a:pPr>
                      <a:r>
                        <a:rPr lang="cs-CZ" sz="1800" b="0" strike="noStrike" spc="-12">
                          <a:solidFill>
                            <a:srgbClr val="000000"/>
                          </a:solidFill>
                          <a:latin typeface="Calibri"/>
                        </a:rPr>
                        <a:t>Přechodné</a:t>
                      </a:r>
                      <a:endParaRPr lang="cs-CZ" sz="1800" b="0" strike="noStrike" spc="-1">
                        <a:latin typeface="Arial"/>
                      </a:endParaRPr>
                    </a:p>
                    <a:p>
                      <a:pPr marL="1440" algn="ctr">
                        <a:lnSpc>
                          <a:spcPct val="100000"/>
                        </a:lnSpc>
                      </a:pPr>
                      <a:r>
                        <a:rPr lang="cs-CZ" sz="1800" b="0" strike="noStrike" spc="-12">
                          <a:solidFill>
                            <a:srgbClr val="000000"/>
                          </a:solidFill>
                          <a:latin typeface="Calibri"/>
                        </a:rPr>
                        <a:t>období</a:t>
                      </a:r>
                      <a:endParaRPr lang="cs-CZ" sz="1800" b="0" strike="noStrike" spc="-1">
                        <a:latin typeface="Arial"/>
                      </a:endParaRPr>
                    </a:p>
                  </a:txBody>
                  <a:tcPr>
                    <a:lnL w="3816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481320">
                        <a:lnSpc>
                          <a:spcPct val="100000"/>
                        </a:lnSpc>
                        <a:spcBef>
                          <a:spcPts val="241"/>
                        </a:spcBef>
                      </a:pPr>
                      <a:r>
                        <a:rPr lang="cs-CZ" sz="1800" b="0" strike="noStrike" spc="-12">
                          <a:solidFill>
                            <a:srgbClr val="000000"/>
                          </a:solidFill>
                          <a:latin typeface="Calibri"/>
                        </a:rPr>
                        <a:t>Ekologická</a:t>
                      </a:r>
                      <a:endParaRPr lang="cs-CZ" sz="1800" b="0" strike="noStrike" spc="-1">
                        <a:latin typeface="Arial"/>
                      </a:endParaRPr>
                    </a:p>
                    <a:p>
                      <a:pPr marL="53028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640440">
                <a:tc>
                  <a:txBody>
                    <a:bodyPr/>
                    <a:lstStyle/>
                    <a:p>
                      <a:pPr marL="194400" indent="324360">
                        <a:lnSpc>
                          <a:spcPct val="100000"/>
                        </a:lnSpc>
                        <a:spcBef>
                          <a:spcPts val="244"/>
                        </a:spcBef>
                      </a:pPr>
                      <a:r>
                        <a:rPr lang="cs-CZ" sz="1800" b="0" strike="noStrike" spc="-12">
                          <a:solidFill>
                            <a:srgbClr val="000000"/>
                          </a:solidFill>
                          <a:latin typeface="Calibri"/>
                        </a:rPr>
                        <a:t>Pěstování </a:t>
                      </a:r>
                      <a:r>
                        <a:rPr lang="cs-CZ" sz="1800" b="0" strike="noStrike" spc="-1">
                          <a:solidFill>
                            <a:srgbClr val="000000"/>
                          </a:solidFill>
                          <a:latin typeface="Calibri"/>
                        </a:rPr>
                        <a:t>víceletých</a:t>
                      </a:r>
                      <a:r>
                        <a:rPr lang="cs-CZ" sz="1800" b="0" strike="noStrike" spc="-35">
                          <a:solidFill>
                            <a:srgbClr val="000000"/>
                          </a:solidFill>
                          <a:latin typeface="Calibri"/>
                        </a:rPr>
                        <a:t> </a:t>
                      </a:r>
                      <a:r>
                        <a:rPr lang="cs-CZ" sz="1800" b="0" strike="noStrike" spc="-12">
                          <a:solidFill>
                            <a:srgbClr val="000000"/>
                          </a:solidFill>
                          <a:latin typeface="Calibri"/>
                        </a:rPr>
                        <a:t>pícnin</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EBF0E9"/>
                    </a:solidFill>
                  </a:tcPr>
                </a:tc>
                <a:tc>
                  <a:txBody>
                    <a:bodyPr/>
                    <a:lstStyle/>
                    <a:p>
                      <a:pPr marL="790560">
                        <a:lnSpc>
                          <a:spcPct val="100000"/>
                        </a:lnSpc>
                        <a:spcBef>
                          <a:spcPts val="1321"/>
                        </a:spcBef>
                      </a:pPr>
                      <a:r>
                        <a:rPr lang="cs-CZ" sz="1800" b="0" strike="noStrike" spc="-26">
                          <a:solidFill>
                            <a:srgbClr val="000000"/>
                          </a:solidFill>
                          <a:latin typeface="Calibri"/>
                        </a:rPr>
                        <a:t>137</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790560">
                        <a:lnSpc>
                          <a:spcPct val="100000"/>
                        </a:lnSpc>
                        <a:spcBef>
                          <a:spcPts val="1321"/>
                        </a:spcBef>
                      </a:pPr>
                      <a:r>
                        <a:rPr lang="cs-CZ" sz="1800" b="0" strike="noStrike" spc="-26">
                          <a:solidFill>
                            <a:srgbClr val="000000"/>
                          </a:solidFill>
                          <a:latin typeface="Calibri"/>
                        </a:rPr>
                        <a:t>120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r h="640440">
                <a:tc>
                  <a:txBody>
                    <a:bodyPr/>
                    <a:lstStyle/>
                    <a:p>
                      <a:pPr algn="ctr">
                        <a:lnSpc>
                          <a:spcPct val="100000"/>
                        </a:lnSpc>
                        <a:spcBef>
                          <a:spcPts val="434"/>
                        </a:spcBef>
                      </a:pPr>
                      <a:r>
                        <a:rPr lang="cs-CZ" sz="1800" b="0" strike="noStrike" spc="-12">
                          <a:solidFill>
                            <a:srgbClr val="000000"/>
                          </a:solidFill>
                          <a:latin typeface="Calibri"/>
                        </a:rPr>
                        <a:t>Pěstování</a:t>
                      </a:r>
                      <a:r>
                        <a:rPr lang="cs-CZ" sz="1800" b="0" strike="noStrike" spc="-46">
                          <a:solidFill>
                            <a:srgbClr val="000000"/>
                          </a:solidFill>
                          <a:latin typeface="Calibri"/>
                        </a:rPr>
                        <a:t> </a:t>
                      </a:r>
                      <a:r>
                        <a:rPr lang="cs-CZ" sz="1800" b="0" strike="noStrike" spc="-21">
                          <a:solidFill>
                            <a:srgbClr val="000000"/>
                          </a:solidFill>
                          <a:latin typeface="Calibri"/>
                        </a:rPr>
                        <a:t>trav</a:t>
                      </a:r>
                      <a:endParaRPr lang="cs-CZ" sz="1800" b="0" strike="noStrike" spc="-1">
                        <a:latin typeface="Arial"/>
                      </a:endParaRPr>
                    </a:p>
                    <a:p>
                      <a:pPr marL="1440" algn="ctr">
                        <a:lnSpc>
                          <a:spcPct val="100000"/>
                        </a:lnSpc>
                      </a:pPr>
                      <a:r>
                        <a:rPr lang="cs-CZ" sz="1800" b="0" strike="noStrike" spc="-1">
                          <a:solidFill>
                            <a:srgbClr val="000000"/>
                          </a:solidFill>
                          <a:latin typeface="Calibri"/>
                        </a:rPr>
                        <a:t>na</a:t>
                      </a:r>
                      <a:r>
                        <a:rPr lang="cs-CZ" sz="1800" b="0" strike="noStrike" spc="-7">
                          <a:solidFill>
                            <a:srgbClr val="000000"/>
                          </a:solidFill>
                          <a:latin typeface="Calibri"/>
                        </a:rPr>
                        <a:t> </a:t>
                      </a:r>
                      <a:r>
                        <a:rPr lang="cs-CZ" sz="1800" b="0" strike="noStrike" spc="-12">
                          <a:solidFill>
                            <a:srgbClr val="000000"/>
                          </a:solidFill>
                          <a:latin typeface="Calibri"/>
                        </a:rPr>
                        <a:t>semeno</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790560">
                        <a:lnSpc>
                          <a:spcPct val="100000"/>
                        </a:lnSpc>
                        <a:spcBef>
                          <a:spcPts val="1519"/>
                        </a:spcBef>
                      </a:pPr>
                      <a:r>
                        <a:rPr lang="cs-CZ" sz="1800" b="0" strike="noStrike" spc="-26">
                          <a:solidFill>
                            <a:srgbClr val="000000"/>
                          </a:solidFill>
                          <a:latin typeface="Calibri"/>
                        </a:rPr>
                        <a:t>137</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790560">
                        <a:lnSpc>
                          <a:spcPct val="100000"/>
                        </a:lnSpc>
                        <a:spcBef>
                          <a:spcPts val="1519"/>
                        </a:spcBef>
                      </a:pPr>
                      <a:r>
                        <a:rPr lang="cs-CZ" sz="1800" b="0" strike="noStrike" spc="-26">
                          <a:solidFill>
                            <a:srgbClr val="000000"/>
                          </a:solidFill>
                          <a:latin typeface="Calibri"/>
                        </a:rPr>
                        <a:t>120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3"/>
                  </a:ext>
                </a:extLst>
              </a:tr>
            </a:tbl>
          </a:graphicData>
        </a:graphic>
      </p:graphicFrame>
      <p:grpSp>
        <p:nvGrpSpPr>
          <p:cNvPr id="557" name="Group 6"/>
          <p:cNvGrpSpPr/>
          <p:nvPr/>
        </p:nvGrpSpPr>
        <p:grpSpPr>
          <a:xfrm>
            <a:off x="542520" y="4454640"/>
            <a:ext cx="5177160" cy="1514880"/>
            <a:chOff x="542520" y="4454640"/>
            <a:chExt cx="5177160" cy="1514880"/>
          </a:xfrm>
        </p:grpSpPr>
        <p:pic>
          <p:nvPicPr>
            <p:cNvPr id="558" name="object 11"/>
            <p:cNvPicPr/>
            <p:nvPr/>
          </p:nvPicPr>
          <p:blipFill>
            <a:blip r:embed="rId5"/>
            <a:stretch/>
          </p:blipFill>
          <p:spPr>
            <a:xfrm>
              <a:off x="542520" y="4454640"/>
              <a:ext cx="5177160" cy="1514880"/>
            </a:xfrm>
            <a:prstGeom prst="rect">
              <a:avLst/>
            </a:prstGeom>
            <a:ln>
              <a:noFill/>
            </a:ln>
          </p:spPr>
        </p:pic>
        <p:sp>
          <p:nvSpPr>
            <p:cNvPr id="559" name="CustomShape 7"/>
            <p:cNvSpPr/>
            <p:nvPr/>
          </p:nvSpPr>
          <p:spPr>
            <a:xfrm>
              <a:off x="559440" y="4462200"/>
              <a:ext cx="5093640" cy="1440720"/>
            </a:xfrm>
            <a:custGeom>
              <a:avLst/>
              <a:gdLst/>
              <a:ahLst/>
              <a:cxnLst/>
              <a:rect l="l" t="t" r="r" b="b"/>
              <a:pathLst>
                <a:path w="5095240" h="1442085">
                  <a:moveTo>
                    <a:pt x="4854447" y="0"/>
                  </a:moveTo>
                  <a:lnTo>
                    <a:pt x="240284" y="0"/>
                  </a:lnTo>
                  <a:lnTo>
                    <a:pt x="191859" y="4881"/>
                  </a:lnTo>
                  <a:lnTo>
                    <a:pt x="146755" y="18881"/>
                  </a:lnTo>
                  <a:lnTo>
                    <a:pt x="105940" y="41034"/>
                  </a:lnTo>
                  <a:lnTo>
                    <a:pt x="70378" y="70373"/>
                  </a:lnTo>
                  <a:lnTo>
                    <a:pt x="41037" y="105934"/>
                  </a:lnTo>
                  <a:lnTo>
                    <a:pt x="18883" y="146750"/>
                  </a:lnTo>
                  <a:lnTo>
                    <a:pt x="4881" y="191855"/>
                  </a:lnTo>
                  <a:lnTo>
                    <a:pt x="0" y="240283"/>
                  </a:lnTo>
                  <a:lnTo>
                    <a:pt x="0" y="1201419"/>
                  </a:lnTo>
                  <a:lnTo>
                    <a:pt x="4881" y="1249844"/>
                  </a:lnTo>
                  <a:lnTo>
                    <a:pt x="18883" y="1294948"/>
                  </a:lnTo>
                  <a:lnTo>
                    <a:pt x="41037" y="1335763"/>
                  </a:lnTo>
                  <a:lnTo>
                    <a:pt x="70378" y="1371325"/>
                  </a:lnTo>
                  <a:lnTo>
                    <a:pt x="105940" y="1400666"/>
                  </a:lnTo>
                  <a:lnTo>
                    <a:pt x="146755" y="1422820"/>
                  </a:lnTo>
                  <a:lnTo>
                    <a:pt x="191859" y="1436822"/>
                  </a:lnTo>
                  <a:lnTo>
                    <a:pt x="240284" y="1441703"/>
                  </a:lnTo>
                  <a:lnTo>
                    <a:pt x="4854447" y="1441703"/>
                  </a:lnTo>
                  <a:lnTo>
                    <a:pt x="4902876" y="1436822"/>
                  </a:lnTo>
                  <a:lnTo>
                    <a:pt x="4947981" y="1422820"/>
                  </a:lnTo>
                  <a:lnTo>
                    <a:pt x="4988797" y="1400666"/>
                  </a:lnTo>
                  <a:lnTo>
                    <a:pt x="5024358" y="1371325"/>
                  </a:lnTo>
                  <a:lnTo>
                    <a:pt x="5053697" y="1335763"/>
                  </a:lnTo>
                  <a:lnTo>
                    <a:pt x="5075850" y="1294948"/>
                  </a:lnTo>
                  <a:lnTo>
                    <a:pt x="5089850" y="1249844"/>
                  </a:lnTo>
                  <a:lnTo>
                    <a:pt x="5094732" y="1201419"/>
                  </a:lnTo>
                  <a:lnTo>
                    <a:pt x="5094732" y="240283"/>
                  </a:lnTo>
                  <a:lnTo>
                    <a:pt x="5089850" y="191855"/>
                  </a:lnTo>
                  <a:lnTo>
                    <a:pt x="5075850" y="146750"/>
                  </a:lnTo>
                  <a:lnTo>
                    <a:pt x="5053697" y="105934"/>
                  </a:lnTo>
                  <a:lnTo>
                    <a:pt x="5024358" y="70373"/>
                  </a:lnTo>
                  <a:lnTo>
                    <a:pt x="4988797" y="41034"/>
                  </a:lnTo>
                  <a:lnTo>
                    <a:pt x="4947981" y="18881"/>
                  </a:lnTo>
                  <a:lnTo>
                    <a:pt x="4902876" y="4881"/>
                  </a:lnTo>
                  <a:lnTo>
                    <a:pt x="4854447" y="0"/>
                  </a:lnTo>
                  <a:close/>
                </a:path>
              </a:pathLst>
            </a:custGeom>
            <a:solidFill>
              <a:srgbClr val="E1EFD9"/>
            </a:solidFill>
            <a:ln>
              <a:noFill/>
            </a:ln>
          </p:spPr>
          <p:style>
            <a:lnRef idx="0">
              <a:scrgbClr r="0" g="0" b="0"/>
            </a:lnRef>
            <a:fillRef idx="0">
              <a:scrgbClr r="0" g="0" b="0"/>
            </a:fillRef>
            <a:effectRef idx="0">
              <a:scrgbClr r="0" g="0" b="0"/>
            </a:effectRef>
            <a:fontRef idx="minor"/>
          </p:style>
        </p:sp>
      </p:grpSp>
      <p:pic>
        <p:nvPicPr>
          <p:cNvPr id="560" name="object 13"/>
          <p:cNvPicPr/>
          <p:nvPr/>
        </p:nvPicPr>
        <p:blipFill>
          <a:blip r:embed="rId6"/>
          <a:stretch/>
        </p:blipFill>
        <p:spPr>
          <a:xfrm>
            <a:off x="530280" y="4073760"/>
            <a:ext cx="288000" cy="288000"/>
          </a:xfrm>
          <a:prstGeom prst="rect">
            <a:avLst/>
          </a:prstGeom>
          <a:ln>
            <a:noFill/>
          </a:ln>
        </p:spPr>
      </p:pic>
      <p:sp>
        <p:nvSpPr>
          <p:cNvPr id="561" name="CustomShape 8"/>
          <p:cNvSpPr/>
          <p:nvPr/>
        </p:nvSpPr>
        <p:spPr>
          <a:xfrm>
            <a:off x="691920" y="3786120"/>
            <a:ext cx="4554720" cy="1857600"/>
          </a:xfrm>
          <a:prstGeom prst="rect">
            <a:avLst/>
          </a:prstGeom>
          <a:noFill/>
          <a:ln>
            <a:noFill/>
          </a:ln>
        </p:spPr>
        <p:style>
          <a:lnRef idx="0">
            <a:scrgbClr r="0" g="0" b="0"/>
          </a:lnRef>
          <a:fillRef idx="0">
            <a:scrgbClr r="0" g="0" b="0"/>
          </a:fillRef>
          <a:effectRef idx="0">
            <a:scrgbClr r="0" g="0" b="0"/>
          </a:effectRef>
          <a:fontRef idx="minor"/>
        </p:style>
        <p:txBody>
          <a:bodyPr lIns="0" tIns="218520" rIns="0" bIns="0">
            <a:spAutoFit/>
          </a:bodyPr>
          <a:lstStyle/>
          <a:p>
            <a:pPr marL="280080" marR="0" lvl="0" indent="0" algn="l" defTabSz="914400" rtl="0" eaLnBrk="1" fontAlgn="auto" latinLnBrk="0" hangingPunct="1">
              <a:lnSpc>
                <a:spcPct val="100000"/>
              </a:lnSpc>
              <a:spcBef>
                <a:spcPts val="1721"/>
              </a:spcBef>
              <a:spcAft>
                <a:spcPts val="0"/>
              </a:spcAft>
              <a:buClrTx/>
              <a:buSzTx/>
              <a:buFontTx/>
              <a:buNone/>
              <a:tabLst/>
              <a:defRPr/>
            </a:pPr>
            <a:r>
              <a:rPr kumimoji="0" lang="cs-CZ" sz="2400" b="0" i="0" u="none" strike="noStrike" kern="1200" cap="none" spc="-12" normalizeH="0" baseline="0" noProof="0">
                <a:ln>
                  <a:noFill/>
                </a:ln>
                <a:solidFill>
                  <a:srgbClr val="000000"/>
                </a:solidFill>
                <a:effectLst/>
                <a:uLnTx/>
                <a:uFillTx/>
                <a:latin typeface="Calibri"/>
                <a:ea typeface="DejaVu Sans"/>
              </a:rPr>
              <a:t>Pěstování</a:t>
            </a:r>
            <a:r>
              <a:rPr kumimoji="0" lang="cs-CZ" sz="2400" b="0" i="0" u="none" strike="noStrike" kern="1200" cap="none" spc="-60"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trav</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na</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2" normalizeH="0" baseline="0" noProof="0">
                <a:ln>
                  <a:noFill/>
                </a:ln>
                <a:solidFill>
                  <a:srgbClr val="000000"/>
                </a:solidFill>
                <a:effectLst/>
                <a:uLnTx/>
                <a:uFillTx/>
                <a:latin typeface="Calibri"/>
                <a:ea typeface="DejaVu Sans"/>
              </a:rPr>
              <a:t>semeno</a:t>
            </a:r>
            <a:endParaRPr kumimoji="0" lang="cs-CZ" sz="2400" b="0" i="0" u="none" strike="noStrike" kern="1200" cap="none" spc="-1" normalizeH="0" baseline="0" noProof="0">
              <a:ln>
                <a:noFill/>
              </a:ln>
              <a:solidFill>
                <a:prstClr val="black"/>
              </a:solidFill>
              <a:effectLst/>
              <a:uLnTx/>
              <a:uFillTx/>
              <a:latin typeface="Arial"/>
            </a:endParaRPr>
          </a:p>
          <a:p>
            <a:pPr marL="299160" marR="0" lvl="0" indent="-285480" algn="just" defTabSz="914400" rtl="0" eaLnBrk="1" fontAlgn="auto" latinLnBrk="0" hangingPunct="1">
              <a:lnSpc>
                <a:spcPct val="100000"/>
              </a:lnSpc>
              <a:spcBef>
                <a:spcPts val="121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96"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podpora</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je cílena</a:t>
            </a:r>
            <a:r>
              <a:rPr kumimoji="0" lang="cs-CZ" sz="1800" b="0" i="0" u="none" strike="noStrike" kern="1200" cap="none" spc="-1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na pěstování</a:t>
            </a:r>
            <a:r>
              <a:rPr kumimoji="0" lang="cs-CZ" sz="1800" b="0" i="0" u="none" strike="noStrike" kern="1200" cap="none" spc="-35"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množitelského </a:t>
            </a:r>
            <a:r>
              <a:rPr kumimoji="0" lang="cs-CZ" sz="1800" b="0" i="0" u="none" strike="noStrike" kern="1200" cap="none" spc="-1" normalizeH="0" baseline="0" noProof="0">
                <a:ln>
                  <a:noFill/>
                </a:ln>
                <a:solidFill>
                  <a:srgbClr val="000000"/>
                </a:solidFill>
                <a:effectLst/>
                <a:uLnTx/>
                <a:uFillTx/>
                <a:latin typeface="Gill Sans MT"/>
                <a:ea typeface="DejaVu Sans"/>
              </a:rPr>
              <a:t>porostu</a:t>
            </a:r>
            <a:r>
              <a:rPr kumimoji="0" lang="cs-CZ" sz="1800" b="0" i="0" u="none" strike="noStrike" kern="1200" cap="none" spc="-137" normalizeH="0" baseline="0" noProof="0">
                <a:ln>
                  <a:noFill/>
                </a:ln>
                <a:solidFill>
                  <a:srgbClr val="000000"/>
                </a:solidFill>
                <a:effectLst/>
                <a:uLnTx/>
                <a:uFillTx/>
                <a:latin typeface="Gill Sans MT"/>
                <a:ea typeface="DejaVu Sans"/>
              </a:rPr>
              <a:t> </a:t>
            </a:r>
            <a:r>
              <a:rPr kumimoji="0" lang="cs-CZ" sz="1800" b="0" i="0" u="none" strike="noStrike" kern="1200" cap="none" spc="-72" normalizeH="0" baseline="0" noProof="0">
                <a:ln>
                  <a:noFill/>
                </a:ln>
                <a:solidFill>
                  <a:srgbClr val="000000"/>
                </a:solidFill>
                <a:effectLst/>
                <a:uLnTx/>
                <a:uFillTx/>
                <a:latin typeface="Gill Sans MT"/>
                <a:ea typeface="DejaVu Sans"/>
              </a:rPr>
              <a:t>trav,</a:t>
            </a:r>
            <a:r>
              <a:rPr kumimoji="0" lang="cs-CZ" sz="1800" b="0" i="0" u="none" strike="noStrike" kern="1200" cap="none" spc="-5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ze kterých</a:t>
            </a:r>
            <a:r>
              <a:rPr kumimoji="0" lang="cs-CZ" sz="1800" b="0" i="0" u="none" strike="noStrike" kern="1200" cap="none" spc="4"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žadatel</a:t>
            </a:r>
            <a:r>
              <a:rPr kumimoji="0" lang="cs-CZ" sz="1800" b="0" i="0" u="none" strike="noStrike" kern="1200" cap="none" spc="-7"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hodlá </a:t>
            </a:r>
            <a:r>
              <a:rPr kumimoji="0" lang="cs-CZ" sz="1800" b="0" i="0" u="none" strike="noStrike" kern="1200" cap="none" spc="-12" normalizeH="0" baseline="0" noProof="0">
                <a:ln>
                  <a:noFill/>
                </a:ln>
                <a:solidFill>
                  <a:srgbClr val="000000"/>
                </a:solidFill>
                <a:effectLst/>
                <a:uLnTx/>
                <a:uFillTx/>
                <a:latin typeface="Gill Sans MT"/>
                <a:ea typeface="DejaVu Sans"/>
              </a:rPr>
              <a:t>získávat semeno</a:t>
            </a:r>
            <a:endParaRPr kumimoji="0" lang="cs-CZ" sz="1800" b="0" i="0" u="none" strike="noStrike" kern="1200" cap="none" spc="-1" normalizeH="0" baseline="0" noProof="0">
              <a:ln>
                <a:noFill/>
              </a:ln>
              <a:solidFill>
                <a:prstClr val="black"/>
              </a:solidFill>
              <a:effectLst/>
              <a:uLnTx/>
              <a:uFillTx/>
              <a:latin typeface="Arial"/>
            </a:endParaRPr>
          </a:p>
          <a:p>
            <a:pPr marL="12600" marR="0" lvl="0" indent="-285480" algn="just" defTabSz="914400" rtl="0" eaLnBrk="1" fontAlgn="auto" latinLnBrk="0" hangingPunct="1">
              <a:lnSpc>
                <a:spcPct val="100000"/>
              </a:lnSpc>
              <a:spcBef>
                <a:spcPts val="17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79"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zákaz</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provádění</a:t>
            </a:r>
            <a:r>
              <a:rPr kumimoji="0" lang="cs-CZ" sz="1800" b="0" i="0" u="none" strike="noStrike" kern="1200" cap="none" spc="-35"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pastvy</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562" name="Group 9"/>
          <p:cNvGrpSpPr/>
          <p:nvPr/>
        </p:nvGrpSpPr>
        <p:grpSpPr>
          <a:xfrm>
            <a:off x="6280560" y="3809880"/>
            <a:ext cx="5671080" cy="2842560"/>
            <a:chOff x="6280560" y="3809880"/>
            <a:chExt cx="5671080" cy="2842560"/>
          </a:xfrm>
        </p:grpSpPr>
        <p:pic>
          <p:nvPicPr>
            <p:cNvPr id="563" name="object 16"/>
            <p:cNvPicPr/>
            <p:nvPr/>
          </p:nvPicPr>
          <p:blipFill>
            <a:blip r:embed="rId7"/>
            <a:stretch/>
          </p:blipFill>
          <p:spPr>
            <a:xfrm>
              <a:off x="6280560" y="3809880"/>
              <a:ext cx="5671080" cy="2842560"/>
            </a:xfrm>
            <a:prstGeom prst="rect">
              <a:avLst/>
            </a:prstGeom>
            <a:ln>
              <a:noFill/>
            </a:ln>
          </p:spPr>
        </p:pic>
        <p:sp>
          <p:nvSpPr>
            <p:cNvPr id="564" name="CustomShape 10"/>
            <p:cNvSpPr/>
            <p:nvPr/>
          </p:nvSpPr>
          <p:spPr>
            <a:xfrm>
              <a:off x="6297120" y="3817800"/>
              <a:ext cx="5587200" cy="2767680"/>
            </a:xfrm>
            <a:custGeom>
              <a:avLst/>
              <a:gdLst/>
              <a:ahLst/>
              <a:cxnLst/>
              <a:rect l="l" t="t" r="r" b="b"/>
              <a:pathLst>
                <a:path w="5588634" h="2769234">
                  <a:moveTo>
                    <a:pt x="5126990" y="0"/>
                  </a:moveTo>
                  <a:lnTo>
                    <a:pt x="461517" y="0"/>
                  </a:lnTo>
                  <a:lnTo>
                    <a:pt x="414330" y="2382"/>
                  </a:lnTo>
                  <a:lnTo>
                    <a:pt x="368506" y="9376"/>
                  </a:lnTo>
                  <a:lnTo>
                    <a:pt x="324276" y="20748"/>
                  </a:lnTo>
                  <a:lnTo>
                    <a:pt x="281874" y="36268"/>
                  </a:lnTo>
                  <a:lnTo>
                    <a:pt x="241531" y="55702"/>
                  </a:lnTo>
                  <a:lnTo>
                    <a:pt x="203479" y="78820"/>
                  </a:lnTo>
                  <a:lnTo>
                    <a:pt x="167949" y="105388"/>
                  </a:lnTo>
                  <a:lnTo>
                    <a:pt x="135175" y="135175"/>
                  </a:lnTo>
                  <a:lnTo>
                    <a:pt x="105388" y="167949"/>
                  </a:lnTo>
                  <a:lnTo>
                    <a:pt x="78820" y="203479"/>
                  </a:lnTo>
                  <a:lnTo>
                    <a:pt x="55702" y="241531"/>
                  </a:lnTo>
                  <a:lnTo>
                    <a:pt x="36268" y="281874"/>
                  </a:lnTo>
                  <a:lnTo>
                    <a:pt x="20748" y="324276"/>
                  </a:lnTo>
                  <a:lnTo>
                    <a:pt x="9376" y="368506"/>
                  </a:lnTo>
                  <a:lnTo>
                    <a:pt x="2382" y="414330"/>
                  </a:lnTo>
                  <a:lnTo>
                    <a:pt x="0" y="461517"/>
                  </a:lnTo>
                  <a:lnTo>
                    <a:pt x="0" y="2307577"/>
                  </a:lnTo>
                  <a:lnTo>
                    <a:pt x="2382" y="2354767"/>
                  </a:lnTo>
                  <a:lnTo>
                    <a:pt x="9376" y="2400593"/>
                  </a:lnTo>
                  <a:lnTo>
                    <a:pt x="20748" y="2444824"/>
                  </a:lnTo>
                  <a:lnTo>
                    <a:pt x="36268" y="2487228"/>
                  </a:lnTo>
                  <a:lnTo>
                    <a:pt x="55702" y="2527572"/>
                  </a:lnTo>
                  <a:lnTo>
                    <a:pt x="78820" y="2565625"/>
                  </a:lnTo>
                  <a:lnTo>
                    <a:pt x="105388" y="2601155"/>
                  </a:lnTo>
                  <a:lnTo>
                    <a:pt x="135175" y="2633930"/>
                  </a:lnTo>
                  <a:lnTo>
                    <a:pt x="167949" y="2663718"/>
                  </a:lnTo>
                  <a:lnTo>
                    <a:pt x="203479" y="2690287"/>
                  </a:lnTo>
                  <a:lnTo>
                    <a:pt x="241531" y="2713404"/>
                  </a:lnTo>
                  <a:lnTo>
                    <a:pt x="281874" y="2732839"/>
                  </a:lnTo>
                  <a:lnTo>
                    <a:pt x="324276" y="2748358"/>
                  </a:lnTo>
                  <a:lnTo>
                    <a:pt x="368506" y="2759731"/>
                  </a:lnTo>
                  <a:lnTo>
                    <a:pt x="414330" y="2766725"/>
                  </a:lnTo>
                  <a:lnTo>
                    <a:pt x="461517" y="2769107"/>
                  </a:lnTo>
                  <a:lnTo>
                    <a:pt x="5126990" y="2769107"/>
                  </a:lnTo>
                  <a:lnTo>
                    <a:pt x="5174177" y="2766725"/>
                  </a:lnTo>
                  <a:lnTo>
                    <a:pt x="5220001" y="2759731"/>
                  </a:lnTo>
                  <a:lnTo>
                    <a:pt x="5264231" y="2748358"/>
                  </a:lnTo>
                  <a:lnTo>
                    <a:pt x="5306633" y="2732839"/>
                  </a:lnTo>
                  <a:lnTo>
                    <a:pt x="5346976" y="2713404"/>
                  </a:lnTo>
                  <a:lnTo>
                    <a:pt x="5385028" y="2690287"/>
                  </a:lnTo>
                  <a:lnTo>
                    <a:pt x="5420558" y="2663718"/>
                  </a:lnTo>
                  <a:lnTo>
                    <a:pt x="5453332" y="2633930"/>
                  </a:lnTo>
                  <a:lnTo>
                    <a:pt x="5483119" y="2601155"/>
                  </a:lnTo>
                  <a:lnTo>
                    <a:pt x="5509687" y="2565625"/>
                  </a:lnTo>
                  <a:lnTo>
                    <a:pt x="5532805" y="2527572"/>
                  </a:lnTo>
                  <a:lnTo>
                    <a:pt x="5552239" y="2487228"/>
                  </a:lnTo>
                  <a:lnTo>
                    <a:pt x="5567759" y="2444824"/>
                  </a:lnTo>
                  <a:lnTo>
                    <a:pt x="5579131" y="2400593"/>
                  </a:lnTo>
                  <a:lnTo>
                    <a:pt x="5586125" y="2354767"/>
                  </a:lnTo>
                  <a:lnTo>
                    <a:pt x="5588508" y="2307577"/>
                  </a:lnTo>
                  <a:lnTo>
                    <a:pt x="5588508" y="461517"/>
                  </a:lnTo>
                  <a:lnTo>
                    <a:pt x="5586125" y="414330"/>
                  </a:lnTo>
                  <a:lnTo>
                    <a:pt x="5579131" y="368506"/>
                  </a:lnTo>
                  <a:lnTo>
                    <a:pt x="5567759" y="324276"/>
                  </a:lnTo>
                  <a:lnTo>
                    <a:pt x="5552239" y="281874"/>
                  </a:lnTo>
                  <a:lnTo>
                    <a:pt x="5532805" y="241531"/>
                  </a:lnTo>
                  <a:lnTo>
                    <a:pt x="5509687" y="203479"/>
                  </a:lnTo>
                  <a:lnTo>
                    <a:pt x="5483119" y="167949"/>
                  </a:lnTo>
                  <a:lnTo>
                    <a:pt x="5453332" y="135175"/>
                  </a:lnTo>
                  <a:lnTo>
                    <a:pt x="5420558" y="105388"/>
                  </a:lnTo>
                  <a:lnTo>
                    <a:pt x="5385028" y="78820"/>
                  </a:lnTo>
                  <a:lnTo>
                    <a:pt x="5346976" y="55702"/>
                  </a:lnTo>
                  <a:lnTo>
                    <a:pt x="5306633" y="36268"/>
                  </a:lnTo>
                  <a:lnTo>
                    <a:pt x="5264231" y="20748"/>
                  </a:lnTo>
                  <a:lnTo>
                    <a:pt x="5220001" y="9376"/>
                  </a:lnTo>
                  <a:lnTo>
                    <a:pt x="5174177" y="2382"/>
                  </a:lnTo>
                  <a:lnTo>
                    <a:pt x="5126990"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65" name="CustomShape 11"/>
          <p:cNvSpPr/>
          <p:nvPr/>
        </p:nvSpPr>
        <p:spPr>
          <a:xfrm>
            <a:off x="6468480" y="3694320"/>
            <a:ext cx="5395320" cy="2817360"/>
          </a:xfrm>
          <a:prstGeom prst="rect">
            <a:avLst/>
          </a:prstGeom>
          <a:noFill/>
          <a:ln>
            <a:noFill/>
          </a:ln>
        </p:spPr>
        <p:style>
          <a:lnRef idx="0">
            <a:scrgbClr r="0" g="0" b="0"/>
          </a:lnRef>
          <a:fillRef idx="0">
            <a:scrgbClr r="0" g="0" b="0"/>
          </a:fillRef>
          <a:effectRef idx="0">
            <a:scrgbClr r="0" g="0" b="0"/>
          </a:effectRef>
          <a:fontRef idx="minor"/>
        </p:style>
        <p:txBody>
          <a:bodyPr lIns="0" tIns="165600" rIns="0" bIns="0">
            <a:spAutoFit/>
          </a:bodyPr>
          <a:lstStyle/>
          <a:p>
            <a:pPr marL="12600" marR="0" lvl="0" indent="0" algn="l" defTabSz="914400" rtl="0" eaLnBrk="1" fontAlgn="auto" latinLnBrk="0" hangingPunct="1">
              <a:lnSpc>
                <a:spcPct val="100000"/>
              </a:lnSpc>
              <a:spcBef>
                <a:spcPts val="1304"/>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Biopásy,</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Druhově</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bohaté</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pokrytí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o.p.,</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Ochrana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čejky</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choch.</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AEKO)</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AEKO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Zatravňování</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orné</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půdy</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poskytne</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AEKO)</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silvoorebný</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na </a:t>
            </a:r>
            <a:r>
              <a:rPr kumimoji="0" lang="cs-CZ" sz="1800" b="0" i="0" u="none" strike="noStrike" kern="1200" cap="none" spc="-1" normalizeH="0" baseline="0" noProof="0">
                <a:ln>
                  <a:noFill/>
                </a:ln>
                <a:solidFill>
                  <a:srgbClr val="000000"/>
                </a:solidFill>
                <a:effectLst/>
                <a:uLnTx/>
                <a:uFillTx/>
                <a:latin typeface="Calibri"/>
                <a:ea typeface="DejaVu Sans"/>
              </a:rPr>
              <a:t>plochu</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pěstovanými</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plodinami,</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nikoli</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ochranný </a:t>
            </a:r>
            <a:r>
              <a:rPr kumimoji="0" lang="cs-CZ" sz="1800" b="0" i="0" u="none" strike="noStrike" kern="1200" cap="none" spc="-1" normalizeH="0" baseline="0" noProof="0">
                <a:ln>
                  <a:noFill/>
                </a:ln>
                <a:solidFill>
                  <a:srgbClr val="000000"/>
                </a:solidFill>
                <a:effectLst/>
                <a:uLnTx/>
                <a:uFillTx/>
                <a:latin typeface="Calibri"/>
                <a:ea typeface="DejaVu Sans"/>
              </a:rPr>
              <a:t>pás</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podél</a:t>
            </a:r>
            <a:r>
              <a:rPr kumimoji="0" lang="cs-CZ" sz="1800" b="0" i="0" u="none" strike="noStrike" kern="1200" cap="none" spc="-12" normalizeH="0" baseline="0" noProof="0">
                <a:ln>
                  <a:noFill/>
                </a:ln>
                <a:solidFill>
                  <a:srgbClr val="000000"/>
                </a:solidFill>
                <a:effectLst/>
                <a:uLnTx/>
                <a:uFillTx/>
                <a:latin typeface="Calibri"/>
                <a:ea typeface="DejaVu Sans"/>
              </a:rPr>
              <a:t> dřevin)</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object 3"/>
          <p:cNvPicPr/>
          <p:nvPr/>
        </p:nvPicPr>
        <p:blipFill>
          <a:blip r:embed="rId2"/>
          <a:stretch/>
        </p:blipFill>
        <p:spPr>
          <a:xfrm>
            <a:off x="193680" y="175320"/>
            <a:ext cx="484560" cy="484560"/>
          </a:xfrm>
          <a:prstGeom prst="rect">
            <a:avLst/>
          </a:prstGeom>
          <a:ln>
            <a:noFill/>
          </a:ln>
        </p:spPr>
      </p:pic>
      <p:grpSp>
        <p:nvGrpSpPr>
          <p:cNvPr id="568" name="Group 2"/>
          <p:cNvGrpSpPr/>
          <p:nvPr/>
        </p:nvGrpSpPr>
        <p:grpSpPr>
          <a:xfrm>
            <a:off x="461880" y="1609200"/>
            <a:ext cx="5561280" cy="4020480"/>
            <a:chOff x="461880" y="1609200"/>
            <a:chExt cx="5561280" cy="4020480"/>
          </a:xfrm>
        </p:grpSpPr>
        <p:pic>
          <p:nvPicPr>
            <p:cNvPr id="569" name="object 5"/>
            <p:cNvPicPr/>
            <p:nvPr/>
          </p:nvPicPr>
          <p:blipFill>
            <a:blip r:embed="rId3"/>
            <a:stretch/>
          </p:blipFill>
          <p:spPr>
            <a:xfrm>
              <a:off x="461880" y="1609200"/>
              <a:ext cx="5561280" cy="4020480"/>
            </a:xfrm>
            <a:prstGeom prst="rect">
              <a:avLst/>
            </a:prstGeom>
            <a:ln>
              <a:noFill/>
            </a:ln>
          </p:spPr>
        </p:pic>
        <p:sp>
          <p:nvSpPr>
            <p:cNvPr id="570" name="CustomShape 3"/>
            <p:cNvSpPr/>
            <p:nvPr/>
          </p:nvSpPr>
          <p:spPr>
            <a:xfrm>
              <a:off x="478440" y="1617120"/>
              <a:ext cx="5477400" cy="3945600"/>
            </a:xfrm>
            <a:custGeom>
              <a:avLst/>
              <a:gdLst/>
              <a:ahLst/>
              <a:cxnLst/>
              <a:rect l="l" t="t" r="r" b="b"/>
              <a:pathLst>
                <a:path w="5478780" h="3947160">
                  <a:moveTo>
                    <a:pt x="4820920" y="0"/>
                  </a:moveTo>
                  <a:lnTo>
                    <a:pt x="657872" y="0"/>
                  </a:lnTo>
                  <a:lnTo>
                    <a:pt x="610889" y="1651"/>
                  </a:lnTo>
                  <a:lnTo>
                    <a:pt x="564798" y="6532"/>
                  </a:lnTo>
                  <a:lnTo>
                    <a:pt x="519710" y="14531"/>
                  </a:lnTo>
                  <a:lnTo>
                    <a:pt x="475736" y="25536"/>
                  </a:lnTo>
                  <a:lnTo>
                    <a:pt x="432988" y="39436"/>
                  </a:lnTo>
                  <a:lnTo>
                    <a:pt x="391576" y="56120"/>
                  </a:lnTo>
                  <a:lnTo>
                    <a:pt x="351613" y="75477"/>
                  </a:lnTo>
                  <a:lnTo>
                    <a:pt x="313210" y="97396"/>
                  </a:lnTo>
                  <a:lnTo>
                    <a:pt x="276477" y="121764"/>
                  </a:lnTo>
                  <a:lnTo>
                    <a:pt x="241526" y="148472"/>
                  </a:lnTo>
                  <a:lnTo>
                    <a:pt x="208469" y="177406"/>
                  </a:lnTo>
                  <a:lnTo>
                    <a:pt x="177417" y="208457"/>
                  </a:lnTo>
                  <a:lnTo>
                    <a:pt x="148481" y="241513"/>
                  </a:lnTo>
                  <a:lnTo>
                    <a:pt x="121772" y="276463"/>
                  </a:lnTo>
                  <a:lnTo>
                    <a:pt x="97402" y="313195"/>
                  </a:lnTo>
                  <a:lnTo>
                    <a:pt x="75483" y="351598"/>
                  </a:lnTo>
                  <a:lnTo>
                    <a:pt x="56125" y="391561"/>
                  </a:lnTo>
                  <a:lnTo>
                    <a:pt x="39439" y="432972"/>
                  </a:lnTo>
                  <a:lnTo>
                    <a:pt x="25538" y="475720"/>
                  </a:lnTo>
                  <a:lnTo>
                    <a:pt x="14532" y="519694"/>
                  </a:lnTo>
                  <a:lnTo>
                    <a:pt x="6532" y="564783"/>
                  </a:lnTo>
                  <a:lnTo>
                    <a:pt x="1651" y="610875"/>
                  </a:lnTo>
                  <a:lnTo>
                    <a:pt x="0" y="657860"/>
                  </a:lnTo>
                  <a:lnTo>
                    <a:pt x="0" y="3289300"/>
                  </a:lnTo>
                  <a:lnTo>
                    <a:pt x="1651" y="3336284"/>
                  </a:lnTo>
                  <a:lnTo>
                    <a:pt x="6532" y="3382376"/>
                  </a:lnTo>
                  <a:lnTo>
                    <a:pt x="14532" y="3427465"/>
                  </a:lnTo>
                  <a:lnTo>
                    <a:pt x="25538" y="3471439"/>
                  </a:lnTo>
                  <a:lnTo>
                    <a:pt x="39439" y="3514187"/>
                  </a:lnTo>
                  <a:lnTo>
                    <a:pt x="56125" y="3555598"/>
                  </a:lnTo>
                  <a:lnTo>
                    <a:pt x="75483" y="3595561"/>
                  </a:lnTo>
                  <a:lnTo>
                    <a:pt x="97402" y="3633964"/>
                  </a:lnTo>
                  <a:lnTo>
                    <a:pt x="121772" y="3670696"/>
                  </a:lnTo>
                  <a:lnTo>
                    <a:pt x="148481" y="3705646"/>
                  </a:lnTo>
                  <a:lnTo>
                    <a:pt x="177417" y="3738702"/>
                  </a:lnTo>
                  <a:lnTo>
                    <a:pt x="208469" y="3769753"/>
                  </a:lnTo>
                  <a:lnTo>
                    <a:pt x="241526" y="3798687"/>
                  </a:lnTo>
                  <a:lnTo>
                    <a:pt x="276477" y="3825395"/>
                  </a:lnTo>
                  <a:lnTo>
                    <a:pt x="313210" y="3849763"/>
                  </a:lnTo>
                  <a:lnTo>
                    <a:pt x="351613" y="3871682"/>
                  </a:lnTo>
                  <a:lnTo>
                    <a:pt x="391576" y="3891039"/>
                  </a:lnTo>
                  <a:lnTo>
                    <a:pt x="432988" y="3907723"/>
                  </a:lnTo>
                  <a:lnTo>
                    <a:pt x="475736" y="3921623"/>
                  </a:lnTo>
                  <a:lnTo>
                    <a:pt x="519710" y="3932628"/>
                  </a:lnTo>
                  <a:lnTo>
                    <a:pt x="564798" y="3940627"/>
                  </a:lnTo>
                  <a:lnTo>
                    <a:pt x="610889" y="3945508"/>
                  </a:lnTo>
                  <a:lnTo>
                    <a:pt x="657872" y="3947160"/>
                  </a:lnTo>
                  <a:lnTo>
                    <a:pt x="4820920" y="3947160"/>
                  </a:lnTo>
                  <a:lnTo>
                    <a:pt x="4867904" y="3945508"/>
                  </a:lnTo>
                  <a:lnTo>
                    <a:pt x="4913996" y="3940627"/>
                  </a:lnTo>
                  <a:lnTo>
                    <a:pt x="4959085" y="3932628"/>
                  </a:lnTo>
                  <a:lnTo>
                    <a:pt x="5003059" y="3921623"/>
                  </a:lnTo>
                  <a:lnTo>
                    <a:pt x="5045807" y="3907723"/>
                  </a:lnTo>
                  <a:lnTo>
                    <a:pt x="5087218" y="3891039"/>
                  </a:lnTo>
                  <a:lnTo>
                    <a:pt x="5127181" y="3871682"/>
                  </a:lnTo>
                  <a:lnTo>
                    <a:pt x="5165584" y="3849763"/>
                  </a:lnTo>
                  <a:lnTo>
                    <a:pt x="5202316" y="3825395"/>
                  </a:lnTo>
                  <a:lnTo>
                    <a:pt x="5237266" y="3798687"/>
                  </a:lnTo>
                  <a:lnTo>
                    <a:pt x="5270322" y="3769753"/>
                  </a:lnTo>
                  <a:lnTo>
                    <a:pt x="5301373" y="3738702"/>
                  </a:lnTo>
                  <a:lnTo>
                    <a:pt x="5330307" y="3705646"/>
                  </a:lnTo>
                  <a:lnTo>
                    <a:pt x="5357015" y="3670696"/>
                  </a:lnTo>
                  <a:lnTo>
                    <a:pt x="5381383" y="3633964"/>
                  </a:lnTo>
                  <a:lnTo>
                    <a:pt x="5403302" y="3595561"/>
                  </a:lnTo>
                  <a:lnTo>
                    <a:pt x="5422659" y="3555598"/>
                  </a:lnTo>
                  <a:lnTo>
                    <a:pt x="5439343" y="3514187"/>
                  </a:lnTo>
                  <a:lnTo>
                    <a:pt x="5453243" y="3471439"/>
                  </a:lnTo>
                  <a:lnTo>
                    <a:pt x="5464248" y="3427465"/>
                  </a:lnTo>
                  <a:lnTo>
                    <a:pt x="5472247" y="3382376"/>
                  </a:lnTo>
                  <a:lnTo>
                    <a:pt x="5477128" y="3336284"/>
                  </a:lnTo>
                  <a:lnTo>
                    <a:pt x="5478780" y="3289300"/>
                  </a:lnTo>
                  <a:lnTo>
                    <a:pt x="5478780" y="657860"/>
                  </a:lnTo>
                  <a:lnTo>
                    <a:pt x="5477128" y="610875"/>
                  </a:lnTo>
                  <a:lnTo>
                    <a:pt x="5472247" y="564783"/>
                  </a:lnTo>
                  <a:lnTo>
                    <a:pt x="5464248" y="519694"/>
                  </a:lnTo>
                  <a:lnTo>
                    <a:pt x="5453243" y="475720"/>
                  </a:lnTo>
                  <a:lnTo>
                    <a:pt x="5439343" y="432972"/>
                  </a:lnTo>
                  <a:lnTo>
                    <a:pt x="5422659" y="391561"/>
                  </a:lnTo>
                  <a:lnTo>
                    <a:pt x="5403302" y="351598"/>
                  </a:lnTo>
                  <a:lnTo>
                    <a:pt x="5381383" y="313195"/>
                  </a:lnTo>
                  <a:lnTo>
                    <a:pt x="5357015" y="276463"/>
                  </a:lnTo>
                  <a:lnTo>
                    <a:pt x="5330307" y="241513"/>
                  </a:lnTo>
                  <a:lnTo>
                    <a:pt x="5301373" y="208457"/>
                  </a:lnTo>
                  <a:lnTo>
                    <a:pt x="5270322" y="177406"/>
                  </a:lnTo>
                  <a:lnTo>
                    <a:pt x="5237266" y="148472"/>
                  </a:lnTo>
                  <a:lnTo>
                    <a:pt x="5202316" y="121764"/>
                  </a:lnTo>
                  <a:lnTo>
                    <a:pt x="5165584" y="97396"/>
                  </a:lnTo>
                  <a:lnTo>
                    <a:pt x="5127181" y="75477"/>
                  </a:lnTo>
                  <a:lnTo>
                    <a:pt x="5087218" y="56120"/>
                  </a:lnTo>
                  <a:lnTo>
                    <a:pt x="5045807" y="39436"/>
                  </a:lnTo>
                  <a:lnTo>
                    <a:pt x="5003059" y="25536"/>
                  </a:lnTo>
                  <a:lnTo>
                    <a:pt x="4959085" y="14531"/>
                  </a:lnTo>
                  <a:lnTo>
                    <a:pt x="4913996" y="6532"/>
                  </a:lnTo>
                  <a:lnTo>
                    <a:pt x="4867904" y="1651"/>
                  </a:lnTo>
                  <a:lnTo>
                    <a:pt x="4820920" y="0"/>
                  </a:lnTo>
                  <a:close/>
                </a:path>
              </a:pathLst>
            </a:custGeom>
            <a:solidFill>
              <a:srgbClr val="E1EFD9"/>
            </a:solidFill>
            <a:ln>
              <a:noFill/>
            </a:ln>
          </p:spPr>
          <p:style>
            <a:lnRef idx="0">
              <a:scrgbClr r="0" g="0" b="0"/>
            </a:lnRef>
            <a:fillRef idx="0">
              <a:scrgbClr r="0" g="0" b="0"/>
            </a:fillRef>
            <a:effectRef idx="0">
              <a:scrgbClr r="0" g="0" b="0"/>
            </a:effectRef>
            <a:fontRef idx="minor"/>
          </p:style>
        </p:sp>
      </p:grpSp>
      <p:pic>
        <p:nvPicPr>
          <p:cNvPr id="571" name="object 7"/>
          <p:cNvPicPr/>
          <p:nvPr/>
        </p:nvPicPr>
        <p:blipFill>
          <a:blip r:embed="rId4"/>
          <a:stretch/>
        </p:blipFill>
        <p:spPr>
          <a:xfrm>
            <a:off x="577440" y="1159920"/>
            <a:ext cx="288000" cy="288000"/>
          </a:xfrm>
          <a:prstGeom prst="rect">
            <a:avLst/>
          </a:prstGeom>
          <a:ln>
            <a:noFill/>
          </a:ln>
        </p:spPr>
      </p:pic>
      <p:sp>
        <p:nvSpPr>
          <p:cNvPr id="572" name="CustomShape 4"/>
          <p:cNvSpPr/>
          <p:nvPr/>
        </p:nvSpPr>
        <p:spPr>
          <a:xfrm>
            <a:off x="846360" y="351720"/>
            <a:ext cx="9956758" cy="934740"/>
          </a:xfrm>
          <a:prstGeom prst="rect">
            <a:avLst/>
          </a:prstGeom>
          <a:noFill/>
          <a:ln>
            <a:noFill/>
          </a:ln>
        </p:spPr>
        <p:style>
          <a:lnRef idx="0">
            <a:scrgbClr r="0" g="0" b="0"/>
          </a:lnRef>
          <a:fillRef idx="0">
            <a:scrgbClr r="0" g="0" b="0"/>
          </a:fillRef>
          <a:effectRef idx="0">
            <a:scrgbClr r="0" g="0" b="0"/>
          </a:effectRef>
          <a:fontRef idx="minor"/>
        </p:style>
        <p:txBody>
          <a:bodyPr wrap="square" lIns="0" tIns="176400" rIns="0" bIns="0">
            <a:spAutoFit/>
          </a:bodyPr>
          <a:lstStyle/>
          <a:p>
            <a:pPr marL="12600" marR="0" lvl="0" indent="0" algn="l" defTabSz="914400" rtl="0" eaLnBrk="1" fontAlgn="auto" latinLnBrk="0" hangingPunct="1">
              <a:lnSpc>
                <a:spcPct val="100000"/>
              </a:lnSpc>
              <a:spcBef>
                <a:spcPts val="1389"/>
              </a:spcBef>
              <a:spcAft>
                <a:spcPts val="0"/>
              </a:spcAft>
              <a:buClrTx/>
              <a:buSzTx/>
              <a:buFontTx/>
              <a:buNone/>
              <a:tabLst/>
              <a:defRPr/>
            </a:pPr>
            <a:r>
              <a:rPr kumimoji="0" lang="cs-CZ" sz="2000" b="1" i="0" u="none" strike="noStrike" kern="1200" cap="none" spc="-12" normalizeH="0" baseline="0" noProof="0" dirty="0">
                <a:ln>
                  <a:noFill/>
                </a:ln>
                <a:solidFill>
                  <a:srgbClr val="000000"/>
                </a:solidFill>
                <a:effectLst/>
                <a:uLnTx/>
                <a:uFillTx/>
                <a:latin typeface="Calibri"/>
                <a:ea typeface="DejaVu Sans"/>
              </a:rPr>
              <a:t>standardní</a:t>
            </a:r>
            <a:r>
              <a:rPr kumimoji="0" lang="cs-CZ" sz="2000" b="1" i="0" u="none" strike="noStrike" kern="1200" cap="none" spc="-72" normalizeH="0" baseline="0" noProof="0" dirty="0">
                <a:ln>
                  <a:noFill/>
                </a:ln>
                <a:solidFill>
                  <a:srgbClr val="000000"/>
                </a:solidFill>
                <a:effectLst/>
                <a:uLnTx/>
                <a:uFillTx/>
                <a:latin typeface="Calibri"/>
                <a:ea typeface="DejaVu Sans"/>
              </a:rPr>
              <a:t> </a:t>
            </a:r>
            <a:r>
              <a:rPr kumimoji="0" lang="cs-CZ" sz="2000" b="1" i="0" u="none" strike="noStrike" kern="1200" cap="none" spc="-1" normalizeH="0" baseline="0" noProof="0" dirty="0">
                <a:ln>
                  <a:noFill/>
                </a:ln>
                <a:solidFill>
                  <a:srgbClr val="000000"/>
                </a:solidFill>
                <a:effectLst/>
                <a:uLnTx/>
                <a:uFillTx/>
                <a:latin typeface="Calibri"/>
                <a:ea typeface="DejaVu Sans"/>
              </a:rPr>
              <a:t>orná</a:t>
            </a:r>
            <a:r>
              <a:rPr kumimoji="0" lang="cs-CZ" sz="2000" b="1" i="0" u="none" strike="noStrike" kern="1200" cap="none" spc="-21" normalizeH="0" baseline="0" noProof="0" dirty="0">
                <a:ln>
                  <a:noFill/>
                </a:ln>
                <a:solidFill>
                  <a:srgbClr val="000000"/>
                </a:solidFill>
                <a:effectLst/>
                <a:uLnTx/>
                <a:uFillTx/>
                <a:latin typeface="Calibri"/>
                <a:ea typeface="DejaVu Sans"/>
              </a:rPr>
              <a:t> půda</a:t>
            </a:r>
            <a:endParaRPr kumimoji="0" lang="cs-CZ" sz="2000" b="0" i="0" u="none" strike="noStrike" kern="1200" cap="none" spc="-1" normalizeH="0" baseline="0" noProof="0" dirty="0">
              <a:ln>
                <a:noFill/>
              </a:ln>
              <a:solidFill>
                <a:prstClr val="black"/>
              </a:solidFill>
              <a:effectLst/>
              <a:uLnTx/>
              <a:uFillTx/>
              <a:latin typeface="Arial"/>
            </a:endParaRPr>
          </a:p>
          <a:p>
            <a:pPr marL="108720" marR="0" lvl="0" indent="0" algn="l" defTabSz="914400" rtl="0" eaLnBrk="1" fontAlgn="auto" latinLnBrk="0" hangingPunct="1">
              <a:lnSpc>
                <a:spcPct val="100000"/>
              </a:lnSpc>
              <a:spcBef>
                <a:spcPts val="1066"/>
              </a:spcBef>
              <a:spcAft>
                <a:spcPts val="0"/>
              </a:spcAft>
              <a:buClrTx/>
              <a:buSzTx/>
              <a:buFontTx/>
              <a:buNone/>
              <a:tabLst/>
              <a:defRPr/>
            </a:pPr>
            <a:r>
              <a:rPr kumimoji="0" lang="cs-CZ" sz="2000" b="0" i="0" u="none" strike="noStrike" kern="1200" cap="none" spc="-12" normalizeH="0" baseline="0" noProof="0" dirty="0">
                <a:ln>
                  <a:noFill/>
                </a:ln>
                <a:solidFill>
                  <a:srgbClr val="000000"/>
                </a:solidFill>
                <a:effectLst/>
                <a:uLnTx/>
                <a:uFillTx/>
                <a:latin typeface="Calibri"/>
                <a:ea typeface="DejaVu Sans"/>
              </a:rPr>
              <a:t>Pěstování</a:t>
            </a:r>
            <a:r>
              <a:rPr kumimoji="0" lang="cs-CZ" sz="2000" b="0" i="0" u="none" strike="noStrike" kern="1200" cap="none" spc="-86"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ostatních</a:t>
            </a:r>
            <a:r>
              <a:rPr kumimoji="0" lang="cs-CZ" sz="2000" b="0" i="0" u="none" strike="noStrike" kern="1200" cap="none" spc="-92" normalizeH="0" baseline="0" noProof="0" dirty="0">
                <a:ln>
                  <a:noFill/>
                </a:ln>
                <a:solidFill>
                  <a:srgbClr val="000000"/>
                </a:solidFill>
                <a:effectLst/>
                <a:uLnTx/>
                <a:uFillTx/>
                <a:latin typeface="Calibri"/>
                <a:ea typeface="DejaVu Sans"/>
              </a:rPr>
              <a:t> </a:t>
            </a:r>
            <a:r>
              <a:rPr kumimoji="0" lang="cs-CZ" sz="2000" b="0" i="0" u="none" strike="noStrike" kern="1200" cap="none" spc="-12" normalizeH="0" baseline="0" noProof="0" dirty="0">
                <a:ln>
                  <a:noFill/>
                </a:ln>
                <a:solidFill>
                  <a:srgbClr val="000000"/>
                </a:solidFill>
                <a:effectLst/>
                <a:uLnTx/>
                <a:uFillTx/>
                <a:latin typeface="Calibri"/>
                <a:ea typeface="DejaVu Sans"/>
              </a:rPr>
              <a:t>plodin</a:t>
            </a:r>
            <a:endParaRPr kumimoji="0" lang="cs-CZ" sz="2000" b="0" i="0" u="none" strike="noStrike" kern="1200" cap="none" spc="-1" normalizeH="0" baseline="0" noProof="0" dirty="0">
              <a:ln>
                <a:noFill/>
              </a:ln>
              <a:solidFill>
                <a:prstClr val="black"/>
              </a:solidFill>
              <a:effectLst/>
              <a:uLnTx/>
              <a:uFillTx/>
              <a:latin typeface="Arial"/>
            </a:endParaRPr>
          </a:p>
        </p:txBody>
      </p:sp>
      <p:sp>
        <p:nvSpPr>
          <p:cNvPr id="573" name="CustomShape 5"/>
          <p:cNvSpPr/>
          <p:nvPr/>
        </p:nvSpPr>
        <p:spPr>
          <a:xfrm>
            <a:off x="744840" y="1767600"/>
            <a:ext cx="4904640" cy="16779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podpora</a:t>
            </a:r>
            <a:r>
              <a:rPr kumimoji="0" lang="cs-CZ" sz="1800" b="0" i="0" u="none" strike="noStrike" kern="1200" cap="none" spc="-41"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není poskytována</a:t>
            </a:r>
            <a:r>
              <a:rPr kumimoji="0" lang="cs-CZ" sz="1800" b="0" i="0" u="none" strike="noStrike" kern="1200" cap="none" spc="-52"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pouze</a:t>
            </a:r>
            <a:r>
              <a:rPr kumimoji="0" lang="cs-CZ" sz="1800" b="0" i="0" u="none" strike="noStrike" kern="1200" cap="none" spc="-15"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na</a:t>
            </a:r>
            <a:r>
              <a:rPr kumimoji="0" lang="cs-CZ" sz="1800" b="0" i="0" u="none" strike="noStrike" kern="1200" cap="none" spc="-15"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šťovík</a:t>
            </a:r>
            <a:r>
              <a:rPr kumimoji="0" lang="cs-CZ" sz="1800" b="0" i="0" u="none" strike="noStrike" kern="1200" cap="none" spc="-32" normalizeH="0" baseline="0" noProof="0" dirty="0">
                <a:ln>
                  <a:noFill/>
                </a:ln>
                <a:solidFill>
                  <a:srgbClr val="000000"/>
                </a:solidFill>
                <a:effectLst/>
                <a:uLnTx/>
                <a:uFillTx/>
                <a:latin typeface="Gill Sans MT"/>
                <a:ea typeface="DejaVu Sans"/>
              </a:rPr>
              <a:t> </a:t>
            </a:r>
            <a:r>
              <a:rPr kumimoji="0" lang="cs-CZ" sz="1800" b="0" i="0" u="none" strike="noStrike" kern="1200" cap="none" spc="-12" normalizeH="0" baseline="0" noProof="0" dirty="0">
                <a:ln>
                  <a:noFill/>
                </a:ln>
                <a:solidFill>
                  <a:srgbClr val="000000"/>
                </a:solidFill>
                <a:effectLst/>
                <a:uLnTx/>
                <a:uFillTx/>
                <a:latin typeface="Gill Sans MT"/>
                <a:ea typeface="DejaVu Sans"/>
              </a:rPr>
              <a:t>kyselý </a:t>
            </a:r>
            <a:r>
              <a:rPr kumimoji="0" lang="cs-CZ" sz="1800" b="0" i="0" u="none" strike="noStrike" kern="1200" cap="none" spc="-1" normalizeH="0" baseline="0" noProof="0" dirty="0">
                <a:ln>
                  <a:noFill/>
                </a:ln>
                <a:solidFill>
                  <a:srgbClr val="000000"/>
                </a:solidFill>
                <a:effectLst/>
                <a:uLnTx/>
                <a:uFillTx/>
                <a:latin typeface="Gill Sans MT"/>
                <a:ea typeface="DejaVu Sans"/>
              </a:rPr>
              <a:t>(s</a:t>
            </a:r>
            <a:r>
              <a:rPr kumimoji="0" lang="cs-CZ" sz="1800" b="0" i="0" u="none" strike="noStrike" kern="1200" cap="none" spc="-32"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výjimkou</a:t>
            </a:r>
            <a:r>
              <a:rPr kumimoji="0" lang="cs-CZ" sz="1800" b="0" i="0" u="none" strike="noStrike" kern="1200" cap="none" spc="-32"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err="1">
                <a:ln>
                  <a:noFill/>
                </a:ln>
                <a:solidFill>
                  <a:srgbClr val="000000"/>
                </a:solidFill>
                <a:effectLst/>
                <a:uLnTx/>
                <a:uFillTx/>
                <a:latin typeface="Gill Sans MT"/>
                <a:ea typeface="DejaVu Sans"/>
              </a:rPr>
              <a:t>Rumex</a:t>
            </a:r>
            <a:r>
              <a:rPr kumimoji="0" lang="cs-CZ" sz="1800" b="0" i="0" u="none" strike="noStrike" kern="1200" cap="none" spc="-26"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OK2)</a:t>
            </a:r>
            <a:r>
              <a:rPr kumimoji="0" lang="cs-CZ" sz="1800" b="0" i="0" u="none" strike="noStrike" kern="1200" cap="none" spc="-26"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a</a:t>
            </a:r>
            <a:r>
              <a:rPr kumimoji="0" lang="cs-CZ" sz="1800" b="0" i="0" u="none" strike="noStrike" kern="1200" cap="none" spc="-26" normalizeH="0" baseline="0" noProof="0" dirty="0">
                <a:ln>
                  <a:noFill/>
                </a:ln>
                <a:solidFill>
                  <a:srgbClr val="000000"/>
                </a:solidFill>
                <a:effectLst/>
                <a:uLnTx/>
                <a:uFillTx/>
                <a:latin typeface="Gill Sans MT"/>
                <a:ea typeface="DejaVu Sans"/>
              </a:rPr>
              <a:t> </a:t>
            </a:r>
            <a:r>
              <a:rPr kumimoji="0" lang="cs-CZ" sz="1800" b="0" i="0" u="none" strike="noStrike" kern="1200" cap="none" spc="-1" normalizeH="0" baseline="0" noProof="0" dirty="0">
                <a:ln>
                  <a:noFill/>
                </a:ln>
                <a:solidFill>
                  <a:srgbClr val="000000"/>
                </a:solidFill>
                <a:effectLst/>
                <a:uLnTx/>
                <a:uFillTx/>
                <a:latin typeface="Gill Sans MT"/>
                <a:ea typeface="DejaVu Sans"/>
              </a:rPr>
              <a:t>rod</a:t>
            </a:r>
            <a:r>
              <a:rPr kumimoji="0" lang="cs-CZ" sz="1800" b="0" i="0" u="none" strike="noStrike" kern="1200" cap="none" spc="-21" normalizeH="0" baseline="0" noProof="0" dirty="0">
                <a:ln>
                  <a:noFill/>
                </a:ln>
                <a:solidFill>
                  <a:srgbClr val="000000"/>
                </a:solidFill>
                <a:effectLst/>
                <a:uLnTx/>
                <a:uFillTx/>
                <a:latin typeface="Gill Sans MT"/>
                <a:ea typeface="DejaVu Sans"/>
              </a:rPr>
              <a:t> </a:t>
            </a:r>
            <a:r>
              <a:rPr kumimoji="0" lang="cs-CZ" sz="1800" b="0" i="0" u="none" strike="noStrike" kern="1200" cap="none" spc="-12" normalizeH="0" baseline="0" noProof="0" dirty="0">
                <a:ln>
                  <a:noFill/>
                </a:ln>
                <a:solidFill>
                  <a:srgbClr val="000000"/>
                </a:solidFill>
                <a:effectLst/>
                <a:uLnTx/>
                <a:uFillTx/>
                <a:latin typeface="Gill Sans MT"/>
                <a:ea typeface="DejaVu Sans"/>
              </a:rPr>
              <a:t>ozdobnice</a:t>
            </a:r>
            <a:endParaRPr kumimoji="0" lang="cs-CZ" sz="1800" b="0" i="0" u="none" strike="noStrike" kern="1200" cap="none" spc="-1" normalizeH="0" baseline="0" noProof="0" dirty="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56"/>
              </a:spcBef>
              <a:spcAft>
                <a:spcPts val="0"/>
              </a:spcAft>
              <a:buClrTx/>
              <a:buSzTx/>
              <a:buFontTx/>
              <a:buNone/>
              <a:tabLst/>
              <a:defRPr/>
            </a:pPr>
            <a:r>
              <a:rPr kumimoji="0" lang="cs-CZ" sz="1800" b="0" i="0" u="none" strike="noStrike" kern="1200" cap="none" spc="-52" normalizeH="0" baseline="0" noProof="0" dirty="0">
                <a:ln>
                  <a:noFill/>
                </a:ln>
                <a:solidFill>
                  <a:srgbClr val="FF0000"/>
                </a:solidFill>
                <a:effectLst/>
                <a:uLnTx/>
                <a:uFillTx/>
                <a:latin typeface="Arial"/>
                <a:ea typeface="DejaVu Sans"/>
              </a:rPr>
              <a:t>•</a:t>
            </a:r>
            <a:r>
              <a:rPr kumimoji="0" lang="cs-CZ" sz="1800" b="0" i="0" u="none" strike="noStrike" kern="1200" cap="none" spc="-1" normalizeH="0" baseline="0" noProof="0" dirty="0">
                <a:ln>
                  <a:noFill/>
                </a:ln>
                <a:solidFill>
                  <a:srgbClr val="FF0000"/>
                </a:solidFill>
                <a:effectLst/>
                <a:uLnTx/>
                <a:uFillTx/>
                <a:latin typeface="Arial"/>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nově</a:t>
            </a:r>
            <a:r>
              <a:rPr kumimoji="0" lang="cs-CZ" sz="1800" b="0" i="0" u="none" strike="noStrike" kern="1200" cap="none" spc="-5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povinnost</a:t>
            </a:r>
            <a:r>
              <a:rPr kumimoji="0" lang="cs-CZ" sz="1800" b="0" i="0" u="none" strike="noStrike" kern="1200" cap="none" spc="-32" normalizeH="0" baseline="0" noProof="0" dirty="0">
                <a:ln>
                  <a:noFill/>
                </a:ln>
                <a:solidFill>
                  <a:srgbClr val="FF0000"/>
                </a:solidFill>
                <a:effectLst/>
                <a:uLnTx/>
                <a:uFillTx/>
                <a:latin typeface="Calibri"/>
                <a:ea typeface="DejaVu Sans"/>
              </a:rPr>
              <a:t> </a:t>
            </a:r>
            <a:r>
              <a:rPr kumimoji="0" lang="cs-CZ" sz="1800" b="0" i="0" u="none" strike="noStrike" kern="1200" cap="none" spc="-12" normalizeH="0" baseline="0" noProof="0" dirty="0">
                <a:ln>
                  <a:noFill/>
                </a:ln>
                <a:solidFill>
                  <a:srgbClr val="FF0000"/>
                </a:solidFill>
                <a:effectLst/>
                <a:uLnTx/>
                <a:uFillTx/>
                <a:latin typeface="Calibri"/>
                <a:ea typeface="DejaVu Sans"/>
              </a:rPr>
              <a:t>prokazování</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min.</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úrovně</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12" normalizeH="0" baseline="0" noProof="0" dirty="0">
                <a:ln>
                  <a:noFill/>
                </a:ln>
                <a:solidFill>
                  <a:srgbClr val="FF0000"/>
                </a:solidFill>
                <a:effectLst/>
                <a:uLnTx/>
                <a:uFillTx/>
                <a:latin typeface="Calibri"/>
                <a:ea typeface="DejaVu Sans"/>
              </a:rPr>
              <a:t>vlastní </a:t>
            </a:r>
            <a:r>
              <a:rPr kumimoji="0" lang="cs-CZ" sz="1800" b="0" i="0" u="none" strike="noStrike" kern="1200" cap="none" spc="-1" normalizeH="0" baseline="0" noProof="0" dirty="0">
                <a:ln>
                  <a:noFill/>
                </a:ln>
                <a:solidFill>
                  <a:srgbClr val="FF0000"/>
                </a:solidFill>
                <a:effectLst/>
                <a:uLnTx/>
                <a:uFillTx/>
                <a:latin typeface="Calibri"/>
                <a:ea typeface="DejaVu Sans"/>
              </a:rPr>
              <a:t>produkce</a:t>
            </a:r>
            <a:r>
              <a:rPr kumimoji="0" lang="cs-CZ" sz="1800" b="0" i="0" u="none" strike="noStrike" kern="1200" cap="none" spc="-5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na</a:t>
            </a:r>
            <a:r>
              <a:rPr kumimoji="0" lang="cs-CZ" sz="1800" b="0" i="0" u="none" strike="noStrike" kern="1200" cap="none" spc="-3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hektar</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plochy</a:t>
            </a:r>
            <a:r>
              <a:rPr kumimoji="0" lang="cs-CZ" sz="1800" b="0" i="0" u="none" strike="noStrike" kern="1200" cap="none" spc="-3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u</a:t>
            </a:r>
            <a:r>
              <a:rPr kumimoji="0" lang="cs-CZ" sz="1800" b="0" i="0" u="none" strike="noStrike" kern="1200" cap="none" spc="-32" normalizeH="0" baseline="0" noProof="0" dirty="0">
                <a:ln>
                  <a:noFill/>
                </a:ln>
                <a:solidFill>
                  <a:srgbClr val="FF0000"/>
                </a:solidFill>
                <a:effectLst/>
                <a:uLnTx/>
                <a:uFillTx/>
                <a:latin typeface="Calibri"/>
                <a:ea typeface="DejaVu Sans"/>
              </a:rPr>
              <a:t> </a:t>
            </a:r>
            <a:r>
              <a:rPr kumimoji="0" lang="cs-CZ" sz="1800" b="0" i="0" u="none" strike="noStrike" kern="1200" cap="none" spc="-12" normalizeH="0" baseline="0" noProof="0" dirty="0">
                <a:ln>
                  <a:noFill/>
                </a:ln>
                <a:solidFill>
                  <a:srgbClr val="FF0000"/>
                </a:solidFill>
                <a:effectLst/>
                <a:uLnTx/>
                <a:uFillTx/>
                <a:latin typeface="Calibri"/>
                <a:ea typeface="DejaVu Sans"/>
              </a:rPr>
              <a:t>převládající </a:t>
            </a:r>
            <a:r>
              <a:rPr kumimoji="0" lang="cs-CZ" sz="1800" b="0" i="0" u="none" strike="noStrike" kern="1200" cap="none" spc="-1" normalizeH="0" baseline="0" noProof="0" dirty="0">
                <a:ln>
                  <a:noFill/>
                </a:ln>
                <a:solidFill>
                  <a:srgbClr val="FF0000"/>
                </a:solidFill>
                <a:effectLst/>
                <a:uLnTx/>
                <a:uFillTx/>
                <a:latin typeface="Calibri"/>
                <a:ea typeface="DejaVu Sans"/>
              </a:rPr>
              <a:t>pěstované</a:t>
            </a:r>
            <a:r>
              <a:rPr kumimoji="0" lang="cs-CZ" sz="1800" b="0" i="0" u="none" strike="noStrike" kern="1200" cap="none" spc="-5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plodiny</a:t>
            </a:r>
            <a:r>
              <a:rPr kumimoji="0" lang="cs-CZ" sz="1800" b="0" i="0" u="none" strike="noStrike" kern="1200" cap="none" spc="-26"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podle</a:t>
            </a:r>
            <a:r>
              <a:rPr kumimoji="0" lang="cs-CZ" sz="1800" b="0" i="0" u="none" strike="noStrike" kern="1200" cap="none" spc="-21"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výměry</a:t>
            </a:r>
            <a:r>
              <a:rPr kumimoji="0" lang="cs-CZ" sz="1800" b="0" i="0" u="none" strike="noStrike" kern="1200" cap="none" spc="-5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(stanovena</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21" normalizeH="0" baseline="0" noProof="0" dirty="0">
                <a:ln>
                  <a:noFill/>
                </a:ln>
                <a:solidFill>
                  <a:srgbClr val="FF0000"/>
                </a:solidFill>
                <a:effectLst/>
                <a:uLnTx/>
                <a:uFillTx/>
                <a:latin typeface="Calibri"/>
                <a:ea typeface="DejaVu Sans"/>
              </a:rPr>
              <a:t>min. </a:t>
            </a:r>
            <a:r>
              <a:rPr kumimoji="0" lang="cs-CZ" sz="1800" b="0" i="0" u="none" strike="noStrike" kern="1200" cap="none" spc="-1" normalizeH="0" baseline="0" noProof="0" dirty="0">
                <a:ln>
                  <a:noFill/>
                </a:ln>
                <a:solidFill>
                  <a:srgbClr val="FF0000"/>
                </a:solidFill>
                <a:effectLst/>
                <a:uLnTx/>
                <a:uFillTx/>
                <a:latin typeface="Calibri"/>
                <a:ea typeface="DejaVu Sans"/>
              </a:rPr>
              <a:t>výše</a:t>
            </a:r>
            <a:r>
              <a:rPr kumimoji="0" lang="cs-CZ" sz="1800" b="0" i="0" u="none" strike="noStrike" kern="1200" cap="none" spc="-32" normalizeH="0" baseline="0" noProof="0" dirty="0">
                <a:ln>
                  <a:noFill/>
                </a:ln>
                <a:solidFill>
                  <a:srgbClr val="FF0000"/>
                </a:solidFill>
                <a:effectLst/>
                <a:uLnTx/>
                <a:uFillTx/>
                <a:latin typeface="Calibri"/>
                <a:ea typeface="DejaVu Sans"/>
              </a:rPr>
              <a:t> </a:t>
            </a:r>
            <a:r>
              <a:rPr kumimoji="0" lang="cs-CZ" sz="1800" b="0" i="0" u="none" strike="noStrike" kern="1200" cap="none" spc="-12" normalizeH="0" baseline="0" noProof="0" dirty="0">
                <a:ln>
                  <a:noFill/>
                </a:ln>
                <a:solidFill>
                  <a:srgbClr val="FF0000"/>
                </a:solidFill>
                <a:effectLst/>
                <a:uLnTx/>
                <a:uFillTx/>
                <a:latin typeface="Calibri"/>
                <a:ea typeface="DejaVu Sans"/>
              </a:rPr>
              <a:t>referenční hodnoty)</a:t>
            </a:r>
            <a:endParaRPr kumimoji="0" lang="cs-CZ" sz="1800" b="0" i="0" u="none" strike="noStrike" kern="1200" cap="none" spc="-1" normalizeH="0" baseline="0" noProof="0" dirty="0">
              <a:ln>
                <a:noFill/>
              </a:ln>
              <a:solidFill>
                <a:prstClr val="black"/>
              </a:solidFill>
              <a:effectLst/>
              <a:uLnTx/>
              <a:uFillTx/>
              <a:latin typeface="Arial"/>
            </a:endParaRPr>
          </a:p>
        </p:txBody>
      </p:sp>
      <p:sp>
        <p:nvSpPr>
          <p:cNvPr id="574" name="CustomShape 6"/>
          <p:cNvSpPr/>
          <p:nvPr/>
        </p:nvSpPr>
        <p:spPr>
          <a:xfrm>
            <a:off x="1202040" y="3459240"/>
            <a:ext cx="4450680" cy="19573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marR="0" lvl="0" indent="-285480" algn="l"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žadatel</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obhospodařující</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více</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než</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20</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ha</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21" normalizeH="0" baseline="0" noProof="0" dirty="0" err="1">
                <a:ln>
                  <a:noFill/>
                </a:ln>
                <a:solidFill>
                  <a:srgbClr val="000000"/>
                </a:solidFill>
                <a:effectLst/>
                <a:uLnTx/>
                <a:uFillTx/>
                <a:latin typeface="Calibri"/>
                <a:ea typeface="DejaVu Sans"/>
              </a:rPr>
              <a:t>z.p</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prokazuje</a:t>
            </a:r>
            <a:r>
              <a:rPr kumimoji="0" lang="cs-CZ" sz="1800" b="0" i="0" u="none" strike="noStrike" kern="1200" cap="none" spc="-5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produkci</a:t>
            </a:r>
            <a:r>
              <a:rPr kumimoji="0" lang="cs-CZ" sz="1800" b="0" i="0" u="none" strike="noStrike" kern="1200" cap="none" spc="-6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prostřednictvím</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t>
            </a:r>
            <a:r>
              <a:rPr kumimoji="0" lang="cs-CZ" sz="1800" b="0" i="0" u="none" strike="noStrike" kern="1200" cap="none" spc="-6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9</a:t>
            </a:r>
            <a:r>
              <a:rPr kumimoji="0" lang="cs-CZ" sz="1800" b="0" i="0" u="none" strike="noStrike" kern="1200" cap="none" spc="-52"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odst. </a:t>
            </a:r>
            <a:r>
              <a:rPr kumimoji="0" lang="cs-CZ" sz="1800" b="0" i="0" u="none" strike="noStrike" kern="1200" cap="none" spc="-1" normalizeH="0" baseline="0" noProof="0" dirty="0">
                <a:ln>
                  <a:noFill/>
                </a:ln>
                <a:solidFill>
                  <a:srgbClr val="000000"/>
                </a:solidFill>
                <a:effectLst/>
                <a:uLnTx/>
                <a:uFillTx/>
                <a:latin typeface="Calibri"/>
                <a:ea typeface="DejaVu Sans"/>
              </a:rPr>
              <a:t>7</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c)</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odst.</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8.</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zákona</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a:t>
            </a:r>
            <a:r>
              <a:rPr kumimoji="0" lang="cs-CZ" sz="1800" b="0" i="0" u="none" strike="noStrike" kern="1200" cap="none" spc="-12" normalizeH="0" baseline="0" noProof="0" dirty="0">
                <a:ln>
                  <a:noFill/>
                </a:ln>
                <a:solidFill>
                  <a:srgbClr val="000000"/>
                </a:solidFill>
                <a:effectLst/>
                <a:uLnTx/>
                <a:uFillTx/>
                <a:latin typeface="Calibri"/>
                <a:ea typeface="DejaVu Sans"/>
              </a:rPr>
              <a:t> hnojivech,</a:t>
            </a:r>
            <a:endParaRPr kumimoji="0" lang="cs-CZ" sz="1800" b="0" i="0" u="none" strike="noStrike" kern="1200" cap="none" spc="-1" normalizeH="0" baseline="0" noProof="0" dirty="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96"/>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žadatel</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obhospodařující</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méně</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než</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20</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ha</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21" normalizeH="0" baseline="0" noProof="0" dirty="0" err="1">
                <a:ln>
                  <a:noFill/>
                </a:ln>
                <a:solidFill>
                  <a:srgbClr val="000000"/>
                </a:solidFill>
                <a:effectLst/>
                <a:uLnTx/>
                <a:uFillTx/>
                <a:latin typeface="Calibri"/>
                <a:ea typeface="DejaVu Sans"/>
              </a:rPr>
              <a:t>z.p</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prokazuje</a:t>
            </a:r>
            <a:r>
              <a:rPr kumimoji="0" lang="cs-CZ" sz="1800" b="0" i="0" u="none" strike="noStrike" kern="1200" cap="none" spc="-5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produkci</a:t>
            </a:r>
            <a:r>
              <a:rPr kumimoji="0" lang="cs-CZ" sz="1800" b="0" i="0" u="none" strike="noStrike" kern="1200" cap="none" spc="-60"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na</a:t>
            </a:r>
            <a:r>
              <a:rPr kumimoji="0" lang="cs-CZ" sz="1800" b="0" i="0" u="none" strike="noStrike" kern="1200" cap="none" spc="-4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SZIF</a:t>
            </a:r>
            <a:r>
              <a:rPr kumimoji="0" lang="cs-CZ" sz="1800" b="0" i="0" u="none" strike="noStrike" kern="1200" cap="none" spc="-6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kopií</a:t>
            </a:r>
            <a:r>
              <a:rPr kumimoji="0" lang="cs-CZ" sz="1800" b="0" i="0" u="none" strike="noStrike" kern="1200" cap="none" spc="-5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záznamu</a:t>
            </a:r>
            <a:r>
              <a:rPr kumimoji="0" lang="cs-CZ" sz="1800" b="0" i="0" u="none" strike="noStrike" kern="1200" cap="none" spc="-41" normalizeH="0" baseline="0" noProof="0" dirty="0">
                <a:ln>
                  <a:noFill/>
                </a:ln>
                <a:solidFill>
                  <a:srgbClr val="000000"/>
                </a:solidFill>
                <a:effectLst/>
                <a:uLnTx/>
                <a:uFillTx/>
                <a:latin typeface="Calibri"/>
                <a:ea typeface="DejaVu Sans"/>
              </a:rPr>
              <a:t> </a:t>
            </a:r>
            <a:r>
              <a:rPr kumimoji="0" lang="cs-CZ" sz="1800" b="0" i="0" u="none" strike="noStrike" kern="1200" cap="none" spc="-52" normalizeH="0" baseline="0" noProof="0" dirty="0">
                <a:ln>
                  <a:noFill/>
                </a:ln>
                <a:solidFill>
                  <a:srgbClr val="000000"/>
                </a:solidFill>
                <a:effectLst/>
                <a:uLnTx/>
                <a:uFillTx/>
                <a:latin typeface="Calibri"/>
                <a:ea typeface="DejaVu Sans"/>
              </a:rPr>
              <a:t>o </a:t>
            </a:r>
            <a:r>
              <a:rPr kumimoji="0" lang="cs-CZ" sz="1800" b="0" i="0" u="none" strike="noStrike" kern="1200" cap="none" spc="-1" normalizeH="0" baseline="0" noProof="0" dirty="0">
                <a:ln>
                  <a:noFill/>
                </a:ln>
                <a:solidFill>
                  <a:srgbClr val="000000"/>
                </a:solidFill>
                <a:effectLst/>
                <a:uLnTx/>
                <a:uFillTx/>
                <a:latin typeface="Calibri"/>
                <a:ea typeface="DejaVu Sans"/>
              </a:rPr>
              <a:t>výnosech</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podle § 9</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odst.</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7</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c) </a:t>
            </a:r>
            <a:r>
              <a:rPr kumimoji="0" lang="cs-CZ" sz="1800" b="0" i="0" u="none" strike="noStrike" kern="1200" cap="none" spc="-12" normalizeH="0" baseline="0" noProof="0" dirty="0">
                <a:ln>
                  <a:noFill/>
                </a:ln>
                <a:solidFill>
                  <a:srgbClr val="000000"/>
                </a:solidFill>
                <a:effectLst/>
                <a:uLnTx/>
                <a:uFillTx/>
                <a:latin typeface="Calibri"/>
                <a:ea typeface="DejaVu Sans"/>
              </a:rPr>
              <a:t>zákona</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52" normalizeH="0" baseline="0" noProof="0" dirty="0">
                <a:ln>
                  <a:noFill/>
                </a:ln>
                <a:solidFill>
                  <a:srgbClr val="000000"/>
                </a:solidFill>
                <a:effectLst/>
                <a:uLnTx/>
                <a:uFillTx/>
                <a:latin typeface="Calibri"/>
                <a:ea typeface="DejaVu Sans"/>
              </a:rPr>
              <a:t>o </a:t>
            </a:r>
            <a:r>
              <a:rPr kumimoji="0" lang="cs-CZ" sz="1800" b="0" i="0" u="none" strike="noStrike" kern="1200" cap="none" spc="-12" normalizeH="0" baseline="0" noProof="0" dirty="0">
                <a:ln>
                  <a:noFill/>
                </a:ln>
                <a:solidFill>
                  <a:srgbClr val="000000"/>
                </a:solidFill>
                <a:effectLst/>
                <a:uLnTx/>
                <a:uFillTx/>
                <a:latin typeface="Calibri"/>
                <a:ea typeface="DejaVu Sans"/>
              </a:rPr>
              <a:t>hnojivech</a:t>
            </a:r>
            <a:endParaRPr kumimoji="0" lang="cs-CZ" sz="1800" b="0" i="0" u="none" strike="noStrike" kern="1200" cap="none" spc="-1" normalizeH="0" baseline="0" noProof="0" dirty="0">
              <a:ln>
                <a:noFill/>
              </a:ln>
              <a:solidFill>
                <a:prstClr val="black"/>
              </a:solidFill>
              <a:effectLst/>
              <a:uLnTx/>
              <a:uFillTx/>
              <a:latin typeface="Arial"/>
            </a:endParaRPr>
          </a:p>
        </p:txBody>
      </p:sp>
      <p:graphicFrame>
        <p:nvGraphicFramePr>
          <p:cNvPr id="575" name="Table 7"/>
          <p:cNvGraphicFramePr/>
          <p:nvPr>
            <p:extLst/>
          </p:nvPr>
        </p:nvGraphicFramePr>
        <p:xfrm>
          <a:off x="7178400" y="756360"/>
          <a:ext cx="3852720" cy="1549800"/>
        </p:xfrm>
        <a:graphic>
          <a:graphicData uri="http://schemas.openxmlformats.org/drawingml/2006/table">
            <a:tbl>
              <a:tblPr/>
              <a:tblGrid>
                <a:gridCol w="1926360">
                  <a:extLst>
                    <a:ext uri="{9D8B030D-6E8A-4147-A177-3AD203B41FA5}">
                      <a16:colId xmlns:a16="http://schemas.microsoft.com/office/drawing/2014/main" xmlns="" val="20000"/>
                    </a:ext>
                  </a:extLst>
                </a:gridCol>
                <a:gridCol w="1926360">
                  <a:extLst>
                    <a:ext uri="{9D8B030D-6E8A-4147-A177-3AD203B41FA5}">
                      <a16:colId xmlns:a16="http://schemas.microsoft.com/office/drawing/2014/main" xmlns="" val="20001"/>
                    </a:ext>
                  </a:extLst>
                </a:gridCol>
              </a:tblGrid>
              <a:tr h="365760">
                <a:tc gridSpan="2">
                  <a:txBody>
                    <a:bodyPr/>
                    <a:lstStyle/>
                    <a:p>
                      <a:pPr marL="975240">
                        <a:lnSpc>
                          <a:spcPct val="100000"/>
                        </a:lnSpc>
                        <a:spcBef>
                          <a:spcPts val="241"/>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639360">
                <a:tc>
                  <a:txBody>
                    <a:bodyPr/>
                    <a:lstStyle/>
                    <a:p>
                      <a:pPr marL="636840" indent="-171360">
                        <a:lnSpc>
                          <a:spcPct val="100000"/>
                        </a:lnSpc>
                        <a:spcBef>
                          <a:spcPts val="241"/>
                        </a:spcBef>
                      </a:pPr>
                      <a:r>
                        <a:rPr lang="cs-CZ" sz="1800" b="0" strike="noStrike" spc="-12">
                          <a:solidFill>
                            <a:srgbClr val="000000"/>
                          </a:solidFill>
                          <a:latin typeface="Calibri"/>
                        </a:rPr>
                        <a:t>Přechodné období</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481320">
                        <a:lnSpc>
                          <a:spcPct val="100000"/>
                        </a:lnSpc>
                        <a:spcBef>
                          <a:spcPts val="241"/>
                        </a:spcBef>
                      </a:pPr>
                      <a:r>
                        <a:rPr lang="cs-CZ" sz="1800" b="0" strike="noStrike" spc="-12">
                          <a:solidFill>
                            <a:srgbClr val="000000"/>
                          </a:solidFill>
                          <a:latin typeface="Calibri"/>
                        </a:rPr>
                        <a:t>Ekologická</a:t>
                      </a:r>
                      <a:endParaRPr lang="cs-CZ" sz="1800" b="0" strike="noStrike" spc="-1">
                        <a:latin typeface="Arial"/>
                      </a:endParaRPr>
                    </a:p>
                    <a:p>
                      <a:pPr marL="53028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543960">
                <a:tc>
                  <a:txBody>
                    <a:bodyPr/>
                    <a:lstStyle/>
                    <a:p>
                      <a:pPr marL="2520" algn="ctr">
                        <a:lnSpc>
                          <a:spcPct val="100000"/>
                        </a:lnSpc>
                        <a:spcBef>
                          <a:spcPts val="944"/>
                        </a:spcBef>
                      </a:pPr>
                      <a:r>
                        <a:rPr lang="cs-CZ" sz="1800" b="0" strike="noStrike" spc="-26">
                          <a:solidFill>
                            <a:srgbClr val="000000"/>
                          </a:solidFill>
                          <a:latin typeface="Calibri"/>
                        </a:rPr>
                        <a:t>323</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2520" algn="ctr">
                        <a:lnSpc>
                          <a:spcPct val="100000"/>
                        </a:lnSpc>
                        <a:spcBef>
                          <a:spcPts val="944"/>
                        </a:spcBef>
                      </a:pPr>
                      <a:r>
                        <a:rPr lang="cs-CZ" sz="1800" b="0" strike="noStrike" spc="-26" dirty="0">
                          <a:solidFill>
                            <a:srgbClr val="000000"/>
                          </a:solidFill>
                          <a:latin typeface="Calibri"/>
                        </a:rPr>
                        <a:t>239</a:t>
                      </a:r>
                      <a:endParaRPr lang="cs-CZ"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bl>
          </a:graphicData>
        </a:graphic>
      </p:graphicFrame>
      <p:grpSp>
        <p:nvGrpSpPr>
          <p:cNvPr id="576" name="Group 8"/>
          <p:cNvGrpSpPr/>
          <p:nvPr/>
        </p:nvGrpSpPr>
        <p:grpSpPr>
          <a:xfrm>
            <a:off x="6330600" y="2739960"/>
            <a:ext cx="5671080" cy="2142720"/>
            <a:chOff x="6330600" y="2739960"/>
            <a:chExt cx="5671080" cy="2142720"/>
          </a:xfrm>
        </p:grpSpPr>
        <p:pic>
          <p:nvPicPr>
            <p:cNvPr id="577" name="object 13"/>
            <p:cNvPicPr/>
            <p:nvPr/>
          </p:nvPicPr>
          <p:blipFill>
            <a:blip r:embed="rId5"/>
            <a:stretch/>
          </p:blipFill>
          <p:spPr>
            <a:xfrm>
              <a:off x="6330600" y="2739960"/>
              <a:ext cx="5671080" cy="2142720"/>
            </a:xfrm>
            <a:prstGeom prst="rect">
              <a:avLst/>
            </a:prstGeom>
            <a:ln>
              <a:noFill/>
            </a:ln>
          </p:spPr>
        </p:pic>
        <p:sp>
          <p:nvSpPr>
            <p:cNvPr id="578" name="CustomShape 9"/>
            <p:cNvSpPr/>
            <p:nvPr/>
          </p:nvSpPr>
          <p:spPr>
            <a:xfrm>
              <a:off x="6347520" y="2747880"/>
              <a:ext cx="5587200" cy="2068560"/>
            </a:xfrm>
            <a:custGeom>
              <a:avLst/>
              <a:gdLst/>
              <a:ahLst/>
              <a:cxnLst/>
              <a:rect l="l" t="t" r="r" b="b"/>
              <a:pathLst>
                <a:path w="5588634" h="2070100">
                  <a:moveTo>
                    <a:pt x="5243575" y="0"/>
                  </a:moveTo>
                  <a:lnTo>
                    <a:pt x="344932" y="0"/>
                  </a:lnTo>
                  <a:lnTo>
                    <a:pt x="298126" y="3148"/>
                  </a:lnTo>
                  <a:lnTo>
                    <a:pt x="253235" y="12321"/>
                  </a:lnTo>
                  <a:lnTo>
                    <a:pt x="210669" y="27106"/>
                  </a:lnTo>
                  <a:lnTo>
                    <a:pt x="170838" y="47093"/>
                  </a:lnTo>
                  <a:lnTo>
                    <a:pt x="134154" y="71871"/>
                  </a:lnTo>
                  <a:lnTo>
                    <a:pt x="101028" y="101028"/>
                  </a:lnTo>
                  <a:lnTo>
                    <a:pt x="71871" y="134154"/>
                  </a:lnTo>
                  <a:lnTo>
                    <a:pt x="47093" y="170838"/>
                  </a:lnTo>
                  <a:lnTo>
                    <a:pt x="27106" y="210669"/>
                  </a:lnTo>
                  <a:lnTo>
                    <a:pt x="12321" y="253235"/>
                  </a:lnTo>
                  <a:lnTo>
                    <a:pt x="3148" y="298126"/>
                  </a:lnTo>
                  <a:lnTo>
                    <a:pt x="0" y="344931"/>
                  </a:lnTo>
                  <a:lnTo>
                    <a:pt x="0" y="1724659"/>
                  </a:lnTo>
                  <a:lnTo>
                    <a:pt x="3148" y="1771465"/>
                  </a:lnTo>
                  <a:lnTo>
                    <a:pt x="12321" y="1816356"/>
                  </a:lnTo>
                  <a:lnTo>
                    <a:pt x="27106" y="1858922"/>
                  </a:lnTo>
                  <a:lnTo>
                    <a:pt x="47093" y="1898753"/>
                  </a:lnTo>
                  <a:lnTo>
                    <a:pt x="71871" y="1935437"/>
                  </a:lnTo>
                  <a:lnTo>
                    <a:pt x="101028" y="1968563"/>
                  </a:lnTo>
                  <a:lnTo>
                    <a:pt x="134154" y="1997720"/>
                  </a:lnTo>
                  <a:lnTo>
                    <a:pt x="170838" y="2022498"/>
                  </a:lnTo>
                  <a:lnTo>
                    <a:pt x="210669" y="2042485"/>
                  </a:lnTo>
                  <a:lnTo>
                    <a:pt x="253235" y="2057270"/>
                  </a:lnTo>
                  <a:lnTo>
                    <a:pt x="298126" y="2066443"/>
                  </a:lnTo>
                  <a:lnTo>
                    <a:pt x="344932" y="2069591"/>
                  </a:lnTo>
                  <a:lnTo>
                    <a:pt x="5243575" y="2069591"/>
                  </a:lnTo>
                  <a:lnTo>
                    <a:pt x="5290381" y="2066443"/>
                  </a:lnTo>
                  <a:lnTo>
                    <a:pt x="5335272" y="2057270"/>
                  </a:lnTo>
                  <a:lnTo>
                    <a:pt x="5377838" y="2042485"/>
                  </a:lnTo>
                  <a:lnTo>
                    <a:pt x="5417669" y="2022498"/>
                  </a:lnTo>
                  <a:lnTo>
                    <a:pt x="5454353" y="1997720"/>
                  </a:lnTo>
                  <a:lnTo>
                    <a:pt x="5487479" y="1968563"/>
                  </a:lnTo>
                  <a:lnTo>
                    <a:pt x="5516636" y="1935437"/>
                  </a:lnTo>
                  <a:lnTo>
                    <a:pt x="5541414" y="1898753"/>
                  </a:lnTo>
                  <a:lnTo>
                    <a:pt x="5561401" y="1858922"/>
                  </a:lnTo>
                  <a:lnTo>
                    <a:pt x="5576186" y="1816356"/>
                  </a:lnTo>
                  <a:lnTo>
                    <a:pt x="5585359" y="1771465"/>
                  </a:lnTo>
                  <a:lnTo>
                    <a:pt x="5588508" y="1724659"/>
                  </a:lnTo>
                  <a:lnTo>
                    <a:pt x="5588508" y="344931"/>
                  </a:lnTo>
                  <a:lnTo>
                    <a:pt x="5585359" y="298126"/>
                  </a:lnTo>
                  <a:lnTo>
                    <a:pt x="5576186" y="253235"/>
                  </a:lnTo>
                  <a:lnTo>
                    <a:pt x="5561401" y="210669"/>
                  </a:lnTo>
                  <a:lnTo>
                    <a:pt x="5541414" y="170838"/>
                  </a:lnTo>
                  <a:lnTo>
                    <a:pt x="5516636" y="134154"/>
                  </a:lnTo>
                  <a:lnTo>
                    <a:pt x="5487479" y="101028"/>
                  </a:lnTo>
                  <a:lnTo>
                    <a:pt x="5454353" y="71871"/>
                  </a:lnTo>
                  <a:lnTo>
                    <a:pt x="5417669" y="47093"/>
                  </a:lnTo>
                  <a:lnTo>
                    <a:pt x="5377838" y="27106"/>
                  </a:lnTo>
                  <a:lnTo>
                    <a:pt x="5335272" y="12321"/>
                  </a:lnTo>
                  <a:lnTo>
                    <a:pt x="5290381" y="3148"/>
                  </a:lnTo>
                  <a:lnTo>
                    <a:pt x="5243575"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79" name="CustomShape 10"/>
          <p:cNvSpPr/>
          <p:nvPr/>
        </p:nvSpPr>
        <p:spPr>
          <a:xfrm>
            <a:off x="6518160" y="2620440"/>
            <a:ext cx="5395320" cy="2116080"/>
          </a:xfrm>
          <a:prstGeom prst="rect">
            <a:avLst/>
          </a:prstGeom>
          <a:noFill/>
          <a:ln>
            <a:noFill/>
          </a:ln>
        </p:spPr>
        <p:style>
          <a:lnRef idx="0">
            <a:scrgbClr r="0" g="0" b="0"/>
          </a:lnRef>
          <a:fillRef idx="0">
            <a:scrgbClr r="0" g="0" b="0"/>
          </a:fillRef>
          <a:effectRef idx="0">
            <a:scrgbClr r="0" g="0" b="0"/>
          </a:effectRef>
          <a:fontRef idx="minor"/>
        </p:style>
        <p:txBody>
          <a:bodyPr lIns="0" tIns="165240" rIns="0" bIns="0">
            <a:spAutoFit/>
          </a:bodyPr>
          <a:lstStyle/>
          <a:p>
            <a:pPr marL="12600" marR="0" lvl="0" indent="0" algn="l" defTabSz="914400" rtl="0" eaLnBrk="1" fontAlgn="auto" latinLnBrk="0" hangingPunct="1">
              <a:lnSpc>
                <a:spcPct val="100000"/>
              </a:lnSpc>
              <a:spcBef>
                <a:spcPts val="1301"/>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205"/>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Biopásy,</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Druhově</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bohaté</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pokrytí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o.p.,</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Ochrana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čejky</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choch.</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AEKO)</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silvoorebný</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na </a:t>
            </a:r>
            <a:r>
              <a:rPr kumimoji="0" lang="cs-CZ" sz="1800" b="0" i="0" u="none" strike="noStrike" kern="1200" cap="none" spc="-1" normalizeH="0" baseline="0" noProof="0">
                <a:ln>
                  <a:noFill/>
                </a:ln>
                <a:solidFill>
                  <a:srgbClr val="000000"/>
                </a:solidFill>
                <a:effectLst/>
                <a:uLnTx/>
                <a:uFillTx/>
                <a:latin typeface="Calibri"/>
                <a:ea typeface="DejaVu Sans"/>
              </a:rPr>
              <a:t>plochu</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pěstovanými</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plodinami,</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nikoli</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ochranný </a:t>
            </a:r>
            <a:r>
              <a:rPr kumimoji="0" lang="cs-CZ" sz="1800" b="0" i="0" u="none" strike="noStrike" kern="1200" cap="none" spc="-1" normalizeH="0" baseline="0" noProof="0">
                <a:ln>
                  <a:noFill/>
                </a:ln>
                <a:solidFill>
                  <a:srgbClr val="000000"/>
                </a:solidFill>
                <a:effectLst/>
                <a:uLnTx/>
                <a:uFillTx/>
                <a:latin typeface="Calibri"/>
                <a:ea typeface="DejaVu Sans"/>
              </a:rPr>
              <a:t>pás</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podél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580" name="Group 11"/>
          <p:cNvGrpSpPr/>
          <p:nvPr/>
        </p:nvGrpSpPr>
        <p:grpSpPr>
          <a:xfrm>
            <a:off x="6248520" y="5152680"/>
            <a:ext cx="5713560" cy="1638360"/>
            <a:chOff x="6248520" y="5152680"/>
            <a:chExt cx="5713560" cy="1638360"/>
          </a:xfrm>
        </p:grpSpPr>
        <p:pic>
          <p:nvPicPr>
            <p:cNvPr id="581" name="object 17"/>
            <p:cNvPicPr/>
            <p:nvPr/>
          </p:nvPicPr>
          <p:blipFill>
            <a:blip r:embed="rId6"/>
            <a:stretch/>
          </p:blipFill>
          <p:spPr>
            <a:xfrm>
              <a:off x="6248520" y="5152680"/>
              <a:ext cx="5713560" cy="1638360"/>
            </a:xfrm>
            <a:prstGeom prst="rect">
              <a:avLst/>
            </a:prstGeom>
            <a:ln>
              <a:noFill/>
            </a:ln>
          </p:spPr>
        </p:pic>
        <p:sp>
          <p:nvSpPr>
            <p:cNvPr id="582" name="CustomShape 12"/>
            <p:cNvSpPr/>
            <p:nvPr/>
          </p:nvSpPr>
          <p:spPr>
            <a:xfrm>
              <a:off x="6265080" y="5160240"/>
              <a:ext cx="5629680" cy="1563840"/>
            </a:xfrm>
            <a:custGeom>
              <a:avLst/>
              <a:gdLst/>
              <a:ahLst/>
              <a:cxnLst/>
              <a:rect l="l" t="t" r="r" b="b"/>
              <a:pathLst>
                <a:path w="5631180" h="1565275">
                  <a:moveTo>
                    <a:pt x="5370321" y="0"/>
                  </a:moveTo>
                  <a:lnTo>
                    <a:pt x="260858" y="0"/>
                  </a:lnTo>
                  <a:lnTo>
                    <a:pt x="213981" y="4204"/>
                  </a:lnTo>
                  <a:lnTo>
                    <a:pt x="169856" y="16325"/>
                  </a:lnTo>
                  <a:lnTo>
                    <a:pt x="129220" y="35625"/>
                  </a:lnTo>
                  <a:lnTo>
                    <a:pt x="92811" y="61366"/>
                  </a:lnTo>
                  <a:lnTo>
                    <a:pt x="61366" y="92811"/>
                  </a:lnTo>
                  <a:lnTo>
                    <a:pt x="35625" y="129220"/>
                  </a:lnTo>
                  <a:lnTo>
                    <a:pt x="16325" y="169856"/>
                  </a:lnTo>
                  <a:lnTo>
                    <a:pt x="4204" y="213981"/>
                  </a:lnTo>
                  <a:lnTo>
                    <a:pt x="0" y="260858"/>
                  </a:lnTo>
                  <a:lnTo>
                    <a:pt x="0" y="1304290"/>
                  </a:lnTo>
                  <a:lnTo>
                    <a:pt x="4204" y="1351179"/>
                  </a:lnTo>
                  <a:lnTo>
                    <a:pt x="16325" y="1395312"/>
                  </a:lnTo>
                  <a:lnTo>
                    <a:pt x="35625" y="1435950"/>
                  </a:lnTo>
                  <a:lnTo>
                    <a:pt x="61366" y="1472357"/>
                  </a:lnTo>
                  <a:lnTo>
                    <a:pt x="92811" y="1503797"/>
                  </a:lnTo>
                  <a:lnTo>
                    <a:pt x="129220" y="1529533"/>
                  </a:lnTo>
                  <a:lnTo>
                    <a:pt x="169856" y="1548828"/>
                  </a:lnTo>
                  <a:lnTo>
                    <a:pt x="213981" y="1560945"/>
                  </a:lnTo>
                  <a:lnTo>
                    <a:pt x="260858" y="1565148"/>
                  </a:lnTo>
                  <a:lnTo>
                    <a:pt x="5370321" y="1565148"/>
                  </a:lnTo>
                  <a:lnTo>
                    <a:pt x="5417198" y="1560945"/>
                  </a:lnTo>
                  <a:lnTo>
                    <a:pt x="5461323" y="1548828"/>
                  </a:lnTo>
                  <a:lnTo>
                    <a:pt x="5501959" y="1529533"/>
                  </a:lnTo>
                  <a:lnTo>
                    <a:pt x="5538368" y="1503797"/>
                  </a:lnTo>
                  <a:lnTo>
                    <a:pt x="5569813" y="1472357"/>
                  </a:lnTo>
                  <a:lnTo>
                    <a:pt x="5595554" y="1435950"/>
                  </a:lnTo>
                  <a:lnTo>
                    <a:pt x="5614854" y="1395312"/>
                  </a:lnTo>
                  <a:lnTo>
                    <a:pt x="5626975" y="1351179"/>
                  </a:lnTo>
                  <a:lnTo>
                    <a:pt x="5631180" y="1304290"/>
                  </a:lnTo>
                  <a:lnTo>
                    <a:pt x="5631180" y="260858"/>
                  </a:lnTo>
                  <a:lnTo>
                    <a:pt x="5626975" y="213981"/>
                  </a:lnTo>
                  <a:lnTo>
                    <a:pt x="5614854" y="169856"/>
                  </a:lnTo>
                  <a:lnTo>
                    <a:pt x="5595554" y="129220"/>
                  </a:lnTo>
                  <a:lnTo>
                    <a:pt x="5569813" y="92811"/>
                  </a:lnTo>
                  <a:lnTo>
                    <a:pt x="5538368" y="61366"/>
                  </a:lnTo>
                  <a:lnTo>
                    <a:pt x="5501959" y="35625"/>
                  </a:lnTo>
                  <a:lnTo>
                    <a:pt x="5461323" y="16325"/>
                  </a:lnTo>
                  <a:lnTo>
                    <a:pt x="5417198" y="4204"/>
                  </a:lnTo>
                  <a:lnTo>
                    <a:pt x="5370321"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583" name="CustomShape 13"/>
          <p:cNvSpPr/>
          <p:nvPr/>
        </p:nvSpPr>
        <p:spPr>
          <a:xfrm>
            <a:off x="6827760" y="5231520"/>
            <a:ext cx="4597200" cy="560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0" marR="0" lvl="0" indent="0" algn="ctr" defTabSz="914400" rtl="0" eaLnBrk="1" fontAlgn="auto" latinLnBrk="0" hangingPunct="1">
              <a:lnSpc>
                <a:spcPct val="100000"/>
              </a:lnSpc>
              <a:spcBef>
                <a:spcPts val="99"/>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Při</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nesplnění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podmínky</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prokázání</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produkce</a:t>
            </a:r>
            <a:r>
              <a:rPr kumimoji="0" lang="cs-CZ" sz="1800" b="0" i="0" u="none" strike="noStrike" kern="1200" cap="none" spc="-21" normalizeH="0" baseline="0" noProof="0">
                <a:ln>
                  <a:noFill/>
                </a:ln>
                <a:solidFill>
                  <a:srgbClr val="000000"/>
                </a:solidFill>
                <a:effectLst/>
                <a:uLnTx/>
                <a:uFillTx/>
                <a:latin typeface="Calibri"/>
                <a:ea typeface="DejaVu Sans"/>
              </a:rPr>
              <a:t> bude</a:t>
            </a:r>
            <a:endParaRPr kumimoji="0" lang="cs-CZ" sz="1800" b="0" i="0" u="none" strike="noStrike" kern="1200" cap="none" spc="-1" normalizeH="0" baseline="0" noProof="0">
              <a:ln>
                <a:noFill/>
              </a:ln>
              <a:solidFill>
                <a:prstClr val="black"/>
              </a:solidFill>
              <a:effectLst/>
              <a:uLnTx/>
              <a:uFillTx/>
              <a:latin typeface="Arial"/>
            </a:endParaRPr>
          </a:p>
          <a:p>
            <a:pPr marL="1224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zachována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následující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výše</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sazby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(EUR/ha):</a:t>
            </a:r>
            <a:endParaRPr kumimoji="0" lang="cs-CZ" sz="1800" b="0" i="0" u="none" strike="noStrike" kern="1200" cap="none" spc="-1" normalizeH="0" baseline="0" noProof="0">
              <a:ln>
                <a:noFill/>
              </a:ln>
              <a:solidFill>
                <a:prstClr val="black"/>
              </a:solidFill>
              <a:effectLst/>
              <a:uLnTx/>
              <a:uFillTx/>
              <a:latin typeface="Arial"/>
            </a:endParaRPr>
          </a:p>
        </p:txBody>
      </p:sp>
      <p:graphicFrame>
        <p:nvGraphicFramePr>
          <p:cNvPr id="584" name="Table 14"/>
          <p:cNvGraphicFramePr/>
          <p:nvPr/>
        </p:nvGraphicFramePr>
        <p:xfrm>
          <a:off x="7292520" y="5875560"/>
          <a:ext cx="3373560" cy="818400"/>
        </p:xfrm>
        <a:graphic>
          <a:graphicData uri="http://schemas.openxmlformats.org/drawingml/2006/table">
            <a:tbl>
              <a:tblPr/>
              <a:tblGrid>
                <a:gridCol w="1743480">
                  <a:extLst>
                    <a:ext uri="{9D8B030D-6E8A-4147-A177-3AD203B41FA5}">
                      <a16:colId xmlns:a16="http://schemas.microsoft.com/office/drawing/2014/main" xmlns="" val="20000"/>
                    </a:ext>
                  </a:extLst>
                </a:gridCol>
                <a:gridCol w="1630080">
                  <a:extLst>
                    <a:ext uri="{9D8B030D-6E8A-4147-A177-3AD203B41FA5}">
                      <a16:colId xmlns:a16="http://schemas.microsoft.com/office/drawing/2014/main" xmlns="" val="20001"/>
                    </a:ext>
                  </a:extLst>
                </a:gridCol>
              </a:tblGrid>
              <a:tr h="335160">
                <a:tc>
                  <a:txBody>
                    <a:bodyPr/>
                    <a:lstStyle/>
                    <a:p>
                      <a:pPr marL="749160">
                        <a:lnSpc>
                          <a:spcPct val="100000"/>
                        </a:lnSpc>
                        <a:spcBef>
                          <a:spcPts val="269"/>
                        </a:spcBef>
                      </a:pPr>
                      <a:r>
                        <a:rPr lang="cs-CZ" sz="1600" b="1" strike="noStrike" spc="-26">
                          <a:solidFill>
                            <a:srgbClr val="FFFFFF"/>
                          </a:solidFill>
                          <a:latin typeface="Calibri"/>
                        </a:rPr>
                        <a:t>PO</a:t>
                      </a:r>
                      <a:endParaRPr lang="cs-CZ"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a:txBody>
                    <a:bodyPr/>
                    <a:lstStyle/>
                    <a:p>
                      <a:pPr marL="720" algn="ctr">
                        <a:lnSpc>
                          <a:spcPct val="100000"/>
                        </a:lnSpc>
                        <a:spcBef>
                          <a:spcPts val="269"/>
                        </a:spcBef>
                      </a:pPr>
                      <a:r>
                        <a:rPr lang="cs-CZ" sz="1600" b="1" strike="noStrike" spc="-12">
                          <a:solidFill>
                            <a:srgbClr val="FFFFFF"/>
                          </a:solidFill>
                          <a:latin typeface="Calibri"/>
                        </a:rPr>
                        <a:t>Ekol.</a:t>
                      </a:r>
                      <a:r>
                        <a:rPr lang="cs-CZ" sz="1600" b="1" strike="noStrike" spc="-52">
                          <a:solidFill>
                            <a:srgbClr val="FFFFFF"/>
                          </a:solidFill>
                          <a:latin typeface="Calibri"/>
                        </a:rPr>
                        <a:t> </a:t>
                      </a:r>
                      <a:r>
                        <a:rPr lang="cs-CZ" sz="1600" b="1" strike="noStrike" spc="-12">
                          <a:solidFill>
                            <a:srgbClr val="FFFFFF"/>
                          </a:solidFill>
                          <a:latin typeface="Calibri"/>
                        </a:rPr>
                        <a:t>produkce</a:t>
                      </a:r>
                      <a:endParaRPr lang="cs-CZ"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extLst>
                  <a:ext uri="{0D108BD9-81ED-4DB2-BD59-A6C34878D82A}">
                    <a16:rowId xmlns:a16="http://schemas.microsoft.com/office/drawing/2014/main" xmlns="" val="10000"/>
                  </a:ext>
                </a:extLst>
              </a:tr>
              <a:tr h="483120">
                <a:tc>
                  <a:txBody>
                    <a:bodyPr/>
                    <a:lstStyle/>
                    <a:p>
                      <a:pPr marL="718920">
                        <a:lnSpc>
                          <a:spcPct val="100000"/>
                        </a:lnSpc>
                        <a:spcBef>
                          <a:spcPts val="859"/>
                        </a:spcBef>
                      </a:pPr>
                      <a:r>
                        <a:rPr lang="cs-CZ" sz="1600" b="0" strike="noStrike" spc="-26">
                          <a:solidFill>
                            <a:srgbClr val="000000"/>
                          </a:solidFill>
                          <a:latin typeface="Calibri"/>
                        </a:rPr>
                        <a:t>137</a:t>
                      </a:r>
                      <a:endParaRPr lang="cs-CZ"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2520" algn="ctr">
                        <a:lnSpc>
                          <a:spcPct val="100000"/>
                        </a:lnSpc>
                        <a:spcBef>
                          <a:spcPts val="859"/>
                        </a:spcBef>
                      </a:pPr>
                      <a:r>
                        <a:rPr lang="cs-CZ" sz="1600" b="0" strike="noStrike" spc="-26">
                          <a:solidFill>
                            <a:srgbClr val="000000"/>
                          </a:solidFill>
                          <a:latin typeface="Calibri"/>
                        </a:rPr>
                        <a:t>120</a:t>
                      </a:r>
                      <a:endParaRPr lang="cs-CZ"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bl>
          </a:graphicData>
        </a:graphic>
      </p:graphicFrame>
      <p:grpSp>
        <p:nvGrpSpPr>
          <p:cNvPr id="585" name="Group 15"/>
          <p:cNvGrpSpPr/>
          <p:nvPr/>
        </p:nvGrpSpPr>
        <p:grpSpPr>
          <a:xfrm>
            <a:off x="5515560" y="4993560"/>
            <a:ext cx="818280" cy="633600"/>
            <a:chOff x="5515560" y="4993560"/>
            <a:chExt cx="818280" cy="633600"/>
          </a:xfrm>
        </p:grpSpPr>
        <p:sp>
          <p:nvSpPr>
            <p:cNvPr id="586" name="CustomShape 16"/>
            <p:cNvSpPr/>
            <p:nvPr/>
          </p:nvSpPr>
          <p:spPr>
            <a:xfrm>
              <a:off x="5515560" y="4993560"/>
              <a:ext cx="818280" cy="633600"/>
            </a:xfrm>
            <a:custGeom>
              <a:avLst/>
              <a:gdLst/>
              <a:ahLst/>
              <a:cxnLst/>
              <a:rect l="l" t="t" r="r" b="b"/>
              <a:pathLst>
                <a:path w="819785" h="635000">
                  <a:moveTo>
                    <a:pt x="128142" y="0"/>
                  </a:moveTo>
                  <a:lnTo>
                    <a:pt x="0" y="248158"/>
                  </a:lnTo>
                  <a:lnTo>
                    <a:pt x="507618" y="510413"/>
                  </a:lnTo>
                  <a:lnTo>
                    <a:pt x="443483" y="634441"/>
                  </a:lnTo>
                  <a:lnTo>
                    <a:pt x="819784" y="514477"/>
                  </a:lnTo>
                  <a:lnTo>
                    <a:pt x="699896" y="138176"/>
                  </a:lnTo>
                  <a:lnTo>
                    <a:pt x="635762" y="262255"/>
                  </a:lnTo>
                  <a:lnTo>
                    <a:pt x="128142" y="0"/>
                  </a:lnTo>
                  <a:close/>
                </a:path>
              </a:pathLst>
            </a:custGeom>
            <a:solidFill>
              <a:srgbClr val="6FAC46"/>
            </a:solidFill>
            <a:ln>
              <a:noFill/>
            </a:ln>
          </p:spPr>
          <p:style>
            <a:lnRef idx="0">
              <a:scrgbClr r="0" g="0" b="0"/>
            </a:lnRef>
            <a:fillRef idx="0">
              <a:scrgbClr r="0" g="0" b="0"/>
            </a:fillRef>
            <a:effectRef idx="0">
              <a:scrgbClr r="0" g="0" b="0"/>
            </a:effectRef>
            <a:fontRef idx="minor"/>
          </p:style>
        </p:sp>
        <p:sp>
          <p:nvSpPr>
            <p:cNvPr id="587" name="CustomShape 17"/>
            <p:cNvSpPr/>
            <p:nvPr/>
          </p:nvSpPr>
          <p:spPr>
            <a:xfrm>
              <a:off x="5515560" y="4993560"/>
              <a:ext cx="818280" cy="633600"/>
            </a:xfrm>
            <a:custGeom>
              <a:avLst/>
              <a:gdLst/>
              <a:ahLst/>
              <a:cxnLst/>
              <a:rect l="l" t="t" r="r" b="b"/>
              <a:pathLst>
                <a:path w="819785" h="635000">
                  <a:moveTo>
                    <a:pt x="128142" y="0"/>
                  </a:moveTo>
                  <a:lnTo>
                    <a:pt x="635762" y="262255"/>
                  </a:lnTo>
                  <a:lnTo>
                    <a:pt x="699896" y="138176"/>
                  </a:lnTo>
                  <a:lnTo>
                    <a:pt x="819784" y="514477"/>
                  </a:lnTo>
                  <a:lnTo>
                    <a:pt x="443483" y="634441"/>
                  </a:lnTo>
                  <a:lnTo>
                    <a:pt x="507618" y="510413"/>
                  </a:lnTo>
                  <a:lnTo>
                    <a:pt x="0" y="248158"/>
                  </a:lnTo>
                  <a:lnTo>
                    <a:pt x="128142" y="0"/>
                  </a:lnTo>
                  <a:close/>
                </a:path>
              </a:pathLst>
            </a:custGeom>
            <a:noFill/>
            <a:ln w="12600">
              <a:solidFill>
                <a:srgbClr val="507D31"/>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846360" y="-86040"/>
            <a:ext cx="8865720" cy="127116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ts val="3305"/>
              </a:lnSpc>
              <a:spcBef>
                <a:spcPts val="99"/>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orbel"/>
                <a:ea typeface="DejaVu Sans"/>
              </a:rPr>
              <a:t>Dotace</a:t>
            </a:r>
            <a:r>
              <a:rPr kumimoji="0" lang="cs-CZ" sz="2400" b="1" i="0" u="none" strike="noStrike" kern="1200" cap="none" spc="-7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na</a:t>
            </a:r>
            <a:r>
              <a:rPr kumimoji="0" lang="cs-CZ" sz="2400" b="1" i="0" u="none" strike="noStrike" kern="1200" cap="none" spc="-41"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zemědělskou</a:t>
            </a:r>
            <a:r>
              <a:rPr kumimoji="0" lang="cs-CZ" sz="2400" b="1" i="0" u="none" strike="noStrike" kern="1200" cap="none" spc="-9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půdu</a:t>
            </a:r>
            <a:r>
              <a:rPr kumimoji="0" lang="cs-CZ" sz="2400" b="1" i="0" u="none" strike="noStrike" kern="1200" cap="none" spc="-46"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s</a:t>
            </a:r>
            <a:r>
              <a:rPr kumimoji="0" lang="cs-CZ" sz="2400" b="1" i="0" u="none" strike="noStrike" kern="1200" cap="none" spc="-35"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druhem</a:t>
            </a:r>
            <a:r>
              <a:rPr kumimoji="0" lang="cs-CZ" sz="2400" b="1" i="0" u="none" strike="noStrike" kern="1200" cap="none" spc="-55"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zemědělské</a:t>
            </a:r>
            <a:r>
              <a:rPr kumimoji="0" lang="cs-CZ" sz="2400" b="1" i="0" u="none" strike="noStrike" kern="1200" cap="none" spc="-80"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kultury</a:t>
            </a: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alibri"/>
                <a:ea typeface="DejaVu Sans"/>
              </a:rPr>
              <a:t>travní</a:t>
            </a:r>
            <a:r>
              <a:rPr kumimoji="0" lang="cs-CZ" sz="2400" b="1" i="0" u="none" strike="noStrike" kern="1200" cap="none" spc="-151" normalizeH="0" baseline="0" noProof="0">
                <a:ln>
                  <a:noFill/>
                </a:ln>
                <a:solidFill>
                  <a:srgbClr val="A6B727"/>
                </a:solidFill>
                <a:effectLst/>
                <a:uLnTx/>
                <a:uFillTx/>
                <a:latin typeface="Calibri"/>
                <a:ea typeface="DejaVu Sans"/>
              </a:rPr>
              <a:t> </a:t>
            </a:r>
            <a:r>
              <a:rPr kumimoji="0" lang="cs-CZ" sz="2400" b="1" i="0" u="none" strike="noStrike" kern="1200" cap="none" spc="-12" normalizeH="0" baseline="0" noProof="0">
                <a:ln>
                  <a:noFill/>
                </a:ln>
                <a:solidFill>
                  <a:srgbClr val="A6B727"/>
                </a:solidFill>
                <a:effectLst/>
                <a:uLnTx/>
                <a:uFillTx/>
                <a:latin typeface="Calibri"/>
                <a:ea typeface="DejaVu Sans"/>
              </a:rPr>
              <a:t>porost</a:t>
            </a:r>
            <a:endParaRPr kumimoji="0" lang="cs-CZ" sz="2400" b="0" i="0" u="none" strike="noStrike" kern="1200" cap="none" spc="-1" normalizeH="0" baseline="0" noProof="0">
              <a:ln>
                <a:noFill/>
              </a:ln>
              <a:solidFill>
                <a:prstClr val="black"/>
              </a:solidFill>
              <a:effectLst/>
              <a:uLnTx/>
              <a:uFillTx/>
              <a:latin typeface="Arial"/>
            </a:endParaRPr>
          </a:p>
        </p:txBody>
      </p:sp>
      <p:pic>
        <p:nvPicPr>
          <p:cNvPr id="589" name="object 3"/>
          <p:cNvPicPr/>
          <p:nvPr/>
        </p:nvPicPr>
        <p:blipFill>
          <a:blip r:embed="rId2"/>
          <a:stretch/>
        </p:blipFill>
        <p:spPr>
          <a:xfrm>
            <a:off x="193680" y="175320"/>
            <a:ext cx="484560" cy="484560"/>
          </a:xfrm>
          <a:prstGeom prst="rect">
            <a:avLst/>
          </a:prstGeom>
          <a:ln>
            <a:noFill/>
          </a:ln>
        </p:spPr>
      </p:pic>
      <p:grpSp>
        <p:nvGrpSpPr>
          <p:cNvPr id="590" name="Group 2"/>
          <p:cNvGrpSpPr/>
          <p:nvPr/>
        </p:nvGrpSpPr>
        <p:grpSpPr>
          <a:xfrm>
            <a:off x="636840" y="1278360"/>
            <a:ext cx="5321880" cy="1397880"/>
            <a:chOff x="636840" y="1278360"/>
            <a:chExt cx="5321880" cy="1397880"/>
          </a:xfrm>
        </p:grpSpPr>
        <p:pic>
          <p:nvPicPr>
            <p:cNvPr id="591" name="object 5"/>
            <p:cNvPicPr/>
            <p:nvPr/>
          </p:nvPicPr>
          <p:blipFill>
            <a:blip r:embed="rId3"/>
            <a:stretch/>
          </p:blipFill>
          <p:spPr>
            <a:xfrm>
              <a:off x="636840" y="1278360"/>
              <a:ext cx="5321880" cy="1397880"/>
            </a:xfrm>
            <a:prstGeom prst="rect">
              <a:avLst/>
            </a:prstGeom>
            <a:ln>
              <a:noFill/>
            </a:ln>
          </p:spPr>
        </p:pic>
        <p:sp>
          <p:nvSpPr>
            <p:cNvPr id="592" name="CustomShape 3"/>
            <p:cNvSpPr/>
            <p:nvPr/>
          </p:nvSpPr>
          <p:spPr>
            <a:xfrm>
              <a:off x="653760" y="1286280"/>
              <a:ext cx="5238720" cy="1323000"/>
            </a:xfrm>
            <a:custGeom>
              <a:avLst/>
              <a:gdLst/>
              <a:ahLst/>
              <a:cxnLst/>
              <a:rect l="l" t="t" r="r" b="b"/>
              <a:pathLst>
                <a:path w="5240020" h="1324610">
                  <a:moveTo>
                    <a:pt x="5018786" y="0"/>
                  </a:moveTo>
                  <a:lnTo>
                    <a:pt x="220726" y="0"/>
                  </a:lnTo>
                  <a:lnTo>
                    <a:pt x="176240" y="4483"/>
                  </a:lnTo>
                  <a:lnTo>
                    <a:pt x="134807" y="17343"/>
                  </a:lnTo>
                  <a:lnTo>
                    <a:pt x="97314" y="37692"/>
                  </a:lnTo>
                  <a:lnTo>
                    <a:pt x="64647" y="64643"/>
                  </a:lnTo>
                  <a:lnTo>
                    <a:pt x="37695" y="97308"/>
                  </a:lnTo>
                  <a:lnTo>
                    <a:pt x="17345" y="134802"/>
                  </a:lnTo>
                  <a:lnTo>
                    <a:pt x="4484" y="176237"/>
                  </a:lnTo>
                  <a:lnTo>
                    <a:pt x="0" y="220726"/>
                  </a:lnTo>
                  <a:lnTo>
                    <a:pt x="0" y="1103630"/>
                  </a:lnTo>
                  <a:lnTo>
                    <a:pt x="4484" y="1148118"/>
                  </a:lnTo>
                  <a:lnTo>
                    <a:pt x="17345" y="1189553"/>
                  </a:lnTo>
                  <a:lnTo>
                    <a:pt x="37695" y="1227047"/>
                  </a:lnTo>
                  <a:lnTo>
                    <a:pt x="64647" y="1259713"/>
                  </a:lnTo>
                  <a:lnTo>
                    <a:pt x="97314" y="1286663"/>
                  </a:lnTo>
                  <a:lnTo>
                    <a:pt x="134807" y="1307012"/>
                  </a:lnTo>
                  <a:lnTo>
                    <a:pt x="176240" y="1319872"/>
                  </a:lnTo>
                  <a:lnTo>
                    <a:pt x="220726" y="1324356"/>
                  </a:lnTo>
                  <a:lnTo>
                    <a:pt x="5018786" y="1324356"/>
                  </a:lnTo>
                  <a:lnTo>
                    <a:pt x="5063274" y="1319872"/>
                  </a:lnTo>
                  <a:lnTo>
                    <a:pt x="5104709" y="1307012"/>
                  </a:lnTo>
                  <a:lnTo>
                    <a:pt x="5142203" y="1286663"/>
                  </a:lnTo>
                  <a:lnTo>
                    <a:pt x="5174869" y="1259713"/>
                  </a:lnTo>
                  <a:lnTo>
                    <a:pt x="5201819" y="1227047"/>
                  </a:lnTo>
                  <a:lnTo>
                    <a:pt x="5222168" y="1189553"/>
                  </a:lnTo>
                  <a:lnTo>
                    <a:pt x="5235028" y="1148118"/>
                  </a:lnTo>
                  <a:lnTo>
                    <a:pt x="5239512" y="1103630"/>
                  </a:lnTo>
                  <a:lnTo>
                    <a:pt x="5239512" y="220726"/>
                  </a:lnTo>
                  <a:lnTo>
                    <a:pt x="5235028" y="176237"/>
                  </a:lnTo>
                  <a:lnTo>
                    <a:pt x="5222168" y="134802"/>
                  </a:lnTo>
                  <a:lnTo>
                    <a:pt x="5201819" y="97308"/>
                  </a:lnTo>
                  <a:lnTo>
                    <a:pt x="5174869" y="64643"/>
                  </a:lnTo>
                  <a:lnTo>
                    <a:pt x="5142203" y="37692"/>
                  </a:lnTo>
                  <a:lnTo>
                    <a:pt x="5104709" y="17343"/>
                  </a:lnTo>
                  <a:lnTo>
                    <a:pt x="5063274" y="4483"/>
                  </a:lnTo>
                  <a:lnTo>
                    <a:pt x="5018786" y="0"/>
                  </a:lnTo>
                  <a:close/>
                </a:path>
              </a:pathLst>
            </a:custGeom>
            <a:solidFill>
              <a:srgbClr val="E1EFD9"/>
            </a:solidFill>
            <a:ln>
              <a:noFill/>
            </a:ln>
          </p:spPr>
          <p:style>
            <a:lnRef idx="0">
              <a:scrgbClr r="0" g="0" b="0"/>
            </a:lnRef>
            <a:fillRef idx="0">
              <a:scrgbClr r="0" g="0" b="0"/>
            </a:fillRef>
            <a:effectRef idx="0">
              <a:scrgbClr r="0" g="0" b="0"/>
            </a:effectRef>
            <a:fontRef idx="minor"/>
          </p:style>
        </p:sp>
      </p:grpSp>
      <p:graphicFrame>
        <p:nvGraphicFramePr>
          <p:cNvPr id="593" name="Table 4"/>
          <p:cNvGraphicFramePr/>
          <p:nvPr/>
        </p:nvGraphicFramePr>
        <p:xfrm>
          <a:off x="7301880" y="1305000"/>
          <a:ext cx="3852720" cy="1549800"/>
        </p:xfrm>
        <a:graphic>
          <a:graphicData uri="http://schemas.openxmlformats.org/drawingml/2006/table">
            <a:tbl>
              <a:tblPr/>
              <a:tblGrid>
                <a:gridCol w="1926360">
                  <a:extLst>
                    <a:ext uri="{9D8B030D-6E8A-4147-A177-3AD203B41FA5}">
                      <a16:colId xmlns:a16="http://schemas.microsoft.com/office/drawing/2014/main" xmlns="" val="20000"/>
                    </a:ext>
                  </a:extLst>
                </a:gridCol>
                <a:gridCol w="1926360">
                  <a:extLst>
                    <a:ext uri="{9D8B030D-6E8A-4147-A177-3AD203B41FA5}">
                      <a16:colId xmlns:a16="http://schemas.microsoft.com/office/drawing/2014/main" xmlns="" val="20001"/>
                    </a:ext>
                  </a:extLst>
                </a:gridCol>
              </a:tblGrid>
              <a:tr h="365760">
                <a:tc gridSpan="2">
                  <a:txBody>
                    <a:bodyPr/>
                    <a:lstStyle/>
                    <a:p>
                      <a:pPr marL="975240">
                        <a:lnSpc>
                          <a:spcPct val="100000"/>
                        </a:lnSpc>
                        <a:spcBef>
                          <a:spcPts val="241"/>
                        </a:spcBef>
                      </a:pPr>
                      <a:r>
                        <a:rPr lang="cs-CZ" sz="1800" b="0" strike="noStrike" spc="-1">
                          <a:solidFill>
                            <a:srgbClr val="FFFFFF"/>
                          </a:solidFill>
                          <a:latin typeface="Calibri"/>
                        </a:rPr>
                        <a:t>Výše</a:t>
                      </a:r>
                      <a:r>
                        <a:rPr lang="cs-CZ" sz="1800" b="0" strike="noStrike" spc="-32">
                          <a:solidFill>
                            <a:srgbClr val="FFFFFF"/>
                          </a:solidFill>
                          <a:latin typeface="Calibri"/>
                        </a:rPr>
                        <a:t> </a:t>
                      </a:r>
                      <a:r>
                        <a:rPr lang="cs-CZ" sz="1800" b="0" strike="noStrike" spc="-1">
                          <a:solidFill>
                            <a:srgbClr val="FFFFFF"/>
                          </a:solidFill>
                          <a:latin typeface="Calibri"/>
                        </a:rPr>
                        <a:t>sazby</a:t>
                      </a:r>
                      <a:r>
                        <a:rPr lang="cs-CZ" sz="1800" b="0" strike="noStrike" spc="-32">
                          <a:solidFill>
                            <a:srgbClr val="FFFFFF"/>
                          </a:solidFill>
                          <a:latin typeface="Calibri"/>
                        </a:rPr>
                        <a:t> </a:t>
                      </a:r>
                      <a:r>
                        <a:rPr lang="cs-CZ" sz="1800" b="0" strike="noStrike" spc="-1">
                          <a:solidFill>
                            <a:srgbClr val="FFFFFF"/>
                          </a:solidFill>
                          <a:latin typeface="Calibri"/>
                        </a:rPr>
                        <a:t>v</a:t>
                      </a:r>
                      <a:r>
                        <a:rPr lang="cs-CZ" sz="1800" b="0" strike="noStrike" spc="-26">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639360">
                <a:tc>
                  <a:txBody>
                    <a:bodyPr/>
                    <a:lstStyle/>
                    <a:p>
                      <a:pPr marL="636120" indent="-171360">
                        <a:lnSpc>
                          <a:spcPct val="100000"/>
                        </a:lnSpc>
                        <a:spcBef>
                          <a:spcPts val="244"/>
                        </a:spcBef>
                      </a:pPr>
                      <a:r>
                        <a:rPr lang="cs-CZ" sz="1800" b="0" strike="noStrike" spc="-12">
                          <a:solidFill>
                            <a:srgbClr val="000000"/>
                          </a:solidFill>
                          <a:latin typeface="Calibri"/>
                        </a:rPr>
                        <a:t>Přechodné období</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481320">
                        <a:lnSpc>
                          <a:spcPct val="100000"/>
                        </a:lnSpc>
                        <a:spcBef>
                          <a:spcPts val="244"/>
                        </a:spcBef>
                      </a:pPr>
                      <a:r>
                        <a:rPr lang="cs-CZ" sz="1800" b="0" strike="noStrike" spc="-12">
                          <a:solidFill>
                            <a:srgbClr val="000000"/>
                          </a:solidFill>
                          <a:latin typeface="Calibri"/>
                        </a:rPr>
                        <a:t>Ekologická</a:t>
                      </a:r>
                      <a:endParaRPr lang="cs-CZ" sz="1800" b="0" strike="noStrike" spc="-1">
                        <a:latin typeface="Arial"/>
                      </a:endParaRPr>
                    </a:p>
                    <a:p>
                      <a:pPr marL="53028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543960">
                <a:tc>
                  <a:txBody>
                    <a:bodyPr/>
                    <a:lstStyle/>
                    <a:p>
                      <a:pPr marL="2520" algn="ctr">
                        <a:lnSpc>
                          <a:spcPct val="100000"/>
                        </a:lnSpc>
                        <a:spcBef>
                          <a:spcPts val="944"/>
                        </a:spcBef>
                      </a:pPr>
                      <a:r>
                        <a:rPr lang="cs-CZ" sz="1800" b="0" strike="noStrike" spc="-26">
                          <a:solidFill>
                            <a:srgbClr val="000000"/>
                          </a:solidFill>
                          <a:latin typeface="Calibri"/>
                        </a:rPr>
                        <a:t>137</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2520" algn="ctr">
                        <a:lnSpc>
                          <a:spcPct val="100000"/>
                        </a:lnSpc>
                        <a:spcBef>
                          <a:spcPts val="944"/>
                        </a:spcBef>
                      </a:pPr>
                      <a:r>
                        <a:rPr lang="cs-CZ" sz="1800" b="0" strike="noStrike" spc="-26">
                          <a:solidFill>
                            <a:srgbClr val="000000"/>
                          </a:solidFill>
                          <a:latin typeface="Calibri"/>
                        </a:rPr>
                        <a:t>120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bl>
          </a:graphicData>
        </a:graphic>
      </p:graphicFrame>
      <p:grpSp>
        <p:nvGrpSpPr>
          <p:cNvPr id="594" name="Group 5"/>
          <p:cNvGrpSpPr/>
          <p:nvPr/>
        </p:nvGrpSpPr>
        <p:grpSpPr>
          <a:xfrm>
            <a:off x="8779680" y="3627000"/>
            <a:ext cx="2688480" cy="2688480"/>
            <a:chOff x="8779680" y="3627000"/>
            <a:chExt cx="2688480" cy="2688480"/>
          </a:xfrm>
        </p:grpSpPr>
        <p:pic>
          <p:nvPicPr>
            <p:cNvPr id="595" name="object 9"/>
            <p:cNvPicPr/>
            <p:nvPr/>
          </p:nvPicPr>
          <p:blipFill>
            <a:blip r:embed="rId4"/>
            <a:stretch/>
          </p:blipFill>
          <p:spPr>
            <a:xfrm>
              <a:off x="8779680" y="3627000"/>
              <a:ext cx="2688480" cy="2688480"/>
            </a:xfrm>
            <a:prstGeom prst="rect">
              <a:avLst/>
            </a:prstGeom>
            <a:ln>
              <a:noFill/>
            </a:ln>
          </p:spPr>
        </p:pic>
        <p:sp>
          <p:nvSpPr>
            <p:cNvPr id="596" name="CustomShape 6"/>
            <p:cNvSpPr/>
            <p:nvPr/>
          </p:nvSpPr>
          <p:spPr>
            <a:xfrm>
              <a:off x="8779680" y="3627000"/>
              <a:ext cx="2688480" cy="2688480"/>
            </a:xfrm>
            <a:custGeom>
              <a:avLst/>
              <a:gdLst/>
              <a:ahLst/>
              <a:cxnLst/>
              <a:rect l="l" t="t" r="r" b="b"/>
              <a:pathLst>
                <a:path w="2689859" h="2689860">
                  <a:moveTo>
                    <a:pt x="0" y="1344929"/>
                  </a:moveTo>
                  <a:lnTo>
                    <a:pt x="848" y="1296689"/>
                  </a:lnTo>
                  <a:lnTo>
                    <a:pt x="3376" y="1248875"/>
                  </a:lnTo>
                  <a:lnTo>
                    <a:pt x="7554" y="1201518"/>
                  </a:lnTo>
                  <a:lnTo>
                    <a:pt x="13355" y="1154645"/>
                  </a:lnTo>
                  <a:lnTo>
                    <a:pt x="20748" y="1108285"/>
                  </a:lnTo>
                  <a:lnTo>
                    <a:pt x="29707" y="1062466"/>
                  </a:lnTo>
                  <a:lnTo>
                    <a:pt x="40202" y="1017216"/>
                  </a:lnTo>
                  <a:lnTo>
                    <a:pt x="52206" y="972565"/>
                  </a:lnTo>
                  <a:lnTo>
                    <a:pt x="65689" y="928540"/>
                  </a:lnTo>
                  <a:lnTo>
                    <a:pt x="80624" y="885170"/>
                  </a:lnTo>
                  <a:lnTo>
                    <a:pt x="96982" y="842484"/>
                  </a:lnTo>
                  <a:lnTo>
                    <a:pt x="114734" y="800509"/>
                  </a:lnTo>
                  <a:lnTo>
                    <a:pt x="133852" y="759275"/>
                  </a:lnTo>
                  <a:lnTo>
                    <a:pt x="154308" y="718809"/>
                  </a:lnTo>
                  <a:lnTo>
                    <a:pt x="176072" y="679141"/>
                  </a:lnTo>
                  <a:lnTo>
                    <a:pt x="199118" y="640298"/>
                  </a:lnTo>
                  <a:lnTo>
                    <a:pt x="223415" y="602310"/>
                  </a:lnTo>
                  <a:lnTo>
                    <a:pt x="248937" y="565204"/>
                  </a:lnTo>
                  <a:lnTo>
                    <a:pt x="275654" y="529008"/>
                  </a:lnTo>
                  <a:lnTo>
                    <a:pt x="303538" y="493753"/>
                  </a:lnTo>
                  <a:lnTo>
                    <a:pt x="332560" y="459465"/>
                  </a:lnTo>
                  <a:lnTo>
                    <a:pt x="362692" y="426173"/>
                  </a:lnTo>
                  <a:lnTo>
                    <a:pt x="393906" y="393906"/>
                  </a:lnTo>
                  <a:lnTo>
                    <a:pt x="426173" y="362692"/>
                  </a:lnTo>
                  <a:lnTo>
                    <a:pt x="459465" y="332560"/>
                  </a:lnTo>
                  <a:lnTo>
                    <a:pt x="493753" y="303538"/>
                  </a:lnTo>
                  <a:lnTo>
                    <a:pt x="529008" y="275654"/>
                  </a:lnTo>
                  <a:lnTo>
                    <a:pt x="565204" y="248937"/>
                  </a:lnTo>
                  <a:lnTo>
                    <a:pt x="602310" y="223415"/>
                  </a:lnTo>
                  <a:lnTo>
                    <a:pt x="640298" y="199118"/>
                  </a:lnTo>
                  <a:lnTo>
                    <a:pt x="679141" y="176072"/>
                  </a:lnTo>
                  <a:lnTo>
                    <a:pt x="718809" y="154308"/>
                  </a:lnTo>
                  <a:lnTo>
                    <a:pt x="759275" y="133852"/>
                  </a:lnTo>
                  <a:lnTo>
                    <a:pt x="800509" y="114734"/>
                  </a:lnTo>
                  <a:lnTo>
                    <a:pt x="842484" y="96982"/>
                  </a:lnTo>
                  <a:lnTo>
                    <a:pt x="885170" y="80624"/>
                  </a:lnTo>
                  <a:lnTo>
                    <a:pt x="928540" y="65689"/>
                  </a:lnTo>
                  <a:lnTo>
                    <a:pt x="972565" y="52206"/>
                  </a:lnTo>
                  <a:lnTo>
                    <a:pt x="1017216" y="40202"/>
                  </a:lnTo>
                  <a:lnTo>
                    <a:pt x="1062466" y="29707"/>
                  </a:lnTo>
                  <a:lnTo>
                    <a:pt x="1108285" y="20748"/>
                  </a:lnTo>
                  <a:lnTo>
                    <a:pt x="1154645" y="13355"/>
                  </a:lnTo>
                  <a:lnTo>
                    <a:pt x="1201518" y="7554"/>
                  </a:lnTo>
                  <a:lnTo>
                    <a:pt x="1248875" y="3376"/>
                  </a:lnTo>
                  <a:lnTo>
                    <a:pt x="1296689" y="848"/>
                  </a:lnTo>
                  <a:lnTo>
                    <a:pt x="1344929" y="0"/>
                  </a:lnTo>
                  <a:lnTo>
                    <a:pt x="1393170" y="848"/>
                  </a:lnTo>
                  <a:lnTo>
                    <a:pt x="1440984" y="3376"/>
                  </a:lnTo>
                  <a:lnTo>
                    <a:pt x="1488341" y="7554"/>
                  </a:lnTo>
                  <a:lnTo>
                    <a:pt x="1535214" y="13355"/>
                  </a:lnTo>
                  <a:lnTo>
                    <a:pt x="1581574" y="20748"/>
                  </a:lnTo>
                  <a:lnTo>
                    <a:pt x="1627393" y="29707"/>
                  </a:lnTo>
                  <a:lnTo>
                    <a:pt x="1672643" y="40202"/>
                  </a:lnTo>
                  <a:lnTo>
                    <a:pt x="1717294" y="52206"/>
                  </a:lnTo>
                  <a:lnTo>
                    <a:pt x="1761319" y="65689"/>
                  </a:lnTo>
                  <a:lnTo>
                    <a:pt x="1804689" y="80624"/>
                  </a:lnTo>
                  <a:lnTo>
                    <a:pt x="1847375" y="96982"/>
                  </a:lnTo>
                  <a:lnTo>
                    <a:pt x="1889350" y="114734"/>
                  </a:lnTo>
                  <a:lnTo>
                    <a:pt x="1930584" y="133852"/>
                  </a:lnTo>
                  <a:lnTo>
                    <a:pt x="1971050" y="154308"/>
                  </a:lnTo>
                  <a:lnTo>
                    <a:pt x="2010718" y="176072"/>
                  </a:lnTo>
                  <a:lnTo>
                    <a:pt x="2049561" y="199118"/>
                  </a:lnTo>
                  <a:lnTo>
                    <a:pt x="2087549" y="223415"/>
                  </a:lnTo>
                  <a:lnTo>
                    <a:pt x="2124655" y="248937"/>
                  </a:lnTo>
                  <a:lnTo>
                    <a:pt x="2160851" y="275654"/>
                  </a:lnTo>
                  <a:lnTo>
                    <a:pt x="2196106" y="303538"/>
                  </a:lnTo>
                  <a:lnTo>
                    <a:pt x="2230394" y="332560"/>
                  </a:lnTo>
                  <a:lnTo>
                    <a:pt x="2263686" y="362692"/>
                  </a:lnTo>
                  <a:lnTo>
                    <a:pt x="2295953" y="393906"/>
                  </a:lnTo>
                  <a:lnTo>
                    <a:pt x="2327167" y="426173"/>
                  </a:lnTo>
                  <a:lnTo>
                    <a:pt x="2357299" y="459465"/>
                  </a:lnTo>
                  <a:lnTo>
                    <a:pt x="2386321" y="493753"/>
                  </a:lnTo>
                  <a:lnTo>
                    <a:pt x="2414205" y="529008"/>
                  </a:lnTo>
                  <a:lnTo>
                    <a:pt x="2440922" y="565204"/>
                  </a:lnTo>
                  <a:lnTo>
                    <a:pt x="2466444" y="602310"/>
                  </a:lnTo>
                  <a:lnTo>
                    <a:pt x="2490741" y="640298"/>
                  </a:lnTo>
                  <a:lnTo>
                    <a:pt x="2513787" y="679141"/>
                  </a:lnTo>
                  <a:lnTo>
                    <a:pt x="2535551" y="718809"/>
                  </a:lnTo>
                  <a:lnTo>
                    <a:pt x="2556007" y="759275"/>
                  </a:lnTo>
                  <a:lnTo>
                    <a:pt x="2575125" y="800509"/>
                  </a:lnTo>
                  <a:lnTo>
                    <a:pt x="2592877" y="842484"/>
                  </a:lnTo>
                  <a:lnTo>
                    <a:pt x="2609235" y="885170"/>
                  </a:lnTo>
                  <a:lnTo>
                    <a:pt x="2624170" y="928540"/>
                  </a:lnTo>
                  <a:lnTo>
                    <a:pt x="2637653" y="972565"/>
                  </a:lnTo>
                  <a:lnTo>
                    <a:pt x="2649657" y="1017216"/>
                  </a:lnTo>
                  <a:lnTo>
                    <a:pt x="2660152" y="1062466"/>
                  </a:lnTo>
                  <a:lnTo>
                    <a:pt x="2669111" y="1108285"/>
                  </a:lnTo>
                  <a:lnTo>
                    <a:pt x="2676504" y="1154645"/>
                  </a:lnTo>
                  <a:lnTo>
                    <a:pt x="2682305" y="1201518"/>
                  </a:lnTo>
                  <a:lnTo>
                    <a:pt x="2686483" y="1248875"/>
                  </a:lnTo>
                  <a:lnTo>
                    <a:pt x="2689011" y="1296689"/>
                  </a:lnTo>
                  <a:lnTo>
                    <a:pt x="2689859" y="1344929"/>
                  </a:lnTo>
                  <a:lnTo>
                    <a:pt x="2689011" y="1393168"/>
                  </a:lnTo>
                  <a:lnTo>
                    <a:pt x="2686483" y="1440979"/>
                  </a:lnTo>
                  <a:lnTo>
                    <a:pt x="2682305" y="1488334"/>
                  </a:lnTo>
                  <a:lnTo>
                    <a:pt x="2676504" y="1535206"/>
                  </a:lnTo>
                  <a:lnTo>
                    <a:pt x="2669111" y="1581564"/>
                  </a:lnTo>
                  <a:lnTo>
                    <a:pt x="2660152" y="1627382"/>
                  </a:lnTo>
                  <a:lnTo>
                    <a:pt x="2649657" y="1672630"/>
                  </a:lnTo>
                  <a:lnTo>
                    <a:pt x="2637653" y="1717281"/>
                  </a:lnTo>
                  <a:lnTo>
                    <a:pt x="2624170" y="1761305"/>
                  </a:lnTo>
                  <a:lnTo>
                    <a:pt x="2609235" y="1804674"/>
                  </a:lnTo>
                  <a:lnTo>
                    <a:pt x="2592877" y="1847359"/>
                  </a:lnTo>
                  <a:lnTo>
                    <a:pt x="2575125" y="1889333"/>
                  </a:lnTo>
                  <a:lnTo>
                    <a:pt x="2556007" y="1930567"/>
                  </a:lnTo>
                  <a:lnTo>
                    <a:pt x="2535551" y="1971033"/>
                  </a:lnTo>
                  <a:lnTo>
                    <a:pt x="2513787" y="2010701"/>
                  </a:lnTo>
                  <a:lnTo>
                    <a:pt x="2490741" y="2049544"/>
                  </a:lnTo>
                  <a:lnTo>
                    <a:pt x="2466444" y="2087532"/>
                  </a:lnTo>
                  <a:lnTo>
                    <a:pt x="2440922" y="2124639"/>
                  </a:lnTo>
                  <a:lnTo>
                    <a:pt x="2414205" y="2160834"/>
                  </a:lnTo>
                  <a:lnTo>
                    <a:pt x="2386321" y="2196091"/>
                  </a:lnTo>
                  <a:lnTo>
                    <a:pt x="2357299" y="2230379"/>
                  </a:lnTo>
                  <a:lnTo>
                    <a:pt x="2327167" y="2263671"/>
                  </a:lnTo>
                  <a:lnTo>
                    <a:pt x="2295953" y="2295939"/>
                  </a:lnTo>
                  <a:lnTo>
                    <a:pt x="2263686" y="2327153"/>
                  </a:lnTo>
                  <a:lnTo>
                    <a:pt x="2230394" y="2357286"/>
                  </a:lnTo>
                  <a:lnTo>
                    <a:pt x="2196106" y="2386309"/>
                  </a:lnTo>
                  <a:lnTo>
                    <a:pt x="2160851" y="2414194"/>
                  </a:lnTo>
                  <a:lnTo>
                    <a:pt x="2124655" y="2440911"/>
                  </a:lnTo>
                  <a:lnTo>
                    <a:pt x="2087549" y="2466434"/>
                  </a:lnTo>
                  <a:lnTo>
                    <a:pt x="2049561" y="2490732"/>
                  </a:lnTo>
                  <a:lnTo>
                    <a:pt x="2010718" y="2513778"/>
                  </a:lnTo>
                  <a:lnTo>
                    <a:pt x="1971050" y="2535544"/>
                  </a:lnTo>
                  <a:lnTo>
                    <a:pt x="1930584" y="2556000"/>
                  </a:lnTo>
                  <a:lnTo>
                    <a:pt x="1889350" y="2575119"/>
                  </a:lnTo>
                  <a:lnTo>
                    <a:pt x="1847375" y="2592872"/>
                  </a:lnTo>
                  <a:lnTo>
                    <a:pt x="1804689" y="2609231"/>
                  </a:lnTo>
                  <a:lnTo>
                    <a:pt x="1761319" y="2624166"/>
                  </a:lnTo>
                  <a:lnTo>
                    <a:pt x="1717294" y="2637650"/>
                  </a:lnTo>
                  <a:lnTo>
                    <a:pt x="1672643" y="2649654"/>
                  </a:lnTo>
                  <a:lnTo>
                    <a:pt x="1627393" y="2660150"/>
                  </a:lnTo>
                  <a:lnTo>
                    <a:pt x="1581574" y="2669110"/>
                  </a:lnTo>
                  <a:lnTo>
                    <a:pt x="1535214" y="2676504"/>
                  </a:lnTo>
                  <a:lnTo>
                    <a:pt x="1488341" y="2682304"/>
                  </a:lnTo>
                  <a:lnTo>
                    <a:pt x="1440984" y="2686483"/>
                  </a:lnTo>
                  <a:lnTo>
                    <a:pt x="1393170" y="2689011"/>
                  </a:lnTo>
                  <a:lnTo>
                    <a:pt x="1344929" y="2689860"/>
                  </a:lnTo>
                  <a:lnTo>
                    <a:pt x="1296689" y="2689011"/>
                  </a:lnTo>
                  <a:lnTo>
                    <a:pt x="1248875" y="2686483"/>
                  </a:lnTo>
                  <a:lnTo>
                    <a:pt x="1201518" y="2682304"/>
                  </a:lnTo>
                  <a:lnTo>
                    <a:pt x="1154645" y="2676504"/>
                  </a:lnTo>
                  <a:lnTo>
                    <a:pt x="1108285" y="2669110"/>
                  </a:lnTo>
                  <a:lnTo>
                    <a:pt x="1062466" y="2660150"/>
                  </a:lnTo>
                  <a:lnTo>
                    <a:pt x="1017216" y="2649654"/>
                  </a:lnTo>
                  <a:lnTo>
                    <a:pt x="972565" y="2637650"/>
                  </a:lnTo>
                  <a:lnTo>
                    <a:pt x="928540" y="2624166"/>
                  </a:lnTo>
                  <a:lnTo>
                    <a:pt x="885170" y="2609231"/>
                  </a:lnTo>
                  <a:lnTo>
                    <a:pt x="842484" y="2592872"/>
                  </a:lnTo>
                  <a:lnTo>
                    <a:pt x="800509" y="2575119"/>
                  </a:lnTo>
                  <a:lnTo>
                    <a:pt x="759275" y="2556000"/>
                  </a:lnTo>
                  <a:lnTo>
                    <a:pt x="718809" y="2535544"/>
                  </a:lnTo>
                  <a:lnTo>
                    <a:pt x="679141" y="2513778"/>
                  </a:lnTo>
                  <a:lnTo>
                    <a:pt x="640298" y="2490732"/>
                  </a:lnTo>
                  <a:lnTo>
                    <a:pt x="602310" y="2466434"/>
                  </a:lnTo>
                  <a:lnTo>
                    <a:pt x="565204" y="2440911"/>
                  </a:lnTo>
                  <a:lnTo>
                    <a:pt x="529008" y="2414194"/>
                  </a:lnTo>
                  <a:lnTo>
                    <a:pt x="493753" y="2386309"/>
                  </a:lnTo>
                  <a:lnTo>
                    <a:pt x="459465" y="2357286"/>
                  </a:lnTo>
                  <a:lnTo>
                    <a:pt x="426173" y="2327153"/>
                  </a:lnTo>
                  <a:lnTo>
                    <a:pt x="393906" y="2295939"/>
                  </a:lnTo>
                  <a:lnTo>
                    <a:pt x="362692" y="2263671"/>
                  </a:lnTo>
                  <a:lnTo>
                    <a:pt x="332560" y="2230379"/>
                  </a:lnTo>
                  <a:lnTo>
                    <a:pt x="303538" y="2196091"/>
                  </a:lnTo>
                  <a:lnTo>
                    <a:pt x="275654" y="2160834"/>
                  </a:lnTo>
                  <a:lnTo>
                    <a:pt x="248937" y="2124639"/>
                  </a:lnTo>
                  <a:lnTo>
                    <a:pt x="223415" y="2087532"/>
                  </a:lnTo>
                  <a:lnTo>
                    <a:pt x="199118" y="2049544"/>
                  </a:lnTo>
                  <a:lnTo>
                    <a:pt x="176072" y="2010701"/>
                  </a:lnTo>
                  <a:lnTo>
                    <a:pt x="154308" y="1971033"/>
                  </a:lnTo>
                  <a:lnTo>
                    <a:pt x="133852" y="1930567"/>
                  </a:lnTo>
                  <a:lnTo>
                    <a:pt x="114734" y="1889333"/>
                  </a:lnTo>
                  <a:lnTo>
                    <a:pt x="96982" y="1847359"/>
                  </a:lnTo>
                  <a:lnTo>
                    <a:pt x="80624" y="1804674"/>
                  </a:lnTo>
                  <a:lnTo>
                    <a:pt x="65689" y="1761305"/>
                  </a:lnTo>
                  <a:lnTo>
                    <a:pt x="52206" y="1717281"/>
                  </a:lnTo>
                  <a:lnTo>
                    <a:pt x="40202" y="1672630"/>
                  </a:lnTo>
                  <a:lnTo>
                    <a:pt x="29707" y="1627382"/>
                  </a:lnTo>
                  <a:lnTo>
                    <a:pt x="20748" y="1581564"/>
                  </a:lnTo>
                  <a:lnTo>
                    <a:pt x="13355" y="1535206"/>
                  </a:lnTo>
                  <a:lnTo>
                    <a:pt x="7554" y="1488334"/>
                  </a:lnTo>
                  <a:lnTo>
                    <a:pt x="3376" y="1440979"/>
                  </a:lnTo>
                  <a:lnTo>
                    <a:pt x="848" y="1393168"/>
                  </a:lnTo>
                  <a:lnTo>
                    <a:pt x="0" y="1344929"/>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grpSp>
        <p:nvGrpSpPr>
          <p:cNvPr id="597" name="Group 7"/>
          <p:cNvGrpSpPr/>
          <p:nvPr/>
        </p:nvGrpSpPr>
        <p:grpSpPr>
          <a:xfrm>
            <a:off x="662760" y="3141000"/>
            <a:ext cx="5671080" cy="2167200"/>
            <a:chOff x="662760" y="3141000"/>
            <a:chExt cx="5671080" cy="2167200"/>
          </a:xfrm>
        </p:grpSpPr>
        <p:pic>
          <p:nvPicPr>
            <p:cNvPr id="598" name="object 12"/>
            <p:cNvPicPr/>
            <p:nvPr/>
          </p:nvPicPr>
          <p:blipFill>
            <a:blip r:embed="rId5"/>
            <a:stretch/>
          </p:blipFill>
          <p:spPr>
            <a:xfrm>
              <a:off x="662760" y="3141000"/>
              <a:ext cx="5671080" cy="2167200"/>
            </a:xfrm>
            <a:prstGeom prst="rect">
              <a:avLst/>
            </a:prstGeom>
            <a:ln>
              <a:noFill/>
            </a:ln>
          </p:spPr>
        </p:pic>
        <p:sp>
          <p:nvSpPr>
            <p:cNvPr id="599" name="CustomShape 8"/>
            <p:cNvSpPr/>
            <p:nvPr/>
          </p:nvSpPr>
          <p:spPr>
            <a:xfrm>
              <a:off x="679680" y="3148560"/>
              <a:ext cx="5587200" cy="2092680"/>
            </a:xfrm>
            <a:custGeom>
              <a:avLst/>
              <a:gdLst/>
              <a:ahLst/>
              <a:cxnLst/>
              <a:rect l="l" t="t" r="r" b="b"/>
              <a:pathLst>
                <a:path w="5588635" h="2094229">
                  <a:moveTo>
                    <a:pt x="5239512" y="0"/>
                  </a:moveTo>
                  <a:lnTo>
                    <a:pt x="348995" y="0"/>
                  </a:lnTo>
                  <a:lnTo>
                    <a:pt x="301638" y="3185"/>
                  </a:lnTo>
                  <a:lnTo>
                    <a:pt x="256218" y="12463"/>
                  </a:lnTo>
                  <a:lnTo>
                    <a:pt x="213149" y="27420"/>
                  </a:lnTo>
                  <a:lnTo>
                    <a:pt x="172849" y="47639"/>
                  </a:lnTo>
                  <a:lnTo>
                    <a:pt x="135733" y="72705"/>
                  </a:lnTo>
                  <a:lnTo>
                    <a:pt x="102217" y="102203"/>
                  </a:lnTo>
                  <a:lnTo>
                    <a:pt x="72716" y="135717"/>
                  </a:lnTo>
                  <a:lnTo>
                    <a:pt x="47647" y="172832"/>
                  </a:lnTo>
                  <a:lnTo>
                    <a:pt x="27425" y="213133"/>
                  </a:lnTo>
                  <a:lnTo>
                    <a:pt x="12466" y="256204"/>
                  </a:lnTo>
                  <a:lnTo>
                    <a:pt x="3185" y="301630"/>
                  </a:lnTo>
                  <a:lnTo>
                    <a:pt x="0" y="348995"/>
                  </a:lnTo>
                  <a:lnTo>
                    <a:pt x="0" y="1744979"/>
                  </a:lnTo>
                  <a:lnTo>
                    <a:pt x="3185" y="1792345"/>
                  </a:lnTo>
                  <a:lnTo>
                    <a:pt x="12466" y="1837771"/>
                  </a:lnTo>
                  <a:lnTo>
                    <a:pt x="27425" y="1880842"/>
                  </a:lnTo>
                  <a:lnTo>
                    <a:pt x="47647" y="1921143"/>
                  </a:lnTo>
                  <a:lnTo>
                    <a:pt x="72716" y="1958258"/>
                  </a:lnTo>
                  <a:lnTo>
                    <a:pt x="102217" y="1991772"/>
                  </a:lnTo>
                  <a:lnTo>
                    <a:pt x="135733" y="2021270"/>
                  </a:lnTo>
                  <a:lnTo>
                    <a:pt x="172849" y="2046336"/>
                  </a:lnTo>
                  <a:lnTo>
                    <a:pt x="213149" y="2066555"/>
                  </a:lnTo>
                  <a:lnTo>
                    <a:pt x="256218" y="2081512"/>
                  </a:lnTo>
                  <a:lnTo>
                    <a:pt x="301638" y="2090790"/>
                  </a:lnTo>
                  <a:lnTo>
                    <a:pt x="348995" y="2093976"/>
                  </a:lnTo>
                  <a:lnTo>
                    <a:pt x="5239512" y="2093976"/>
                  </a:lnTo>
                  <a:lnTo>
                    <a:pt x="5286877" y="2090790"/>
                  </a:lnTo>
                  <a:lnTo>
                    <a:pt x="5332303" y="2081512"/>
                  </a:lnTo>
                  <a:lnTo>
                    <a:pt x="5375374" y="2066555"/>
                  </a:lnTo>
                  <a:lnTo>
                    <a:pt x="5415675" y="2046336"/>
                  </a:lnTo>
                  <a:lnTo>
                    <a:pt x="5452790" y="2021270"/>
                  </a:lnTo>
                  <a:lnTo>
                    <a:pt x="5486304" y="1991772"/>
                  </a:lnTo>
                  <a:lnTo>
                    <a:pt x="5515802" y="1958258"/>
                  </a:lnTo>
                  <a:lnTo>
                    <a:pt x="5540868" y="1921143"/>
                  </a:lnTo>
                  <a:lnTo>
                    <a:pt x="5561087" y="1880842"/>
                  </a:lnTo>
                  <a:lnTo>
                    <a:pt x="5576044" y="1837771"/>
                  </a:lnTo>
                  <a:lnTo>
                    <a:pt x="5585322" y="1792345"/>
                  </a:lnTo>
                  <a:lnTo>
                    <a:pt x="5588508" y="1744979"/>
                  </a:lnTo>
                  <a:lnTo>
                    <a:pt x="5588508" y="348995"/>
                  </a:lnTo>
                  <a:lnTo>
                    <a:pt x="5585322" y="301630"/>
                  </a:lnTo>
                  <a:lnTo>
                    <a:pt x="5576044" y="256204"/>
                  </a:lnTo>
                  <a:lnTo>
                    <a:pt x="5561087" y="213133"/>
                  </a:lnTo>
                  <a:lnTo>
                    <a:pt x="5540868" y="172832"/>
                  </a:lnTo>
                  <a:lnTo>
                    <a:pt x="5515802" y="135717"/>
                  </a:lnTo>
                  <a:lnTo>
                    <a:pt x="5486304" y="102203"/>
                  </a:lnTo>
                  <a:lnTo>
                    <a:pt x="5452790" y="72705"/>
                  </a:lnTo>
                  <a:lnTo>
                    <a:pt x="5415675" y="47639"/>
                  </a:lnTo>
                  <a:lnTo>
                    <a:pt x="5375374" y="27420"/>
                  </a:lnTo>
                  <a:lnTo>
                    <a:pt x="5332303" y="12463"/>
                  </a:lnTo>
                  <a:lnTo>
                    <a:pt x="5286877" y="3185"/>
                  </a:lnTo>
                  <a:lnTo>
                    <a:pt x="5239512"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600" name="CustomShape 9"/>
          <p:cNvSpPr/>
          <p:nvPr/>
        </p:nvSpPr>
        <p:spPr>
          <a:xfrm>
            <a:off x="814679" y="1398600"/>
            <a:ext cx="5160961" cy="3819022"/>
          </a:xfrm>
          <a:prstGeom prst="rect">
            <a:avLst/>
          </a:prstGeom>
          <a:noFill/>
          <a:ln>
            <a:noFill/>
          </a:ln>
        </p:spPr>
        <p:style>
          <a:lnRef idx="0">
            <a:scrgbClr r="0" g="0" b="0"/>
          </a:lnRef>
          <a:fillRef idx="0">
            <a:scrgbClr r="0" g="0" b="0"/>
          </a:fillRef>
          <a:effectRef idx="0">
            <a:scrgbClr r="0" g="0" b="0"/>
          </a:effectRef>
          <a:fontRef idx="minor"/>
        </p:style>
        <p:txBody>
          <a:bodyPr wrap="square" lIns="0" tIns="14760" rIns="0" bIns="0">
            <a:spAutoFit/>
          </a:bodyPr>
          <a:lstStyle/>
          <a:p>
            <a:pPr marL="299160" marR="0" lvl="0" indent="-285480" algn="l" defTabSz="914400" rtl="0" eaLnBrk="1" fontAlgn="auto" latinLnBrk="0" hangingPunct="1">
              <a:lnSpc>
                <a:spcPct val="99000"/>
              </a:lnSpc>
              <a:spcBef>
                <a:spcPts val="113"/>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dotace</a:t>
            </a:r>
            <a:r>
              <a:rPr kumimoji="0" lang="cs-CZ" sz="2000" b="0" i="0" u="none" strike="noStrike" kern="1200" cap="none" spc="-41"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je</a:t>
            </a:r>
            <a:r>
              <a:rPr kumimoji="0" lang="cs-CZ" sz="2000" b="0" i="0" u="none" strike="noStrike" kern="1200" cap="none" spc="-15"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podmíněna</a:t>
            </a:r>
            <a:r>
              <a:rPr kumimoji="0" lang="cs-CZ" sz="2000" b="0" i="0" u="none" strike="noStrike" kern="1200" cap="none" spc="-41"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údržbou</a:t>
            </a:r>
            <a:r>
              <a:rPr kumimoji="0" lang="cs-CZ" sz="2000" b="0" i="0" u="none" strike="noStrike" kern="1200" cap="none" spc="-26"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travního</a:t>
            </a:r>
            <a:r>
              <a:rPr kumimoji="0" lang="cs-CZ" sz="2000" b="0" i="0" u="none" strike="noStrike" kern="1200" cap="none" spc="-26" normalizeH="0" baseline="0" noProof="0" dirty="0">
                <a:ln>
                  <a:noFill/>
                </a:ln>
                <a:solidFill>
                  <a:srgbClr val="000000"/>
                </a:solidFill>
                <a:effectLst/>
                <a:uLnTx/>
                <a:uFillTx/>
                <a:latin typeface="Gill Sans MT"/>
                <a:ea typeface="DejaVu Sans"/>
              </a:rPr>
              <a:t> </a:t>
            </a:r>
            <a:r>
              <a:rPr kumimoji="0" lang="cs-CZ" sz="2000" b="0" i="0" u="none" strike="noStrike" kern="1200" cap="none" spc="-12" normalizeH="0" baseline="0" noProof="0" dirty="0">
                <a:ln>
                  <a:noFill/>
                </a:ln>
                <a:solidFill>
                  <a:srgbClr val="000000"/>
                </a:solidFill>
                <a:effectLst/>
                <a:uLnTx/>
                <a:uFillTx/>
                <a:latin typeface="Gill Sans MT"/>
                <a:ea typeface="DejaVu Sans"/>
              </a:rPr>
              <a:t>porostu, </a:t>
            </a:r>
            <a:r>
              <a:rPr kumimoji="0" lang="cs-CZ" sz="2000" b="0" i="0" u="none" strike="noStrike" kern="1200" cap="none" spc="-1" normalizeH="0" baseline="0" noProof="0" dirty="0">
                <a:ln>
                  <a:noFill/>
                </a:ln>
                <a:solidFill>
                  <a:srgbClr val="000000"/>
                </a:solidFill>
                <a:effectLst/>
                <a:uLnTx/>
                <a:uFillTx/>
                <a:latin typeface="Gill Sans MT"/>
                <a:ea typeface="DejaVu Sans"/>
              </a:rPr>
              <a:t>a</a:t>
            </a:r>
            <a:r>
              <a:rPr kumimoji="0" lang="cs-CZ" sz="2000" b="0" i="0" u="none" strike="noStrike" kern="1200" cap="none" spc="-35"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to</a:t>
            </a:r>
            <a:r>
              <a:rPr kumimoji="0" lang="cs-CZ" sz="2000" b="0" i="0" u="none" strike="noStrike" kern="1200" cap="none" spc="-21"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2x</a:t>
            </a:r>
            <a:r>
              <a:rPr kumimoji="0" lang="cs-CZ" sz="2000" b="0" i="0" u="none" strike="noStrike" kern="1200" cap="none" spc="-12"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ročně</a:t>
            </a:r>
            <a:r>
              <a:rPr kumimoji="0" lang="cs-CZ" sz="2000" b="0" i="0" u="none" strike="noStrike" kern="1200" cap="none" spc="-26"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sečením</a:t>
            </a:r>
            <a:r>
              <a:rPr kumimoji="0" lang="cs-CZ" sz="2000" b="0" i="0" u="none" strike="noStrike" kern="1200" cap="none" spc="-26"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nebo</a:t>
            </a:r>
            <a:r>
              <a:rPr kumimoji="0" lang="cs-CZ" sz="2000" b="0" i="0" u="none" strike="noStrike" kern="1200" cap="none" spc="-12"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a:ln>
                  <a:noFill/>
                </a:ln>
                <a:solidFill>
                  <a:srgbClr val="000000"/>
                </a:solidFill>
                <a:effectLst/>
                <a:uLnTx/>
                <a:uFillTx/>
                <a:latin typeface="Gill Sans MT"/>
                <a:ea typeface="DejaVu Sans"/>
              </a:rPr>
              <a:t>pastvou</a:t>
            </a:r>
            <a:r>
              <a:rPr kumimoji="0" lang="cs-CZ" sz="2000" b="0" i="0" u="none" strike="noStrike" kern="1200" cap="none" spc="-41" normalizeH="0" baseline="0" noProof="0" dirty="0">
                <a:ln>
                  <a:noFill/>
                </a:ln>
                <a:solidFill>
                  <a:srgbClr val="000000"/>
                </a:solidFill>
                <a:effectLst/>
                <a:uLnTx/>
                <a:uFillTx/>
                <a:latin typeface="Gill Sans MT"/>
                <a:ea typeface="DejaVu Sans"/>
              </a:rPr>
              <a:t> </a:t>
            </a:r>
            <a:r>
              <a:rPr kumimoji="0" lang="cs-CZ" sz="2000" b="0" i="0" u="none" strike="noStrike" kern="1200" cap="none" spc="-12" normalizeH="0" baseline="0" noProof="0" dirty="0">
                <a:ln>
                  <a:noFill/>
                </a:ln>
                <a:solidFill>
                  <a:srgbClr val="000000"/>
                </a:solidFill>
                <a:effectLst/>
                <a:uLnTx/>
                <a:uFillTx/>
                <a:latin typeface="Gill Sans MT"/>
                <a:ea typeface="DejaVu Sans"/>
              </a:rPr>
              <a:t>včetně </a:t>
            </a:r>
            <a:r>
              <a:rPr kumimoji="0" lang="cs-CZ" sz="2000" b="0" i="0" u="none" strike="noStrike" kern="1200" cap="none" spc="-1" normalizeH="0" baseline="0" noProof="0" dirty="0">
                <a:ln>
                  <a:noFill/>
                </a:ln>
                <a:solidFill>
                  <a:srgbClr val="000000"/>
                </a:solidFill>
                <a:effectLst/>
                <a:uLnTx/>
                <a:uFillTx/>
                <a:latin typeface="Gill Sans MT"/>
                <a:ea typeface="DejaVu Sans"/>
              </a:rPr>
              <a:t>likvidací</a:t>
            </a:r>
            <a:r>
              <a:rPr kumimoji="0" lang="cs-CZ" sz="2000" b="0" i="0" u="none" strike="noStrike" kern="1200" cap="none" spc="-32" normalizeH="0" baseline="0" noProof="0" dirty="0">
                <a:ln>
                  <a:noFill/>
                </a:ln>
                <a:solidFill>
                  <a:srgbClr val="000000"/>
                </a:solidFill>
                <a:effectLst/>
                <a:uLnTx/>
                <a:uFillTx/>
                <a:latin typeface="Gill Sans MT"/>
                <a:ea typeface="DejaVu Sans"/>
              </a:rPr>
              <a:t> </a:t>
            </a:r>
            <a:r>
              <a:rPr kumimoji="0" lang="cs-CZ" sz="2000" b="0" i="0" u="none" strike="noStrike" kern="1200" cap="none" spc="-1" normalizeH="0" baseline="0" noProof="0" dirty="0" err="1">
                <a:ln>
                  <a:noFill/>
                </a:ln>
                <a:solidFill>
                  <a:srgbClr val="000000"/>
                </a:solidFill>
                <a:effectLst/>
                <a:uLnTx/>
                <a:uFillTx/>
                <a:latin typeface="Gill Sans MT"/>
                <a:ea typeface="DejaVu Sans"/>
              </a:rPr>
              <a:t>nedopasků</a:t>
            </a:r>
            <a:r>
              <a:rPr kumimoji="0" lang="cs-CZ" sz="2000" b="0" i="0" u="none" strike="noStrike" kern="1200" cap="none" spc="-1" normalizeH="0" baseline="0" noProof="0" dirty="0">
                <a:ln>
                  <a:noFill/>
                </a:ln>
                <a:solidFill>
                  <a:srgbClr val="000000"/>
                </a:solidFill>
                <a:effectLst/>
                <a:uLnTx/>
                <a:uFillTx/>
                <a:latin typeface="Gill Sans MT"/>
                <a:ea typeface="DejaVu Sans"/>
              </a:rPr>
              <a:t>,</a:t>
            </a:r>
            <a:r>
              <a:rPr kumimoji="0" lang="cs-CZ" sz="2000" b="0" i="0" u="none" strike="noStrike" kern="1200" cap="none" spc="-126" normalizeH="0" baseline="0" noProof="0" dirty="0">
                <a:ln>
                  <a:noFill/>
                </a:ln>
                <a:solidFill>
                  <a:srgbClr val="000000"/>
                </a:solidFill>
                <a:effectLst/>
                <a:uLnTx/>
                <a:uFillTx/>
                <a:latin typeface="Gill Sans MT"/>
                <a:ea typeface="DejaVu Sans"/>
              </a:rPr>
              <a:t> </a:t>
            </a:r>
            <a:r>
              <a:rPr kumimoji="0" lang="cs-CZ" sz="2000" b="1" i="0" u="none" strike="noStrike" kern="1200" cap="none" spc="-1" normalizeH="0" baseline="0" noProof="0" dirty="0">
                <a:ln>
                  <a:noFill/>
                </a:ln>
                <a:solidFill>
                  <a:srgbClr val="000000"/>
                </a:solidFill>
                <a:effectLst/>
                <a:uLnTx/>
                <a:uFillTx/>
                <a:latin typeface="Calibri"/>
                <a:ea typeface="DejaVu Sans"/>
              </a:rPr>
              <a:t>ve</a:t>
            </a:r>
            <a:r>
              <a:rPr kumimoji="0" lang="cs-CZ" sz="2000" b="1" i="0" u="none" strike="noStrike" kern="1200" cap="none" spc="-26" normalizeH="0" baseline="0" noProof="0" dirty="0">
                <a:ln>
                  <a:noFill/>
                </a:ln>
                <a:solidFill>
                  <a:srgbClr val="000000"/>
                </a:solidFill>
                <a:effectLst/>
                <a:uLnTx/>
                <a:uFillTx/>
                <a:latin typeface="Calibri"/>
                <a:ea typeface="DejaVu Sans"/>
              </a:rPr>
              <a:t> </a:t>
            </a:r>
            <a:r>
              <a:rPr kumimoji="0" lang="cs-CZ" sz="2000" b="1" i="0" u="none" strike="noStrike" kern="1200" cap="none" spc="-12" normalizeH="0" baseline="0" noProof="0" dirty="0">
                <a:ln>
                  <a:noFill/>
                </a:ln>
                <a:solidFill>
                  <a:srgbClr val="000000"/>
                </a:solidFill>
                <a:effectLst/>
                <a:uLnTx/>
                <a:uFillTx/>
                <a:latin typeface="Calibri"/>
                <a:ea typeface="DejaVu Sans"/>
              </a:rPr>
              <a:t>stanovených</a:t>
            </a:r>
            <a:r>
              <a:rPr kumimoji="0" lang="cs-CZ" sz="2000" b="1" i="0" u="none" strike="noStrike" kern="1200" cap="none" spc="-55" normalizeH="0" baseline="0" noProof="0" dirty="0">
                <a:ln>
                  <a:noFill/>
                </a:ln>
                <a:solidFill>
                  <a:srgbClr val="000000"/>
                </a:solidFill>
                <a:effectLst/>
                <a:uLnTx/>
                <a:uFillTx/>
                <a:latin typeface="Calibri"/>
                <a:ea typeface="DejaVu Sans"/>
              </a:rPr>
              <a:t> </a:t>
            </a:r>
            <a:r>
              <a:rPr kumimoji="0" lang="cs-CZ" sz="2000" b="1" i="0" u="none" strike="noStrike" kern="1200" cap="none" spc="-12" normalizeH="0" baseline="0" noProof="0" dirty="0">
                <a:ln>
                  <a:noFill/>
                </a:ln>
                <a:solidFill>
                  <a:srgbClr val="000000"/>
                </a:solidFill>
                <a:effectLst/>
                <a:uLnTx/>
                <a:uFillTx/>
                <a:latin typeface="Calibri"/>
                <a:ea typeface="DejaVu Sans"/>
              </a:rPr>
              <a:t>termínech </a:t>
            </a:r>
            <a:r>
              <a:rPr kumimoji="0" lang="cs-CZ" sz="2000" b="1" i="0" u="none" strike="noStrike" kern="1200" cap="none" spc="-1" normalizeH="0" baseline="0" noProof="0" dirty="0">
                <a:ln>
                  <a:noFill/>
                </a:ln>
                <a:solidFill>
                  <a:srgbClr val="000000"/>
                </a:solidFill>
                <a:effectLst/>
                <a:uLnTx/>
                <a:uFillTx/>
                <a:latin typeface="Calibri"/>
                <a:ea typeface="DejaVu Sans"/>
              </a:rPr>
              <a:t>do</a:t>
            </a:r>
            <a:r>
              <a:rPr kumimoji="0" lang="cs-CZ" sz="2000" b="1" i="0" u="none" strike="noStrike" kern="1200" cap="none" spc="-12" normalizeH="0" baseline="0" noProof="0" dirty="0">
                <a:ln>
                  <a:noFill/>
                </a:ln>
                <a:solidFill>
                  <a:srgbClr val="000000"/>
                </a:solidFill>
                <a:effectLst/>
                <a:uLnTx/>
                <a:uFillTx/>
                <a:latin typeface="Calibri"/>
                <a:ea typeface="DejaVu Sans"/>
              </a:rPr>
              <a:t> </a:t>
            </a:r>
            <a:r>
              <a:rPr kumimoji="0" lang="cs-CZ" sz="2000" b="1" i="0" u="none" strike="noStrike" kern="1200" cap="none" spc="-1" normalizeH="0" baseline="0" noProof="0" dirty="0">
                <a:ln>
                  <a:noFill/>
                </a:ln>
                <a:solidFill>
                  <a:srgbClr val="000000"/>
                </a:solidFill>
                <a:effectLst/>
                <a:uLnTx/>
                <a:uFillTx/>
                <a:latin typeface="Calibri"/>
                <a:ea typeface="DejaVu Sans"/>
              </a:rPr>
              <a:t>31.7.</a:t>
            </a:r>
            <a:r>
              <a:rPr kumimoji="0" lang="cs-CZ" sz="2000" b="1" i="0" u="none" strike="noStrike" kern="1200" cap="none" spc="-15" normalizeH="0" baseline="0" noProof="0" dirty="0">
                <a:ln>
                  <a:noFill/>
                </a:ln>
                <a:solidFill>
                  <a:srgbClr val="000000"/>
                </a:solidFill>
                <a:effectLst/>
                <a:uLnTx/>
                <a:uFillTx/>
                <a:latin typeface="Calibri"/>
                <a:ea typeface="DejaVu Sans"/>
              </a:rPr>
              <a:t> </a:t>
            </a:r>
            <a:r>
              <a:rPr kumimoji="0" lang="cs-CZ" sz="2000" b="1" i="0" u="none" strike="noStrike" kern="1200" cap="none" spc="-1" normalizeH="0" baseline="0" noProof="0" dirty="0">
                <a:ln>
                  <a:noFill/>
                </a:ln>
                <a:solidFill>
                  <a:srgbClr val="000000"/>
                </a:solidFill>
                <a:effectLst/>
                <a:uLnTx/>
                <a:uFillTx/>
                <a:latin typeface="Calibri"/>
                <a:ea typeface="DejaVu Sans"/>
              </a:rPr>
              <a:t>a do</a:t>
            </a:r>
            <a:r>
              <a:rPr kumimoji="0" lang="cs-CZ" sz="2000" b="1" i="0" u="none" strike="noStrike" kern="1200" cap="none" spc="-7" normalizeH="0" baseline="0" noProof="0" dirty="0">
                <a:ln>
                  <a:noFill/>
                </a:ln>
                <a:solidFill>
                  <a:srgbClr val="000000"/>
                </a:solidFill>
                <a:effectLst/>
                <a:uLnTx/>
                <a:uFillTx/>
                <a:latin typeface="Calibri"/>
                <a:ea typeface="DejaVu Sans"/>
              </a:rPr>
              <a:t> </a:t>
            </a:r>
            <a:r>
              <a:rPr kumimoji="0" lang="cs-CZ" sz="2000" b="1" i="0" u="none" strike="noStrike" kern="1200" cap="none" spc="-12" normalizeH="0" baseline="0" noProof="0" dirty="0">
                <a:ln>
                  <a:noFill/>
                </a:ln>
                <a:solidFill>
                  <a:srgbClr val="000000"/>
                </a:solidFill>
                <a:effectLst/>
                <a:uLnTx/>
                <a:uFillTx/>
                <a:latin typeface="Calibri"/>
                <a:ea typeface="DejaVu Sans"/>
              </a:rPr>
              <a:t>31.10.</a:t>
            </a:r>
            <a:endParaRPr kumimoji="0" lang="cs-CZ" sz="2000" b="0" i="0" u="none" strike="noStrike" kern="1200" cap="none" spc="-1" normalizeH="0" baseline="0" noProof="0" dirty="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1" normalizeH="0" baseline="0" noProof="0" dirty="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
              </a:spcBef>
              <a:spcAft>
                <a:spcPts val="0"/>
              </a:spcAft>
              <a:buClrTx/>
              <a:buSzTx/>
              <a:buFontTx/>
              <a:buNone/>
              <a:tabLst/>
              <a:defRPr/>
            </a:pPr>
            <a:endParaRPr kumimoji="0" lang="cs-CZ" sz="2000" b="0" i="0" u="none" strike="noStrike" kern="1200" cap="none" spc="-1" normalizeH="0" baseline="0" noProof="0" dirty="0">
              <a:ln>
                <a:noFill/>
              </a:ln>
              <a:solidFill>
                <a:prstClr val="black"/>
              </a:solidFill>
              <a:effectLst/>
              <a:uLnTx/>
              <a:uFillTx/>
              <a:latin typeface="Arial"/>
            </a:endParaRPr>
          </a:p>
          <a:p>
            <a:pPr marL="299160" marR="0" lvl="0" indent="-28548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12" normalizeH="0" baseline="0" noProof="0" dirty="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dirty="0">
              <a:ln>
                <a:noFill/>
              </a:ln>
              <a:solidFill>
                <a:prstClr val="black"/>
              </a:solidFill>
              <a:effectLst/>
              <a:uLnTx/>
              <a:uFillTx/>
              <a:latin typeface="Arial"/>
            </a:endParaRPr>
          </a:p>
          <a:p>
            <a:pPr marL="4824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AEKO</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Zatravňování</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orné</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půdy</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(platba</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se</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poskytne </a:t>
            </a:r>
            <a:r>
              <a:rPr kumimoji="0" lang="cs-CZ" sz="1800" b="0" i="0" u="none" strike="noStrike" kern="1200" cap="none" spc="-1" normalizeH="0" baseline="0" noProof="0" dirty="0">
                <a:ln>
                  <a:noFill/>
                </a:ln>
                <a:solidFill>
                  <a:srgbClr val="000000"/>
                </a:solidFill>
                <a:effectLst/>
                <a:uLnTx/>
                <a:uFillTx/>
                <a:latin typeface="Calibri"/>
                <a:ea typeface="DejaVu Sans"/>
              </a:rPr>
              <a:t>jen</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na</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21" normalizeH="0" baseline="0" noProof="0" dirty="0">
                <a:ln>
                  <a:noFill/>
                </a:ln>
                <a:solidFill>
                  <a:srgbClr val="000000"/>
                </a:solidFill>
                <a:effectLst/>
                <a:uLnTx/>
                <a:uFillTx/>
                <a:latin typeface="Calibri"/>
                <a:ea typeface="DejaVu Sans"/>
              </a:rPr>
              <a:t>AEKO)</a:t>
            </a:r>
            <a:endParaRPr kumimoji="0" lang="cs-CZ" sz="1800" b="0" i="0" u="none" strike="noStrike" kern="1200" cap="none" spc="-1" normalizeH="0" baseline="0" noProof="0" dirty="0">
              <a:ln>
                <a:noFill/>
              </a:ln>
              <a:solidFill>
                <a:prstClr val="black"/>
              </a:solidFill>
              <a:effectLst/>
              <a:uLnTx/>
              <a:uFillTx/>
              <a:latin typeface="Arial"/>
            </a:endParaRPr>
          </a:p>
          <a:p>
            <a:pPr marL="33480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ALS</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err="1">
                <a:ln>
                  <a:noFill/>
                </a:ln>
                <a:solidFill>
                  <a:srgbClr val="000000"/>
                </a:solidFill>
                <a:effectLst/>
                <a:uLnTx/>
                <a:uFillTx/>
                <a:latin typeface="Calibri"/>
                <a:ea typeface="DejaVu Sans"/>
              </a:rPr>
              <a:t>silvoorebný</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(platba</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EZ</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se</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poskytne</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jen</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26" normalizeH="0" baseline="0" noProof="0" dirty="0">
                <a:ln>
                  <a:noFill/>
                </a:ln>
                <a:solidFill>
                  <a:srgbClr val="000000"/>
                </a:solidFill>
                <a:effectLst/>
                <a:uLnTx/>
                <a:uFillTx/>
                <a:latin typeface="Calibri"/>
                <a:ea typeface="DejaVu Sans"/>
              </a:rPr>
              <a:t>na </a:t>
            </a:r>
            <a:r>
              <a:rPr kumimoji="0" lang="cs-CZ" sz="1800" b="0" i="0" u="none" strike="noStrike" kern="1200" cap="none" spc="-1" normalizeH="0" baseline="0" noProof="0" dirty="0">
                <a:ln>
                  <a:noFill/>
                </a:ln>
                <a:solidFill>
                  <a:srgbClr val="000000"/>
                </a:solidFill>
                <a:effectLst/>
                <a:uLnTx/>
                <a:uFillTx/>
                <a:latin typeface="Calibri"/>
                <a:ea typeface="DejaVu Sans"/>
              </a:rPr>
              <a:t>plochu</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pěstovanými</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plodinami,</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nikoli</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na</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ochranný </a:t>
            </a:r>
            <a:r>
              <a:rPr kumimoji="0" lang="cs-CZ" sz="1800" b="0" i="0" u="none" strike="noStrike" kern="1200" cap="none" spc="-1" normalizeH="0" baseline="0" noProof="0" dirty="0">
                <a:ln>
                  <a:noFill/>
                </a:ln>
                <a:solidFill>
                  <a:srgbClr val="000000"/>
                </a:solidFill>
                <a:effectLst/>
                <a:uLnTx/>
                <a:uFillTx/>
                <a:latin typeface="Calibri"/>
                <a:ea typeface="DejaVu Sans"/>
              </a:rPr>
              <a:t>pás</a:t>
            </a:r>
            <a:r>
              <a:rPr kumimoji="0" lang="cs-CZ" sz="1800" b="0" i="0" u="none" strike="noStrike" kern="1200" cap="none" spc="-7"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podél </a:t>
            </a:r>
            <a:r>
              <a:rPr kumimoji="0" lang="cs-CZ" sz="1800" b="0" i="0" u="none" strike="noStrike" kern="1200" cap="none" spc="-12" normalizeH="0" baseline="0" noProof="0" dirty="0">
                <a:ln>
                  <a:noFill/>
                </a:ln>
                <a:solidFill>
                  <a:srgbClr val="000000"/>
                </a:solidFill>
                <a:effectLst/>
                <a:uLnTx/>
                <a:uFillTx/>
                <a:latin typeface="Calibri"/>
                <a:ea typeface="DejaVu Sans"/>
              </a:rPr>
              <a:t>dřevin)</a:t>
            </a:r>
            <a:endParaRPr kumimoji="0" lang="cs-CZ" sz="18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1" name="Group 1"/>
          <p:cNvGrpSpPr/>
          <p:nvPr/>
        </p:nvGrpSpPr>
        <p:grpSpPr>
          <a:xfrm>
            <a:off x="730080" y="1627560"/>
            <a:ext cx="5321880" cy="2092680"/>
            <a:chOff x="730080" y="1627560"/>
            <a:chExt cx="5321880" cy="2092680"/>
          </a:xfrm>
        </p:grpSpPr>
        <p:pic>
          <p:nvPicPr>
            <p:cNvPr id="602" name="object 3"/>
            <p:cNvPicPr/>
            <p:nvPr/>
          </p:nvPicPr>
          <p:blipFill>
            <a:blip r:embed="rId2"/>
            <a:stretch/>
          </p:blipFill>
          <p:spPr>
            <a:xfrm>
              <a:off x="730080" y="1627560"/>
              <a:ext cx="5321880" cy="2092680"/>
            </a:xfrm>
            <a:prstGeom prst="rect">
              <a:avLst/>
            </a:prstGeom>
            <a:ln>
              <a:noFill/>
            </a:ln>
          </p:spPr>
        </p:pic>
        <p:sp>
          <p:nvSpPr>
            <p:cNvPr id="603" name="CustomShape 2"/>
            <p:cNvSpPr/>
            <p:nvPr/>
          </p:nvSpPr>
          <p:spPr>
            <a:xfrm>
              <a:off x="746640" y="1635120"/>
              <a:ext cx="5238720" cy="2017800"/>
            </a:xfrm>
            <a:custGeom>
              <a:avLst/>
              <a:gdLst/>
              <a:ahLst/>
              <a:cxnLst/>
              <a:rect l="l" t="t" r="r" b="b"/>
              <a:pathLst>
                <a:path w="5240020" h="2019300">
                  <a:moveTo>
                    <a:pt x="4902962" y="0"/>
                  </a:moveTo>
                  <a:lnTo>
                    <a:pt x="336562" y="0"/>
                  </a:lnTo>
                  <a:lnTo>
                    <a:pt x="290893" y="3071"/>
                  </a:lnTo>
                  <a:lnTo>
                    <a:pt x="247091" y="12017"/>
                  </a:lnTo>
                  <a:lnTo>
                    <a:pt x="205557" y="26439"/>
                  </a:lnTo>
                  <a:lnTo>
                    <a:pt x="166693" y="45936"/>
                  </a:lnTo>
                  <a:lnTo>
                    <a:pt x="130899" y="70107"/>
                  </a:lnTo>
                  <a:lnTo>
                    <a:pt x="98577" y="98551"/>
                  </a:lnTo>
                  <a:lnTo>
                    <a:pt x="70127" y="130870"/>
                  </a:lnTo>
                  <a:lnTo>
                    <a:pt x="45950" y="166661"/>
                  </a:lnTo>
                  <a:lnTo>
                    <a:pt x="26448" y="205525"/>
                  </a:lnTo>
                  <a:lnTo>
                    <a:pt x="12022" y="247062"/>
                  </a:lnTo>
                  <a:lnTo>
                    <a:pt x="3072" y="290870"/>
                  </a:lnTo>
                  <a:lnTo>
                    <a:pt x="0" y="336550"/>
                  </a:lnTo>
                  <a:lnTo>
                    <a:pt x="0" y="1682750"/>
                  </a:lnTo>
                  <a:lnTo>
                    <a:pt x="3072" y="1728429"/>
                  </a:lnTo>
                  <a:lnTo>
                    <a:pt x="12022" y="1772237"/>
                  </a:lnTo>
                  <a:lnTo>
                    <a:pt x="26448" y="1813774"/>
                  </a:lnTo>
                  <a:lnTo>
                    <a:pt x="45950" y="1852638"/>
                  </a:lnTo>
                  <a:lnTo>
                    <a:pt x="70127" y="1888429"/>
                  </a:lnTo>
                  <a:lnTo>
                    <a:pt x="98577" y="1920748"/>
                  </a:lnTo>
                  <a:lnTo>
                    <a:pt x="130899" y="1949192"/>
                  </a:lnTo>
                  <a:lnTo>
                    <a:pt x="166693" y="1973363"/>
                  </a:lnTo>
                  <a:lnTo>
                    <a:pt x="205557" y="1992860"/>
                  </a:lnTo>
                  <a:lnTo>
                    <a:pt x="247091" y="2007282"/>
                  </a:lnTo>
                  <a:lnTo>
                    <a:pt x="290893" y="2016228"/>
                  </a:lnTo>
                  <a:lnTo>
                    <a:pt x="336562" y="2019300"/>
                  </a:lnTo>
                  <a:lnTo>
                    <a:pt x="4902962" y="2019300"/>
                  </a:lnTo>
                  <a:lnTo>
                    <a:pt x="4948641" y="2016228"/>
                  </a:lnTo>
                  <a:lnTo>
                    <a:pt x="4992449" y="2007282"/>
                  </a:lnTo>
                  <a:lnTo>
                    <a:pt x="5033986" y="1992860"/>
                  </a:lnTo>
                  <a:lnTo>
                    <a:pt x="5072850" y="1973363"/>
                  </a:lnTo>
                  <a:lnTo>
                    <a:pt x="5108641" y="1949192"/>
                  </a:lnTo>
                  <a:lnTo>
                    <a:pt x="5140960" y="1920748"/>
                  </a:lnTo>
                  <a:lnTo>
                    <a:pt x="5169404" y="1888429"/>
                  </a:lnTo>
                  <a:lnTo>
                    <a:pt x="5193575" y="1852638"/>
                  </a:lnTo>
                  <a:lnTo>
                    <a:pt x="5213072" y="1813774"/>
                  </a:lnTo>
                  <a:lnTo>
                    <a:pt x="5227494" y="1772237"/>
                  </a:lnTo>
                  <a:lnTo>
                    <a:pt x="5236440" y="1728429"/>
                  </a:lnTo>
                  <a:lnTo>
                    <a:pt x="5239512" y="1682750"/>
                  </a:lnTo>
                  <a:lnTo>
                    <a:pt x="5239512" y="336550"/>
                  </a:lnTo>
                  <a:lnTo>
                    <a:pt x="5236440" y="290870"/>
                  </a:lnTo>
                  <a:lnTo>
                    <a:pt x="5227494" y="247062"/>
                  </a:lnTo>
                  <a:lnTo>
                    <a:pt x="5213072" y="205525"/>
                  </a:lnTo>
                  <a:lnTo>
                    <a:pt x="5193575" y="166661"/>
                  </a:lnTo>
                  <a:lnTo>
                    <a:pt x="5169404" y="130870"/>
                  </a:lnTo>
                  <a:lnTo>
                    <a:pt x="5140960" y="98551"/>
                  </a:lnTo>
                  <a:lnTo>
                    <a:pt x="5108641" y="70107"/>
                  </a:lnTo>
                  <a:lnTo>
                    <a:pt x="5072850" y="45936"/>
                  </a:lnTo>
                  <a:lnTo>
                    <a:pt x="5033986" y="26439"/>
                  </a:lnTo>
                  <a:lnTo>
                    <a:pt x="4992449" y="12017"/>
                  </a:lnTo>
                  <a:lnTo>
                    <a:pt x="4948641" y="3071"/>
                  </a:lnTo>
                  <a:lnTo>
                    <a:pt x="4902962"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604" name="CustomShape 3"/>
          <p:cNvSpPr/>
          <p:nvPr/>
        </p:nvSpPr>
        <p:spPr>
          <a:xfrm>
            <a:off x="846360" y="-86040"/>
            <a:ext cx="8865720" cy="127116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ts val="3305"/>
              </a:lnSpc>
              <a:spcBef>
                <a:spcPts val="99"/>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orbel"/>
                <a:ea typeface="DejaVu Sans"/>
              </a:rPr>
              <a:t>Dotace</a:t>
            </a:r>
            <a:r>
              <a:rPr kumimoji="0" lang="cs-CZ" sz="2400" b="1" i="0" u="none" strike="noStrike" kern="1200" cap="none" spc="-7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na</a:t>
            </a:r>
            <a:r>
              <a:rPr kumimoji="0" lang="cs-CZ" sz="2400" b="1" i="0" u="none" strike="noStrike" kern="1200" cap="none" spc="-41"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zemědělskou</a:t>
            </a:r>
            <a:r>
              <a:rPr kumimoji="0" lang="cs-CZ" sz="2400" b="1" i="0" u="none" strike="noStrike" kern="1200" cap="none" spc="-92"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půdu</a:t>
            </a:r>
            <a:r>
              <a:rPr kumimoji="0" lang="cs-CZ" sz="2400" b="1" i="0" u="none" strike="noStrike" kern="1200" cap="none" spc="-46"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s</a:t>
            </a:r>
            <a:r>
              <a:rPr kumimoji="0" lang="cs-CZ" sz="2400" b="1" i="0" u="none" strike="noStrike" kern="1200" cap="none" spc="-35" normalizeH="0" baseline="0" noProof="0">
                <a:ln>
                  <a:noFill/>
                </a:ln>
                <a:solidFill>
                  <a:srgbClr val="A6B727"/>
                </a:solidFill>
                <a:effectLst/>
                <a:uLnTx/>
                <a:uFillTx/>
                <a:latin typeface="Corbel"/>
                <a:ea typeface="DejaVu Sans"/>
              </a:rPr>
              <a:t> </a:t>
            </a:r>
            <a:r>
              <a:rPr kumimoji="0" lang="cs-CZ" sz="2400" b="1" i="0" u="none" strike="noStrike" kern="1200" cap="none" spc="-1" normalizeH="0" baseline="0" noProof="0">
                <a:ln>
                  <a:noFill/>
                </a:ln>
                <a:solidFill>
                  <a:srgbClr val="A6B727"/>
                </a:solidFill>
                <a:effectLst/>
                <a:uLnTx/>
                <a:uFillTx/>
                <a:latin typeface="Corbel"/>
                <a:ea typeface="DejaVu Sans"/>
              </a:rPr>
              <a:t>druhem</a:t>
            </a:r>
            <a:r>
              <a:rPr kumimoji="0" lang="cs-CZ" sz="2400" b="1" i="0" u="none" strike="noStrike" kern="1200" cap="none" spc="-55"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zemědělské</a:t>
            </a:r>
            <a:r>
              <a:rPr kumimoji="0" lang="cs-CZ" sz="2400" b="1" i="0" u="none" strike="noStrike" kern="1200" cap="none" spc="-80"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orbel"/>
                <a:ea typeface="DejaVu Sans"/>
              </a:rPr>
              <a:t>kultury</a:t>
            </a:r>
            <a:r>
              <a:rPr kumimoji="0" sz="1800" b="0" i="0" u="none" strike="noStrike" kern="1200" cap="none" spc="0" normalizeH="0" baseline="0" noProof="0">
                <a:ln>
                  <a:noFill/>
                </a:ln>
                <a:solidFill>
                  <a:prstClr val="black"/>
                </a:solidFill>
                <a:effectLst/>
                <a:uLnTx/>
                <a:uFillTx/>
                <a:latin typeface="Arial"/>
              </a:rPr>
              <a:t/>
            </a:r>
            <a:br>
              <a:rPr kumimoji="0" sz="1800" b="0" i="0" u="none" strike="noStrike" kern="1200" cap="none" spc="0" normalizeH="0" baseline="0" noProof="0">
                <a:ln>
                  <a:noFill/>
                </a:ln>
                <a:solidFill>
                  <a:prstClr val="black"/>
                </a:solidFill>
                <a:effectLst/>
                <a:uLnTx/>
                <a:uFillTx/>
                <a:latin typeface="Arial"/>
              </a:rPr>
            </a:br>
            <a:r>
              <a:rPr kumimoji="0" lang="cs-CZ" sz="2400" b="1" i="0" u="none" strike="noStrike" kern="1200" cap="none" spc="-1" normalizeH="0" baseline="0" noProof="0">
                <a:ln>
                  <a:noFill/>
                </a:ln>
                <a:solidFill>
                  <a:srgbClr val="A6B727"/>
                </a:solidFill>
                <a:effectLst/>
                <a:uLnTx/>
                <a:uFillTx/>
                <a:latin typeface="Calibri"/>
                <a:ea typeface="DejaVu Sans"/>
              </a:rPr>
              <a:t>ovocný</a:t>
            </a:r>
            <a:r>
              <a:rPr kumimoji="0" lang="cs-CZ" sz="2400" b="1" i="0" u="none" strike="noStrike" kern="1200" cap="none" spc="-55" normalizeH="0" baseline="0" noProof="0">
                <a:ln>
                  <a:noFill/>
                </a:ln>
                <a:solidFill>
                  <a:srgbClr val="A6B727"/>
                </a:solidFill>
                <a:effectLst/>
                <a:uLnTx/>
                <a:uFillTx/>
                <a:latin typeface="Calibri"/>
                <a:ea typeface="DejaVu Sans"/>
              </a:rPr>
              <a:t> </a:t>
            </a:r>
            <a:r>
              <a:rPr kumimoji="0" lang="cs-CZ" sz="2400" b="1" i="0" u="none" strike="noStrike" kern="1200" cap="none" spc="-1" normalizeH="0" baseline="0" noProof="0">
                <a:ln>
                  <a:noFill/>
                </a:ln>
                <a:solidFill>
                  <a:srgbClr val="A6B727"/>
                </a:solidFill>
                <a:effectLst/>
                <a:uLnTx/>
                <a:uFillTx/>
                <a:latin typeface="Calibri"/>
                <a:ea typeface="DejaVu Sans"/>
              </a:rPr>
              <a:t>sad,</a:t>
            </a:r>
            <a:r>
              <a:rPr kumimoji="0" lang="cs-CZ" sz="2400" b="1" i="0" u="none" strike="noStrike" kern="1200" cap="none" spc="-46" normalizeH="0" baseline="0" noProof="0">
                <a:ln>
                  <a:noFill/>
                </a:ln>
                <a:solidFill>
                  <a:srgbClr val="A6B727"/>
                </a:solidFill>
                <a:effectLst/>
                <a:uLnTx/>
                <a:uFillTx/>
                <a:latin typeface="Calibri"/>
                <a:ea typeface="DejaVu Sans"/>
              </a:rPr>
              <a:t> </a:t>
            </a:r>
            <a:r>
              <a:rPr kumimoji="0" lang="cs-CZ" sz="2400" b="1" i="0" u="none" strike="noStrike" kern="1200" cap="none" spc="-1" normalizeH="0" baseline="0" noProof="0">
                <a:ln>
                  <a:noFill/>
                </a:ln>
                <a:solidFill>
                  <a:srgbClr val="A6B727"/>
                </a:solidFill>
                <a:effectLst/>
                <a:uLnTx/>
                <a:uFillTx/>
                <a:latin typeface="Calibri"/>
                <a:ea typeface="DejaVu Sans"/>
              </a:rPr>
              <a:t>vinice</a:t>
            </a:r>
            <a:r>
              <a:rPr kumimoji="0" lang="cs-CZ" sz="2400" b="1" i="0" u="none" strike="noStrike" kern="1200" cap="none" spc="-41" normalizeH="0" baseline="0" noProof="0">
                <a:ln>
                  <a:noFill/>
                </a:ln>
                <a:solidFill>
                  <a:srgbClr val="A6B727"/>
                </a:solidFill>
                <a:effectLst/>
                <a:uLnTx/>
                <a:uFillTx/>
                <a:latin typeface="Calibri"/>
                <a:ea typeface="DejaVu Sans"/>
              </a:rPr>
              <a:t> </a:t>
            </a:r>
            <a:r>
              <a:rPr kumimoji="0" lang="cs-CZ" sz="2400" b="0" i="0" u="none" strike="noStrike" kern="1200" cap="none" spc="-1" normalizeH="0" baseline="0" noProof="0">
                <a:ln>
                  <a:noFill/>
                </a:ln>
                <a:solidFill>
                  <a:srgbClr val="A6B727"/>
                </a:solidFill>
                <a:effectLst/>
                <a:uLnTx/>
                <a:uFillTx/>
                <a:latin typeface="Corbel"/>
                <a:ea typeface="DejaVu Sans"/>
              </a:rPr>
              <a:t>a</a:t>
            </a:r>
            <a:r>
              <a:rPr kumimoji="0" lang="cs-CZ" sz="2400" b="0" i="0" u="none" strike="noStrike" kern="1200" cap="none" spc="-35" normalizeH="0" baseline="0" noProof="0">
                <a:ln>
                  <a:noFill/>
                </a:ln>
                <a:solidFill>
                  <a:srgbClr val="A6B727"/>
                </a:solidFill>
                <a:effectLst/>
                <a:uLnTx/>
                <a:uFillTx/>
                <a:latin typeface="Corbel"/>
                <a:ea typeface="DejaVu Sans"/>
              </a:rPr>
              <a:t> </a:t>
            </a:r>
            <a:r>
              <a:rPr kumimoji="0" lang="cs-CZ" sz="2400" b="1" i="0" u="none" strike="noStrike" kern="1200" cap="none" spc="-12" normalizeH="0" baseline="0" noProof="0">
                <a:ln>
                  <a:noFill/>
                </a:ln>
                <a:solidFill>
                  <a:srgbClr val="A6B727"/>
                </a:solidFill>
                <a:effectLst/>
                <a:uLnTx/>
                <a:uFillTx/>
                <a:latin typeface="Calibri"/>
                <a:ea typeface="DejaVu Sans"/>
              </a:rPr>
              <a:t>chmelnice</a:t>
            </a:r>
            <a:endParaRPr kumimoji="0" lang="cs-CZ" sz="2400" b="0" i="0" u="none" strike="noStrike" kern="1200" cap="none" spc="-1" normalizeH="0" baseline="0" noProof="0">
              <a:ln>
                <a:noFill/>
              </a:ln>
              <a:solidFill>
                <a:prstClr val="black"/>
              </a:solidFill>
              <a:effectLst/>
              <a:uLnTx/>
              <a:uFillTx/>
              <a:latin typeface="Arial"/>
            </a:endParaRPr>
          </a:p>
        </p:txBody>
      </p:sp>
      <p:pic>
        <p:nvPicPr>
          <p:cNvPr id="605" name="object 6"/>
          <p:cNvPicPr/>
          <p:nvPr/>
        </p:nvPicPr>
        <p:blipFill>
          <a:blip r:embed="rId3"/>
          <a:stretch/>
        </p:blipFill>
        <p:spPr>
          <a:xfrm>
            <a:off x="193680" y="175320"/>
            <a:ext cx="484560" cy="484560"/>
          </a:xfrm>
          <a:prstGeom prst="rect">
            <a:avLst/>
          </a:prstGeom>
          <a:ln>
            <a:noFill/>
          </a:ln>
        </p:spPr>
      </p:pic>
      <p:graphicFrame>
        <p:nvGraphicFramePr>
          <p:cNvPr id="606" name="Table 4"/>
          <p:cNvGraphicFramePr/>
          <p:nvPr/>
        </p:nvGraphicFramePr>
        <p:xfrm>
          <a:off x="792360" y="4120920"/>
          <a:ext cx="4640040" cy="2190240"/>
        </p:xfrm>
        <a:graphic>
          <a:graphicData uri="http://schemas.openxmlformats.org/drawingml/2006/table">
            <a:tbl>
              <a:tblPr/>
              <a:tblGrid>
                <a:gridCol w="1546560">
                  <a:extLst>
                    <a:ext uri="{9D8B030D-6E8A-4147-A177-3AD203B41FA5}">
                      <a16:colId xmlns:a16="http://schemas.microsoft.com/office/drawing/2014/main" xmlns="" val="20000"/>
                    </a:ext>
                  </a:extLst>
                </a:gridCol>
                <a:gridCol w="1546560">
                  <a:extLst>
                    <a:ext uri="{9D8B030D-6E8A-4147-A177-3AD203B41FA5}">
                      <a16:colId xmlns:a16="http://schemas.microsoft.com/office/drawing/2014/main" xmlns="" val="20001"/>
                    </a:ext>
                  </a:extLst>
                </a:gridCol>
                <a:gridCol w="1546920">
                  <a:extLst>
                    <a:ext uri="{9D8B030D-6E8A-4147-A177-3AD203B41FA5}">
                      <a16:colId xmlns:a16="http://schemas.microsoft.com/office/drawing/2014/main" xmlns="" val="20002"/>
                    </a:ext>
                  </a:extLst>
                </a:gridCol>
              </a:tblGrid>
              <a:tr h="365760">
                <a:tc rowSpan="2">
                  <a:txBody>
                    <a:bodyPr/>
                    <a:lstStyle/>
                    <a:p>
                      <a:pPr>
                        <a:lnSpc>
                          <a:spcPct val="100000"/>
                        </a:lnSpc>
                        <a:spcBef>
                          <a:spcPts val="11"/>
                        </a:spcBef>
                      </a:pPr>
                      <a:endParaRPr lang="cs-CZ" sz="1800" b="0" strike="noStrike" spc="-1">
                        <a:latin typeface="Arial"/>
                      </a:endParaRPr>
                    </a:p>
                    <a:p>
                      <a:pPr marL="231840">
                        <a:lnSpc>
                          <a:spcPct val="100000"/>
                        </a:lnSpc>
                      </a:pPr>
                      <a:r>
                        <a:rPr lang="cs-CZ" sz="1800" b="1" strike="noStrike" spc="-1">
                          <a:solidFill>
                            <a:srgbClr val="FFFFFF"/>
                          </a:solidFill>
                          <a:latin typeface="Calibri"/>
                        </a:rPr>
                        <a:t>Ovocný</a:t>
                      </a:r>
                      <a:r>
                        <a:rPr lang="cs-CZ" sz="1800" b="1" strike="noStrike" spc="-75">
                          <a:solidFill>
                            <a:srgbClr val="FFFFFF"/>
                          </a:solidFill>
                          <a:latin typeface="Calibri"/>
                        </a:rPr>
                        <a:t> </a:t>
                      </a:r>
                      <a:r>
                        <a:rPr lang="cs-CZ" sz="1800" b="1" strike="noStrike" spc="-26">
                          <a:solidFill>
                            <a:srgbClr val="FFFFFF"/>
                          </a:solidFill>
                          <a:latin typeface="Calibri"/>
                        </a:rPr>
                        <a:t>sad</a:t>
                      </a:r>
                      <a:endParaRPr lang="cs-CZ" sz="1800" b="0" strike="noStrike" spc="-1">
                        <a:latin typeface="Arial"/>
                      </a:endParaRPr>
                    </a:p>
                  </a:txBody>
                  <a:tcPr>
                    <a:lnL w="12240">
                      <a:solidFill>
                        <a:srgbClr val="FFFFFF"/>
                      </a:solidFill>
                    </a:lnL>
                    <a:lnR w="38160">
                      <a:solidFill>
                        <a:srgbClr val="FFFFFF"/>
                      </a:solidFill>
                    </a:lnR>
                    <a:lnT w="12240">
                      <a:solidFill>
                        <a:srgbClr val="FFFFFF"/>
                      </a:solidFill>
                    </a:lnT>
                    <a:lnB w="38160">
                      <a:solidFill>
                        <a:srgbClr val="FFFFFF"/>
                      </a:solidFill>
                    </a:lnB>
                    <a:solidFill>
                      <a:srgbClr val="6FAC46"/>
                    </a:solidFill>
                  </a:tcPr>
                </a:tc>
                <a:tc gridSpan="2">
                  <a:txBody>
                    <a:bodyPr/>
                    <a:lstStyle/>
                    <a:p>
                      <a:pPr marL="595080">
                        <a:lnSpc>
                          <a:spcPct val="100000"/>
                        </a:lnSpc>
                        <a:spcBef>
                          <a:spcPts val="249"/>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3816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641520">
                <a:tc vMerge="1">
                  <a:txBody>
                    <a:bodyPr/>
                    <a:lstStyle/>
                    <a:p>
                      <a:endParaRPr lang="cs-CZ"/>
                    </a:p>
                  </a:txBody>
                  <a:tcPr marL="90000" marR="90000">
                    <a:solidFill>
                      <a:srgbClr val="729FCF"/>
                    </a:solidFill>
                  </a:tcPr>
                </a:tc>
                <a:tc>
                  <a:txBody>
                    <a:bodyPr/>
                    <a:lstStyle/>
                    <a:p>
                      <a:pPr marL="447120" indent="-172440">
                        <a:lnSpc>
                          <a:spcPct val="100000"/>
                        </a:lnSpc>
                        <a:spcBef>
                          <a:spcPts val="249"/>
                        </a:spcBef>
                      </a:pPr>
                      <a:r>
                        <a:rPr lang="cs-CZ" sz="1800" b="0" strike="noStrike" spc="-12">
                          <a:solidFill>
                            <a:srgbClr val="000000"/>
                          </a:solidFill>
                          <a:latin typeface="Calibri"/>
                        </a:rPr>
                        <a:t>Přechodné období</a:t>
                      </a:r>
                      <a:endParaRPr lang="cs-CZ" sz="1800" b="0" strike="noStrike" spc="-1">
                        <a:latin typeface="Arial"/>
                      </a:endParaRPr>
                    </a:p>
                  </a:txBody>
                  <a:tcPr>
                    <a:lnL w="3816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291600">
                        <a:lnSpc>
                          <a:spcPct val="100000"/>
                        </a:lnSpc>
                        <a:spcBef>
                          <a:spcPts val="249"/>
                        </a:spcBef>
                      </a:pPr>
                      <a:r>
                        <a:rPr lang="cs-CZ" sz="1800" b="0" strike="noStrike" spc="-12">
                          <a:solidFill>
                            <a:srgbClr val="000000"/>
                          </a:solidFill>
                          <a:latin typeface="Calibri"/>
                        </a:rPr>
                        <a:t>Ekologická</a:t>
                      </a:r>
                      <a:endParaRPr lang="cs-CZ" sz="1800" b="0" strike="noStrike" spc="-1">
                        <a:latin typeface="Arial"/>
                      </a:endParaRPr>
                    </a:p>
                    <a:p>
                      <a:pPr marL="34020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639720">
                <a:tc>
                  <a:txBody>
                    <a:bodyPr/>
                    <a:lstStyle/>
                    <a:p>
                      <a:pPr algn="ctr">
                        <a:lnSpc>
                          <a:spcPct val="100000"/>
                        </a:lnSpc>
                        <a:spcBef>
                          <a:spcPts val="249"/>
                        </a:spcBef>
                      </a:pPr>
                      <a:r>
                        <a:rPr lang="cs-CZ" sz="1800" b="0" strike="noStrike" spc="-12">
                          <a:solidFill>
                            <a:srgbClr val="000000"/>
                          </a:solidFill>
                          <a:latin typeface="Calibri"/>
                        </a:rPr>
                        <a:t>Intenzivní</a:t>
                      </a:r>
                      <a:endParaRPr lang="cs-CZ" sz="1800" b="0" strike="noStrike" spc="-1">
                        <a:latin typeface="Arial"/>
                      </a:endParaRPr>
                    </a:p>
                    <a:p>
                      <a:pPr algn="ctr">
                        <a:lnSpc>
                          <a:spcPct val="100000"/>
                        </a:lnSpc>
                      </a:pPr>
                      <a:r>
                        <a:rPr lang="cs-CZ" sz="1800" b="0" strike="noStrike" spc="-21">
                          <a:solidFill>
                            <a:srgbClr val="000000"/>
                          </a:solidFill>
                          <a:latin typeface="Calibri"/>
                        </a:rPr>
                        <a:t>sady</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EBF0E9"/>
                    </a:solidFill>
                  </a:tcPr>
                </a:tc>
                <a:tc>
                  <a:txBody>
                    <a:bodyPr/>
                    <a:lstStyle/>
                    <a:p>
                      <a:pPr algn="ctr">
                        <a:lnSpc>
                          <a:spcPct val="100000"/>
                        </a:lnSpc>
                        <a:spcBef>
                          <a:spcPts val="1329"/>
                        </a:spcBef>
                      </a:pPr>
                      <a:r>
                        <a:rPr lang="cs-CZ" sz="1800" b="0" strike="noStrike" spc="-26">
                          <a:solidFill>
                            <a:srgbClr val="000000"/>
                          </a:solidFill>
                          <a:latin typeface="Calibri"/>
                        </a:rPr>
                        <a:t>896</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marL="599400">
                        <a:lnSpc>
                          <a:spcPct val="100000"/>
                        </a:lnSpc>
                        <a:spcBef>
                          <a:spcPts val="1329"/>
                        </a:spcBef>
                      </a:pPr>
                      <a:r>
                        <a:rPr lang="cs-CZ" sz="1800" b="0" strike="noStrike" spc="-26">
                          <a:solidFill>
                            <a:srgbClr val="000000"/>
                          </a:solidFill>
                          <a:latin typeface="Calibri"/>
                        </a:rPr>
                        <a:t>850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r h="542880">
                <a:tc>
                  <a:txBody>
                    <a:bodyPr/>
                    <a:lstStyle/>
                    <a:p>
                      <a:pPr marL="201240">
                        <a:lnSpc>
                          <a:spcPct val="100000"/>
                        </a:lnSpc>
                        <a:spcBef>
                          <a:spcPts val="955"/>
                        </a:spcBef>
                      </a:pPr>
                      <a:r>
                        <a:rPr lang="cs-CZ" sz="1800" b="0" strike="noStrike" spc="-1">
                          <a:solidFill>
                            <a:srgbClr val="000000"/>
                          </a:solidFill>
                          <a:latin typeface="Calibri"/>
                        </a:rPr>
                        <a:t>Ostatní</a:t>
                      </a:r>
                      <a:r>
                        <a:rPr lang="cs-CZ" sz="1800" b="0" strike="noStrike" spc="-86">
                          <a:solidFill>
                            <a:srgbClr val="000000"/>
                          </a:solidFill>
                          <a:latin typeface="Calibri"/>
                        </a:rPr>
                        <a:t> </a:t>
                      </a:r>
                      <a:r>
                        <a:rPr lang="cs-CZ" sz="1800" b="0" strike="noStrike" spc="-21">
                          <a:solidFill>
                            <a:srgbClr val="000000"/>
                          </a:solidFill>
                          <a:latin typeface="Calibri"/>
                        </a:rPr>
                        <a:t>sady</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ctr">
                        <a:lnSpc>
                          <a:spcPct val="100000"/>
                        </a:lnSpc>
                        <a:spcBef>
                          <a:spcPts val="955"/>
                        </a:spcBef>
                      </a:pPr>
                      <a:r>
                        <a:rPr lang="cs-CZ" sz="1800" b="0" strike="noStrike" spc="-26">
                          <a:solidFill>
                            <a:srgbClr val="000000"/>
                          </a:solidFill>
                          <a:latin typeface="Calibri"/>
                        </a:rPr>
                        <a:t>536</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599400">
                        <a:lnSpc>
                          <a:spcPct val="100000"/>
                        </a:lnSpc>
                        <a:spcBef>
                          <a:spcPts val="955"/>
                        </a:spcBef>
                      </a:pPr>
                      <a:r>
                        <a:rPr lang="cs-CZ" sz="1800" b="0" strike="noStrike" spc="-26">
                          <a:solidFill>
                            <a:srgbClr val="000000"/>
                          </a:solidFill>
                          <a:latin typeface="Calibri"/>
                        </a:rPr>
                        <a:t>510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3"/>
                  </a:ext>
                </a:extLst>
              </a:tr>
            </a:tbl>
          </a:graphicData>
        </a:graphic>
      </p:graphicFrame>
      <p:graphicFrame>
        <p:nvGraphicFramePr>
          <p:cNvPr id="607" name="Table 5"/>
          <p:cNvGraphicFramePr/>
          <p:nvPr/>
        </p:nvGraphicFramePr>
        <p:xfrm>
          <a:off x="6798240" y="4120920"/>
          <a:ext cx="4640040" cy="2188800"/>
        </p:xfrm>
        <a:graphic>
          <a:graphicData uri="http://schemas.openxmlformats.org/drawingml/2006/table">
            <a:tbl>
              <a:tblPr/>
              <a:tblGrid>
                <a:gridCol w="1546560">
                  <a:extLst>
                    <a:ext uri="{9D8B030D-6E8A-4147-A177-3AD203B41FA5}">
                      <a16:colId xmlns:a16="http://schemas.microsoft.com/office/drawing/2014/main" xmlns="" val="20000"/>
                    </a:ext>
                  </a:extLst>
                </a:gridCol>
                <a:gridCol w="1546560">
                  <a:extLst>
                    <a:ext uri="{9D8B030D-6E8A-4147-A177-3AD203B41FA5}">
                      <a16:colId xmlns:a16="http://schemas.microsoft.com/office/drawing/2014/main" xmlns="" val="20001"/>
                    </a:ext>
                  </a:extLst>
                </a:gridCol>
                <a:gridCol w="1546920">
                  <a:extLst>
                    <a:ext uri="{9D8B030D-6E8A-4147-A177-3AD203B41FA5}">
                      <a16:colId xmlns:a16="http://schemas.microsoft.com/office/drawing/2014/main" xmlns="" val="20002"/>
                    </a:ext>
                  </a:extLst>
                </a:gridCol>
              </a:tblGrid>
              <a:tr h="366120">
                <a:tc rowSpan="2">
                  <a:txBody>
                    <a:bodyPr/>
                    <a:lstStyle/>
                    <a:p>
                      <a:pPr>
                        <a:lnSpc>
                          <a:spcPct val="100000"/>
                        </a:lnSpc>
                        <a:spcBef>
                          <a:spcPts val="31"/>
                        </a:spcBef>
                      </a:pPr>
                      <a:endParaRPr lang="cs-CZ" sz="1800" b="0" strike="noStrike" spc="-1">
                        <a:latin typeface="Arial"/>
                      </a:endParaRPr>
                    </a:p>
                    <a:p>
                      <a:pPr marL="1440" algn="ctr">
                        <a:lnSpc>
                          <a:spcPct val="100000"/>
                        </a:lnSpc>
                      </a:pPr>
                      <a:r>
                        <a:rPr lang="cs-CZ" sz="1800" b="1" strike="noStrike" spc="-1">
                          <a:solidFill>
                            <a:srgbClr val="FFFFFF"/>
                          </a:solidFill>
                          <a:latin typeface="Calibri"/>
                        </a:rPr>
                        <a:t>Ost.</a:t>
                      </a:r>
                      <a:r>
                        <a:rPr lang="cs-CZ" sz="1800" b="1" strike="noStrike" spc="-41">
                          <a:solidFill>
                            <a:srgbClr val="FFFFFF"/>
                          </a:solidFill>
                          <a:latin typeface="Calibri"/>
                        </a:rPr>
                        <a:t> </a:t>
                      </a:r>
                      <a:r>
                        <a:rPr lang="cs-CZ" sz="1800" b="1" strike="noStrike" spc="-12">
                          <a:solidFill>
                            <a:srgbClr val="FFFFFF"/>
                          </a:solidFill>
                          <a:latin typeface="Calibri"/>
                        </a:rPr>
                        <a:t>trvalé</a:t>
                      </a:r>
                      <a:endParaRPr lang="cs-CZ" sz="1800" b="0" strike="noStrike" spc="-1">
                        <a:latin typeface="Arial"/>
                      </a:endParaRPr>
                    </a:p>
                    <a:p>
                      <a:pPr marL="1440" algn="ctr">
                        <a:lnSpc>
                          <a:spcPct val="100000"/>
                        </a:lnSpc>
                      </a:pPr>
                      <a:r>
                        <a:rPr lang="cs-CZ" sz="1800" b="1" strike="noStrike" spc="-12">
                          <a:solidFill>
                            <a:srgbClr val="FFFFFF"/>
                          </a:solidFill>
                          <a:latin typeface="Calibri"/>
                        </a:rPr>
                        <a:t>kultury</a:t>
                      </a:r>
                      <a:endParaRPr lang="cs-CZ" sz="1800" b="0" strike="noStrike" spc="-1">
                        <a:latin typeface="Arial"/>
                      </a:endParaRPr>
                    </a:p>
                  </a:txBody>
                  <a:tcPr>
                    <a:lnL w="12240">
                      <a:solidFill>
                        <a:srgbClr val="FFFFFF"/>
                      </a:solidFill>
                    </a:lnL>
                    <a:lnR w="38160">
                      <a:solidFill>
                        <a:srgbClr val="FFFFFF"/>
                      </a:solidFill>
                    </a:lnR>
                    <a:lnT w="12240">
                      <a:solidFill>
                        <a:srgbClr val="FFFFFF"/>
                      </a:solidFill>
                    </a:lnT>
                    <a:lnB w="38160">
                      <a:solidFill>
                        <a:srgbClr val="FFFFFF"/>
                      </a:solidFill>
                    </a:lnB>
                    <a:solidFill>
                      <a:srgbClr val="6FAC46"/>
                    </a:solidFill>
                  </a:tcPr>
                </a:tc>
                <a:tc gridSpan="2">
                  <a:txBody>
                    <a:bodyPr/>
                    <a:lstStyle/>
                    <a:p>
                      <a:pPr marL="595800">
                        <a:lnSpc>
                          <a:spcPct val="100000"/>
                        </a:lnSpc>
                        <a:spcBef>
                          <a:spcPts val="249"/>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38160">
                      <a:solidFill>
                        <a:srgbClr val="FFFFFF"/>
                      </a:solidFill>
                    </a:lnL>
                    <a:lnR w="12240">
                      <a:solidFill>
                        <a:srgbClr val="FFFFFF"/>
                      </a:solidFill>
                    </a:lnR>
                    <a:lnT w="12240">
                      <a:solidFill>
                        <a:srgbClr val="FFFFFF"/>
                      </a:solidFill>
                    </a:lnT>
                    <a:lnB w="38160">
                      <a:solidFill>
                        <a:srgbClr val="FFFFFF"/>
                      </a:solidFill>
                    </a:lnB>
                    <a:solidFill>
                      <a:srgbClr val="6FAC46"/>
                    </a:solidFill>
                  </a:tcPr>
                </a:tc>
                <a:tc hMerge="1">
                  <a:txBody>
                    <a:bodyPr/>
                    <a:lstStyle/>
                    <a:p>
                      <a:endParaRPr lang="cs-CZ"/>
                    </a:p>
                  </a:txBody>
                  <a:tcPr marL="90000" marR="90000">
                    <a:solidFill>
                      <a:srgbClr val="729FCF"/>
                    </a:solidFill>
                  </a:tcPr>
                </a:tc>
                <a:extLst>
                  <a:ext uri="{0D108BD9-81ED-4DB2-BD59-A6C34878D82A}">
                    <a16:rowId xmlns:a16="http://schemas.microsoft.com/office/drawing/2014/main" xmlns="" val="10000"/>
                  </a:ext>
                </a:extLst>
              </a:tr>
              <a:tr h="914760">
                <a:tc vMerge="1">
                  <a:txBody>
                    <a:bodyPr/>
                    <a:lstStyle/>
                    <a:p>
                      <a:endParaRPr lang="cs-CZ"/>
                    </a:p>
                  </a:txBody>
                  <a:tcPr marL="90000" marR="90000">
                    <a:solidFill>
                      <a:srgbClr val="729FCF"/>
                    </a:solidFill>
                  </a:tcPr>
                </a:tc>
                <a:tc>
                  <a:txBody>
                    <a:bodyPr/>
                    <a:lstStyle/>
                    <a:p>
                      <a:pPr marL="447840" indent="-172440">
                        <a:lnSpc>
                          <a:spcPct val="100000"/>
                        </a:lnSpc>
                        <a:spcBef>
                          <a:spcPts val="249"/>
                        </a:spcBef>
                      </a:pPr>
                      <a:r>
                        <a:rPr lang="cs-CZ" sz="1800" b="0" strike="noStrike" spc="-12">
                          <a:solidFill>
                            <a:srgbClr val="000000"/>
                          </a:solidFill>
                          <a:latin typeface="Calibri"/>
                        </a:rPr>
                        <a:t>Přechodné období</a:t>
                      </a:r>
                      <a:endParaRPr lang="cs-CZ" sz="1800" b="0" strike="noStrike" spc="-1">
                        <a:latin typeface="Arial"/>
                      </a:endParaRPr>
                    </a:p>
                  </a:txBody>
                  <a:tcPr>
                    <a:lnL w="3816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291960">
                        <a:lnSpc>
                          <a:spcPct val="100000"/>
                        </a:lnSpc>
                        <a:spcBef>
                          <a:spcPts val="249"/>
                        </a:spcBef>
                      </a:pPr>
                      <a:r>
                        <a:rPr lang="cs-CZ" sz="1800" b="0" strike="noStrike" spc="-12">
                          <a:solidFill>
                            <a:srgbClr val="000000"/>
                          </a:solidFill>
                          <a:latin typeface="Calibri"/>
                        </a:rPr>
                        <a:t>Ekologická</a:t>
                      </a:r>
                      <a:endParaRPr lang="cs-CZ" sz="1800" b="0" strike="noStrike" spc="-1">
                        <a:latin typeface="Arial"/>
                      </a:endParaRPr>
                    </a:p>
                    <a:p>
                      <a:pPr marL="340920">
                        <a:lnSpc>
                          <a:spcPct val="100000"/>
                        </a:lnSpc>
                      </a:pPr>
                      <a:r>
                        <a:rPr lang="cs-CZ" sz="1800" b="0" strike="noStrike" spc="-12">
                          <a:solidFill>
                            <a:srgbClr val="000000"/>
                          </a:solidFill>
                          <a:latin typeface="Calibri"/>
                        </a:rPr>
                        <a:t>produkce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454320">
                <a:tc>
                  <a:txBody>
                    <a:bodyPr/>
                    <a:lstStyle/>
                    <a:p>
                      <a:pPr algn="ctr">
                        <a:lnSpc>
                          <a:spcPct val="100000"/>
                        </a:lnSpc>
                        <a:spcBef>
                          <a:spcPts val="249"/>
                        </a:spcBef>
                      </a:pPr>
                      <a:r>
                        <a:rPr lang="cs-CZ" sz="1800" b="0" strike="noStrike" spc="-12">
                          <a:solidFill>
                            <a:srgbClr val="000000"/>
                          </a:solidFill>
                          <a:latin typeface="Calibri"/>
                        </a:rPr>
                        <a:t>Vinice</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EBF0E9"/>
                    </a:solidFill>
                  </a:tcPr>
                </a:tc>
                <a:tc>
                  <a:txBody>
                    <a:bodyPr/>
                    <a:lstStyle/>
                    <a:p>
                      <a:pPr marL="720" algn="ctr">
                        <a:lnSpc>
                          <a:spcPct val="100000"/>
                        </a:lnSpc>
                        <a:spcBef>
                          <a:spcPts val="1049"/>
                        </a:spcBef>
                      </a:pPr>
                      <a:r>
                        <a:rPr lang="cs-CZ" sz="1800" b="0" strike="noStrike" spc="-26">
                          <a:solidFill>
                            <a:srgbClr val="000000"/>
                          </a:solidFill>
                          <a:latin typeface="Calibri"/>
                        </a:rPr>
                        <a:t>900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algn="r">
                        <a:lnSpc>
                          <a:spcPct val="100000"/>
                        </a:lnSpc>
                        <a:spcBef>
                          <a:spcPts val="1049"/>
                        </a:spcBef>
                      </a:pPr>
                      <a:r>
                        <a:rPr lang="cs-CZ" sz="1800" b="0" strike="noStrike" spc="-26">
                          <a:solidFill>
                            <a:srgbClr val="000000"/>
                          </a:solidFill>
                          <a:latin typeface="Calibri"/>
                        </a:rPr>
                        <a:t>847</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r h="453600">
                <a:tc>
                  <a:txBody>
                    <a:bodyPr/>
                    <a:lstStyle/>
                    <a:p>
                      <a:pPr marL="720" algn="ctr">
                        <a:lnSpc>
                          <a:spcPct val="100000"/>
                        </a:lnSpc>
                        <a:spcBef>
                          <a:spcPts val="1049"/>
                        </a:spcBef>
                      </a:pPr>
                      <a:r>
                        <a:rPr lang="cs-CZ" sz="1800" b="0" strike="noStrike" spc="-12">
                          <a:solidFill>
                            <a:srgbClr val="000000"/>
                          </a:solidFill>
                          <a:latin typeface="Calibri"/>
                        </a:rPr>
                        <a:t>Chmelnice</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marL="720" algn="ctr">
                        <a:lnSpc>
                          <a:spcPct val="100000"/>
                        </a:lnSpc>
                        <a:spcBef>
                          <a:spcPts val="1049"/>
                        </a:spcBef>
                      </a:pPr>
                      <a:r>
                        <a:rPr lang="cs-CZ" sz="1800" b="0" strike="noStrike" spc="-26">
                          <a:solidFill>
                            <a:srgbClr val="000000"/>
                          </a:solidFill>
                          <a:latin typeface="Calibri"/>
                        </a:rPr>
                        <a:t>900</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r">
                        <a:lnSpc>
                          <a:spcPct val="100000"/>
                        </a:lnSpc>
                        <a:spcBef>
                          <a:spcPts val="1049"/>
                        </a:spcBef>
                      </a:pPr>
                      <a:r>
                        <a:rPr lang="cs-CZ" sz="1800" b="0" strike="noStrike" spc="-26">
                          <a:solidFill>
                            <a:srgbClr val="000000"/>
                          </a:solidFill>
                          <a:latin typeface="Calibri"/>
                        </a:rPr>
                        <a:t>847</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3"/>
                  </a:ext>
                </a:extLst>
              </a:tr>
            </a:tbl>
          </a:graphicData>
        </a:graphic>
      </p:graphicFrame>
      <p:grpSp>
        <p:nvGrpSpPr>
          <p:cNvPr id="608" name="Group 6"/>
          <p:cNvGrpSpPr/>
          <p:nvPr/>
        </p:nvGrpSpPr>
        <p:grpSpPr>
          <a:xfrm>
            <a:off x="8755560" y="963000"/>
            <a:ext cx="2688480" cy="2690280"/>
            <a:chOff x="8755560" y="963000"/>
            <a:chExt cx="2688480" cy="2690280"/>
          </a:xfrm>
        </p:grpSpPr>
        <p:pic>
          <p:nvPicPr>
            <p:cNvPr id="609" name="object 10"/>
            <p:cNvPicPr/>
            <p:nvPr/>
          </p:nvPicPr>
          <p:blipFill>
            <a:blip r:embed="rId4"/>
            <a:stretch/>
          </p:blipFill>
          <p:spPr>
            <a:xfrm>
              <a:off x="8755560" y="963000"/>
              <a:ext cx="2688480" cy="2689920"/>
            </a:xfrm>
            <a:prstGeom prst="rect">
              <a:avLst/>
            </a:prstGeom>
            <a:ln>
              <a:noFill/>
            </a:ln>
          </p:spPr>
        </p:pic>
        <p:sp>
          <p:nvSpPr>
            <p:cNvPr id="610" name="CustomShape 7"/>
            <p:cNvSpPr/>
            <p:nvPr/>
          </p:nvSpPr>
          <p:spPr>
            <a:xfrm>
              <a:off x="8755560" y="963000"/>
              <a:ext cx="2688480" cy="2690280"/>
            </a:xfrm>
            <a:custGeom>
              <a:avLst/>
              <a:gdLst/>
              <a:ahLst/>
              <a:cxnLst/>
              <a:rect l="l" t="t" r="r" b="b"/>
              <a:pathLst>
                <a:path w="2689859" h="2691765">
                  <a:moveTo>
                    <a:pt x="0" y="1345692"/>
                  </a:moveTo>
                  <a:lnTo>
                    <a:pt x="848" y="1297426"/>
                  </a:lnTo>
                  <a:lnTo>
                    <a:pt x="3376" y="1249588"/>
                  </a:lnTo>
                  <a:lnTo>
                    <a:pt x="7554" y="1202206"/>
                  </a:lnTo>
                  <a:lnTo>
                    <a:pt x="13355" y="1155308"/>
                  </a:lnTo>
                  <a:lnTo>
                    <a:pt x="20748" y="1108923"/>
                  </a:lnTo>
                  <a:lnTo>
                    <a:pt x="29707" y="1063079"/>
                  </a:lnTo>
                  <a:lnTo>
                    <a:pt x="40202" y="1017806"/>
                  </a:lnTo>
                  <a:lnTo>
                    <a:pt x="52206" y="973130"/>
                  </a:lnTo>
                  <a:lnTo>
                    <a:pt x="65689" y="929081"/>
                  </a:lnTo>
                  <a:lnTo>
                    <a:pt x="80624" y="885688"/>
                  </a:lnTo>
                  <a:lnTo>
                    <a:pt x="96982" y="842978"/>
                  </a:lnTo>
                  <a:lnTo>
                    <a:pt x="114734" y="800980"/>
                  </a:lnTo>
                  <a:lnTo>
                    <a:pt x="133852" y="759723"/>
                  </a:lnTo>
                  <a:lnTo>
                    <a:pt x="154308" y="719234"/>
                  </a:lnTo>
                  <a:lnTo>
                    <a:pt x="176072" y="679544"/>
                  </a:lnTo>
                  <a:lnTo>
                    <a:pt x="199118" y="640679"/>
                  </a:lnTo>
                  <a:lnTo>
                    <a:pt x="223415" y="602669"/>
                  </a:lnTo>
                  <a:lnTo>
                    <a:pt x="248937" y="565541"/>
                  </a:lnTo>
                  <a:lnTo>
                    <a:pt x="275654" y="529325"/>
                  </a:lnTo>
                  <a:lnTo>
                    <a:pt x="303538" y="494049"/>
                  </a:lnTo>
                  <a:lnTo>
                    <a:pt x="332560" y="459741"/>
                  </a:lnTo>
                  <a:lnTo>
                    <a:pt x="362692" y="426430"/>
                  </a:lnTo>
                  <a:lnTo>
                    <a:pt x="393906" y="394144"/>
                  </a:lnTo>
                  <a:lnTo>
                    <a:pt x="426173" y="362912"/>
                  </a:lnTo>
                  <a:lnTo>
                    <a:pt x="459465" y="332762"/>
                  </a:lnTo>
                  <a:lnTo>
                    <a:pt x="493753" y="303722"/>
                  </a:lnTo>
                  <a:lnTo>
                    <a:pt x="529008" y="275822"/>
                  </a:lnTo>
                  <a:lnTo>
                    <a:pt x="565204" y="249089"/>
                  </a:lnTo>
                  <a:lnTo>
                    <a:pt x="602310" y="223552"/>
                  </a:lnTo>
                  <a:lnTo>
                    <a:pt x="640298" y="199240"/>
                  </a:lnTo>
                  <a:lnTo>
                    <a:pt x="679141" y="176181"/>
                  </a:lnTo>
                  <a:lnTo>
                    <a:pt x="718809" y="154403"/>
                  </a:lnTo>
                  <a:lnTo>
                    <a:pt x="759275" y="133935"/>
                  </a:lnTo>
                  <a:lnTo>
                    <a:pt x="800509" y="114805"/>
                  </a:lnTo>
                  <a:lnTo>
                    <a:pt x="842484" y="97042"/>
                  </a:lnTo>
                  <a:lnTo>
                    <a:pt x="885170" y="80674"/>
                  </a:lnTo>
                  <a:lnTo>
                    <a:pt x="928540" y="65730"/>
                  </a:lnTo>
                  <a:lnTo>
                    <a:pt x="972565" y="52239"/>
                  </a:lnTo>
                  <a:lnTo>
                    <a:pt x="1017216" y="40228"/>
                  </a:lnTo>
                  <a:lnTo>
                    <a:pt x="1062466" y="29726"/>
                  </a:lnTo>
                  <a:lnTo>
                    <a:pt x="1108285" y="20761"/>
                  </a:lnTo>
                  <a:lnTo>
                    <a:pt x="1154645" y="13363"/>
                  </a:lnTo>
                  <a:lnTo>
                    <a:pt x="1201518" y="7559"/>
                  </a:lnTo>
                  <a:lnTo>
                    <a:pt x="1248875" y="3378"/>
                  </a:lnTo>
                  <a:lnTo>
                    <a:pt x="1296689" y="849"/>
                  </a:lnTo>
                  <a:lnTo>
                    <a:pt x="1344929" y="0"/>
                  </a:lnTo>
                  <a:lnTo>
                    <a:pt x="1393170" y="849"/>
                  </a:lnTo>
                  <a:lnTo>
                    <a:pt x="1440984" y="3378"/>
                  </a:lnTo>
                  <a:lnTo>
                    <a:pt x="1488341" y="7559"/>
                  </a:lnTo>
                  <a:lnTo>
                    <a:pt x="1535214" y="13363"/>
                  </a:lnTo>
                  <a:lnTo>
                    <a:pt x="1581574" y="20761"/>
                  </a:lnTo>
                  <a:lnTo>
                    <a:pt x="1627393" y="29726"/>
                  </a:lnTo>
                  <a:lnTo>
                    <a:pt x="1672643" y="40228"/>
                  </a:lnTo>
                  <a:lnTo>
                    <a:pt x="1717294" y="52239"/>
                  </a:lnTo>
                  <a:lnTo>
                    <a:pt x="1761319" y="65730"/>
                  </a:lnTo>
                  <a:lnTo>
                    <a:pt x="1804689" y="80674"/>
                  </a:lnTo>
                  <a:lnTo>
                    <a:pt x="1847375" y="97042"/>
                  </a:lnTo>
                  <a:lnTo>
                    <a:pt x="1889350" y="114805"/>
                  </a:lnTo>
                  <a:lnTo>
                    <a:pt x="1930584" y="133935"/>
                  </a:lnTo>
                  <a:lnTo>
                    <a:pt x="1971050" y="154403"/>
                  </a:lnTo>
                  <a:lnTo>
                    <a:pt x="2010718" y="176181"/>
                  </a:lnTo>
                  <a:lnTo>
                    <a:pt x="2049561" y="199240"/>
                  </a:lnTo>
                  <a:lnTo>
                    <a:pt x="2087549" y="223552"/>
                  </a:lnTo>
                  <a:lnTo>
                    <a:pt x="2124655" y="249089"/>
                  </a:lnTo>
                  <a:lnTo>
                    <a:pt x="2160851" y="275822"/>
                  </a:lnTo>
                  <a:lnTo>
                    <a:pt x="2196106" y="303722"/>
                  </a:lnTo>
                  <a:lnTo>
                    <a:pt x="2230394" y="332762"/>
                  </a:lnTo>
                  <a:lnTo>
                    <a:pt x="2263686" y="362912"/>
                  </a:lnTo>
                  <a:lnTo>
                    <a:pt x="2295953" y="394144"/>
                  </a:lnTo>
                  <a:lnTo>
                    <a:pt x="2327167" y="426430"/>
                  </a:lnTo>
                  <a:lnTo>
                    <a:pt x="2357299" y="459741"/>
                  </a:lnTo>
                  <a:lnTo>
                    <a:pt x="2386321" y="494049"/>
                  </a:lnTo>
                  <a:lnTo>
                    <a:pt x="2414205" y="529325"/>
                  </a:lnTo>
                  <a:lnTo>
                    <a:pt x="2440922" y="565541"/>
                  </a:lnTo>
                  <a:lnTo>
                    <a:pt x="2466444" y="602669"/>
                  </a:lnTo>
                  <a:lnTo>
                    <a:pt x="2490741" y="640679"/>
                  </a:lnTo>
                  <a:lnTo>
                    <a:pt x="2513787" y="679544"/>
                  </a:lnTo>
                  <a:lnTo>
                    <a:pt x="2535551" y="719234"/>
                  </a:lnTo>
                  <a:lnTo>
                    <a:pt x="2556007" y="759723"/>
                  </a:lnTo>
                  <a:lnTo>
                    <a:pt x="2575125" y="800980"/>
                  </a:lnTo>
                  <a:lnTo>
                    <a:pt x="2592877" y="842978"/>
                  </a:lnTo>
                  <a:lnTo>
                    <a:pt x="2609235" y="885688"/>
                  </a:lnTo>
                  <a:lnTo>
                    <a:pt x="2624170" y="929081"/>
                  </a:lnTo>
                  <a:lnTo>
                    <a:pt x="2637653" y="973130"/>
                  </a:lnTo>
                  <a:lnTo>
                    <a:pt x="2649657" y="1017806"/>
                  </a:lnTo>
                  <a:lnTo>
                    <a:pt x="2660152" y="1063079"/>
                  </a:lnTo>
                  <a:lnTo>
                    <a:pt x="2669111" y="1108923"/>
                  </a:lnTo>
                  <a:lnTo>
                    <a:pt x="2676504" y="1155308"/>
                  </a:lnTo>
                  <a:lnTo>
                    <a:pt x="2682305" y="1202206"/>
                  </a:lnTo>
                  <a:lnTo>
                    <a:pt x="2686483" y="1249588"/>
                  </a:lnTo>
                  <a:lnTo>
                    <a:pt x="2689011" y="1297426"/>
                  </a:lnTo>
                  <a:lnTo>
                    <a:pt x="2689860" y="1345692"/>
                  </a:lnTo>
                  <a:lnTo>
                    <a:pt x="2689011" y="1393957"/>
                  </a:lnTo>
                  <a:lnTo>
                    <a:pt x="2686483" y="1441795"/>
                  </a:lnTo>
                  <a:lnTo>
                    <a:pt x="2682305" y="1489177"/>
                  </a:lnTo>
                  <a:lnTo>
                    <a:pt x="2676504" y="1536075"/>
                  </a:lnTo>
                  <a:lnTo>
                    <a:pt x="2669111" y="1582460"/>
                  </a:lnTo>
                  <a:lnTo>
                    <a:pt x="2660152" y="1628304"/>
                  </a:lnTo>
                  <a:lnTo>
                    <a:pt x="2649657" y="1673577"/>
                  </a:lnTo>
                  <a:lnTo>
                    <a:pt x="2637653" y="1718253"/>
                  </a:lnTo>
                  <a:lnTo>
                    <a:pt x="2624170" y="1762302"/>
                  </a:lnTo>
                  <a:lnTo>
                    <a:pt x="2609235" y="1805695"/>
                  </a:lnTo>
                  <a:lnTo>
                    <a:pt x="2592877" y="1848405"/>
                  </a:lnTo>
                  <a:lnTo>
                    <a:pt x="2575125" y="1890403"/>
                  </a:lnTo>
                  <a:lnTo>
                    <a:pt x="2556007" y="1931660"/>
                  </a:lnTo>
                  <a:lnTo>
                    <a:pt x="2535551" y="1972149"/>
                  </a:lnTo>
                  <a:lnTo>
                    <a:pt x="2513787" y="2011839"/>
                  </a:lnTo>
                  <a:lnTo>
                    <a:pt x="2490741" y="2050704"/>
                  </a:lnTo>
                  <a:lnTo>
                    <a:pt x="2466444" y="2088714"/>
                  </a:lnTo>
                  <a:lnTo>
                    <a:pt x="2440922" y="2125842"/>
                  </a:lnTo>
                  <a:lnTo>
                    <a:pt x="2414205" y="2162058"/>
                  </a:lnTo>
                  <a:lnTo>
                    <a:pt x="2386321" y="2197334"/>
                  </a:lnTo>
                  <a:lnTo>
                    <a:pt x="2357299" y="2231642"/>
                  </a:lnTo>
                  <a:lnTo>
                    <a:pt x="2327167" y="2264953"/>
                  </a:lnTo>
                  <a:lnTo>
                    <a:pt x="2295953" y="2297239"/>
                  </a:lnTo>
                  <a:lnTo>
                    <a:pt x="2263686" y="2328471"/>
                  </a:lnTo>
                  <a:lnTo>
                    <a:pt x="2230394" y="2358621"/>
                  </a:lnTo>
                  <a:lnTo>
                    <a:pt x="2196106" y="2387661"/>
                  </a:lnTo>
                  <a:lnTo>
                    <a:pt x="2160851" y="2415561"/>
                  </a:lnTo>
                  <a:lnTo>
                    <a:pt x="2124655" y="2442294"/>
                  </a:lnTo>
                  <a:lnTo>
                    <a:pt x="2087549" y="2467831"/>
                  </a:lnTo>
                  <a:lnTo>
                    <a:pt x="2049561" y="2492143"/>
                  </a:lnTo>
                  <a:lnTo>
                    <a:pt x="2010718" y="2515202"/>
                  </a:lnTo>
                  <a:lnTo>
                    <a:pt x="1971050" y="2536980"/>
                  </a:lnTo>
                  <a:lnTo>
                    <a:pt x="1930584" y="2557448"/>
                  </a:lnTo>
                  <a:lnTo>
                    <a:pt x="1889350" y="2576578"/>
                  </a:lnTo>
                  <a:lnTo>
                    <a:pt x="1847375" y="2594341"/>
                  </a:lnTo>
                  <a:lnTo>
                    <a:pt x="1804689" y="2610709"/>
                  </a:lnTo>
                  <a:lnTo>
                    <a:pt x="1761319" y="2625653"/>
                  </a:lnTo>
                  <a:lnTo>
                    <a:pt x="1717294" y="2639144"/>
                  </a:lnTo>
                  <a:lnTo>
                    <a:pt x="1672643" y="2651155"/>
                  </a:lnTo>
                  <a:lnTo>
                    <a:pt x="1627393" y="2661657"/>
                  </a:lnTo>
                  <a:lnTo>
                    <a:pt x="1581574" y="2670622"/>
                  </a:lnTo>
                  <a:lnTo>
                    <a:pt x="1535214" y="2678020"/>
                  </a:lnTo>
                  <a:lnTo>
                    <a:pt x="1488341" y="2683824"/>
                  </a:lnTo>
                  <a:lnTo>
                    <a:pt x="1440984" y="2688005"/>
                  </a:lnTo>
                  <a:lnTo>
                    <a:pt x="1393170" y="2690534"/>
                  </a:lnTo>
                  <a:lnTo>
                    <a:pt x="1344929" y="2691384"/>
                  </a:lnTo>
                  <a:lnTo>
                    <a:pt x="1296689" y="2690534"/>
                  </a:lnTo>
                  <a:lnTo>
                    <a:pt x="1248875" y="2688005"/>
                  </a:lnTo>
                  <a:lnTo>
                    <a:pt x="1201518" y="2683824"/>
                  </a:lnTo>
                  <a:lnTo>
                    <a:pt x="1154645" y="2678020"/>
                  </a:lnTo>
                  <a:lnTo>
                    <a:pt x="1108285" y="2670622"/>
                  </a:lnTo>
                  <a:lnTo>
                    <a:pt x="1062466" y="2661657"/>
                  </a:lnTo>
                  <a:lnTo>
                    <a:pt x="1017216" y="2651155"/>
                  </a:lnTo>
                  <a:lnTo>
                    <a:pt x="972565" y="2639144"/>
                  </a:lnTo>
                  <a:lnTo>
                    <a:pt x="928540" y="2625653"/>
                  </a:lnTo>
                  <a:lnTo>
                    <a:pt x="885170" y="2610709"/>
                  </a:lnTo>
                  <a:lnTo>
                    <a:pt x="842484" y="2594341"/>
                  </a:lnTo>
                  <a:lnTo>
                    <a:pt x="800509" y="2576578"/>
                  </a:lnTo>
                  <a:lnTo>
                    <a:pt x="759275" y="2557448"/>
                  </a:lnTo>
                  <a:lnTo>
                    <a:pt x="718809" y="2536980"/>
                  </a:lnTo>
                  <a:lnTo>
                    <a:pt x="679141" y="2515202"/>
                  </a:lnTo>
                  <a:lnTo>
                    <a:pt x="640298" y="2492143"/>
                  </a:lnTo>
                  <a:lnTo>
                    <a:pt x="602310" y="2467831"/>
                  </a:lnTo>
                  <a:lnTo>
                    <a:pt x="565204" y="2442294"/>
                  </a:lnTo>
                  <a:lnTo>
                    <a:pt x="529008" y="2415561"/>
                  </a:lnTo>
                  <a:lnTo>
                    <a:pt x="493753" y="2387661"/>
                  </a:lnTo>
                  <a:lnTo>
                    <a:pt x="459465" y="2358621"/>
                  </a:lnTo>
                  <a:lnTo>
                    <a:pt x="426173" y="2328471"/>
                  </a:lnTo>
                  <a:lnTo>
                    <a:pt x="393906" y="2297239"/>
                  </a:lnTo>
                  <a:lnTo>
                    <a:pt x="362692" y="2264953"/>
                  </a:lnTo>
                  <a:lnTo>
                    <a:pt x="332560" y="2231642"/>
                  </a:lnTo>
                  <a:lnTo>
                    <a:pt x="303538" y="2197334"/>
                  </a:lnTo>
                  <a:lnTo>
                    <a:pt x="275654" y="2162058"/>
                  </a:lnTo>
                  <a:lnTo>
                    <a:pt x="248937" y="2125842"/>
                  </a:lnTo>
                  <a:lnTo>
                    <a:pt x="223415" y="2088714"/>
                  </a:lnTo>
                  <a:lnTo>
                    <a:pt x="199118" y="2050704"/>
                  </a:lnTo>
                  <a:lnTo>
                    <a:pt x="176072" y="2011839"/>
                  </a:lnTo>
                  <a:lnTo>
                    <a:pt x="154308" y="1972149"/>
                  </a:lnTo>
                  <a:lnTo>
                    <a:pt x="133852" y="1931660"/>
                  </a:lnTo>
                  <a:lnTo>
                    <a:pt x="114734" y="1890403"/>
                  </a:lnTo>
                  <a:lnTo>
                    <a:pt x="96982" y="1848405"/>
                  </a:lnTo>
                  <a:lnTo>
                    <a:pt x="80624" y="1805695"/>
                  </a:lnTo>
                  <a:lnTo>
                    <a:pt x="65689" y="1762302"/>
                  </a:lnTo>
                  <a:lnTo>
                    <a:pt x="52206" y="1718253"/>
                  </a:lnTo>
                  <a:lnTo>
                    <a:pt x="40202" y="1673577"/>
                  </a:lnTo>
                  <a:lnTo>
                    <a:pt x="29707" y="1628304"/>
                  </a:lnTo>
                  <a:lnTo>
                    <a:pt x="20748" y="1582460"/>
                  </a:lnTo>
                  <a:lnTo>
                    <a:pt x="13355" y="1536075"/>
                  </a:lnTo>
                  <a:lnTo>
                    <a:pt x="7554" y="1489177"/>
                  </a:lnTo>
                  <a:lnTo>
                    <a:pt x="3376" y="1441795"/>
                  </a:lnTo>
                  <a:lnTo>
                    <a:pt x="848" y="1393957"/>
                  </a:lnTo>
                  <a:lnTo>
                    <a:pt x="0" y="1345692"/>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
        <p:nvSpPr>
          <p:cNvPr id="611" name="CustomShape 8"/>
          <p:cNvSpPr/>
          <p:nvPr/>
        </p:nvSpPr>
        <p:spPr>
          <a:xfrm>
            <a:off x="825840" y="1166760"/>
            <a:ext cx="4911480" cy="22633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1" i="0" u="none" strike="noStrike" kern="1200" cap="none" spc="-1" normalizeH="0" baseline="0" noProof="0">
                <a:ln>
                  <a:noFill/>
                </a:ln>
                <a:solidFill>
                  <a:srgbClr val="6FAC46"/>
                </a:solidFill>
                <a:effectLst/>
                <a:uLnTx/>
                <a:uFillTx/>
                <a:latin typeface="Calibri"/>
                <a:ea typeface="DejaVu Sans"/>
              </a:rPr>
              <a:t>Intenzivní</a:t>
            </a:r>
            <a:r>
              <a:rPr kumimoji="0" lang="cs-CZ" sz="2400" b="1" i="0" u="none" strike="noStrike" kern="1200" cap="none" spc="-66" normalizeH="0" baseline="0" noProof="0">
                <a:ln>
                  <a:noFill/>
                </a:ln>
                <a:solidFill>
                  <a:srgbClr val="6FAC46"/>
                </a:solidFill>
                <a:effectLst/>
                <a:uLnTx/>
                <a:uFillTx/>
                <a:latin typeface="Calibri"/>
                <a:ea typeface="DejaVu Sans"/>
              </a:rPr>
              <a:t> </a:t>
            </a:r>
            <a:r>
              <a:rPr kumimoji="0" lang="cs-CZ" sz="2400" b="1" i="0" u="none" strike="noStrike" kern="1200" cap="none" spc="-1" normalizeH="0" baseline="0" noProof="0">
                <a:ln>
                  <a:noFill/>
                </a:ln>
                <a:solidFill>
                  <a:srgbClr val="6FAC46"/>
                </a:solidFill>
                <a:effectLst/>
                <a:uLnTx/>
                <a:uFillTx/>
                <a:latin typeface="Calibri"/>
                <a:ea typeface="DejaVu Sans"/>
              </a:rPr>
              <a:t>sad,</a:t>
            </a:r>
            <a:r>
              <a:rPr kumimoji="0" lang="cs-CZ" sz="2400" b="1" i="0" u="none" strike="noStrike" kern="1200" cap="none" spc="-52" normalizeH="0" baseline="0" noProof="0">
                <a:ln>
                  <a:noFill/>
                </a:ln>
                <a:solidFill>
                  <a:srgbClr val="6FAC46"/>
                </a:solidFill>
                <a:effectLst/>
                <a:uLnTx/>
                <a:uFillTx/>
                <a:latin typeface="Calibri"/>
                <a:ea typeface="DejaVu Sans"/>
              </a:rPr>
              <a:t> </a:t>
            </a:r>
            <a:r>
              <a:rPr kumimoji="0" lang="cs-CZ" sz="2400" b="1" i="0" u="none" strike="noStrike" kern="1200" cap="none" spc="-1" normalizeH="0" baseline="0" noProof="0">
                <a:ln>
                  <a:noFill/>
                </a:ln>
                <a:solidFill>
                  <a:srgbClr val="6FAC46"/>
                </a:solidFill>
                <a:effectLst/>
                <a:uLnTx/>
                <a:uFillTx/>
                <a:latin typeface="Calibri"/>
                <a:ea typeface="DejaVu Sans"/>
              </a:rPr>
              <a:t>ostatní</a:t>
            </a:r>
            <a:r>
              <a:rPr kumimoji="0" lang="cs-CZ" sz="2400" b="1" i="0" u="none" strike="noStrike" kern="1200" cap="none" spc="-55" normalizeH="0" baseline="0" noProof="0">
                <a:ln>
                  <a:noFill/>
                </a:ln>
                <a:solidFill>
                  <a:srgbClr val="6FAC46"/>
                </a:solidFill>
                <a:effectLst/>
                <a:uLnTx/>
                <a:uFillTx/>
                <a:latin typeface="Calibri"/>
                <a:ea typeface="DejaVu Sans"/>
              </a:rPr>
              <a:t> </a:t>
            </a:r>
            <a:r>
              <a:rPr kumimoji="0" lang="cs-CZ" sz="2400" b="1" i="0" u="none" strike="noStrike" kern="1200" cap="none" spc="-26" normalizeH="0" baseline="0" noProof="0">
                <a:ln>
                  <a:noFill/>
                </a:ln>
                <a:solidFill>
                  <a:srgbClr val="6FAC46"/>
                </a:solidFill>
                <a:effectLst/>
                <a:uLnTx/>
                <a:uFillTx/>
                <a:latin typeface="Calibri"/>
                <a:ea typeface="DejaVu Sans"/>
              </a:rPr>
              <a:t>sad</a:t>
            </a:r>
            <a:endParaRPr kumimoji="0" lang="cs-CZ" sz="2400" b="0" i="0" u="none" strike="noStrike" kern="1200" cap="none" spc="-1" normalizeH="0" baseline="0" noProof="0">
              <a:ln>
                <a:noFill/>
              </a:ln>
              <a:solidFill>
                <a:prstClr val="black"/>
              </a:solidFill>
              <a:effectLst/>
              <a:uLnTx/>
              <a:uFillTx/>
              <a:latin typeface="Arial"/>
            </a:endParaRPr>
          </a:p>
          <a:p>
            <a:pPr marL="79200" marR="0" lvl="0" indent="0" algn="l" defTabSz="914400" rtl="0" eaLnBrk="1" fontAlgn="auto" latinLnBrk="0" hangingPunct="1">
              <a:lnSpc>
                <a:spcPct val="100000"/>
              </a:lnSpc>
              <a:spcBef>
                <a:spcPts val="170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prokazování</a:t>
            </a:r>
            <a:r>
              <a:rPr kumimoji="0" lang="cs-CZ" sz="1800" b="0" i="0" u="none" strike="noStrike" kern="1200" cap="none" spc="-80"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stanovených</a:t>
            </a:r>
            <a:r>
              <a:rPr kumimoji="0" lang="cs-CZ" sz="1800" b="0" i="0" u="none" strike="noStrike" kern="1200" cap="none" spc="-7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minimálních</a:t>
            </a:r>
            <a:r>
              <a:rPr kumimoji="0" lang="cs-CZ" sz="1800" b="0" i="0" u="none" strike="noStrike" kern="1200" cap="none" spc="-52"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výnosů</a:t>
            </a:r>
            <a:endParaRPr kumimoji="0" lang="cs-CZ" sz="1800" b="0" i="0" u="none" strike="noStrike" kern="1200" cap="none" spc="-1" normalizeH="0" baseline="0" noProof="0">
              <a:ln>
                <a:noFill/>
              </a:ln>
              <a:solidFill>
                <a:prstClr val="black"/>
              </a:solidFill>
              <a:effectLst/>
              <a:uLnTx/>
              <a:uFillTx/>
              <a:latin typeface="Arial"/>
            </a:endParaRPr>
          </a:p>
          <a:p>
            <a:pPr marL="365760" marR="0" lvl="0" indent="0" algn="l" defTabSz="914400" rtl="0" eaLnBrk="1" fontAlgn="auto" latinLnBrk="0" hangingPunct="1">
              <a:lnSpc>
                <a:spcPts val="2140"/>
              </a:lnSpc>
              <a:spcBef>
                <a:spcPts val="6"/>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vlastní</a:t>
            </a:r>
            <a:r>
              <a:rPr kumimoji="0" lang="cs-CZ" sz="1800" b="0" i="0" u="none" strike="noStrike" kern="1200" cap="none" spc="-26"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produkce</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FF0000"/>
                </a:solidFill>
                <a:effectLst/>
                <a:uLnTx/>
                <a:uFillTx/>
                <a:latin typeface="Gill Sans MT"/>
                <a:ea typeface="DejaVu Sans"/>
              </a:rPr>
              <a:t>u</a:t>
            </a:r>
            <a:r>
              <a:rPr kumimoji="0" lang="cs-CZ" sz="1800" b="0" i="0" u="none" strike="noStrike" kern="1200" cap="none" spc="-21" normalizeH="0" baseline="0" noProof="0">
                <a:ln>
                  <a:noFill/>
                </a:ln>
                <a:solidFill>
                  <a:srgbClr val="FF0000"/>
                </a:solidFill>
                <a:effectLst/>
                <a:uLnTx/>
                <a:uFillTx/>
                <a:latin typeface="Gill Sans MT"/>
                <a:ea typeface="DejaVu Sans"/>
              </a:rPr>
              <a:t> </a:t>
            </a:r>
            <a:r>
              <a:rPr kumimoji="0" lang="cs-CZ" sz="1800" b="0" i="0" u="none" strike="noStrike" kern="1200" cap="none" spc="-1" normalizeH="0" baseline="0" noProof="0">
                <a:ln>
                  <a:noFill/>
                </a:ln>
                <a:solidFill>
                  <a:srgbClr val="FF0000"/>
                </a:solidFill>
                <a:effectLst/>
                <a:uLnTx/>
                <a:uFillTx/>
                <a:latin typeface="Gill Sans MT"/>
                <a:ea typeface="DejaVu Sans"/>
              </a:rPr>
              <a:t>každého</a:t>
            </a:r>
            <a:r>
              <a:rPr kumimoji="0" lang="cs-CZ" sz="1800" b="0" i="0" u="none" strike="noStrike" kern="1200" cap="none" spc="-32" normalizeH="0" baseline="0" noProof="0">
                <a:ln>
                  <a:noFill/>
                </a:ln>
                <a:solidFill>
                  <a:srgbClr val="FF0000"/>
                </a:solidFill>
                <a:effectLst/>
                <a:uLnTx/>
                <a:uFillTx/>
                <a:latin typeface="Gill Sans MT"/>
                <a:ea typeface="DejaVu Sans"/>
              </a:rPr>
              <a:t> </a:t>
            </a:r>
            <a:r>
              <a:rPr kumimoji="0" lang="cs-CZ" sz="1800" b="0" i="0" u="none" strike="noStrike" kern="1200" cap="none" spc="-12" normalizeH="0" baseline="0" noProof="0">
                <a:ln>
                  <a:noFill/>
                </a:ln>
                <a:solidFill>
                  <a:srgbClr val="FF0000"/>
                </a:solidFill>
                <a:effectLst/>
                <a:uLnTx/>
                <a:uFillTx/>
                <a:latin typeface="Gill Sans MT"/>
                <a:ea typeface="DejaVu Sans"/>
              </a:rPr>
              <a:t>pěstovaného</a:t>
            </a:r>
            <a:endParaRPr kumimoji="0" lang="cs-CZ" sz="1800" b="0" i="0" u="none" strike="noStrike" kern="1200" cap="none" spc="-1" normalizeH="0" baseline="0" noProof="0">
              <a:ln>
                <a:noFill/>
              </a:ln>
              <a:solidFill>
                <a:prstClr val="black"/>
              </a:solidFill>
              <a:effectLst/>
              <a:uLnTx/>
              <a:uFillTx/>
              <a:latin typeface="Arial"/>
            </a:endParaRPr>
          </a:p>
          <a:p>
            <a:pPr marL="365760" marR="0" lvl="0" indent="0" algn="l" defTabSz="914400" rtl="0" eaLnBrk="1" fontAlgn="auto" latinLnBrk="0" hangingPunct="1">
              <a:lnSpc>
                <a:spcPts val="2134"/>
              </a:lnSpc>
              <a:spcBef>
                <a:spcPts val="0"/>
              </a:spcBef>
              <a:spcAft>
                <a:spcPts val="0"/>
              </a:spcAft>
              <a:buClrTx/>
              <a:buSzTx/>
              <a:buFontTx/>
              <a:buNone/>
              <a:tabLst/>
              <a:defRPr/>
            </a:pPr>
            <a:r>
              <a:rPr kumimoji="0" lang="cs-CZ" sz="1800" b="0" i="0" u="none" strike="noStrike" kern="1200" cap="none" spc="-1" normalizeH="0" baseline="0" noProof="0">
                <a:ln>
                  <a:noFill/>
                </a:ln>
                <a:solidFill>
                  <a:srgbClr val="FF0000"/>
                </a:solidFill>
                <a:effectLst/>
                <a:uLnTx/>
                <a:uFillTx/>
                <a:latin typeface="Gill Sans MT"/>
                <a:ea typeface="DejaVu Sans"/>
              </a:rPr>
              <a:t>ovocného</a:t>
            </a:r>
            <a:r>
              <a:rPr kumimoji="0" lang="cs-CZ" sz="1800" b="0" i="0" u="none" strike="noStrike" kern="1200" cap="none" spc="-80" normalizeH="0" baseline="0" noProof="0">
                <a:ln>
                  <a:noFill/>
                </a:ln>
                <a:solidFill>
                  <a:srgbClr val="FF0000"/>
                </a:solidFill>
                <a:effectLst/>
                <a:uLnTx/>
                <a:uFillTx/>
                <a:latin typeface="Gill Sans MT"/>
                <a:ea typeface="DejaVu Sans"/>
              </a:rPr>
              <a:t> </a:t>
            </a:r>
            <a:r>
              <a:rPr kumimoji="0" lang="cs-CZ" sz="1800" b="0" i="0" u="none" strike="noStrike" kern="1200" cap="none" spc="-1" normalizeH="0" baseline="0" noProof="0">
                <a:ln>
                  <a:noFill/>
                </a:ln>
                <a:solidFill>
                  <a:srgbClr val="FF0000"/>
                </a:solidFill>
                <a:effectLst/>
                <a:uLnTx/>
                <a:uFillTx/>
                <a:latin typeface="Gill Sans MT"/>
                <a:ea typeface="DejaVu Sans"/>
              </a:rPr>
              <a:t>druhu</a:t>
            </a:r>
            <a:r>
              <a:rPr kumimoji="0" lang="cs-CZ" sz="1800" b="0" i="0" u="none" strike="noStrike" kern="1200" cap="none" spc="-32" normalizeH="0" baseline="0" noProof="0">
                <a:ln>
                  <a:noFill/>
                </a:ln>
                <a:solidFill>
                  <a:srgbClr val="FF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(stanovena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výše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referenční</a:t>
            </a:r>
            <a:endParaRPr kumimoji="0" lang="cs-CZ" sz="1800" b="0" i="0" u="none" strike="noStrike" kern="1200" cap="none" spc="-1" normalizeH="0" baseline="0" noProof="0">
              <a:ln>
                <a:noFill/>
              </a:ln>
              <a:solidFill>
                <a:prstClr val="black"/>
              </a:solidFill>
              <a:effectLst/>
              <a:uLnTx/>
              <a:uFillTx/>
              <a:latin typeface="Arial"/>
            </a:endParaRPr>
          </a:p>
          <a:p>
            <a:pPr marL="365760" marR="0" lvl="0" indent="0" algn="l" defTabSz="914400" rtl="0" eaLnBrk="1" fontAlgn="auto" latinLnBrk="0" hangingPunct="1">
              <a:lnSpc>
                <a:spcPts val="2154"/>
              </a:lnSpc>
              <a:spcBef>
                <a:spcPts val="0"/>
              </a:spcBef>
              <a:spcAft>
                <a:spcPts val="0"/>
              </a:spcAft>
              <a:buClrTx/>
              <a:buSzTx/>
              <a:buFontTx/>
              <a:buNone/>
              <a:tabLst/>
              <a:defRPr/>
            </a:pPr>
            <a:r>
              <a:rPr kumimoji="0" lang="cs-CZ" sz="1800" b="0" i="0" u="none" strike="noStrike" kern="1200" cap="none" spc="-12" normalizeH="0" baseline="0" noProof="0">
                <a:ln>
                  <a:noFill/>
                </a:ln>
                <a:solidFill>
                  <a:srgbClr val="000000"/>
                </a:solidFill>
                <a:effectLst/>
                <a:uLnTx/>
                <a:uFillTx/>
                <a:latin typeface="Calibri"/>
                <a:ea typeface="DejaVu Sans"/>
              </a:rPr>
              <a:t>hodnoty)</a:t>
            </a:r>
            <a:endParaRPr kumimoji="0" lang="cs-CZ" sz="1800" b="0" i="0" u="none" strike="noStrike" kern="1200" cap="none" spc="-1" normalizeH="0" baseline="0" noProof="0">
              <a:ln>
                <a:noFill/>
              </a:ln>
              <a:solidFill>
                <a:prstClr val="black"/>
              </a:solidFill>
              <a:effectLst/>
              <a:uLnTx/>
              <a:uFillTx/>
              <a:latin typeface="Arial"/>
            </a:endParaRPr>
          </a:p>
          <a:p>
            <a:pPr marL="19800" marR="0" lvl="0" indent="0" algn="ctr" defTabSz="914400" rtl="0" eaLnBrk="1" fontAlgn="auto" latinLnBrk="0" hangingPunct="1">
              <a:lnSpc>
                <a:spcPts val="2146"/>
              </a:lnSpc>
              <a:spcBef>
                <a:spcPts val="24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doložit</a:t>
            </a:r>
            <a:r>
              <a:rPr kumimoji="0" lang="cs-CZ" sz="1800" b="0" i="0" u="none" strike="noStrike" kern="1200" cap="none" spc="-26"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na SZIF</a:t>
            </a:r>
            <a:r>
              <a:rPr kumimoji="0" lang="cs-CZ" sz="1800" b="0" i="0" u="none" strike="noStrike" kern="1200" cap="none" spc="-15"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nejpozději do</a:t>
            </a:r>
            <a:r>
              <a:rPr kumimoji="0" lang="cs-CZ" sz="1800" b="0" i="0" u="none" strike="noStrike" kern="1200" cap="none" spc="-12"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31.</a:t>
            </a:r>
            <a:r>
              <a:rPr kumimoji="0" lang="cs-CZ" sz="1800" b="0" i="0" u="none" strike="noStrike" kern="1200" cap="none" spc="-182" normalizeH="0" baseline="0" noProof="0">
                <a:ln>
                  <a:noFill/>
                </a:ln>
                <a:solidFill>
                  <a:srgbClr val="000000"/>
                </a:solidFill>
                <a:effectLst/>
                <a:uLnTx/>
                <a:uFillTx/>
                <a:latin typeface="Gill Sans MT"/>
                <a:ea typeface="DejaVu Sans"/>
              </a:rPr>
              <a:t> </a:t>
            </a:r>
            <a:r>
              <a:rPr kumimoji="0" lang="cs-CZ" sz="1800" b="0" i="0" u="none" strike="noStrike" kern="1200" cap="none" spc="-12" normalizeH="0" baseline="0" noProof="0">
                <a:ln>
                  <a:noFill/>
                </a:ln>
                <a:solidFill>
                  <a:srgbClr val="000000"/>
                </a:solidFill>
                <a:effectLst/>
                <a:uLnTx/>
                <a:uFillTx/>
                <a:latin typeface="Gill Sans MT"/>
                <a:ea typeface="DejaVu Sans"/>
              </a:rPr>
              <a:t>ledna</a:t>
            </a:r>
            <a:endParaRPr kumimoji="0" lang="cs-CZ" sz="1800" b="0" i="0" u="none" strike="noStrike" kern="1200" cap="none" spc="-1" normalizeH="0" baseline="0" noProof="0">
              <a:ln>
                <a:noFill/>
              </a:ln>
              <a:solidFill>
                <a:prstClr val="black"/>
              </a:solidFill>
              <a:effectLst/>
              <a:uLnTx/>
              <a:uFillTx/>
              <a:latin typeface="Arial"/>
            </a:endParaRPr>
          </a:p>
          <a:p>
            <a:pPr marL="19800" marR="0" lvl="0" indent="0" algn="ctr" defTabSz="914400" rtl="0" eaLnBrk="1" fontAlgn="auto" latinLnBrk="0" hangingPunct="1">
              <a:lnSpc>
                <a:spcPts val="2146"/>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Gill Sans MT"/>
                <a:ea typeface="DejaVu Sans"/>
              </a:rPr>
              <a:t>následujícího</a:t>
            </a:r>
            <a:r>
              <a:rPr kumimoji="0" lang="cs-CZ" sz="1800" b="0" i="0" u="none" strike="noStrike" kern="1200" cap="none" spc="-21" normalizeH="0" baseline="0" noProof="0">
                <a:ln>
                  <a:noFill/>
                </a:ln>
                <a:solidFill>
                  <a:srgbClr val="000000"/>
                </a:solidFill>
                <a:effectLst/>
                <a:uLnTx/>
                <a:uFillTx/>
                <a:latin typeface="Gill Sans MT"/>
                <a:ea typeface="DejaVu Sans"/>
              </a:rPr>
              <a:t> </a:t>
            </a:r>
            <a:r>
              <a:rPr kumimoji="0" lang="cs-CZ" sz="1800" b="0" i="0" u="none" strike="noStrike" kern="1200" cap="none" spc="-1" normalizeH="0" baseline="0" noProof="0">
                <a:ln>
                  <a:noFill/>
                </a:ln>
                <a:solidFill>
                  <a:srgbClr val="000000"/>
                </a:solidFill>
                <a:effectLst/>
                <a:uLnTx/>
                <a:uFillTx/>
                <a:latin typeface="Gill Sans MT"/>
                <a:ea typeface="DejaVu Sans"/>
              </a:rPr>
              <a:t>kalendářního</a:t>
            </a:r>
            <a:r>
              <a:rPr kumimoji="0" lang="cs-CZ" sz="1800" b="0" i="0" u="none" strike="noStrike" kern="1200" cap="none" spc="-15" normalizeH="0" baseline="0" noProof="0">
                <a:ln>
                  <a:noFill/>
                </a:ln>
                <a:solidFill>
                  <a:srgbClr val="000000"/>
                </a:solidFill>
                <a:effectLst/>
                <a:uLnTx/>
                <a:uFillTx/>
                <a:latin typeface="Gill Sans MT"/>
                <a:ea typeface="DejaVu Sans"/>
              </a:rPr>
              <a:t> </a:t>
            </a:r>
            <a:r>
              <a:rPr kumimoji="0" lang="cs-CZ" sz="1800" b="0" i="0" u="none" strike="noStrike" kern="1200" cap="none" spc="-21" normalizeH="0" baseline="0" noProof="0">
                <a:ln>
                  <a:noFill/>
                </a:ln>
                <a:solidFill>
                  <a:srgbClr val="000000"/>
                </a:solidFill>
                <a:effectLst/>
                <a:uLnTx/>
                <a:uFillTx/>
                <a:latin typeface="Gill Sans MT"/>
                <a:ea typeface="DejaVu Sans"/>
              </a:rPr>
              <a:t>roku</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1"/>
          <p:cNvGrpSpPr/>
          <p:nvPr/>
        </p:nvGrpSpPr>
        <p:grpSpPr>
          <a:xfrm>
            <a:off x="4805280" y="2255400"/>
            <a:ext cx="7187400" cy="4425840"/>
            <a:chOff x="4805280" y="2255400"/>
            <a:chExt cx="7187400" cy="4425840"/>
          </a:xfrm>
        </p:grpSpPr>
        <p:pic>
          <p:nvPicPr>
            <p:cNvPr id="613" name="object 3"/>
            <p:cNvPicPr/>
            <p:nvPr/>
          </p:nvPicPr>
          <p:blipFill>
            <a:blip r:embed="rId2"/>
            <a:stretch/>
          </p:blipFill>
          <p:spPr>
            <a:xfrm>
              <a:off x="4834080" y="3573720"/>
              <a:ext cx="6882480" cy="3107520"/>
            </a:xfrm>
            <a:prstGeom prst="rect">
              <a:avLst/>
            </a:prstGeom>
            <a:ln>
              <a:noFill/>
            </a:ln>
          </p:spPr>
        </p:pic>
        <p:sp>
          <p:nvSpPr>
            <p:cNvPr id="614" name="CustomShape 2"/>
            <p:cNvSpPr/>
            <p:nvPr/>
          </p:nvSpPr>
          <p:spPr>
            <a:xfrm>
              <a:off x="4851000" y="3581280"/>
              <a:ext cx="6798600" cy="3033360"/>
            </a:xfrm>
            <a:custGeom>
              <a:avLst/>
              <a:gdLst/>
              <a:ahLst/>
              <a:cxnLst/>
              <a:rect l="l" t="t" r="r" b="b"/>
              <a:pathLst>
                <a:path w="6800215" h="3034665">
                  <a:moveTo>
                    <a:pt x="6294374" y="0"/>
                  </a:moveTo>
                  <a:lnTo>
                    <a:pt x="505713" y="0"/>
                  </a:lnTo>
                  <a:lnTo>
                    <a:pt x="457014" y="2315"/>
                  </a:lnTo>
                  <a:lnTo>
                    <a:pt x="409623" y="9119"/>
                  </a:lnTo>
                  <a:lnTo>
                    <a:pt x="363753" y="20201"/>
                  </a:lnTo>
                  <a:lnTo>
                    <a:pt x="319616" y="35348"/>
                  </a:lnTo>
                  <a:lnTo>
                    <a:pt x="277424" y="54347"/>
                  </a:lnTo>
                  <a:lnTo>
                    <a:pt x="237389" y="76988"/>
                  </a:lnTo>
                  <a:lnTo>
                    <a:pt x="199723" y="103058"/>
                  </a:lnTo>
                  <a:lnTo>
                    <a:pt x="164638" y="132345"/>
                  </a:lnTo>
                  <a:lnTo>
                    <a:pt x="132345" y="164638"/>
                  </a:lnTo>
                  <a:lnTo>
                    <a:pt x="103058" y="199723"/>
                  </a:lnTo>
                  <a:lnTo>
                    <a:pt x="76988" y="237389"/>
                  </a:lnTo>
                  <a:lnTo>
                    <a:pt x="54347" y="277424"/>
                  </a:lnTo>
                  <a:lnTo>
                    <a:pt x="35348" y="319616"/>
                  </a:lnTo>
                  <a:lnTo>
                    <a:pt x="20201" y="363753"/>
                  </a:lnTo>
                  <a:lnTo>
                    <a:pt x="9119" y="409623"/>
                  </a:lnTo>
                  <a:lnTo>
                    <a:pt x="2315" y="457014"/>
                  </a:lnTo>
                  <a:lnTo>
                    <a:pt x="0" y="505713"/>
                  </a:lnTo>
                  <a:lnTo>
                    <a:pt x="0" y="2528557"/>
                  </a:lnTo>
                  <a:lnTo>
                    <a:pt x="2315" y="2577263"/>
                  </a:lnTo>
                  <a:lnTo>
                    <a:pt x="9119" y="2624658"/>
                  </a:lnTo>
                  <a:lnTo>
                    <a:pt x="20201" y="2670532"/>
                  </a:lnTo>
                  <a:lnTo>
                    <a:pt x="35348" y="2714672"/>
                  </a:lnTo>
                  <a:lnTo>
                    <a:pt x="54347" y="2756866"/>
                  </a:lnTo>
                  <a:lnTo>
                    <a:pt x="76988" y="2796902"/>
                  </a:lnTo>
                  <a:lnTo>
                    <a:pt x="103058" y="2834569"/>
                  </a:lnTo>
                  <a:lnTo>
                    <a:pt x="132345" y="2869654"/>
                  </a:lnTo>
                  <a:lnTo>
                    <a:pt x="164638" y="2901945"/>
                  </a:lnTo>
                  <a:lnTo>
                    <a:pt x="199723" y="2931231"/>
                  </a:lnTo>
                  <a:lnTo>
                    <a:pt x="237389" y="2957300"/>
                  </a:lnTo>
                  <a:lnTo>
                    <a:pt x="277424" y="2979940"/>
                  </a:lnTo>
                  <a:lnTo>
                    <a:pt x="319616" y="2998939"/>
                  </a:lnTo>
                  <a:lnTo>
                    <a:pt x="363753" y="3014084"/>
                  </a:lnTo>
                  <a:lnTo>
                    <a:pt x="409623" y="3025165"/>
                  </a:lnTo>
                  <a:lnTo>
                    <a:pt x="457014" y="3031968"/>
                  </a:lnTo>
                  <a:lnTo>
                    <a:pt x="505713" y="3034284"/>
                  </a:lnTo>
                  <a:lnTo>
                    <a:pt x="6294374" y="3034284"/>
                  </a:lnTo>
                  <a:lnTo>
                    <a:pt x="6343073" y="3031968"/>
                  </a:lnTo>
                  <a:lnTo>
                    <a:pt x="6390464" y="3025165"/>
                  </a:lnTo>
                  <a:lnTo>
                    <a:pt x="6436334" y="3014084"/>
                  </a:lnTo>
                  <a:lnTo>
                    <a:pt x="6480471" y="2998939"/>
                  </a:lnTo>
                  <a:lnTo>
                    <a:pt x="6522663" y="2979940"/>
                  </a:lnTo>
                  <a:lnTo>
                    <a:pt x="6562698" y="2957300"/>
                  </a:lnTo>
                  <a:lnTo>
                    <a:pt x="6600364" y="2931231"/>
                  </a:lnTo>
                  <a:lnTo>
                    <a:pt x="6635449" y="2901945"/>
                  </a:lnTo>
                  <a:lnTo>
                    <a:pt x="6667742" y="2869654"/>
                  </a:lnTo>
                  <a:lnTo>
                    <a:pt x="6697029" y="2834569"/>
                  </a:lnTo>
                  <a:lnTo>
                    <a:pt x="6723099" y="2796902"/>
                  </a:lnTo>
                  <a:lnTo>
                    <a:pt x="6745740" y="2756866"/>
                  </a:lnTo>
                  <a:lnTo>
                    <a:pt x="6764739" y="2714672"/>
                  </a:lnTo>
                  <a:lnTo>
                    <a:pt x="6779886" y="2670532"/>
                  </a:lnTo>
                  <a:lnTo>
                    <a:pt x="6790968" y="2624658"/>
                  </a:lnTo>
                  <a:lnTo>
                    <a:pt x="6797772" y="2577263"/>
                  </a:lnTo>
                  <a:lnTo>
                    <a:pt x="6800088" y="2528557"/>
                  </a:lnTo>
                  <a:lnTo>
                    <a:pt x="6800088" y="505713"/>
                  </a:lnTo>
                  <a:lnTo>
                    <a:pt x="6797772" y="457014"/>
                  </a:lnTo>
                  <a:lnTo>
                    <a:pt x="6790968" y="409623"/>
                  </a:lnTo>
                  <a:lnTo>
                    <a:pt x="6779886" y="363753"/>
                  </a:lnTo>
                  <a:lnTo>
                    <a:pt x="6764739" y="319616"/>
                  </a:lnTo>
                  <a:lnTo>
                    <a:pt x="6745740" y="277424"/>
                  </a:lnTo>
                  <a:lnTo>
                    <a:pt x="6723099" y="237389"/>
                  </a:lnTo>
                  <a:lnTo>
                    <a:pt x="6697029" y="199723"/>
                  </a:lnTo>
                  <a:lnTo>
                    <a:pt x="6667742" y="164638"/>
                  </a:lnTo>
                  <a:lnTo>
                    <a:pt x="6635449" y="132345"/>
                  </a:lnTo>
                  <a:lnTo>
                    <a:pt x="6600364" y="103058"/>
                  </a:lnTo>
                  <a:lnTo>
                    <a:pt x="6562698" y="76988"/>
                  </a:lnTo>
                  <a:lnTo>
                    <a:pt x="6522663" y="54347"/>
                  </a:lnTo>
                  <a:lnTo>
                    <a:pt x="6480471" y="35348"/>
                  </a:lnTo>
                  <a:lnTo>
                    <a:pt x="6436334" y="20201"/>
                  </a:lnTo>
                  <a:lnTo>
                    <a:pt x="6390464" y="9119"/>
                  </a:lnTo>
                  <a:lnTo>
                    <a:pt x="6343073" y="2315"/>
                  </a:lnTo>
                  <a:lnTo>
                    <a:pt x="6294374" y="0"/>
                  </a:lnTo>
                  <a:close/>
                </a:path>
              </a:pathLst>
            </a:custGeom>
            <a:solidFill>
              <a:srgbClr val="DBDBDB"/>
            </a:solidFill>
            <a:ln>
              <a:noFill/>
            </a:ln>
          </p:spPr>
          <p:style>
            <a:lnRef idx="0">
              <a:scrgbClr r="0" g="0" b="0"/>
            </a:lnRef>
            <a:fillRef idx="0">
              <a:scrgbClr r="0" g="0" b="0"/>
            </a:fillRef>
            <a:effectRef idx="0">
              <a:scrgbClr r="0" g="0" b="0"/>
            </a:effectRef>
            <a:fontRef idx="minor"/>
          </p:style>
        </p:sp>
        <p:sp>
          <p:nvSpPr>
            <p:cNvPr id="615" name="CustomShape 3"/>
            <p:cNvSpPr/>
            <p:nvPr/>
          </p:nvSpPr>
          <p:spPr>
            <a:xfrm>
              <a:off x="4805280" y="2255400"/>
              <a:ext cx="7187400" cy="1324440"/>
            </a:xfrm>
            <a:custGeom>
              <a:avLst/>
              <a:gdLst/>
              <a:ahLst/>
              <a:cxnLst/>
              <a:rect l="l" t="t" r="r" b="b"/>
              <a:pathLst>
                <a:path w="7188834" h="1325879">
                  <a:moveTo>
                    <a:pt x="7188708" y="0"/>
                  </a:moveTo>
                  <a:lnTo>
                    <a:pt x="0" y="0"/>
                  </a:lnTo>
                  <a:lnTo>
                    <a:pt x="0" y="1325879"/>
                  </a:lnTo>
                  <a:lnTo>
                    <a:pt x="7188708" y="1325879"/>
                  </a:lnTo>
                  <a:lnTo>
                    <a:pt x="7188708" y="0"/>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616" name="CustomShape 4"/>
          <p:cNvSpPr/>
          <p:nvPr/>
        </p:nvSpPr>
        <p:spPr>
          <a:xfrm>
            <a:off x="886320" y="382320"/>
            <a:ext cx="6137280" cy="438840"/>
          </a:xfrm>
          <a:prstGeom prst="rect">
            <a:avLst/>
          </a:prstGeom>
          <a:noFill/>
          <a:ln>
            <a:noFill/>
          </a:ln>
        </p:spPr>
        <p:style>
          <a:lnRef idx="0">
            <a:scrgbClr r="0" g="0" b="0"/>
          </a:lnRef>
          <a:fillRef idx="0">
            <a:scrgbClr r="0" g="0" b="0"/>
          </a:fillRef>
          <a:effectRef idx="0">
            <a:scrgbClr r="0" g="0" b="0"/>
          </a:effectRef>
          <a:fontRef idx="minor"/>
        </p:style>
        <p:txBody>
          <a:bodyPr lIns="0" tIns="12240" rIns="0" bIns="0" anchor="ctr">
            <a:spAutoFit/>
          </a:bodyPr>
          <a:lstStyle/>
          <a:p>
            <a:pPr marL="12600" marR="0" lvl="0" indent="0" algn="l" defTabSz="914400" rtl="0" eaLnBrk="1" fontAlgn="auto" latinLnBrk="0" hangingPunct="1">
              <a:lnSpc>
                <a:spcPct val="100000"/>
              </a:lnSpc>
              <a:spcBef>
                <a:spcPts val="96"/>
              </a:spcBef>
              <a:spcAft>
                <a:spcPts val="0"/>
              </a:spcAft>
              <a:buClrTx/>
              <a:buSzTx/>
              <a:buFontTx/>
              <a:buNone/>
              <a:tabLst/>
              <a:defRPr/>
            </a:pPr>
            <a:r>
              <a:rPr kumimoji="0" lang="cs-CZ" sz="2800" b="0" i="0" u="none" strike="noStrike" kern="1200" cap="none" spc="75" normalizeH="0" baseline="0" noProof="0">
                <a:ln>
                  <a:noFill/>
                </a:ln>
                <a:solidFill>
                  <a:srgbClr val="385622"/>
                </a:solidFill>
                <a:effectLst/>
                <a:uLnTx/>
                <a:uFillTx/>
                <a:latin typeface="Arial"/>
                <a:ea typeface="DejaVu Sans"/>
              </a:rPr>
              <a:t>Dobré</a:t>
            </a:r>
            <a:r>
              <a:rPr kumimoji="0" lang="cs-CZ" sz="2800" b="0" i="0" u="none" strike="noStrike" kern="1200" cap="none" spc="-7" normalizeH="0" baseline="0" noProof="0">
                <a:ln>
                  <a:noFill/>
                </a:ln>
                <a:solidFill>
                  <a:srgbClr val="385622"/>
                </a:solidFill>
                <a:effectLst/>
                <a:uLnTx/>
                <a:uFillTx/>
                <a:latin typeface="Arial"/>
                <a:ea typeface="DejaVu Sans"/>
              </a:rPr>
              <a:t> </a:t>
            </a:r>
            <a:r>
              <a:rPr kumimoji="0" lang="cs-CZ" sz="2800" b="0" i="0" u="none" strike="noStrike" kern="1200" cap="none" spc="43" normalizeH="0" baseline="0" noProof="0">
                <a:ln>
                  <a:noFill/>
                </a:ln>
                <a:solidFill>
                  <a:srgbClr val="385622"/>
                </a:solidFill>
                <a:effectLst/>
                <a:uLnTx/>
                <a:uFillTx/>
                <a:latin typeface="Arial"/>
                <a:ea typeface="DejaVu Sans"/>
              </a:rPr>
              <a:t>životní</a:t>
            </a:r>
            <a:r>
              <a:rPr kumimoji="0" lang="cs-CZ" sz="2800" b="0" i="0" u="none" strike="noStrike" kern="1200" cap="none" spc="-1" normalizeH="0" baseline="0" noProof="0">
                <a:ln>
                  <a:noFill/>
                </a:ln>
                <a:solidFill>
                  <a:srgbClr val="385622"/>
                </a:solidFill>
                <a:effectLst/>
                <a:uLnTx/>
                <a:uFillTx/>
                <a:latin typeface="Arial"/>
                <a:ea typeface="DejaVu Sans"/>
              </a:rPr>
              <a:t> </a:t>
            </a:r>
            <a:r>
              <a:rPr kumimoji="0" lang="cs-CZ" sz="2800" b="0" i="0" u="none" strike="noStrike" kern="1200" cap="none" spc="89" normalizeH="0" baseline="0" noProof="0">
                <a:ln>
                  <a:noFill/>
                </a:ln>
                <a:solidFill>
                  <a:srgbClr val="385622"/>
                </a:solidFill>
                <a:effectLst/>
                <a:uLnTx/>
                <a:uFillTx/>
                <a:latin typeface="Arial"/>
                <a:ea typeface="DejaVu Sans"/>
              </a:rPr>
              <a:t>podmínky</a:t>
            </a:r>
            <a:r>
              <a:rPr kumimoji="0" lang="cs-CZ" sz="2800" b="0" i="0" u="none" strike="noStrike" kern="1200" cap="none" spc="-1" normalizeH="0" baseline="0" noProof="0">
                <a:ln>
                  <a:noFill/>
                </a:ln>
                <a:solidFill>
                  <a:srgbClr val="385622"/>
                </a:solidFill>
                <a:effectLst/>
                <a:uLnTx/>
                <a:uFillTx/>
                <a:latin typeface="Arial"/>
                <a:ea typeface="DejaVu Sans"/>
              </a:rPr>
              <a:t> zvířat </a:t>
            </a:r>
            <a:r>
              <a:rPr kumimoji="0" lang="cs-CZ" sz="2800" b="0" i="0" u="none" strike="noStrike" kern="1200" cap="none" spc="-80" normalizeH="0" baseline="0" noProof="0">
                <a:ln>
                  <a:noFill/>
                </a:ln>
                <a:solidFill>
                  <a:srgbClr val="385622"/>
                </a:solidFill>
                <a:effectLst/>
                <a:uLnTx/>
                <a:uFillTx/>
                <a:latin typeface="Arial"/>
                <a:ea typeface="DejaVu Sans"/>
              </a:rPr>
              <a:t>(DŽPZ)</a:t>
            </a:r>
            <a:endParaRPr kumimoji="0" lang="cs-CZ" sz="2800" b="0" i="0" u="none" strike="noStrike" kern="1200" cap="none" spc="-1" normalizeH="0" baseline="0" noProof="0">
              <a:ln>
                <a:noFill/>
              </a:ln>
              <a:solidFill>
                <a:prstClr val="black"/>
              </a:solidFill>
              <a:effectLst/>
              <a:uLnTx/>
              <a:uFillTx/>
              <a:latin typeface="Arial"/>
            </a:endParaRPr>
          </a:p>
        </p:txBody>
      </p:sp>
      <p:pic>
        <p:nvPicPr>
          <p:cNvPr id="617" name="object 7"/>
          <p:cNvPicPr/>
          <p:nvPr/>
        </p:nvPicPr>
        <p:blipFill>
          <a:blip r:embed="rId3"/>
          <a:stretch/>
        </p:blipFill>
        <p:spPr>
          <a:xfrm>
            <a:off x="321480" y="379440"/>
            <a:ext cx="484560" cy="483120"/>
          </a:xfrm>
          <a:prstGeom prst="rect">
            <a:avLst/>
          </a:prstGeom>
          <a:ln>
            <a:noFill/>
          </a:ln>
        </p:spPr>
      </p:pic>
      <p:pic>
        <p:nvPicPr>
          <p:cNvPr id="618" name="object 8"/>
          <p:cNvPicPr/>
          <p:nvPr/>
        </p:nvPicPr>
        <p:blipFill>
          <a:blip r:embed="rId4"/>
          <a:stretch/>
        </p:blipFill>
        <p:spPr>
          <a:xfrm>
            <a:off x="4178880" y="2477880"/>
            <a:ext cx="484560" cy="484560"/>
          </a:xfrm>
          <a:prstGeom prst="rect">
            <a:avLst/>
          </a:prstGeom>
          <a:ln>
            <a:noFill/>
          </a:ln>
        </p:spPr>
      </p:pic>
      <p:sp>
        <p:nvSpPr>
          <p:cNvPr id="619" name="CustomShape 5"/>
          <p:cNvSpPr/>
          <p:nvPr/>
        </p:nvSpPr>
        <p:spPr>
          <a:xfrm>
            <a:off x="1262160" y="1112400"/>
            <a:ext cx="10446840" cy="5440577"/>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marR="0" lvl="0" indent="0" algn="l" defTabSz="914400" rtl="0" eaLnBrk="1" fontAlgn="auto" latinLnBrk="0" hangingPunct="1">
              <a:lnSpc>
                <a:spcPct val="100000"/>
              </a:lnSpc>
              <a:spcBef>
                <a:spcPts val="105"/>
              </a:spcBef>
              <a:spcAft>
                <a:spcPts val="0"/>
              </a:spcAft>
              <a:buClrTx/>
              <a:buSzTx/>
              <a:buFontTx/>
              <a:buNone/>
              <a:tabLst/>
              <a:defRPr/>
            </a:pPr>
            <a:r>
              <a:rPr kumimoji="0" lang="cs-CZ" sz="2000" b="0" i="0" u="none" strike="noStrike" kern="1200" cap="none" spc="-1" normalizeH="0" baseline="0" noProof="0" dirty="0">
                <a:ln>
                  <a:noFill/>
                </a:ln>
                <a:solidFill>
                  <a:srgbClr val="000000"/>
                </a:solidFill>
                <a:effectLst/>
                <a:uLnTx/>
                <a:uFillTx/>
                <a:latin typeface="Calibri"/>
                <a:ea typeface="DejaVu Sans"/>
              </a:rPr>
              <a:t>Zlepšení</a:t>
            </a:r>
            <a:r>
              <a:rPr kumimoji="0" lang="cs-CZ" sz="2000" b="0" i="0" u="none" strike="noStrike" kern="1200" cap="none" spc="-46"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stájového</a:t>
            </a:r>
            <a:r>
              <a:rPr kumimoji="0" lang="cs-CZ" sz="2000" b="0" i="0" u="none" strike="noStrike" kern="1200" cap="none" spc="-35"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prostředí</a:t>
            </a:r>
            <a:r>
              <a:rPr kumimoji="0" lang="cs-CZ" sz="2000" b="0" i="0" u="none" strike="noStrike" kern="1200" cap="none" spc="-26"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v</a:t>
            </a:r>
            <a:r>
              <a:rPr kumimoji="0" lang="cs-CZ" sz="2000" b="0" i="0" u="none" strike="noStrike" kern="1200" cap="none" spc="-52"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chovu</a:t>
            </a:r>
            <a:r>
              <a:rPr kumimoji="0" lang="cs-CZ" sz="2000" b="0" i="0" u="none" strike="noStrike" kern="1200" cap="none" spc="-55"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dojeného</a:t>
            </a:r>
            <a:r>
              <a:rPr kumimoji="0" lang="cs-CZ" sz="2000" b="0" i="0" u="none" strike="noStrike" kern="1200" cap="none" spc="-66"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skotu</a:t>
            </a:r>
            <a:r>
              <a:rPr kumimoji="0" lang="cs-CZ" sz="2000" b="0" i="0" u="none" strike="noStrike" kern="1200" cap="none" spc="-26"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a:t>
            </a:r>
            <a:r>
              <a:rPr kumimoji="0" lang="cs-CZ" sz="2000" b="0" i="0" u="none" strike="noStrike" kern="1200" cap="none" spc="-35"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000000"/>
                </a:solidFill>
                <a:effectLst/>
                <a:uLnTx/>
                <a:uFillTx/>
                <a:latin typeface="Calibri"/>
                <a:ea typeface="DejaVu Sans"/>
              </a:rPr>
              <a:t>dojnice</a:t>
            </a:r>
            <a:r>
              <a:rPr kumimoji="0" lang="cs-CZ" sz="2000" b="0" i="0" u="none" strike="noStrike" kern="1200" cap="none" spc="-60" normalizeH="0" baseline="0" noProof="0" dirty="0">
                <a:ln>
                  <a:noFill/>
                </a:ln>
                <a:solidFill>
                  <a:srgbClr val="00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a</a:t>
            </a:r>
            <a:r>
              <a:rPr kumimoji="0" lang="cs-CZ" sz="2000" b="0" i="0" u="none" strike="noStrike" kern="1200" cap="none" spc="-35" normalizeH="0" baseline="0" noProof="0" dirty="0">
                <a:ln>
                  <a:noFill/>
                </a:ln>
                <a:solidFill>
                  <a:srgbClr val="FF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telata</a:t>
            </a:r>
            <a:r>
              <a:rPr kumimoji="0" lang="cs-CZ" sz="2000" b="0" i="0" u="none" strike="noStrike" kern="1200" cap="none" spc="-15" normalizeH="0" baseline="0" noProof="0" dirty="0">
                <a:ln>
                  <a:noFill/>
                </a:ln>
                <a:solidFill>
                  <a:srgbClr val="FF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do</a:t>
            </a:r>
            <a:r>
              <a:rPr kumimoji="0" lang="cs-CZ" sz="2000" b="0" i="0" u="none" strike="noStrike" kern="1200" cap="none" spc="-55" normalizeH="0" baseline="0" noProof="0" dirty="0">
                <a:ln>
                  <a:noFill/>
                </a:ln>
                <a:solidFill>
                  <a:srgbClr val="FF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2</a:t>
            </a:r>
            <a:r>
              <a:rPr kumimoji="0" lang="cs-CZ" sz="2000" b="0" i="0" u="none" strike="noStrike" kern="1200" cap="none" spc="-35" normalizeH="0" baseline="0" noProof="0" dirty="0">
                <a:ln>
                  <a:noFill/>
                </a:ln>
                <a:solidFill>
                  <a:srgbClr val="FF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měsíců</a:t>
            </a:r>
            <a:r>
              <a:rPr kumimoji="0" lang="cs-CZ" sz="2000" b="0" i="0" u="none" strike="noStrike" kern="1200" cap="none" spc="-15" normalizeH="0" baseline="0" noProof="0" dirty="0">
                <a:ln>
                  <a:noFill/>
                </a:ln>
                <a:solidFill>
                  <a:srgbClr val="FF0000"/>
                </a:solidFill>
                <a:effectLst/>
                <a:uLnTx/>
                <a:uFillTx/>
                <a:latin typeface="Calibri"/>
                <a:ea typeface="DejaVu Sans"/>
              </a:rPr>
              <a:t> </a:t>
            </a:r>
            <a:r>
              <a:rPr kumimoji="0" lang="cs-CZ" sz="2000" b="0" i="0" u="none" strike="noStrike" kern="1200" cap="none" spc="-1" normalizeH="0" baseline="0" noProof="0" dirty="0">
                <a:ln>
                  <a:noFill/>
                </a:ln>
                <a:solidFill>
                  <a:srgbClr val="FF0000"/>
                </a:solidFill>
                <a:effectLst/>
                <a:uLnTx/>
                <a:uFillTx/>
                <a:latin typeface="Calibri"/>
                <a:ea typeface="DejaVu Sans"/>
              </a:rPr>
              <a:t>věku</a:t>
            </a:r>
            <a:r>
              <a:rPr kumimoji="0" lang="cs-CZ" sz="2000" b="0" i="0" u="none" strike="noStrike" kern="1200" cap="none" spc="-35" normalizeH="0" baseline="0" noProof="0" dirty="0">
                <a:ln>
                  <a:noFill/>
                </a:ln>
                <a:solidFill>
                  <a:srgbClr val="FF0000"/>
                </a:solidFill>
                <a:effectLst/>
                <a:uLnTx/>
                <a:uFillTx/>
                <a:latin typeface="Calibri"/>
                <a:ea typeface="DejaVu Sans"/>
              </a:rPr>
              <a:t> </a:t>
            </a:r>
            <a:r>
              <a:rPr kumimoji="0" lang="cs-CZ" sz="2000" b="0" i="0" u="none" strike="noStrike" kern="1200" cap="none" spc="-12" normalizeH="0" baseline="0" noProof="0" dirty="0">
                <a:ln>
                  <a:noFill/>
                </a:ln>
                <a:solidFill>
                  <a:srgbClr val="FF0000"/>
                </a:solidFill>
                <a:effectLst/>
                <a:uLnTx/>
                <a:uFillTx/>
                <a:latin typeface="Calibri"/>
                <a:ea typeface="DejaVu Sans"/>
              </a:rPr>
              <a:t>(nově)</a:t>
            </a:r>
            <a:endParaRPr kumimoji="0" lang="cs-CZ" sz="2000" b="0" i="0" u="none" strike="noStrike" kern="1200" cap="none" spc="-1" normalizeH="0" baseline="0" noProof="0" dirty="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1" normalizeH="0" baseline="0" noProof="0" dirty="0">
                <a:ln>
                  <a:noFill/>
                </a:ln>
                <a:solidFill>
                  <a:srgbClr val="000000"/>
                </a:solidFill>
                <a:effectLst/>
                <a:uLnTx/>
                <a:uFillTx/>
                <a:latin typeface="Calibri"/>
                <a:ea typeface="DejaVu Sans"/>
              </a:rPr>
              <a:t>(60</a:t>
            </a:r>
            <a:r>
              <a:rPr kumimoji="0" lang="cs-CZ" sz="2000" b="0" i="0" u="none" strike="noStrike" kern="1200" cap="none" spc="-15" normalizeH="0" baseline="0" noProof="0" dirty="0">
                <a:ln>
                  <a:noFill/>
                </a:ln>
                <a:solidFill>
                  <a:srgbClr val="000000"/>
                </a:solidFill>
                <a:effectLst/>
                <a:uLnTx/>
                <a:uFillTx/>
                <a:latin typeface="Calibri"/>
                <a:ea typeface="DejaVu Sans"/>
              </a:rPr>
              <a:t> </a:t>
            </a:r>
            <a:r>
              <a:rPr kumimoji="0" lang="cs-CZ" sz="2000" b="0" i="0" u="none" strike="noStrike" kern="1200" cap="none" spc="-12" normalizeH="0" baseline="0" noProof="0" dirty="0">
                <a:ln>
                  <a:noFill/>
                </a:ln>
                <a:solidFill>
                  <a:srgbClr val="000000"/>
                </a:solidFill>
                <a:effectLst/>
                <a:uLnTx/>
                <a:uFillTx/>
                <a:latin typeface="Calibri"/>
                <a:ea typeface="DejaVu Sans"/>
              </a:rPr>
              <a:t>EUR/VDJ)</a:t>
            </a:r>
            <a:endParaRPr kumimoji="0" lang="cs-CZ" sz="2000" b="0" i="0" u="none" strike="noStrike" kern="1200" cap="none" spc="-1" normalizeH="0" baseline="0" noProof="0" dirty="0">
              <a:ln>
                <a:noFill/>
              </a:ln>
              <a:solidFill>
                <a:prstClr val="black"/>
              </a:solidFill>
              <a:effectLst/>
              <a:uLnTx/>
              <a:uFillTx/>
              <a:latin typeface="Arial"/>
            </a:endParaRPr>
          </a:p>
          <a:p>
            <a:pPr marL="597600" marR="0" lvl="0" indent="0" algn="l" defTabSz="914400" rtl="0" eaLnBrk="1" fontAlgn="auto" latinLnBrk="0" hangingPunct="1">
              <a:lnSpc>
                <a:spcPct val="100000"/>
              </a:lnSpc>
              <a:spcBef>
                <a:spcPts val="85"/>
              </a:spcBef>
              <a:spcAft>
                <a:spcPts val="0"/>
              </a:spcAft>
              <a:buClrTx/>
              <a:buSzTx/>
              <a:buFontTx/>
              <a:buNone/>
              <a:tabLst/>
              <a:defRPr/>
            </a:pPr>
            <a:r>
              <a:rPr kumimoji="0" lang="cs-CZ" sz="1800" b="0" i="0" u="none" strike="noStrike" kern="1200" cap="none" spc="-52" normalizeH="0" baseline="0" noProof="0" dirty="0">
                <a:ln>
                  <a:noFill/>
                </a:ln>
                <a:solidFill>
                  <a:srgbClr val="EC7C30"/>
                </a:solidFill>
                <a:effectLst/>
                <a:uLnTx/>
                <a:uFillTx/>
                <a:latin typeface="Arial"/>
                <a:ea typeface="DejaVu Sans"/>
              </a:rPr>
              <a:t>•</a:t>
            </a:r>
            <a:r>
              <a:rPr kumimoji="0" lang="cs-CZ" sz="1800" b="0" i="0" u="none" strike="noStrike" kern="1200" cap="none" spc="-1" normalizeH="0" baseline="0" noProof="0" dirty="0">
                <a:ln>
                  <a:noFill/>
                </a:ln>
                <a:solidFill>
                  <a:srgbClr val="EC7C30"/>
                </a:solidFill>
                <a:effectLst/>
                <a:uLnTx/>
                <a:uFillTx/>
                <a:latin typeface="Arial"/>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nově</a:t>
            </a:r>
            <a:r>
              <a:rPr kumimoji="0" lang="cs-CZ" sz="1800" b="0" i="0" u="none" strike="noStrike" kern="1200" cap="none" spc="-35"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umožněno</a:t>
            </a:r>
            <a:r>
              <a:rPr kumimoji="0" lang="cs-CZ" sz="1800" b="0" i="0" u="none" strike="noStrike" kern="1200" cap="none" spc="-1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vstoupit</a:t>
            </a:r>
            <a:r>
              <a:rPr kumimoji="0" lang="cs-CZ" sz="1800" b="0" i="0" u="none" strike="noStrike" kern="1200" cap="none" spc="-21"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do</a:t>
            </a:r>
            <a:r>
              <a:rPr kumimoji="0" lang="cs-CZ" sz="1800" b="0" i="0" u="none" strike="noStrike" kern="1200" cap="none" spc="-21"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tohoto</a:t>
            </a:r>
            <a:r>
              <a:rPr kumimoji="0" lang="cs-CZ" sz="1800" b="0" i="0" u="none" strike="noStrike" kern="1200" cap="none" spc="-26"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titulu</a:t>
            </a:r>
            <a:r>
              <a:rPr kumimoji="0" lang="cs-CZ" sz="1800" b="0" i="0" u="none" strike="noStrike" kern="1200" cap="none" spc="-12"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i</a:t>
            </a:r>
            <a:r>
              <a:rPr kumimoji="0" lang="cs-CZ" sz="1800" b="0" i="0" u="none" strike="noStrike" kern="1200" cap="none" spc="-26"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chovatelům</a:t>
            </a:r>
            <a:r>
              <a:rPr kumimoji="0" lang="cs-CZ" sz="1800" b="0" i="0" u="none" strike="noStrike" kern="1200" cap="none" spc="-7"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v</a:t>
            </a:r>
            <a:r>
              <a:rPr kumimoji="0" lang="cs-CZ" sz="1800" b="0" i="0" u="none" strike="noStrike" kern="1200" cap="none" spc="-26" normalizeH="0" baseline="0" noProof="0" dirty="0">
                <a:ln>
                  <a:noFill/>
                </a:ln>
                <a:solidFill>
                  <a:srgbClr val="FF0000"/>
                </a:solidFill>
                <a:effectLst/>
                <a:uLnTx/>
                <a:uFillTx/>
                <a:latin typeface="Calibri"/>
                <a:ea typeface="DejaVu Sans"/>
              </a:rPr>
              <a:t> </a:t>
            </a:r>
            <a:r>
              <a:rPr kumimoji="0" lang="cs-CZ" sz="1800" b="0" i="0" u="none" strike="noStrike" kern="1200" cap="none" spc="-1" normalizeH="0" baseline="0" noProof="0" dirty="0">
                <a:ln>
                  <a:noFill/>
                </a:ln>
                <a:solidFill>
                  <a:srgbClr val="FF0000"/>
                </a:solidFill>
                <a:effectLst/>
                <a:uLnTx/>
                <a:uFillTx/>
                <a:latin typeface="Calibri"/>
                <a:ea typeface="DejaVu Sans"/>
              </a:rPr>
              <a:t>režimu</a:t>
            </a:r>
            <a:r>
              <a:rPr kumimoji="0" lang="cs-CZ" sz="1800" b="0" i="0" u="none" strike="noStrike" kern="1200" cap="none" spc="-15" normalizeH="0" baseline="0" noProof="0" dirty="0">
                <a:ln>
                  <a:noFill/>
                </a:ln>
                <a:solidFill>
                  <a:srgbClr val="FF0000"/>
                </a:solidFill>
                <a:effectLst/>
                <a:uLnTx/>
                <a:uFillTx/>
                <a:latin typeface="Calibri"/>
                <a:ea typeface="DejaVu Sans"/>
              </a:rPr>
              <a:t> </a:t>
            </a:r>
            <a:r>
              <a:rPr kumimoji="0" lang="cs-CZ" sz="1800" b="0" i="0" u="none" strike="noStrike" kern="1200" cap="none" spc="-26" normalizeH="0" baseline="0" noProof="0" dirty="0">
                <a:ln>
                  <a:noFill/>
                </a:ln>
                <a:solidFill>
                  <a:srgbClr val="FF0000"/>
                </a:solidFill>
                <a:effectLst/>
                <a:uLnTx/>
                <a:uFillTx/>
                <a:latin typeface="Calibri"/>
                <a:ea typeface="DejaVu Sans"/>
              </a:rPr>
              <a:t>EZ</a:t>
            </a:r>
            <a:endParaRPr kumimoji="0" lang="cs-CZ" sz="1800" b="0" i="0" u="none" strike="noStrike" kern="1200" cap="none" spc="-1" normalizeH="0" baseline="0" noProof="0" dirty="0">
              <a:ln>
                <a:noFill/>
              </a:ln>
              <a:solidFill>
                <a:prstClr val="black"/>
              </a:solidFill>
              <a:effectLst/>
              <a:uLnTx/>
              <a:uFillTx/>
              <a:latin typeface="Arial"/>
            </a:endParaRPr>
          </a:p>
          <a:p>
            <a:pPr marL="59760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dirty="0">
              <a:ln>
                <a:noFill/>
              </a:ln>
              <a:solidFill>
                <a:prstClr val="black"/>
              </a:solidFill>
              <a:effectLst/>
              <a:uLnTx/>
              <a:uFillTx/>
              <a:latin typeface="Arial"/>
            </a:endParaRPr>
          </a:p>
          <a:p>
            <a:pPr marL="3635280" marR="0" lvl="0" indent="0" algn="l" defTabSz="914400" rtl="0" eaLnBrk="1" fontAlgn="auto" latinLnBrk="0" hangingPunct="1">
              <a:lnSpc>
                <a:spcPts val="3019"/>
              </a:lnSpc>
              <a:spcBef>
                <a:spcPts val="1375"/>
              </a:spcBef>
              <a:spcAft>
                <a:spcPts val="0"/>
              </a:spcAft>
              <a:buClrTx/>
              <a:buSzTx/>
              <a:buFontTx/>
              <a:buNone/>
              <a:tabLst/>
              <a:defRPr/>
            </a:pPr>
            <a:r>
              <a:rPr kumimoji="0" lang="cs-CZ" sz="2800" b="0" i="0" u="none" strike="noStrike" kern="1200" cap="none" spc="-1" normalizeH="0" baseline="0" noProof="0" dirty="0">
                <a:ln>
                  <a:noFill/>
                </a:ln>
                <a:solidFill>
                  <a:srgbClr val="385622"/>
                </a:solidFill>
                <a:effectLst/>
                <a:uLnTx/>
                <a:uFillTx/>
                <a:latin typeface="Arial"/>
                <a:ea typeface="DejaVu Sans"/>
              </a:rPr>
              <a:t>Zvýšení</a:t>
            </a:r>
            <a:r>
              <a:rPr kumimoji="0" lang="cs-CZ" sz="2800" b="0" i="0" u="none" strike="noStrike" kern="1200" cap="none" spc="-60" normalizeH="0" baseline="0" noProof="0" dirty="0">
                <a:ln>
                  <a:noFill/>
                </a:ln>
                <a:solidFill>
                  <a:srgbClr val="385622"/>
                </a:solidFill>
                <a:effectLst/>
                <a:uLnTx/>
                <a:uFillTx/>
                <a:latin typeface="Arial"/>
                <a:ea typeface="DejaVu Sans"/>
              </a:rPr>
              <a:t> </a:t>
            </a:r>
            <a:r>
              <a:rPr kumimoji="0" lang="cs-CZ" sz="2800" b="0" i="0" u="none" strike="noStrike" kern="1200" cap="none" spc="75" normalizeH="0" baseline="0" noProof="0" dirty="0">
                <a:ln>
                  <a:noFill/>
                </a:ln>
                <a:solidFill>
                  <a:srgbClr val="385622"/>
                </a:solidFill>
                <a:effectLst/>
                <a:uLnTx/>
                <a:uFillTx/>
                <a:latin typeface="Arial"/>
                <a:ea typeface="DejaVu Sans"/>
              </a:rPr>
              <a:t>obranyschopnosti</a:t>
            </a:r>
            <a:r>
              <a:rPr kumimoji="0" lang="cs-CZ" sz="2800" b="0" i="0" u="none" strike="noStrike" kern="1200" cap="none" spc="-75" normalizeH="0" baseline="0" noProof="0" dirty="0">
                <a:ln>
                  <a:noFill/>
                </a:ln>
                <a:solidFill>
                  <a:srgbClr val="385622"/>
                </a:solidFill>
                <a:effectLst/>
                <a:uLnTx/>
                <a:uFillTx/>
                <a:latin typeface="Arial"/>
                <a:ea typeface="DejaVu Sans"/>
              </a:rPr>
              <a:t> </a:t>
            </a:r>
            <a:r>
              <a:rPr kumimoji="0" lang="cs-CZ" sz="2800" b="0" i="0" u="none" strike="noStrike" kern="1200" cap="none" spc="-1" normalizeH="0" baseline="0" noProof="0" dirty="0">
                <a:ln>
                  <a:noFill/>
                </a:ln>
                <a:solidFill>
                  <a:srgbClr val="385622"/>
                </a:solidFill>
                <a:effectLst/>
                <a:uLnTx/>
                <a:uFillTx/>
                <a:latin typeface="Arial"/>
                <a:ea typeface="DejaVu Sans"/>
              </a:rPr>
              <a:t>v</a:t>
            </a:r>
            <a:r>
              <a:rPr kumimoji="0" lang="cs-CZ" sz="2800" b="0" i="0" u="none" strike="noStrike" kern="1200" cap="none" spc="-86" normalizeH="0" baseline="0" noProof="0" dirty="0">
                <a:ln>
                  <a:noFill/>
                </a:ln>
                <a:solidFill>
                  <a:srgbClr val="385622"/>
                </a:solidFill>
                <a:effectLst/>
                <a:uLnTx/>
                <a:uFillTx/>
                <a:latin typeface="Arial"/>
                <a:ea typeface="DejaVu Sans"/>
              </a:rPr>
              <a:t> </a:t>
            </a:r>
            <a:r>
              <a:rPr kumimoji="0" lang="cs-CZ" sz="2800" b="0" i="0" u="none" strike="noStrike" kern="1200" cap="none" spc="41" normalizeH="0" baseline="0" noProof="0" dirty="0">
                <a:ln>
                  <a:noFill/>
                </a:ln>
                <a:solidFill>
                  <a:srgbClr val="385622"/>
                </a:solidFill>
                <a:effectLst/>
                <a:uLnTx/>
                <a:uFillTx/>
                <a:latin typeface="Arial"/>
                <a:ea typeface="DejaVu Sans"/>
              </a:rPr>
              <a:t>chovu</a:t>
            </a:r>
            <a:r>
              <a:rPr kumimoji="0" lang="cs-CZ" sz="2800" b="0" i="0" u="none" strike="noStrike" kern="1200" cap="none" spc="-80" normalizeH="0" baseline="0" noProof="0" dirty="0">
                <a:ln>
                  <a:noFill/>
                </a:ln>
                <a:solidFill>
                  <a:srgbClr val="385622"/>
                </a:solidFill>
                <a:effectLst/>
                <a:uLnTx/>
                <a:uFillTx/>
                <a:latin typeface="Arial"/>
                <a:ea typeface="DejaVu Sans"/>
              </a:rPr>
              <a:t> </a:t>
            </a:r>
            <a:r>
              <a:rPr kumimoji="0" lang="cs-CZ" sz="2800" b="0" i="0" u="none" strike="noStrike" kern="1200" cap="none" spc="41" normalizeH="0" baseline="0" noProof="0" dirty="0">
                <a:ln>
                  <a:noFill/>
                </a:ln>
                <a:solidFill>
                  <a:srgbClr val="385622"/>
                </a:solidFill>
                <a:effectLst/>
                <a:uLnTx/>
                <a:uFillTx/>
                <a:latin typeface="Arial"/>
                <a:ea typeface="DejaVu Sans"/>
              </a:rPr>
              <a:t>prasat </a:t>
            </a:r>
            <a:r>
              <a:rPr kumimoji="0" lang="cs-CZ" sz="2800" b="0" i="0" u="none" strike="noStrike" kern="1200" cap="none" spc="-1" normalizeH="0" baseline="0" noProof="0" dirty="0">
                <a:ln>
                  <a:noFill/>
                </a:ln>
                <a:solidFill>
                  <a:srgbClr val="385622"/>
                </a:solidFill>
                <a:effectLst/>
                <a:uLnTx/>
                <a:uFillTx/>
                <a:latin typeface="Arial"/>
                <a:ea typeface="DejaVu Sans"/>
              </a:rPr>
              <a:t>vakcinací </a:t>
            </a:r>
            <a:r>
              <a:rPr kumimoji="0" lang="cs-CZ" sz="2800" b="0" i="0" u="none" strike="noStrike" kern="1200" cap="none" spc="-97" normalizeH="0" baseline="0" noProof="0" dirty="0">
                <a:ln>
                  <a:noFill/>
                </a:ln>
                <a:solidFill>
                  <a:srgbClr val="385622"/>
                </a:solidFill>
                <a:effectLst/>
                <a:uLnTx/>
                <a:uFillTx/>
                <a:latin typeface="Arial"/>
                <a:ea typeface="DejaVu Sans"/>
              </a:rPr>
              <a:t>(AMR)</a:t>
            </a:r>
            <a:r>
              <a:rPr kumimoji="0" lang="cs-CZ" sz="2800" b="0" i="0" u="none" strike="noStrike" kern="1200" cap="none" spc="-52" normalizeH="0" baseline="0" noProof="0" dirty="0">
                <a:ln>
                  <a:noFill/>
                </a:ln>
                <a:solidFill>
                  <a:srgbClr val="385622"/>
                </a:solidFill>
                <a:effectLst/>
                <a:uLnTx/>
                <a:uFillTx/>
                <a:latin typeface="Arial"/>
                <a:ea typeface="DejaVu Sans"/>
              </a:rPr>
              <a:t> </a:t>
            </a:r>
            <a:r>
              <a:rPr kumimoji="0" lang="cs-CZ" sz="2800" b="0" i="0" u="none" strike="noStrike" kern="1200" cap="none" spc="-1" normalizeH="0" baseline="0" noProof="0" dirty="0">
                <a:ln>
                  <a:noFill/>
                </a:ln>
                <a:solidFill>
                  <a:srgbClr val="FF0000"/>
                </a:solidFill>
                <a:effectLst/>
                <a:uLnTx/>
                <a:uFillTx/>
                <a:latin typeface="Arial"/>
                <a:ea typeface="DejaVu Sans"/>
              </a:rPr>
              <a:t>(nové</a:t>
            </a:r>
            <a:r>
              <a:rPr kumimoji="0" lang="cs-CZ" sz="2800" b="0" i="0" u="none" strike="noStrike" kern="1200" cap="none" spc="-41" normalizeH="0" baseline="0" noProof="0" dirty="0">
                <a:ln>
                  <a:noFill/>
                </a:ln>
                <a:solidFill>
                  <a:srgbClr val="FF0000"/>
                </a:solidFill>
                <a:effectLst/>
                <a:uLnTx/>
                <a:uFillTx/>
                <a:latin typeface="Arial"/>
                <a:ea typeface="DejaVu Sans"/>
              </a:rPr>
              <a:t> </a:t>
            </a:r>
            <a:r>
              <a:rPr kumimoji="0" lang="cs-CZ" sz="2800" b="0" i="0" u="none" strike="noStrike" kern="1200" cap="none" spc="41" normalizeH="0" baseline="0" noProof="0" dirty="0">
                <a:ln>
                  <a:noFill/>
                </a:ln>
                <a:solidFill>
                  <a:srgbClr val="FF0000"/>
                </a:solidFill>
                <a:effectLst/>
                <a:uLnTx/>
                <a:uFillTx/>
                <a:latin typeface="Arial"/>
                <a:ea typeface="DejaVu Sans"/>
              </a:rPr>
              <a:t>opatření)</a:t>
            </a:r>
            <a:endParaRPr kumimoji="0" lang="cs-CZ" sz="2800" b="0" i="0" u="none" strike="noStrike" kern="1200" cap="none" spc="-1" normalizeH="0" baseline="0" noProof="0" dirty="0">
              <a:ln>
                <a:noFill/>
              </a:ln>
              <a:solidFill>
                <a:prstClr val="black"/>
              </a:solidFill>
              <a:effectLst/>
              <a:uLnTx/>
              <a:uFillTx/>
              <a:latin typeface="Arial"/>
            </a:endParaRPr>
          </a:p>
          <a:p>
            <a:pPr marL="3635280" marR="0" lvl="0" indent="0" algn="l" defTabSz="914400" rtl="0" eaLnBrk="1" fontAlgn="auto" latinLnBrk="0" hangingPunct="1">
              <a:lnSpc>
                <a:spcPct val="100000"/>
              </a:lnSpc>
              <a:spcBef>
                <a:spcPts val="54"/>
              </a:spcBef>
              <a:spcAft>
                <a:spcPts val="0"/>
              </a:spcAft>
              <a:buClrTx/>
              <a:buSzTx/>
              <a:buFontTx/>
              <a:buNone/>
              <a:tabLst/>
              <a:defRPr/>
            </a:pPr>
            <a:endParaRPr kumimoji="0" lang="cs-CZ" sz="2800" b="0" i="0" u="none" strike="noStrike" kern="1200" cap="none" spc="-1" normalizeH="0" baseline="0" noProof="0" dirty="0">
              <a:ln>
                <a:noFill/>
              </a:ln>
              <a:solidFill>
                <a:prstClr val="black"/>
              </a:solidFill>
              <a:effectLst/>
              <a:uLnTx/>
              <a:uFillTx/>
              <a:latin typeface="Arial"/>
            </a:endParaRPr>
          </a:p>
          <a:p>
            <a:pPr marL="382968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umožněno</a:t>
            </a:r>
            <a:r>
              <a:rPr kumimoji="0" lang="cs-CZ" sz="1800" b="1" i="0" u="none" strike="noStrike" kern="1200" cap="none" spc="-72"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vstoupit</a:t>
            </a:r>
            <a:r>
              <a:rPr kumimoji="0" lang="cs-CZ" sz="1800" b="1" i="0" u="none" strike="noStrike" kern="1200" cap="none" spc="-55"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do</a:t>
            </a:r>
            <a:r>
              <a:rPr kumimoji="0" lang="cs-CZ" sz="1800" b="1" i="0" u="none" strike="noStrike" kern="1200" cap="none" spc="-35"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tohoto</a:t>
            </a:r>
            <a:r>
              <a:rPr kumimoji="0" lang="cs-CZ" sz="1800" b="1" i="0" u="none" strike="noStrike" kern="1200" cap="none" spc="-35"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opatření</a:t>
            </a:r>
            <a:r>
              <a:rPr kumimoji="0" lang="cs-CZ" sz="1800" b="1" i="0" u="none" strike="noStrike" kern="1200" cap="none" spc="-60"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i</a:t>
            </a:r>
            <a:r>
              <a:rPr kumimoji="0" lang="cs-CZ" sz="1800" b="1" i="0" u="none" strike="noStrike" kern="1200" cap="none" spc="-26" normalizeH="0" baseline="0" noProof="0" dirty="0">
                <a:ln>
                  <a:noFill/>
                </a:ln>
                <a:solidFill>
                  <a:srgbClr val="000000"/>
                </a:solidFill>
                <a:effectLst/>
                <a:uLnTx/>
                <a:uFillTx/>
                <a:latin typeface="Calibri"/>
                <a:ea typeface="DejaVu Sans"/>
              </a:rPr>
              <a:t> </a:t>
            </a:r>
            <a:r>
              <a:rPr kumimoji="0" lang="cs-CZ" sz="1800" b="1" i="0" u="none" strike="noStrike" kern="1200" cap="none" spc="-12" normalizeH="0" baseline="0" noProof="0" dirty="0">
                <a:ln>
                  <a:noFill/>
                </a:ln>
                <a:solidFill>
                  <a:srgbClr val="000000"/>
                </a:solidFill>
                <a:effectLst/>
                <a:uLnTx/>
                <a:uFillTx/>
                <a:latin typeface="Calibri"/>
                <a:ea typeface="DejaVu Sans"/>
              </a:rPr>
              <a:t>chovatelům</a:t>
            </a:r>
            <a:r>
              <a:rPr kumimoji="0" lang="cs-CZ" sz="1800" b="1" i="0" u="none" strike="noStrike" kern="1200" cap="none" spc="-60"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v</a:t>
            </a:r>
            <a:r>
              <a:rPr kumimoji="0" lang="cs-CZ" sz="1800" b="1" i="0" u="none" strike="noStrike" kern="1200" cap="none" spc="-32" normalizeH="0" baseline="0" noProof="0" dirty="0">
                <a:ln>
                  <a:noFill/>
                </a:ln>
                <a:solidFill>
                  <a:srgbClr val="000000"/>
                </a:solidFill>
                <a:effectLst/>
                <a:uLnTx/>
                <a:uFillTx/>
                <a:latin typeface="Calibri"/>
                <a:ea typeface="DejaVu Sans"/>
              </a:rPr>
              <a:t> </a:t>
            </a:r>
            <a:r>
              <a:rPr kumimoji="0" lang="cs-CZ" sz="1800" b="1" i="0" u="none" strike="noStrike" kern="1200" cap="none" spc="-1" normalizeH="0" baseline="0" noProof="0" dirty="0">
                <a:ln>
                  <a:noFill/>
                </a:ln>
                <a:solidFill>
                  <a:srgbClr val="000000"/>
                </a:solidFill>
                <a:effectLst/>
                <a:uLnTx/>
                <a:uFillTx/>
                <a:latin typeface="Calibri"/>
                <a:ea typeface="DejaVu Sans"/>
              </a:rPr>
              <a:t>režimu</a:t>
            </a:r>
            <a:r>
              <a:rPr kumimoji="0" lang="cs-CZ" sz="1800" b="1" i="0" u="none" strike="noStrike" kern="1200" cap="none" spc="-55" normalizeH="0" baseline="0" noProof="0" dirty="0">
                <a:ln>
                  <a:noFill/>
                </a:ln>
                <a:solidFill>
                  <a:srgbClr val="000000"/>
                </a:solidFill>
                <a:effectLst/>
                <a:uLnTx/>
                <a:uFillTx/>
                <a:latin typeface="Calibri"/>
                <a:ea typeface="DejaVu Sans"/>
              </a:rPr>
              <a:t> </a:t>
            </a:r>
            <a:r>
              <a:rPr kumimoji="0" lang="cs-CZ" sz="1800" b="1" i="0" u="none" strike="noStrike" kern="1200" cap="none" spc="-26" normalizeH="0" baseline="0" noProof="0" dirty="0">
                <a:ln>
                  <a:noFill/>
                </a:ln>
                <a:solidFill>
                  <a:srgbClr val="000000"/>
                </a:solidFill>
                <a:effectLst/>
                <a:uLnTx/>
                <a:uFillTx/>
                <a:latin typeface="Calibri"/>
                <a:ea typeface="DejaVu Sans"/>
              </a:rPr>
              <a:t>EZ</a:t>
            </a:r>
            <a:endParaRPr kumimoji="0" lang="cs-CZ" sz="1800" b="0" i="0" u="none" strike="noStrike" kern="1200" cap="none" spc="-1" normalizeH="0" baseline="0" noProof="0" dirty="0">
              <a:ln>
                <a:noFill/>
              </a:ln>
              <a:solidFill>
                <a:prstClr val="black"/>
              </a:solidFill>
              <a:effectLst/>
              <a:uLnTx/>
              <a:uFillTx/>
              <a:latin typeface="Arial"/>
            </a:endParaRPr>
          </a:p>
          <a:p>
            <a:pPr marL="4116240" marR="0" lvl="0" indent="-285480" algn="l" defTabSz="914400" rtl="0" eaLnBrk="1" fontAlgn="auto" latinLnBrk="0" hangingPunct="1">
              <a:lnSpc>
                <a:spcPct val="100000"/>
              </a:lnSpc>
              <a:spcBef>
                <a:spcPts val="1446"/>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podpora</a:t>
            </a:r>
            <a:r>
              <a:rPr kumimoji="0" lang="cs-CZ" sz="1800" b="0" i="0" u="none" strike="noStrike" kern="1200" cap="none" spc="-7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vyjmenovaných</a:t>
            </a:r>
            <a:r>
              <a:rPr kumimoji="0" lang="cs-CZ" sz="1800" b="0" i="0" u="none" strike="noStrike" kern="1200" cap="none" spc="-7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kategorií</a:t>
            </a:r>
            <a:r>
              <a:rPr kumimoji="0" lang="cs-CZ" sz="1800" b="0" i="0" u="none" strike="noStrike" kern="1200" cap="none" spc="-6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prasat</a:t>
            </a:r>
            <a:r>
              <a:rPr kumimoji="0" lang="cs-CZ" sz="1800" b="0" i="0" u="none" strike="noStrike" kern="1200" cap="none" spc="-6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t>
            </a:r>
            <a:r>
              <a:rPr kumimoji="0" lang="cs-CZ" sz="1800" b="0" i="0" u="none" strike="noStrike" kern="1200" cap="none" spc="-60"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odstavená</a:t>
            </a:r>
            <a:r>
              <a:rPr kumimoji="0" lang="cs-CZ" sz="1800" b="0" i="0" u="none" strike="noStrike" kern="1200" cap="none" spc="-72"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selata, </a:t>
            </a:r>
            <a:r>
              <a:rPr kumimoji="0" lang="cs-CZ" sz="1800" b="0" i="0" u="none" strike="noStrike" kern="1200" cap="none" spc="-21" normalizeH="0" baseline="0" noProof="0" dirty="0">
                <a:ln>
                  <a:noFill/>
                </a:ln>
                <a:solidFill>
                  <a:srgbClr val="000000"/>
                </a:solidFill>
                <a:effectLst/>
                <a:uLnTx/>
                <a:uFillTx/>
                <a:latin typeface="Calibri"/>
                <a:ea typeface="DejaVu Sans"/>
              </a:rPr>
              <a:t>prasničky,</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prasnice</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a</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výkrm</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(evidovaná v</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26" normalizeH="0" baseline="0" noProof="0" dirty="0">
                <a:ln>
                  <a:noFill/>
                </a:ln>
                <a:solidFill>
                  <a:srgbClr val="000000"/>
                </a:solidFill>
                <a:effectLst/>
                <a:uLnTx/>
                <a:uFillTx/>
                <a:latin typeface="Calibri"/>
                <a:ea typeface="DejaVu Sans"/>
              </a:rPr>
              <a:t>IS)</a:t>
            </a:r>
            <a:endParaRPr kumimoji="0" lang="cs-CZ" sz="1800" b="0" i="0" u="none" strike="noStrike" kern="1200" cap="none" spc="-1" normalizeH="0" baseline="0" noProof="0" dirty="0">
              <a:ln>
                <a:noFill/>
              </a:ln>
              <a:solidFill>
                <a:prstClr val="black"/>
              </a:solidFill>
              <a:effectLst/>
              <a:uLnTx/>
              <a:uFillTx/>
              <a:latin typeface="Arial"/>
            </a:endParaRPr>
          </a:p>
          <a:p>
            <a:pPr marL="4116240" marR="0" lvl="0" indent="-285480" algn="l" defTabSz="914400" rtl="0" eaLnBrk="1" fontAlgn="auto" latinLnBrk="0" hangingPunct="1">
              <a:lnSpc>
                <a:spcPct val="100000"/>
              </a:lnSpc>
              <a:spcBef>
                <a:spcPts val="1446"/>
              </a:spcBef>
              <a:spcAft>
                <a:spcPts val="0"/>
              </a:spcAft>
              <a:buClrTx/>
              <a:buSzTx/>
              <a:buFontTx/>
              <a:buNone/>
              <a:tabLst/>
              <a:defRPr/>
            </a:pPr>
            <a:r>
              <a:rPr kumimoji="0" lang="cs-CZ" sz="1800" b="0" i="0" u="none" strike="noStrike" kern="1200" cap="none" spc="-1" normalizeH="0" baseline="0" noProof="0" dirty="0">
                <a:ln>
                  <a:noFill/>
                </a:ln>
                <a:solidFill>
                  <a:srgbClr val="000000"/>
                </a:solidFill>
                <a:effectLst/>
                <a:uLnTx/>
                <a:uFillTx/>
                <a:latin typeface="Calibri"/>
                <a:ea typeface="DejaVu Sans"/>
              </a:rPr>
              <a:t>     ke</a:t>
            </a:r>
            <a:r>
              <a:rPr kumimoji="0" lang="cs-CZ" sz="1800" b="0" i="0" u="none" strike="noStrike" kern="1200" cap="none" spc="-4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dni</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podání</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žádosti</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musí</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být</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zachovány</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min.</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3</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VDJ </a:t>
            </a:r>
            <a:r>
              <a:rPr kumimoji="0" lang="cs-CZ" sz="1800" b="0" i="0" u="none" strike="noStrike" kern="1200" cap="none" spc="-12" normalizeH="0" baseline="0" noProof="0" dirty="0">
                <a:ln>
                  <a:noFill/>
                </a:ln>
                <a:solidFill>
                  <a:srgbClr val="000000"/>
                </a:solidFill>
                <a:effectLst/>
                <a:uLnTx/>
                <a:uFillTx/>
                <a:latin typeface="Calibri"/>
                <a:ea typeface="DejaVu Sans"/>
              </a:rPr>
              <a:t>prasat</a:t>
            </a:r>
            <a:endParaRPr kumimoji="0" lang="cs-CZ" sz="1800" b="0" i="0" u="none" strike="noStrike" kern="1200" cap="none" spc="-1" normalizeH="0" baseline="0" noProof="0" dirty="0">
              <a:ln>
                <a:noFill/>
              </a:ln>
              <a:solidFill>
                <a:prstClr val="black"/>
              </a:solidFill>
              <a:effectLst/>
              <a:uLnTx/>
              <a:uFillTx/>
              <a:latin typeface="Arial"/>
            </a:endParaRPr>
          </a:p>
          <a:p>
            <a:pPr marL="382968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dle</a:t>
            </a:r>
            <a:r>
              <a:rPr kumimoji="0" lang="cs-CZ" sz="1800" b="0" i="0" u="none" strike="noStrike" kern="1200" cap="none" spc="-4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imunizačního</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programu</a:t>
            </a:r>
            <a:r>
              <a:rPr kumimoji="0" lang="cs-CZ" sz="1800" b="0" i="0" u="none" strike="noStrike" kern="1200" cap="none" spc="-4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stanoven</a:t>
            </a:r>
            <a:r>
              <a:rPr kumimoji="0" lang="cs-CZ" sz="1800" b="0" i="0" u="none" strike="noStrike" kern="1200" cap="none" spc="-3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a:t>
            </a:r>
            <a:r>
              <a:rPr kumimoji="0" lang="cs-CZ" sz="1800" b="0" i="0" u="none" strike="noStrike" kern="1200" cap="none" spc="-4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daný</a:t>
            </a:r>
            <a:r>
              <a:rPr kumimoji="0" lang="cs-CZ" sz="1800" b="0" i="0" u="none" strike="noStrike" kern="1200" cap="none" spc="-4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chov</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seznam</a:t>
            </a:r>
            <a:endParaRPr kumimoji="0" lang="cs-CZ" sz="1800" b="0" i="0" u="none" strike="noStrike" kern="1200" cap="none" spc="-1" normalizeH="0" baseline="0" noProof="0" dirty="0">
              <a:ln>
                <a:noFill/>
              </a:ln>
              <a:solidFill>
                <a:prstClr val="black"/>
              </a:solidFill>
              <a:effectLst/>
              <a:uLnTx/>
              <a:uFillTx/>
              <a:latin typeface="Arial"/>
            </a:endParaRPr>
          </a:p>
          <a:p>
            <a:pPr marL="411624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dirty="0">
                <a:ln>
                  <a:noFill/>
                </a:ln>
                <a:solidFill>
                  <a:srgbClr val="000000"/>
                </a:solidFill>
                <a:effectLst/>
                <a:uLnTx/>
                <a:uFillTx/>
                <a:latin typeface="Calibri"/>
                <a:ea typeface="DejaVu Sans"/>
              </a:rPr>
              <a:t>      patogenů,</a:t>
            </a:r>
            <a:r>
              <a:rPr kumimoji="0" lang="cs-CZ" sz="1800" b="0" i="0" u="none" strike="noStrike" kern="1200" cap="none" spc="-60"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proti</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kterým</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bude</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možné</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prasata</a:t>
            </a:r>
            <a:r>
              <a:rPr kumimoji="0" lang="cs-CZ" sz="1800" b="0" i="0" u="none" strike="noStrike" kern="1200" cap="none" spc="-52"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vakcinovat</a:t>
            </a:r>
            <a:endParaRPr kumimoji="0" lang="cs-CZ" sz="1800" b="0" i="0" u="none" strike="noStrike" kern="1200" cap="none" spc="-1" normalizeH="0" baseline="0" noProof="0" dirty="0">
              <a:ln>
                <a:noFill/>
              </a:ln>
              <a:solidFill>
                <a:prstClr val="black"/>
              </a:solidFill>
              <a:effectLst/>
              <a:uLnTx/>
              <a:uFillTx/>
              <a:latin typeface="Arial"/>
            </a:endParaRPr>
          </a:p>
          <a:p>
            <a:pPr marL="411624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dirty="0">
                <a:ln>
                  <a:noFill/>
                </a:ln>
                <a:solidFill>
                  <a:srgbClr val="000000"/>
                </a:solidFill>
                <a:effectLst/>
                <a:uLnTx/>
                <a:uFillTx/>
                <a:latin typeface="Arial"/>
                <a:ea typeface="DejaVu Sans"/>
              </a:rPr>
              <a:t>•</a:t>
            </a:r>
            <a:r>
              <a:rPr kumimoji="0" lang="cs-CZ" sz="1800" b="0" i="0" u="none" strike="noStrike" kern="1200" cap="none" spc="-1" normalizeH="0" baseline="0" noProof="0" dirty="0">
                <a:ln>
                  <a:noFill/>
                </a:ln>
                <a:solidFill>
                  <a:srgbClr val="000000"/>
                </a:solidFill>
                <a:effectLst/>
                <a:uLnTx/>
                <a:uFillTx/>
                <a:latin typeface="Arial"/>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vakcinuje</a:t>
            </a:r>
            <a:r>
              <a:rPr kumimoji="0" lang="cs-CZ" sz="1800" b="0" i="0" u="none" strike="noStrike" kern="1200" cap="none" spc="-60"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se</a:t>
            </a:r>
            <a:r>
              <a:rPr kumimoji="0" lang="cs-CZ" sz="1800" b="0" i="0" u="none" strike="noStrike" kern="1200" cap="none" spc="-5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proti</a:t>
            </a:r>
            <a:r>
              <a:rPr kumimoji="0" lang="cs-CZ" sz="1800" b="0" i="0" u="none" strike="noStrike" kern="1200" cap="none" spc="-4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vyjmenovaným</a:t>
            </a:r>
            <a:r>
              <a:rPr kumimoji="0" lang="cs-CZ" sz="1800" b="0" i="0" u="none" strike="noStrike" kern="1200" cap="none" spc="-5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původcům</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2" normalizeH="0" baseline="0" noProof="0" dirty="0">
                <a:ln>
                  <a:noFill/>
                </a:ln>
                <a:solidFill>
                  <a:srgbClr val="000000"/>
                </a:solidFill>
                <a:effectLst/>
                <a:uLnTx/>
                <a:uFillTx/>
                <a:latin typeface="Calibri"/>
                <a:ea typeface="DejaVu Sans"/>
              </a:rPr>
              <a:t>infekčních </a:t>
            </a:r>
            <a:r>
              <a:rPr kumimoji="0" lang="cs-CZ" sz="1800" b="0" i="0" u="none" strike="noStrike" kern="1200" cap="none" spc="-1" normalizeH="0" baseline="0" noProof="0" dirty="0">
                <a:ln>
                  <a:noFill/>
                </a:ln>
                <a:solidFill>
                  <a:srgbClr val="000000"/>
                </a:solidFill>
                <a:effectLst/>
                <a:uLnTx/>
                <a:uFillTx/>
                <a:latin typeface="Calibri"/>
                <a:ea typeface="DejaVu Sans"/>
              </a:rPr>
              <a:t>onemocnění</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prasat</a:t>
            </a:r>
            <a:r>
              <a:rPr kumimoji="0" lang="cs-CZ" sz="1800" b="0" i="0" u="none" strike="noStrike" kern="1200" cap="none" spc="-4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během</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retenčního</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období</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(tj.</a:t>
            </a:r>
            <a:r>
              <a:rPr kumimoji="0" lang="cs-CZ" sz="1800" b="0" i="0" u="none" strike="noStrike" kern="1200" cap="none" spc="-3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od</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21" normalizeH="0" baseline="0" noProof="0" dirty="0">
                <a:ln>
                  <a:noFill/>
                </a:ln>
                <a:solidFill>
                  <a:srgbClr val="000000"/>
                </a:solidFill>
                <a:effectLst/>
                <a:uLnTx/>
                <a:uFillTx/>
                <a:latin typeface="Calibri"/>
                <a:ea typeface="DejaVu Sans"/>
              </a:rPr>
              <a:t>1.6. </a:t>
            </a:r>
            <a:r>
              <a:rPr kumimoji="0" lang="cs-CZ" sz="1800" b="0" i="0" u="none" strike="noStrike" kern="1200" cap="none" spc="-1" normalizeH="0" baseline="0" noProof="0" dirty="0">
                <a:ln>
                  <a:noFill/>
                </a:ln>
                <a:solidFill>
                  <a:srgbClr val="000000"/>
                </a:solidFill>
                <a:effectLst/>
                <a:uLnTx/>
                <a:uFillTx/>
                <a:latin typeface="Calibri"/>
                <a:ea typeface="DejaVu Sans"/>
              </a:rPr>
              <a:t>do</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posledního</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dne</a:t>
            </a:r>
            <a:r>
              <a:rPr kumimoji="0" lang="cs-CZ" sz="1800" b="0" i="0" u="none" strike="noStrike" kern="1200" cap="none" spc="-12"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měsíce</a:t>
            </a:r>
            <a:r>
              <a:rPr kumimoji="0" lang="cs-CZ" sz="1800" b="0" i="0" u="none" strike="noStrike" kern="1200" cap="none" spc="-21"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února</a:t>
            </a:r>
            <a:r>
              <a:rPr kumimoji="0" lang="cs-CZ" sz="1800" b="0" i="0" u="none" strike="noStrike" kern="1200" cap="none" spc="-15"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násl.</a:t>
            </a:r>
            <a:r>
              <a:rPr kumimoji="0" lang="cs-CZ" sz="1800" b="0" i="0" u="none" strike="noStrike" kern="1200" cap="none" spc="-26" normalizeH="0" baseline="0" noProof="0" dirty="0">
                <a:ln>
                  <a:noFill/>
                </a:ln>
                <a:solidFill>
                  <a:srgbClr val="000000"/>
                </a:solidFill>
                <a:effectLst/>
                <a:uLnTx/>
                <a:uFillTx/>
                <a:latin typeface="Calibri"/>
                <a:ea typeface="DejaVu Sans"/>
              </a:rPr>
              <a:t> </a:t>
            </a:r>
            <a:r>
              <a:rPr kumimoji="0" lang="cs-CZ" sz="1800" b="0" i="0" u="none" strike="noStrike" kern="1200" cap="none" spc="-1" normalizeH="0" baseline="0" noProof="0" dirty="0">
                <a:ln>
                  <a:noFill/>
                </a:ln>
                <a:solidFill>
                  <a:srgbClr val="000000"/>
                </a:solidFill>
                <a:effectLst/>
                <a:uLnTx/>
                <a:uFillTx/>
                <a:latin typeface="Calibri"/>
                <a:ea typeface="DejaVu Sans"/>
              </a:rPr>
              <a:t>kalendářního </a:t>
            </a:r>
            <a:r>
              <a:rPr kumimoji="0" lang="cs-CZ" sz="1800" b="0" i="0" u="none" strike="noStrike" kern="1200" cap="none" spc="-12" normalizeH="0" baseline="0" noProof="0" dirty="0">
                <a:ln>
                  <a:noFill/>
                </a:ln>
                <a:solidFill>
                  <a:srgbClr val="000000"/>
                </a:solidFill>
                <a:effectLst/>
                <a:uLnTx/>
                <a:uFillTx/>
                <a:latin typeface="Calibri"/>
                <a:ea typeface="DejaVu Sans"/>
              </a:rPr>
              <a:t>roku)</a:t>
            </a:r>
            <a:endParaRPr kumimoji="0" lang="cs-CZ" sz="1800" b="0" i="0" u="none" strike="noStrike" kern="1200" cap="none" spc="-1" normalizeH="0" baseline="0" noProof="0" dirty="0">
              <a:ln>
                <a:noFill/>
              </a:ln>
              <a:solidFill>
                <a:prstClr val="black"/>
              </a:solidFill>
              <a:effectLst/>
              <a:uLnTx/>
              <a:uFillTx/>
              <a:latin typeface="Arial"/>
            </a:endParaRPr>
          </a:p>
        </p:txBody>
      </p:sp>
      <p:pic>
        <p:nvPicPr>
          <p:cNvPr id="620" name="object 10"/>
          <p:cNvPicPr/>
          <p:nvPr/>
        </p:nvPicPr>
        <p:blipFill>
          <a:blip r:embed="rId5"/>
          <a:stretch/>
        </p:blipFill>
        <p:spPr>
          <a:xfrm>
            <a:off x="806040" y="1117080"/>
            <a:ext cx="332280" cy="318600"/>
          </a:xfrm>
          <a:prstGeom prst="rect">
            <a:avLst/>
          </a:prstGeom>
          <a:ln>
            <a:noFill/>
          </a:ln>
        </p:spPr>
      </p:pic>
      <p:grpSp>
        <p:nvGrpSpPr>
          <p:cNvPr id="621" name="Group 6"/>
          <p:cNvGrpSpPr/>
          <p:nvPr/>
        </p:nvGrpSpPr>
        <p:grpSpPr>
          <a:xfrm>
            <a:off x="541080" y="3429000"/>
            <a:ext cx="2690280" cy="2688480"/>
            <a:chOff x="541080" y="3429000"/>
            <a:chExt cx="2690280" cy="2688480"/>
          </a:xfrm>
        </p:grpSpPr>
        <p:pic>
          <p:nvPicPr>
            <p:cNvPr id="622" name="object 12"/>
            <p:cNvPicPr/>
            <p:nvPr/>
          </p:nvPicPr>
          <p:blipFill>
            <a:blip r:embed="rId6"/>
            <a:stretch/>
          </p:blipFill>
          <p:spPr>
            <a:xfrm>
              <a:off x="541080" y="3429000"/>
              <a:ext cx="2689920" cy="2688480"/>
            </a:xfrm>
            <a:prstGeom prst="rect">
              <a:avLst/>
            </a:prstGeom>
            <a:ln>
              <a:noFill/>
            </a:ln>
          </p:spPr>
        </p:pic>
        <p:sp>
          <p:nvSpPr>
            <p:cNvPr id="623" name="CustomShape 7"/>
            <p:cNvSpPr/>
            <p:nvPr/>
          </p:nvSpPr>
          <p:spPr>
            <a:xfrm>
              <a:off x="541080" y="3429000"/>
              <a:ext cx="2690280" cy="2688480"/>
            </a:xfrm>
            <a:custGeom>
              <a:avLst/>
              <a:gdLst/>
              <a:ahLst/>
              <a:cxnLst/>
              <a:rect l="l" t="t" r="r" b="b"/>
              <a:pathLst>
                <a:path w="2691765" h="2689860">
                  <a:moveTo>
                    <a:pt x="0" y="1344930"/>
                  </a:moveTo>
                  <a:lnTo>
                    <a:pt x="849" y="1296689"/>
                  </a:lnTo>
                  <a:lnTo>
                    <a:pt x="3378" y="1248875"/>
                  </a:lnTo>
                  <a:lnTo>
                    <a:pt x="7559" y="1201518"/>
                  </a:lnTo>
                  <a:lnTo>
                    <a:pt x="13363" y="1154645"/>
                  </a:lnTo>
                  <a:lnTo>
                    <a:pt x="20761" y="1108285"/>
                  </a:lnTo>
                  <a:lnTo>
                    <a:pt x="29726" y="1062466"/>
                  </a:lnTo>
                  <a:lnTo>
                    <a:pt x="40228" y="1017216"/>
                  </a:lnTo>
                  <a:lnTo>
                    <a:pt x="52239" y="972565"/>
                  </a:lnTo>
                  <a:lnTo>
                    <a:pt x="65730" y="928540"/>
                  </a:lnTo>
                  <a:lnTo>
                    <a:pt x="80674" y="885170"/>
                  </a:lnTo>
                  <a:lnTo>
                    <a:pt x="97042" y="842484"/>
                  </a:lnTo>
                  <a:lnTo>
                    <a:pt x="114805" y="800509"/>
                  </a:lnTo>
                  <a:lnTo>
                    <a:pt x="133935" y="759275"/>
                  </a:lnTo>
                  <a:lnTo>
                    <a:pt x="154403" y="718809"/>
                  </a:lnTo>
                  <a:lnTo>
                    <a:pt x="176181" y="679141"/>
                  </a:lnTo>
                  <a:lnTo>
                    <a:pt x="199240" y="640298"/>
                  </a:lnTo>
                  <a:lnTo>
                    <a:pt x="223552" y="602310"/>
                  </a:lnTo>
                  <a:lnTo>
                    <a:pt x="249089" y="565204"/>
                  </a:lnTo>
                  <a:lnTo>
                    <a:pt x="275822" y="529008"/>
                  </a:lnTo>
                  <a:lnTo>
                    <a:pt x="303722" y="493753"/>
                  </a:lnTo>
                  <a:lnTo>
                    <a:pt x="332762" y="459465"/>
                  </a:lnTo>
                  <a:lnTo>
                    <a:pt x="362912" y="426173"/>
                  </a:lnTo>
                  <a:lnTo>
                    <a:pt x="394144" y="393906"/>
                  </a:lnTo>
                  <a:lnTo>
                    <a:pt x="426430" y="362692"/>
                  </a:lnTo>
                  <a:lnTo>
                    <a:pt x="459741" y="332560"/>
                  </a:lnTo>
                  <a:lnTo>
                    <a:pt x="494049" y="303538"/>
                  </a:lnTo>
                  <a:lnTo>
                    <a:pt x="529325" y="275654"/>
                  </a:lnTo>
                  <a:lnTo>
                    <a:pt x="565541" y="248937"/>
                  </a:lnTo>
                  <a:lnTo>
                    <a:pt x="602669" y="223415"/>
                  </a:lnTo>
                  <a:lnTo>
                    <a:pt x="640679" y="199118"/>
                  </a:lnTo>
                  <a:lnTo>
                    <a:pt x="679544" y="176072"/>
                  </a:lnTo>
                  <a:lnTo>
                    <a:pt x="719234" y="154308"/>
                  </a:lnTo>
                  <a:lnTo>
                    <a:pt x="759723" y="133852"/>
                  </a:lnTo>
                  <a:lnTo>
                    <a:pt x="800980" y="114734"/>
                  </a:lnTo>
                  <a:lnTo>
                    <a:pt x="842978" y="96982"/>
                  </a:lnTo>
                  <a:lnTo>
                    <a:pt x="885688" y="80624"/>
                  </a:lnTo>
                  <a:lnTo>
                    <a:pt x="929081" y="65689"/>
                  </a:lnTo>
                  <a:lnTo>
                    <a:pt x="973130" y="52206"/>
                  </a:lnTo>
                  <a:lnTo>
                    <a:pt x="1017806" y="40202"/>
                  </a:lnTo>
                  <a:lnTo>
                    <a:pt x="1063079" y="29707"/>
                  </a:lnTo>
                  <a:lnTo>
                    <a:pt x="1108923" y="20748"/>
                  </a:lnTo>
                  <a:lnTo>
                    <a:pt x="1155308" y="13355"/>
                  </a:lnTo>
                  <a:lnTo>
                    <a:pt x="1202206" y="7554"/>
                  </a:lnTo>
                  <a:lnTo>
                    <a:pt x="1249588" y="3376"/>
                  </a:lnTo>
                  <a:lnTo>
                    <a:pt x="1297426" y="848"/>
                  </a:lnTo>
                  <a:lnTo>
                    <a:pt x="1345692" y="0"/>
                  </a:lnTo>
                  <a:lnTo>
                    <a:pt x="1393957" y="848"/>
                  </a:lnTo>
                  <a:lnTo>
                    <a:pt x="1441795" y="3376"/>
                  </a:lnTo>
                  <a:lnTo>
                    <a:pt x="1489177" y="7554"/>
                  </a:lnTo>
                  <a:lnTo>
                    <a:pt x="1536075" y="13355"/>
                  </a:lnTo>
                  <a:lnTo>
                    <a:pt x="1582460" y="20748"/>
                  </a:lnTo>
                  <a:lnTo>
                    <a:pt x="1628304" y="29707"/>
                  </a:lnTo>
                  <a:lnTo>
                    <a:pt x="1673577" y="40202"/>
                  </a:lnTo>
                  <a:lnTo>
                    <a:pt x="1718253" y="52206"/>
                  </a:lnTo>
                  <a:lnTo>
                    <a:pt x="1762302" y="65689"/>
                  </a:lnTo>
                  <a:lnTo>
                    <a:pt x="1805695" y="80624"/>
                  </a:lnTo>
                  <a:lnTo>
                    <a:pt x="1848405" y="96982"/>
                  </a:lnTo>
                  <a:lnTo>
                    <a:pt x="1890403" y="114734"/>
                  </a:lnTo>
                  <a:lnTo>
                    <a:pt x="1931660" y="133852"/>
                  </a:lnTo>
                  <a:lnTo>
                    <a:pt x="1972149" y="154308"/>
                  </a:lnTo>
                  <a:lnTo>
                    <a:pt x="2011839" y="176072"/>
                  </a:lnTo>
                  <a:lnTo>
                    <a:pt x="2050704" y="199118"/>
                  </a:lnTo>
                  <a:lnTo>
                    <a:pt x="2088714" y="223415"/>
                  </a:lnTo>
                  <a:lnTo>
                    <a:pt x="2125842" y="248937"/>
                  </a:lnTo>
                  <a:lnTo>
                    <a:pt x="2162058" y="275654"/>
                  </a:lnTo>
                  <a:lnTo>
                    <a:pt x="2197334" y="303538"/>
                  </a:lnTo>
                  <a:lnTo>
                    <a:pt x="2231642" y="332560"/>
                  </a:lnTo>
                  <a:lnTo>
                    <a:pt x="2264953" y="362692"/>
                  </a:lnTo>
                  <a:lnTo>
                    <a:pt x="2297239" y="393906"/>
                  </a:lnTo>
                  <a:lnTo>
                    <a:pt x="2328471" y="426173"/>
                  </a:lnTo>
                  <a:lnTo>
                    <a:pt x="2358621" y="459465"/>
                  </a:lnTo>
                  <a:lnTo>
                    <a:pt x="2387661" y="493753"/>
                  </a:lnTo>
                  <a:lnTo>
                    <a:pt x="2415561" y="529008"/>
                  </a:lnTo>
                  <a:lnTo>
                    <a:pt x="2442294" y="565204"/>
                  </a:lnTo>
                  <a:lnTo>
                    <a:pt x="2467831" y="602310"/>
                  </a:lnTo>
                  <a:lnTo>
                    <a:pt x="2492143" y="640298"/>
                  </a:lnTo>
                  <a:lnTo>
                    <a:pt x="2515202" y="679141"/>
                  </a:lnTo>
                  <a:lnTo>
                    <a:pt x="2536980" y="718809"/>
                  </a:lnTo>
                  <a:lnTo>
                    <a:pt x="2557448" y="759275"/>
                  </a:lnTo>
                  <a:lnTo>
                    <a:pt x="2576578" y="800509"/>
                  </a:lnTo>
                  <a:lnTo>
                    <a:pt x="2594341" y="842484"/>
                  </a:lnTo>
                  <a:lnTo>
                    <a:pt x="2610709" y="885170"/>
                  </a:lnTo>
                  <a:lnTo>
                    <a:pt x="2625653" y="928540"/>
                  </a:lnTo>
                  <a:lnTo>
                    <a:pt x="2639144" y="972565"/>
                  </a:lnTo>
                  <a:lnTo>
                    <a:pt x="2651155" y="1017216"/>
                  </a:lnTo>
                  <a:lnTo>
                    <a:pt x="2661657" y="1062466"/>
                  </a:lnTo>
                  <a:lnTo>
                    <a:pt x="2670622" y="1108285"/>
                  </a:lnTo>
                  <a:lnTo>
                    <a:pt x="2678020" y="1154645"/>
                  </a:lnTo>
                  <a:lnTo>
                    <a:pt x="2683824" y="1201518"/>
                  </a:lnTo>
                  <a:lnTo>
                    <a:pt x="2688005" y="1248875"/>
                  </a:lnTo>
                  <a:lnTo>
                    <a:pt x="2690534" y="1296689"/>
                  </a:lnTo>
                  <a:lnTo>
                    <a:pt x="2691384" y="1344930"/>
                  </a:lnTo>
                  <a:lnTo>
                    <a:pt x="2690534" y="1393170"/>
                  </a:lnTo>
                  <a:lnTo>
                    <a:pt x="2688005" y="1440984"/>
                  </a:lnTo>
                  <a:lnTo>
                    <a:pt x="2683824" y="1488341"/>
                  </a:lnTo>
                  <a:lnTo>
                    <a:pt x="2678020" y="1535214"/>
                  </a:lnTo>
                  <a:lnTo>
                    <a:pt x="2670622" y="1581574"/>
                  </a:lnTo>
                  <a:lnTo>
                    <a:pt x="2661657" y="1627393"/>
                  </a:lnTo>
                  <a:lnTo>
                    <a:pt x="2651155" y="1672643"/>
                  </a:lnTo>
                  <a:lnTo>
                    <a:pt x="2639144" y="1717294"/>
                  </a:lnTo>
                  <a:lnTo>
                    <a:pt x="2625653" y="1761319"/>
                  </a:lnTo>
                  <a:lnTo>
                    <a:pt x="2610709" y="1804689"/>
                  </a:lnTo>
                  <a:lnTo>
                    <a:pt x="2594341" y="1847375"/>
                  </a:lnTo>
                  <a:lnTo>
                    <a:pt x="2576578" y="1889350"/>
                  </a:lnTo>
                  <a:lnTo>
                    <a:pt x="2557448" y="1930584"/>
                  </a:lnTo>
                  <a:lnTo>
                    <a:pt x="2536980" y="1971050"/>
                  </a:lnTo>
                  <a:lnTo>
                    <a:pt x="2515202" y="2010718"/>
                  </a:lnTo>
                  <a:lnTo>
                    <a:pt x="2492143" y="2049561"/>
                  </a:lnTo>
                  <a:lnTo>
                    <a:pt x="2467831" y="2087549"/>
                  </a:lnTo>
                  <a:lnTo>
                    <a:pt x="2442294" y="2124655"/>
                  </a:lnTo>
                  <a:lnTo>
                    <a:pt x="2415561" y="2160851"/>
                  </a:lnTo>
                  <a:lnTo>
                    <a:pt x="2387661" y="2196106"/>
                  </a:lnTo>
                  <a:lnTo>
                    <a:pt x="2358621" y="2230394"/>
                  </a:lnTo>
                  <a:lnTo>
                    <a:pt x="2328471" y="2263686"/>
                  </a:lnTo>
                  <a:lnTo>
                    <a:pt x="2297239" y="2295953"/>
                  </a:lnTo>
                  <a:lnTo>
                    <a:pt x="2264953" y="2327167"/>
                  </a:lnTo>
                  <a:lnTo>
                    <a:pt x="2231642" y="2357299"/>
                  </a:lnTo>
                  <a:lnTo>
                    <a:pt x="2197334" y="2386321"/>
                  </a:lnTo>
                  <a:lnTo>
                    <a:pt x="2162058" y="2414205"/>
                  </a:lnTo>
                  <a:lnTo>
                    <a:pt x="2125842" y="2440922"/>
                  </a:lnTo>
                  <a:lnTo>
                    <a:pt x="2088714" y="2466444"/>
                  </a:lnTo>
                  <a:lnTo>
                    <a:pt x="2050704" y="2490741"/>
                  </a:lnTo>
                  <a:lnTo>
                    <a:pt x="2011839" y="2513787"/>
                  </a:lnTo>
                  <a:lnTo>
                    <a:pt x="1972149" y="2535551"/>
                  </a:lnTo>
                  <a:lnTo>
                    <a:pt x="1931660" y="2556007"/>
                  </a:lnTo>
                  <a:lnTo>
                    <a:pt x="1890403" y="2575125"/>
                  </a:lnTo>
                  <a:lnTo>
                    <a:pt x="1848405" y="2592877"/>
                  </a:lnTo>
                  <a:lnTo>
                    <a:pt x="1805695" y="2609235"/>
                  </a:lnTo>
                  <a:lnTo>
                    <a:pt x="1762302" y="2624170"/>
                  </a:lnTo>
                  <a:lnTo>
                    <a:pt x="1718253" y="2637653"/>
                  </a:lnTo>
                  <a:lnTo>
                    <a:pt x="1673577" y="2649657"/>
                  </a:lnTo>
                  <a:lnTo>
                    <a:pt x="1628304" y="2660152"/>
                  </a:lnTo>
                  <a:lnTo>
                    <a:pt x="1582460" y="2669111"/>
                  </a:lnTo>
                  <a:lnTo>
                    <a:pt x="1536075" y="2676504"/>
                  </a:lnTo>
                  <a:lnTo>
                    <a:pt x="1489177" y="2682305"/>
                  </a:lnTo>
                  <a:lnTo>
                    <a:pt x="1441795" y="2686483"/>
                  </a:lnTo>
                  <a:lnTo>
                    <a:pt x="1393957" y="2689011"/>
                  </a:lnTo>
                  <a:lnTo>
                    <a:pt x="1345692" y="2689860"/>
                  </a:lnTo>
                  <a:lnTo>
                    <a:pt x="1297426" y="2689011"/>
                  </a:lnTo>
                  <a:lnTo>
                    <a:pt x="1249588" y="2686483"/>
                  </a:lnTo>
                  <a:lnTo>
                    <a:pt x="1202206" y="2682305"/>
                  </a:lnTo>
                  <a:lnTo>
                    <a:pt x="1155308" y="2676504"/>
                  </a:lnTo>
                  <a:lnTo>
                    <a:pt x="1108923" y="2669111"/>
                  </a:lnTo>
                  <a:lnTo>
                    <a:pt x="1063079" y="2660152"/>
                  </a:lnTo>
                  <a:lnTo>
                    <a:pt x="1017806" y="2649657"/>
                  </a:lnTo>
                  <a:lnTo>
                    <a:pt x="973130" y="2637653"/>
                  </a:lnTo>
                  <a:lnTo>
                    <a:pt x="929081" y="2624170"/>
                  </a:lnTo>
                  <a:lnTo>
                    <a:pt x="885688" y="2609235"/>
                  </a:lnTo>
                  <a:lnTo>
                    <a:pt x="842978" y="2592877"/>
                  </a:lnTo>
                  <a:lnTo>
                    <a:pt x="800980" y="2575125"/>
                  </a:lnTo>
                  <a:lnTo>
                    <a:pt x="759723" y="2556007"/>
                  </a:lnTo>
                  <a:lnTo>
                    <a:pt x="719234" y="2535551"/>
                  </a:lnTo>
                  <a:lnTo>
                    <a:pt x="679544" y="2513787"/>
                  </a:lnTo>
                  <a:lnTo>
                    <a:pt x="640679" y="2490741"/>
                  </a:lnTo>
                  <a:lnTo>
                    <a:pt x="602669" y="2466444"/>
                  </a:lnTo>
                  <a:lnTo>
                    <a:pt x="565541" y="2440922"/>
                  </a:lnTo>
                  <a:lnTo>
                    <a:pt x="529325" y="2414205"/>
                  </a:lnTo>
                  <a:lnTo>
                    <a:pt x="494049" y="2386321"/>
                  </a:lnTo>
                  <a:lnTo>
                    <a:pt x="459741" y="2357299"/>
                  </a:lnTo>
                  <a:lnTo>
                    <a:pt x="426430" y="2327167"/>
                  </a:lnTo>
                  <a:lnTo>
                    <a:pt x="394144" y="2295953"/>
                  </a:lnTo>
                  <a:lnTo>
                    <a:pt x="362912" y="2263686"/>
                  </a:lnTo>
                  <a:lnTo>
                    <a:pt x="332762" y="2230394"/>
                  </a:lnTo>
                  <a:lnTo>
                    <a:pt x="303722" y="2196106"/>
                  </a:lnTo>
                  <a:lnTo>
                    <a:pt x="275822" y="2160851"/>
                  </a:lnTo>
                  <a:lnTo>
                    <a:pt x="249089" y="2124655"/>
                  </a:lnTo>
                  <a:lnTo>
                    <a:pt x="223552" y="2087549"/>
                  </a:lnTo>
                  <a:lnTo>
                    <a:pt x="199240" y="2049561"/>
                  </a:lnTo>
                  <a:lnTo>
                    <a:pt x="176181" y="2010718"/>
                  </a:lnTo>
                  <a:lnTo>
                    <a:pt x="154403" y="1971050"/>
                  </a:lnTo>
                  <a:lnTo>
                    <a:pt x="133935" y="1930584"/>
                  </a:lnTo>
                  <a:lnTo>
                    <a:pt x="114805" y="1889350"/>
                  </a:lnTo>
                  <a:lnTo>
                    <a:pt x="97042" y="1847375"/>
                  </a:lnTo>
                  <a:lnTo>
                    <a:pt x="80674" y="1804689"/>
                  </a:lnTo>
                  <a:lnTo>
                    <a:pt x="65730" y="1761319"/>
                  </a:lnTo>
                  <a:lnTo>
                    <a:pt x="52239" y="1717294"/>
                  </a:lnTo>
                  <a:lnTo>
                    <a:pt x="40228" y="1672643"/>
                  </a:lnTo>
                  <a:lnTo>
                    <a:pt x="29726" y="1627393"/>
                  </a:lnTo>
                  <a:lnTo>
                    <a:pt x="20761" y="1581574"/>
                  </a:lnTo>
                  <a:lnTo>
                    <a:pt x="13363" y="1535214"/>
                  </a:lnTo>
                  <a:lnTo>
                    <a:pt x="7559" y="1488341"/>
                  </a:lnTo>
                  <a:lnTo>
                    <a:pt x="3378" y="1440984"/>
                  </a:lnTo>
                  <a:lnTo>
                    <a:pt x="849" y="1393170"/>
                  </a:lnTo>
                  <a:lnTo>
                    <a:pt x="0" y="1344930"/>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3F0615D-AE7A-4682-B162-28ABCF73EB08}"/>
              </a:ext>
            </a:extLst>
          </p:cNvPr>
          <p:cNvSpPr>
            <a:spLocks noGrp="1"/>
          </p:cNvSpPr>
          <p:nvPr>
            <p:ph type="ctrTitle"/>
          </p:nvPr>
        </p:nvSpPr>
        <p:spPr/>
        <p:txBody>
          <a:bodyPr>
            <a:normAutofit fontScale="90000"/>
          </a:bodyPr>
          <a:lstStyle/>
          <a:p>
            <a:r>
              <a:rPr lang="cs-CZ" dirty="0"/>
              <a:t/>
            </a:r>
            <a:br>
              <a:rPr lang="cs-CZ" dirty="0"/>
            </a:br>
            <a:r>
              <a:rPr lang="cs-CZ" dirty="0"/>
              <a:t> </a:t>
            </a:r>
            <a:br>
              <a:rPr lang="cs-CZ" dirty="0"/>
            </a:br>
            <a:r>
              <a:rPr lang="cs-CZ" sz="3600" b="1" dirty="0"/>
              <a:t>Podmínky standardů dobrého zemědělského a environmentálního stavu půdy v novém období SZP </a:t>
            </a:r>
            <a:r>
              <a:rPr lang="cs-CZ" sz="3600" dirty="0"/>
              <a:t/>
            </a:r>
            <a:br>
              <a:rPr lang="cs-CZ" sz="3600" dirty="0"/>
            </a:br>
            <a:endParaRPr lang="cs-CZ" sz="3600" dirty="0"/>
          </a:p>
        </p:txBody>
      </p:sp>
      <p:sp>
        <p:nvSpPr>
          <p:cNvPr id="3" name="Podnadpis 2">
            <a:extLst>
              <a:ext uri="{FF2B5EF4-FFF2-40B4-BE49-F238E27FC236}">
                <a16:creationId xmlns:a16="http://schemas.microsoft.com/office/drawing/2014/main" xmlns="" id="{4335726A-FE40-4CD6-B807-5930A7F291D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100516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ustomShape 1"/>
          <p:cNvSpPr/>
          <p:nvPr/>
        </p:nvSpPr>
        <p:spPr>
          <a:xfrm>
            <a:off x="916920" y="637920"/>
            <a:ext cx="1009764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2800" b="1" i="0" u="none" strike="noStrike" kern="1200" cap="none" spc="-1" normalizeH="0" baseline="0" noProof="0" dirty="0">
                <a:ln>
                  <a:noFill/>
                </a:ln>
                <a:effectLst/>
                <a:uLnTx/>
                <a:uFillTx/>
                <a:latin typeface="Corbel"/>
                <a:ea typeface="DejaVu Sans"/>
              </a:rPr>
              <a:t>ZVÝŠENÍ OBRANYSCHOPNOSTI V CHOVU PRASAT VAKCINACÍ</a:t>
            </a:r>
            <a:endParaRPr kumimoji="0" lang="cs-CZ" sz="2800" b="0" i="0" u="none" strike="noStrike" kern="1200" cap="none" spc="-1" normalizeH="0" baseline="0" noProof="0" dirty="0">
              <a:ln>
                <a:noFill/>
              </a:ln>
              <a:effectLst/>
              <a:uLnTx/>
              <a:uFillTx/>
              <a:latin typeface="Arial"/>
            </a:endParaRPr>
          </a:p>
        </p:txBody>
      </p:sp>
      <p:sp>
        <p:nvSpPr>
          <p:cNvPr id="625" name="CustomShape 2"/>
          <p:cNvSpPr/>
          <p:nvPr/>
        </p:nvSpPr>
        <p:spPr>
          <a:xfrm>
            <a:off x="1143000" y="1272600"/>
            <a:ext cx="9871560" cy="50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0" i="0" u="none" strike="noStrike" kern="1200" cap="none" spc="-1" normalizeH="0" baseline="0" noProof="0" dirty="0">
                <a:ln>
                  <a:noFill/>
                </a:ln>
                <a:solidFill>
                  <a:srgbClr val="A6B727"/>
                </a:solidFill>
                <a:effectLst/>
                <a:uLnTx/>
                <a:uFillTx/>
                <a:latin typeface="Corbel"/>
                <a:ea typeface="DejaVu Sans"/>
              </a:rPr>
              <a:t>     </a:t>
            </a:r>
            <a:r>
              <a:rPr kumimoji="0" lang="cs-CZ" sz="2400" b="0" i="0" u="none" strike="noStrike" kern="1200" cap="none" spc="-1" normalizeH="0" baseline="0" noProof="0" dirty="0">
                <a:ln>
                  <a:noFill/>
                </a:ln>
                <a:effectLst/>
                <a:uLnTx/>
                <a:uFillTx/>
                <a:latin typeface="Corbel"/>
                <a:ea typeface="DejaVu Sans"/>
              </a:rPr>
              <a:t>Cílem je snížit používání </a:t>
            </a:r>
            <a:r>
              <a:rPr kumimoji="0" lang="cs-CZ" sz="2400" b="0" i="0" u="none" strike="noStrike" kern="1200" cap="none" spc="-1" normalizeH="0" baseline="0" noProof="0" dirty="0" err="1">
                <a:ln>
                  <a:noFill/>
                </a:ln>
                <a:effectLst/>
                <a:uLnTx/>
                <a:uFillTx/>
                <a:latin typeface="Corbel"/>
                <a:ea typeface="DejaVu Sans"/>
              </a:rPr>
              <a:t>antimikrobik</a:t>
            </a:r>
            <a:r>
              <a:rPr kumimoji="0" lang="cs-CZ" sz="2400" b="0" i="0" u="none" strike="noStrike" kern="1200" cap="none" spc="-1" normalizeH="0" baseline="0" noProof="0" dirty="0">
                <a:ln>
                  <a:noFill/>
                </a:ln>
                <a:effectLst/>
                <a:uLnTx/>
                <a:uFillTx/>
                <a:latin typeface="Corbel"/>
                <a:ea typeface="DejaVu Sans"/>
              </a:rPr>
              <a:t> v chovu prasat na základě podávání vakcín a omezovat tak rizika pro zdraví zvířat i konzumentů potravin pocházejících od těchto zvířat.</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Žadatel:</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chovatel vyjmenovaných kategorií prasat (odstavená selata, prasničky, prasnice a nově výkrm) evidovaných v informačním systému ústřední evidence hospodářských zvířat; </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u jednotlivých kategorií bude nutná evidence v IZR</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chová ke dni podání žádosti minimálně 3 VDJ prasat evidovaných v ústřední evidenci hospodářských zvířat</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plní podmínky jednotlivých titulů v období od 1. března příslušného kalendářního roku,</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916920" y="637920"/>
            <a:ext cx="1009764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2800" b="1" i="0" u="none" strike="noStrike" kern="1200" cap="none" spc="-1" normalizeH="0" baseline="0" noProof="0">
                <a:ln>
                  <a:noFill/>
                </a:ln>
                <a:solidFill>
                  <a:srgbClr val="A6B727"/>
                </a:solidFill>
                <a:effectLst/>
                <a:uLnTx/>
                <a:uFillTx/>
                <a:latin typeface="Corbel"/>
                <a:ea typeface="DejaVu Sans"/>
              </a:rPr>
              <a:t>ZVÝŠENÍ OBRANYSCHOPNOSTI V CHOVU PRASAT VAKCINACÍ</a:t>
            </a:r>
            <a:endParaRPr kumimoji="0" lang="cs-CZ" sz="2800" b="0" i="0" u="none" strike="noStrike" kern="1200" cap="none" spc="-1" normalizeH="0" baseline="0" noProof="0">
              <a:ln>
                <a:noFill/>
              </a:ln>
              <a:solidFill>
                <a:prstClr val="black"/>
              </a:solidFill>
              <a:effectLst/>
              <a:uLnTx/>
              <a:uFillTx/>
              <a:latin typeface="Arial"/>
            </a:endParaRPr>
          </a:p>
        </p:txBody>
      </p:sp>
      <p:sp>
        <p:nvSpPr>
          <p:cNvPr id="627" name="CustomShape 2"/>
          <p:cNvSpPr/>
          <p:nvPr/>
        </p:nvSpPr>
        <p:spPr>
          <a:xfrm>
            <a:off x="1143000" y="1272600"/>
            <a:ext cx="9871560" cy="50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endParaRPr kumimoji="0" lang="cs-CZ" sz="18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za který má být dotace poskytnuta, do posledního dne měsíce února následujícího kalendářního roku („doba závazku“) na celém hospodářství, na kterém chová hospodářská zvířata, která jsou předmětem dotace</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Arial"/>
              <a:buChar char="•"/>
              <a:tabLst/>
              <a:defRPr/>
            </a:pPr>
            <a:r>
              <a:rPr kumimoji="0" lang="cs-CZ" sz="2400" b="0" i="0" u="none" strike="noStrike" kern="1200" cap="none" spc="-1" normalizeH="0" baseline="0" noProof="0" dirty="0">
                <a:ln>
                  <a:noFill/>
                </a:ln>
                <a:effectLst/>
                <a:uLnTx/>
                <a:uFillTx/>
                <a:latin typeface="Corbel"/>
                <a:ea typeface="DejaVu Sans"/>
              </a:rPr>
              <a:t>dodržuje podmínky všech standardů a aktů kontroly podmíněnosti</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Arial"/>
              <a:buChar char="•"/>
              <a:tabLst/>
              <a:defRPr/>
            </a:pPr>
            <a:r>
              <a:rPr kumimoji="0" lang="cs-CZ" sz="2400" b="0" i="0" u="none" strike="noStrike" kern="1200" cap="none" spc="-1" normalizeH="0" baseline="0" noProof="0" dirty="0">
                <a:ln>
                  <a:noFill/>
                </a:ln>
                <a:effectLst/>
                <a:uLnTx/>
                <a:uFillTx/>
                <a:latin typeface="Corbel"/>
                <a:ea typeface="DejaVu Sans"/>
              </a:rPr>
              <a:t>chová veškerá hospodářská zvířata tak, aby nedocházelo k jejich týrání nebo usmrcování nepovoleným způsobem</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Arial"/>
              <a:buChar char="•"/>
              <a:tabLst/>
              <a:defRPr/>
            </a:pPr>
            <a:r>
              <a:rPr kumimoji="0" lang="cs-CZ" sz="2400" b="0" i="0" u="none" strike="noStrike" kern="1200" cap="none" spc="-1" normalizeH="0" baseline="0" noProof="0" dirty="0">
                <a:ln>
                  <a:noFill/>
                </a:ln>
                <a:effectLst/>
                <a:uLnTx/>
                <a:uFillTx/>
                <a:latin typeface="Corbel"/>
                <a:ea typeface="DejaVu Sans"/>
              </a:rPr>
              <a:t>dle imunizačního programu pro daný chov stanoví seznam patogenů, proti kterým bude možné prasata vakcinovat</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Arial"/>
              <a:buChar char="•"/>
              <a:tabLst/>
              <a:defRPr/>
            </a:pPr>
            <a:r>
              <a:rPr kumimoji="0" lang="cs-CZ" sz="2400" b="0" i="0" u="none" strike="noStrike" kern="1200" cap="none" spc="-1" normalizeH="0" baseline="0" noProof="0" dirty="0">
                <a:ln>
                  <a:noFill/>
                </a:ln>
                <a:effectLst/>
                <a:uLnTx/>
                <a:uFillTx/>
                <a:latin typeface="Corbel"/>
                <a:ea typeface="DejaVu Sans"/>
              </a:rPr>
              <a:t>vakcinuje proti vyjmenovaným původcům infekčních onemocnění prasat</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1143000" y="609480"/>
            <a:ext cx="9874080" cy="5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2800" b="1" i="0" u="none" strike="noStrike" kern="1200" cap="none" spc="-1" normalizeH="0" baseline="0" noProof="0">
                <a:ln>
                  <a:noFill/>
                </a:ln>
                <a:solidFill>
                  <a:srgbClr val="A6B727"/>
                </a:solidFill>
                <a:effectLst/>
                <a:uLnTx/>
                <a:uFillTx/>
                <a:latin typeface="Corbel"/>
                <a:ea typeface="DejaVu Sans"/>
              </a:rPr>
              <a:t>ANC – OBLASTI S PŘÍRODNÍMI A JINÝMI OMEZENÍMI</a:t>
            </a:r>
            <a:endParaRPr kumimoji="0" lang="cs-CZ" sz="2800" b="0" i="0" u="none" strike="noStrike" kern="1200" cap="none" spc="-1" normalizeH="0" baseline="0" noProof="0">
              <a:ln>
                <a:noFill/>
              </a:ln>
              <a:solidFill>
                <a:prstClr val="black"/>
              </a:solidFill>
              <a:effectLst/>
              <a:uLnTx/>
              <a:uFillTx/>
              <a:latin typeface="Arial"/>
            </a:endParaRPr>
          </a:p>
        </p:txBody>
      </p:sp>
      <p:sp>
        <p:nvSpPr>
          <p:cNvPr id="629" name="CustomShape 2"/>
          <p:cNvSpPr/>
          <p:nvPr/>
        </p:nvSpPr>
        <p:spPr>
          <a:xfrm>
            <a:off x="1008720" y="1310400"/>
            <a:ext cx="10335600" cy="493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Žadatel:</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 uživatel půdy evidované v LPIS v oblastech ANC splňující podmínku aktivního zemědělce</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200" b="1" i="0" u="none" strike="noStrike" kern="1200" cap="none" spc="-1" normalizeH="0" baseline="0" noProof="0" dirty="0">
                <a:ln>
                  <a:noFill/>
                </a:ln>
                <a:effectLst/>
                <a:uLnTx/>
                <a:uFillTx/>
                <a:latin typeface="Corbel"/>
                <a:ea typeface="DejaVu Sans"/>
              </a:rPr>
              <a:t> minimální plocha pro vstup je 1 ha zemědělské půdy</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Základní členění ANC:</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horská oblast (H)</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ostatní oblast (O)</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specifická oblast (S)</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Sazby jsou rozlišeny na 2 faremní systémy, a to na základě výpočtu intenzity chovu </a:t>
            </a:r>
            <a:r>
              <a:rPr kumimoji="0" lang="cs-CZ" sz="2200" b="1" i="0" u="none" strike="noStrike" kern="1200" cap="none" spc="-1" normalizeH="0" baseline="0" noProof="0" dirty="0" err="1">
                <a:ln>
                  <a:noFill/>
                </a:ln>
                <a:effectLst/>
                <a:uLnTx/>
                <a:uFillTx/>
                <a:latin typeface="Corbel"/>
                <a:ea typeface="DejaVu Sans"/>
              </a:rPr>
              <a:t>hosp</a:t>
            </a:r>
            <a:r>
              <a:rPr kumimoji="0" lang="cs-CZ" sz="2200" b="1" i="0" u="none" strike="noStrike" kern="1200" cap="none" spc="-1" normalizeH="0" baseline="0" noProof="0" dirty="0">
                <a:ln>
                  <a:noFill/>
                </a:ln>
                <a:effectLst/>
                <a:uLnTx/>
                <a:uFillTx/>
                <a:latin typeface="Corbel"/>
                <a:ea typeface="DejaVu Sans"/>
              </a:rPr>
              <a:t>. zvířat, kam jsou nově započítáváni i jelenovití):</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faremní systém živočišná výroba (≥ 0,3 VDJ ha </a:t>
            </a:r>
            <a:r>
              <a:rPr kumimoji="0" lang="cs-CZ" sz="2200" b="1" i="0" u="none" strike="noStrike" kern="1200" cap="none" spc="-1" normalizeH="0" baseline="0" noProof="0" dirty="0" err="1">
                <a:ln>
                  <a:noFill/>
                </a:ln>
                <a:effectLst/>
                <a:uLnTx/>
                <a:uFillTx/>
                <a:latin typeface="Corbel"/>
                <a:ea typeface="DejaVu Sans"/>
              </a:rPr>
              <a:t>z.p</a:t>
            </a:r>
            <a:r>
              <a:rPr kumimoji="0" lang="cs-CZ" sz="2200" b="1" i="0" u="none" strike="noStrike" kern="1200" cap="none" spc="-1" normalizeH="0" baseline="0" noProof="0" dirty="0">
                <a:ln>
                  <a:noFill/>
                </a:ln>
                <a:effectLst/>
                <a:uLnTx/>
                <a:uFillTx/>
                <a:latin typeface="Corbel"/>
                <a:ea typeface="DejaVu Sans"/>
              </a:rPr>
              <a:t>.)</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faremní systém rostlinná výroba (&lt; 0,3 VDJ ha </a:t>
            </a:r>
            <a:r>
              <a:rPr kumimoji="0" lang="cs-CZ" sz="2200" b="1" i="0" u="none" strike="noStrike" kern="1200" cap="none" spc="-1" normalizeH="0" baseline="0" noProof="0" dirty="0" err="1">
                <a:ln>
                  <a:noFill/>
                </a:ln>
                <a:effectLst/>
                <a:uLnTx/>
                <a:uFillTx/>
                <a:latin typeface="Corbel"/>
                <a:ea typeface="DejaVu Sans"/>
              </a:rPr>
              <a:t>z.p</a:t>
            </a:r>
            <a:r>
              <a:rPr kumimoji="0" lang="cs-CZ" sz="2200" b="1" i="0" u="none" strike="noStrike" kern="1200" cap="none" spc="-1" normalizeH="0" baseline="0" noProof="0" dirty="0">
                <a:ln>
                  <a:noFill/>
                </a:ln>
                <a:effectLst/>
                <a:uLnTx/>
                <a:uFillTx/>
                <a:latin typeface="Corbel"/>
                <a:ea typeface="DejaVu Sans"/>
              </a:rPr>
              <a:t>.)		</a:t>
            </a:r>
            <a:r>
              <a:rPr kumimoji="0" lang="cs-CZ" sz="2200" b="0" i="0" u="none" strike="noStrike" kern="1200" cap="none" spc="-1" normalizeH="0" baseline="0" noProof="0" dirty="0">
                <a:ln>
                  <a:noFill/>
                </a:ln>
                <a:effectLst/>
                <a:uLnTx/>
                <a:uFillTx/>
                <a:latin typeface="Corbel"/>
                <a:ea typeface="DejaVu Sans"/>
              </a:rPr>
              <a:t>	</a:t>
            </a:r>
            <a:r>
              <a:rPr kumimoji="0" lang="cs-CZ" sz="2200" b="0" i="0" u="none" strike="noStrike" kern="1200" cap="none" spc="-1" normalizeH="0" baseline="0" noProof="0" dirty="0" err="1">
                <a:ln>
                  <a:noFill/>
                </a:ln>
                <a:effectLst/>
                <a:uLnTx/>
                <a:uFillTx/>
                <a:latin typeface="Corbel"/>
                <a:ea typeface="DejaVu Sans"/>
              </a:rPr>
              <a:t>Degresivita</a:t>
            </a:r>
            <a:r>
              <a:rPr kumimoji="0" lang="cs-CZ" sz="2200" b="0" i="0" u="none" strike="noStrike" kern="1200" cap="none" spc="-1" normalizeH="0" baseline="0" noProof="0" dirty="0">
                <a:ln>
                  <a:noFill/>
                </a:ln>
                <a:effectLst/>
                <a:uLnTx/>
                <a:uFillTx/>
                <a:latin typeface="Corbel"/>
                <a:ea typeface="DejaVu Sans"/>
              </a:rPr>
              <a:t> plateb</a:t>
            </a:r>
            <a:endParaRPr kumimoji="0" lang="cs-CZ" sz="2200" b="0" i="0" u="none" strike="noStrike" kern="1200" cap="none" spc="-1" normalizeH="0" baseline="0" noProof="0" dirty="0">
              <a:ln>
                <a:noFill/>
              </a:ln>
              <a:effectLst/>
              <a:uLnTx/>
              <a:uFillTx/>
              <a:latin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1143000" y="609480"/>
            <a:ext cx="9874080" cy="6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2800" b="1" i="0" u="none" strike="noStrike" kern="1200" cap="none" spc="-1" normalizeH="0" baseline="0" noProof="0">
                <a:ln>
                  <a:noFill/>
                </a:ln>
                <a:solidFill>
                  <a:srgbClr val="A6B727"/>
                </a:solidFill>
                <a:effectLst/>
                <a:uLnTx/>
                <a:uFillTx/>
                <a:latin typeface="Corbel"/>
                <a:ea typeface="DejaVu Sans"/>
              </a:rPr>
              <a:t>OBLASTI NATURA 2000 NA ZEMĚDĚLSKÉ PŮDĚ</a:t>
            </a:r>
            <a:endParaRPr kumimoji="0" lang="cs-CZ" sz="2800" b="0" i="0" u="none" strike="noStrike" kern="1200" cap="none" spc="-1" normalizeH="0" baseline="0" noProof="0">
              <a:ln>
                <a:noFill/>
              </a:ln>
              <a:solidFill>
                <a:prstClr val="black"/>
              </a:solidFill>
              <a:effectLst/>
              <a:uLnTx/>
              <a:uFillTx/>
              <a:latin typeface="Arial"/>
            </a:endParaRPr>
          </a:p>
        </p:txBody>
      </p:sp>
      <p:sp>
        <p:nvSpPr>
          <p:cNvPr id="631" name="CustomShape 2"/>
          <p:cNvSpPr/>
          <p:nvPr/>
        </p:nvSpPr>
        <p:spPr>
          <a:xfrm>
            <a:off x="1143000" y="1423440"/>
            <a:ext cx="9871560" cy="467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solidFill>
                  <a:srgbClr val="A6B727"/>
                </a:solidFill>
                <a:effectLst/>
                <a:uLnTx/>
                <a:uFillTx/>
                <a:latin typeface="Corbel"/>
                <a:ea typeface="DejaVu Sans"/>
              </a:rPr>
              <a:t>V</a:t>
            </a:r>
            <a:r>
              <a:rPr kumimoji="0" lang="cs-CZ" sz="2200" b="1" i="0" u="none" strike="noStrike" kern="1200" cap="none" spc="-1" normalizeH="0" baseline="0" noProof="0" dirty="0">
                <a:ln>
                  <a:noFill/>
                </a:ln>
                <a:effectLst/>
                <a:uLnTx/>
                <a:uFillTx/>
                <a:latin typeface="Corbel"/>
                <a:ea typeface="DejaVu Sans"/>
              </a:rPr>
              <a:t>ymezené oblasti</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Platba na TTP</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Stejné podmínky jako v minulém období</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endParaRPr kumimoji="0" lang="cs-CZ" sz="2200" b="0" i="0" u="none" strike="noStrike" kern="1200" cap="none" spc="-1" normalizeH="0" baseline="0" noProof="0" dirty="0">
              <a:ln>
                <a:noFill/>
              </a:ln>
              <a:solidFill>
                <a:prstClr val="black"/>
              </a:solidFill>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Výše dotace: </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Na území NP se poskytuje sazba ve výši 56 EUR/ha trvalého travního porostu</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Na území 1. zóny CHKO se poskytuje sazba ve výši 95 EUR/ha trvalého</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travního porostu</a:t>
            </a:r>
            <a:endParaRPr kumimoji="0" lang="cs-CZ" sz="2200" b="0" i="0" u="none" strike="noStrike" kern="1200" cap="none" spc="-1" normalizeH="0" baseline="0" noProof="0" dirty="0">
              <a:ln>
                <a:noFill/>
              </a:ln>
              <a:effectLst/>
              <a:uLnTx/>
              <a:uFillTx/>
              <a:latin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1143000" y="609480"/>
            <a:ext cx="9874080" cy="68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1" i="0" u="none" strike="noStrike" kern="1200" cap="none" spc="-1" normalizeH="0" baseline="0" noProof="0">
                <a:ln>
                  <a:noFill/>
                </a:ln>
                <a:solidFill>
                  <a:srgbClr val="A6B727"/>
                </a:solidFill>
                <a:effectLst/>
                <a:uLnTx/>
                <a:uFillTx/>
                <a:latin typeface="Corbel"/>
                <a:ea typeface="DejaVu Sans"/>
              </a:rPr>
              <a:t>AGROLESNICTVÍ (nové opatření)</a:t>
            </a:r>
            <a:endParaRPr kumimoji="0" lang="cs-CZ" sz="4400" b="0" i="0" u="none" strike="noStrike" kern="1200" cap="none" spc="-1" normalizeH="0" baseline="0" noProof="0">
              <a:ln>
                <a:noFill/>
              </a:ln>
              <a:solidFill>
                <a:prstClr val="black"/>
              </a:solidFill>
              <a:effectLst/>
              <a:uLnTx/>
              <a:uFillTx/>
              <a:latin typeface="Arial"/>
            </a:endParaRPr>
          </a:p>
        </p:txBody>
      </p:sp>
      <p:sp>
        <p:nvSpPr>
          <p:cNvPr id="633" name="CustomShape 2"/>
          <p:cNvSpPr/>
          <p:nvPr/>
        </p:nvSpPr>
        <p:spPr>
          <a:xfrm>
            <a:off x="707040" y="1602720"/>
            <a:ext cx="10471680" cy="48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Pěstování dřevin na jednom pozemku spolu se zemědělskými plodinami na orné půdě (systém </a:t>
            </a:r>
            <a:r>
              <a:rPr kumimoji="0" lang="cs-CZ" sz="2400" b="0" i="0" u="none" strike="noStrike" kern="1200" cap="none" spc="-1" normalizeH="0" baseline="0" noProof="0" dirty="0" err="1">
                <a:ln>
                  <a:noFill/>
                </a:ln>
                <a:effectLst/>
                <a:uLnTx/>
                <a:uFillTx/>
                <a:latin typeface="Corbel"/>
                <a:ea typeface="DejaVu Sans"/>
              </a:rPr>
              <a:t>silvoorebný</a:t>
            </a:r>
            <a:r>
              <a:rPr kumimoji="0" lang="cs-CZ" sz="2400" b="0" i="0" u="none" strike="noStrike" kern="1200" cap="none" spc="-1" normalizeH="0" baseline="0" noProof="0" dirty="0">
                <a:ln>
                  <a:noFill/>
                </a:ln>
                <a:effectLst/>
                <a:uLnTx/>
                <a:uFillTx/>
                <a:latin typeface="Corbel"/>
                <a:ea typeface="DejaVu Sans"/>
              </a:rPr>
              <a:t>) nebo na travních porostech (</a:t>
            </a:r>
            <a:r>
              <a:rPr kumimoji="0" lang="cs-CZ" sz="2400" b="0" i="0" u="none" strike="noStrike" kern="1200" cap="none" spc="-1" normalizeH="0" baseline="0" noProof="0" dirty="0" err="1">
                <a:ln>
                  <a:noFill/>
                </a:ln>
                <a:effectLst/>
                <a:uLnTx/>
                <a:uFillTx/>
                <a:latin typeface="Corbel"/>
                <a:ea typeface="DejaVu Sans"/>
              </a:rPr>
              <a:t>silvopastevní</a:t>
            </a:r>
            <a:r>
              <a:rPr kumimoji="0" lang="cs-CZ" sz="2400" b="0" i="0" u="none" strike="noStrike" kern="1200" cap="none" spc="-1" normalizeH="0" baseline="0" noProof="0" dirty="0">
                <a:ln>
                  <a:noFill/>
                </a:ln>
                <a:effectLst/>
                <a:uLnTx/>
                <a:uFillTx/>
                <a:latin typeface="Corbel"/>
                <a:ea typeface="DejaVu Sans"/>
              </a:rPr>
              <a:t>). Na orné půdě jsou dřeviny vysázeny v řadách, mezi kterými jsou pěstovány zemědělské plodiny. Na travních porostech jsou vysazovány roztroušeně tak, aby mohly být travní porosty standardně ošetřovány. Dřeviny mohou vytvořit i skupinu, aby byl zajištěn stín pro pasoucí se zvířata.</a:t>
            </a: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endParaRPr kumimoji="0" lang="cs-CZ" sz="24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0" i="0" u="none" strike="noStrike" kern="1200" cap="none" spc="-1" normalizeH="0" baseline="0" noProof="0" dirty="0">
                <a:ln>
                  <a:noFill/>
                </a:ln>
                <a:effectLst/>
                <a:uLnTx/>
                <a:uFillTx/>
                <a:latin typeface="Corbel"/>
                <a:ea typeface="DejaVu Sans"/>
              </a:rPr>
              <a:t>Dřeviny v agrolesnických systémech rozčleňují velké půdní bloky, podporují zadržení vody, zabraňují vodní a větrné erozi, odnosu půdy v případě přívalových dešťů, poskytují stín pasoucím se zvířatům, zvyšují podíl organické hmoty v půdě, snižují emise skleníkových plynů pohlcováním CO2 a ukládáním uhlíku v dřevní hmotě či půdě a pomáhají zajistit úkryt a potravu druhům vázaných na zemědělskou krajinu, ať už se jedná o opylovače, ptáky či drobné savce.</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 name="Group 1"/>
          <p:cNvGrpSpPr/>
          <p:nvPr/>
        </p:nvGrpSpPr>
        <p:grpSpPr>
          <a:xfrm>
            <a:off x="432720" y="1830240"/>
            <a:ext cx="5861520" cy="2251080"/>
            <a:chOff x="432720" y="1830240"/>
            <a:chExt cx="5861520" cy="2251080"/>
          </a:xfrm>
        </p:grpSpPr>
        <p:pic>
          <p:nvPicPr>
            <p:cNvPr id="635" name="object 3"/>
            <p:cNvPicPr/>
            <p:nvPr/>
          </p:nvPicPr>
          <p:blipFill>
            <a:blip r:embed="rId2"/>
            <a:stretch/>
          </p:blipFill>
          <p:spPr>
            <a:xfrm>
              <a:off x="432720" y="1830240"/>
              <a:ext cx="5861520" cy="2251080"/>
            </a:xfrm>
            <a:prstGeom prst="rect">
              <a:avLst/>
            </a:prstGeom>
            <a:ln>
              <a:noFill/>
            </a:ln>
          </p:spPr>
        </p:pic>
        <p:sp>
          <p:nvSpPr>
            <p:cNvPr id="636" name="CustomShape 2"/>
            <p:cNvSpPr/>
            <p:nvPr/>
          </p:nvSpPr>
          <p:spPr>
            <a:xfrm>
              <a:off x="449640" y="1837800"/>
              <a:ext cx="5777640" cy="2176560"/>
            </a:xfrm>
            <a:custGeom>
              <a:avLst/>
              <a:gdLst/>
              <a:ahLst/>
              <a:cxnLst/>
              <a:rect l="l" t="t" r="r" b="b"/>
              <a:pathLst>
                <a:path w="5779135" h="2178050">
                  <a:moveTo>
                    <a:pt x="5416042" y="0"/>
                  </a:moveTo>
                  <a:lnTo>
                    <a:pt x="362966" y="0"/>
                  </a:lnTo>
                  <a:lnTo>
                    <a:pt x="313714" y="3314"/>
                  </a:lnTo>
                  <a:lnTo>
                    <a:pt x="266476" y="12969"/>
                  </a:lnTo>
                  <a:lnTo>
                    <a:pt x="221684" y="28531"/>
                  </a:lnTo>
                  <a:lnTo>
                    <a:pt x="179771" y="49567"/>
                  </a:lnTo>
                  <a:lnTo>
                    <a:pt x="141169" y="75645"/>
                  </a:lnTo>
                  <a:lnTo>
                    <a:pt x="106311" y="106330"/>
                  </a:lnTo>
                  <a:lnTo>
                    <a:pt x="75629" y="141191"/>
                  </a:lnTo>
                  <a:lnTo>
                    <a:pt x="49556" y="179794"/>
                  </a:lnTo>
                  <a:lnTo>
                    <a:pt x="28524" y="221706"/>
                  </a:lnTo>
                  <a:lnTo>
                    <a:pt x="12965" y="266494"/>
                  </a:lnTo>
                  <a:lnTo>
                    <a:pt x="3313" y="313725"/>
                  </a:lnTo>
                  <a:lnTo>
                    <a:pt x="0" y="362965"/>
                  </a:lnTo>
                  <a:lnTo>
                    <a:pt x="0" y="1814829"/>
                  </a:lnTo>
                  <a:lnTo>
                    <a:pt x="3313" y="1864070"/>
                  </a:lnTo>
                  <a:lnTo>
                    <a:pt x="12965" y="1911301"/>
                  </a:lnTo>
                  <a:lnTo>
                    <a:pt x="28524" y="1956089"/>
                  </a:lnTo>
                  <a:lnTo>
                    <a:pt x="49556" y="1998001"/>
                  </a:lnTo>
                  <a:lnTo>
                    <a:pt x="75629" y="2036604"/>
                  </a:lnTo>
                  <a:lnTo>
                    <a:pt x="106311" y="2071465"/>
                  </a:lnTo>
                  <a:lnTo>
                    <a:pt x="141169" y="2102150"/>
                  </a:lnTo>
                  <a:lnTo>
                    <a:pt x="179771" y="2128228"/>
                  </a:lnTo>
                  <a:lnTo>
                    <a:pt x="221684" y="2149264"/>
                  </a:lnTo>
                  <a:lnTo>
                    <a:pt x="266476" y="2164826"/>
                  </a:lnTo>
                  <a:lnTo>
                    <a:pt x="313714" y="2174481"/>
                  </a:lnTo>
                  <a:lnTo>
                    <a:pt x="362966" y="2177795"/>
                  </a:lnTo>
                  <a:lnTo>
                    <a:pt x="5416042" y="2177795"/>
                  </a:lnTo>
                  <a:lnTo>
                    <a:pt x="5465282" y="2174481"/>
                  </a:lnTo>
                  <a:lnTo>
                    <a:pt x="5512513" y="2164826"/>
                  </a:lnTo>
                  <a:lnTo>
                    <a:pt x="5557301" y="2149264"/>
                  </a:lnTo>
                  <a:lnTo>
                    <a:pt x="5599213" y="2128228"/>
                  </a:lnTo>
                  <a:lnTo>
                    <a:pt x="5637816" y="2102150"/>
                  </a:lnTo>
                  <a:lnTo>
                    <a:pt x="5672677" y="2071465"/>
                  </a:lnTo>
                  <a:lnTo>
                    <a:pt x="5703362" y="2036604"/>
                  </a:lnTo>
                  <a:lnTo>
                    <a:pt x="5729440" y="1998001"/>
                  </a:lnTo>
                  <a:lnTo>
                    <a:pt x="5750476" y="1956089"/>
                  </a:lnTo>
                  <a:lnTo>
                    <a:pt x="5766038" y="1911301"/>
                  </a:lnTo>
                  <a:lnTo>
                    <a:pt x="5775693" y="1864070"/>
                  </a:lnTo>
                  <a:lnTo>
                    <a:pt x="5779008" y="1814829"/>
                  </a:lnTo>
                  <a:lnTo>
                    <a:pt x="5779008" y="362965"/>
                  </a:lnTo>
                  <a:lnTo>
                    <a:pt x="5775693" y="313725"/>
                  </a:lnTo>
                  <a:lnTo>
                    <a:pt x="5766038" y="266494"/>
                  </a:lnTo>
                  <a:lnTo>
                    <a:pt x="5750476" y="221706"/>
                  </a:lnTo>
                  <a:lnTo>
                    <a:pt x="5729440" y="179794"/>
                  </a:lnTo>
                  <a:lnTo>
                    <a:pt x="5703362" y="141191"/>
                  </a:lnTo>
                  <a:lnTo>
                    <a:pt x="5672677" y="106330"/>
                  </a:lnTo>
                  <a:lnTo>
                    <a:pt x="5637816" y="75645"/>
                  </a:lnTo>
                  <a:lnTo>
                    <a:pt x="5599213" y="49567"/>
                  </a:lnTo>
                  <a:lnTo>
                    <a:pt x="5557301" y="28531"/>
                  </a:lnTo>
                  <a:lnTo>
                    <a:pt x="5512513" y="12969"/>
                  </a:lnTo>
                  <a:lnTo>
                    <a:pt x="5465282" y="3314"/>
                  </a:lnTo>
                  <a:lnTo>
                    <a:pt x="5416042" y="0"/>
                  </a:lnTo>
                  <a:close/>
                </a:path>
              </a:pathLst>
            </a:custGeom>
            <a:solidFill>
              <a:srgbClr val="A9D18E"/>
            </a:solidFill>
            <a:ln>
              <a:noFill/>
            </a:ln>
          </p:spPr>
          <p:style>
            <a:lnRef idx="0">
              <a:scrgbClr r="0" g="0" b="0"/>
            </a:lnRef>
            <a:fillRef idx="0">
              <a:scrgbClr r="0" g="0" b="0"/>
            </a:fillRef>
            <a:effectRef idx="0">
              <a:scrgbClr r="0" g="0" b="0"/>
            </a:effectRef>
            <a:fontRef idx="minor"/>
          </p:style>
        </p:sp>
      </p:grpSp>
      <p:sp>
        <p:nvSpPr>
          <p:cNvPr id="637" name="CustomShape 3"/>
          <p:cNvSpPr/>
          <p:nvPr/>
        </p:nvSpPr>
        <p:spPr>
          <a:xfrm>
            <a:off x="354240" y="-29880"/>
            <a:ext cx="573912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600" b="0" i="0" u="none" strike="noStrike" kern="1200" cap="none" spc="-1" normalizeH="0" baseline="0" noProof="0">
                <a:ln>
                  <a:noFill/>
                </a:ln>
                <a:solidFill>
                  <a:srgbClr val="385622"/>
                </a:solidFill>
                <a:effectLst/>
                <a:uLnTx/>
                <a:uFillTx/>
                <a:latin typeface="Arial"/>
                <a:ea typeface="DejaVu Sans"/>
              </a:rPr>
              <a:t>Agrolesnické</a:t>
            </a:r>
            <a:r>
              <a:rPr kumimoji="0" lang="cs-CZ" sz="3600" b="0" i="0" u="none" strike="noStrike" kern="1200" cap="none" spc="191" normalizeH="0" baseline="0" noProof="0">
                <a:ln>
                  <a:noFill/>
                </a:ln>
                <a:solidFill>
                  <a:srgbClr val="385622"/>
                </a:solidFill>
                <a:effectLst/>
                <a:uLnTx/>
                <a:uFillTx/>
                <a:latin typeface="Arial"/>
                <a:ea typeface="DejaVu Sans"/>
              </a:rPr>
              <a:t> </a:t>
            </a:r>
            <a:r>
              <a:rPr kumimoji="0" lang="cs-CZ" sz="3600" b="0" i="0" u="none" strike="noStrike" kern="1200" cap="none" spc="41" normalizeH="0" baseline="0" noProof="0">
                <a:ln>
                  <a:noFill/>
                </a:ln>
                <a:solidFill>
                  <a:srgbClr val="385622"/>
                </a:solidFill>
                <a:effectLst/>
                <a:uLnTx/>
                <a:uFillTx/>
                <a:latin typeface="Arial"/>
                <a:ea typeface="DejaVu Sans"/>
              </a:rPr>
              <a:t>systémy</a:t>
            </a:r>
            <a:r>
              <a:rPr kumimoji="0" lang="cs-CZ" sz="3600" b="0" i="0" u="none" strike="noStrike" kern="1200" cap="none" spc="180" normalizeH="0" baseline="0" noProof="0">
                <a:ln>
                  <a:noFill/>
                </a:ln>
                <a:solidFill>
                  <a:srgbClr val="385622"/>
                </a:solidFill>
                <a:effectLst/>
                <a:uLnTx/>
                <a:uFillTx/>
                <a:latin typeface="Arial"/>
                <a:ea typeface="DejaVu Sans"/>
              </a:rPr>
              <a:t> </a:t>
            </a:r>
            <a:r>
              <a:rPr kumimoji="0" lang="cs-CZ" sz="3600" b="0" i="0" u="none" strike="noStrike" kern="1200" cap="none" spc="-151" normalizeH="0" baseline="0" noProof="0">
                <a:ln>
                  <a:noFill/>
                </a:ln>
                <a:solidFill>
                  <a:srgbClr val="385622"/>
                </a:solidFill>
                <a:effectLst/>
                <a:uLnTx/>
                <a:uFillTx/>
                <a:latin typeface="Arial"/>
                <a:ea typeface="DejaVu Sans"/>
              </a:rPr>
              <a:t>(ALS)</a:t>
            </a:r>
            <a:endParaRPr kumimoji="0" lang="cs-CZ" sz="3600" b="0" i="0" u="none" strike="noStrike" kern="1200" cap="none" spc="-1" normalizeH="0" baseline="0" noProof="0">
              <a:ln>
                <a:noFill/>
              </a:ln>
              <a:solidFill>
                <a:prstClr val="black"/>
              </a:solidFill>
              <a:effectLst/>
              <a:uLnTx/>
              <a:uFillTx/>
              <a:latin typeface="Arial"/>
            </a:endParaRPr>
          </a:p>
        </p:txBody>
      </p:sp>
      <p:pic>
        <p:nvPicPr>
          <p:cNvPr id="638" name="object 6"/>
          <p:cNvPicPr/>
          <p:nvPr/>
        </p:nvPicPr>
        <p:blipFill>
          <a:blip r:embed="rId3"/>
          <a:stretch/>
        </p:blipFill>
        <p:spPr>
          <a:xfrm>
            <a:off x="507600" y="1245240"/>
            <a:ext cx="484560" cy="484560"/>
          </a:xfrm>
          <a:prstGeom prst="rect">
            <a:avLst/>
          </a:prstGeom>
          <a:ln>
            <a:noFill/>
          </a:ln>
        </p:spPr>
      </p:pic>
      <p:pic>
        <p:nvPicPr>
          <p:cNvPr id="639" name="object 7"/>
          <p:cNvPicPr/>
          <p:nvPr/>
        </p:nvPicPr>
        <p:blipFill>
          <a:blip r:embed="rId4"/>
          <a:stretch/>
        </p:blipFill>
        <p:spPr>
          <a:xfrm>
            <a:off x="448200" y="4129920"/>
            <a:ext cx="484560" cy="483120"/>
          </a:xfrm>
          <a:prstGeom prst="rect">
            <a:avLst/>
          </a:prstGeom>
          <a:ln>
            <a:noFill/>
          </a:ln>
        </p:spPr>
      </p:pic>
      <p:graphicFrame>
        <p:nvGraphicFramePr>
          <p:cNvPr id="640" name="Table 4"/>
          <p:cNvGraphicFramePr/>
          <p:nvPr/>
        </p:nvGraphicFramePr>
        <p:xfrm>
          <a:off x="7441200" y="420480"/>
          <a:ext cx="4294800" cy="1861560"/>
        </p:xfrm>
        <a:graphic>
          <a:graphicData uri="http://schemas.openxmlformats.org/drawingml/2006/table">
            <a:tbl>
              <a:tblPr/>
              <a:tblGrid>
                <a:gridCol w="2147400">
                  <a:extLst>
                    <a:ext uri="{9D8B030D-6E8A-4147-A177-3AD203B41FA5}">
                      <a16:colId xmlns:a16="http://schemas.microsoft.com/office/drawing/2014/main" xmlns="" val="20000"/>
                    </a:ext>
                  </a:extLst>
                </a:gridCol>
                <a:gridCol w="2147400">
                  <a:extLst>
                    <a:ext uri="{9D8B030D-6E8A-4147-A177-3AD203B41FA5}">
                      <a16:colId xmlns:a16="http://schemas.microsoft.com/office/drawing/2014/main" xmlns="" val="20001"/>
                    </a:ext>
                  </a:extLst>
                </a:gridCol>
              </a:tblGrid>
              <a:tr h="378360">
                <a:tc>
                  <a:txBody>
                    <a:bodyPr/>
                    <a:lstStyle/>
                    <a:p>
                      <a:pPr marL="3240" algn="ctr">
                        <a:lnSpc>
                          <a:spcPct val="100000"/>
                        </a:lnSpc>
                        <a:spcBef>
                          <a:spcPts val="289"/>
                        </a:spcBef>
                      </a:pPr>
                      <a:r>
                        <a:rPr lang="cs-CZ" sz="1800" b="1" strike="noStrike" spc="-26">
                          <a:solidFill>
                            <a:srgbClr val="FFFFFF"/>
                          </a:solidFill>
                          <a:latin typeface="Calibri"/>
                        </a:rPr>
                        <a:t>ALS</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tc>
                  <a:txBody>
                    <a:bodyPr/>
                    <a:lstStyle/>
                    <a:p>
                      <a:pPr algn="ctr">
                        <a:lnSpc>
                          <a:spcPct val="100000"/>
                        </a:lnSpc>
                        <a:spcBef>
                          <a:spcPts val="241"/>
                        </a:spcBef>
                      </a:pPr>
                      <a:r>
                        <a:rPr lang="cs-CZ" sz="1800" b="0" strike="noStrike" spc="-1">
                          <a:solidFill>
                            <a:srgbClr val="FFFFFF"/>
                          </a:solidFill>
                          <a:latin typeface="Calibri"/>
                        </a:rPr>
                        <a:t>Výše</a:t>
                      </a:r>
                      <a:r>
                        <a:rPr lang="cs-CZ" sz="1800" b="0" strike="noStrike" spc="-26">
                          <a:solidFill>
                            <a:srgbClr val="FFFFFF"/>
                          </a:solidFill>
                          <a:latin typeface="Calibri"/>
                        </a:rPr>
                        <a:t> </a:t>
                      </a:r>
                      <a:r>
                        <a:rPr lang="cs-CZ" sz="1800" b="0" strike="noStrike" spc="-1">
                          <a:solidFill>
                            <a:srgbClr val="FFFFFF"/>
                          </a:solidFill>
                          <a:latin typeface="Calibri"/>
                        </a:rPr>
                        <a:t>sazby</a:t>
                      </a:r>
                      <a:r>
                        <a:rPr lang="cs-CZ" sz="1800" b="0" strike="noStrike" spc="-26">
                          <a:solidFill>
                            <a:srgbClr val="FFFFFF"/>
                          </a:solidFill>
                          <a:latin typeface="Calibri"/>
                        </a:rPr>
                        <a:t> </a:t>
                      </a:r>
                      <a:r>
                        <a:rPr lang="cs-CZ" sz="1800" b="0" strike="noStrike" spc="-1">
                          <a:solidFill>
                            <a:srgbClr val="FFFFFF"/>
                          </a:solidFill>
                          <a:latin typeface="Calibri"/>
                        </a:rPr>
                        <a:t>v</a:t>
                      </a:r>
                      <a:r>
                        <a:rPr lang="cs-CZ" sz="1800" b="0" strike="noStrike" spc="-21">
                          <a:solidFill>
                            <a:srgbClr val="FFFFFF"/>
                          </a:solidFill>
                          <a:latin typeface="Calibri"/>
                        </a:rPr>
                        <a:t> </a:t>
                      </a:r>
                      <a:r>
                        <a:rPr lang="cs-CZ" sz="1800" b="0" strike="noStrike" spc="-12">
                          <a:solidFill>
                            <a:srgbClr val="FFFFFF"/>
                          </a:solidFill>
                          <a:latin typeface="Calibri"/>
                        </a:rPr>
                        <a:t>EUR/ha</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AC46"/>
                    </a:solidFill>
                  </a:tcPr>
                </a:tc>
                <a:extLst>
                  <a:ext uri="{0D108BD9-81ED-4DB2-BD59-A6C34878D82A}">
                    <a16:rowId xmlns:a16="http://schemas.microsoft.com/office/drawing/2014/main" xmlns="" val="10000"/>
                  </a:ext>
                </a:extLst>
              </a:tr>
              <a:tr h="568800">
                <a:tc>
                  <a:txBody>
                    <a:bodyPr/>
                    <a:lstStyle/>
                    <a:p>
                      <a:pPr algn="ctr">
                        <a:lnSpc>
                          <a:spcPct val="100000"/>
                        </a:lnSpc>
                        <a:spcBef>
                          <a:spcPts val="1054"/>
                        </a:spcBef>
                      </a:pPr>
                      <a:r>
                        <a:rPr lang="cs-CZ" sz="1800" b="0" strike="noStrike" spc="-1">
                          <a:solidFill>
                            <a:srgbClr val="000000"/>
                          </a:solidFill>
                          <a:latin typeface="Gill Sans MT"/>
                        </a:rPr>
                        <a:t>založení</a:t>
                      </a:r>
                      <a:r>
                        <a:rPr lang="cs-CZ" sz="1800" b="0" strike="noStrike" spc="-191">
                          <a:solidFill>
                            <a:srgbClr val="000000"/>
                          </a:solidFill>
                          <a:latin typeface="Gill Sans MT"/>
                        </a:rPr>
                        <a:t> </a:t>
                      </a:r>
                      <a:r>
                        <a:rPr lang="cs-CZ" sz="1800" b="0" strike="noStrike" spc="-26">
                          <a:solidFill>
                            <a:srgbClr val="000000"/>
                          </a:solidFill>
                          <a:latin typeface="Gill Sans MT"/>
                        </a:rPr>
                        <a:t>ALS</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tc>
                  <a:txBody>
                    <a:bodyPr/>
                    <a:lstStyle/>
                    <a:p>
                      <a:pPr marL="1440" algn="ctr">
                        <a:lnSpc>
                          <a:spcPct val="100000"/>
                        </a:lnSpc>
                        <a:spcBef>
                          <a:spcPts val="1054"/>
                        </a:spcBef>
                      </a:pPr>
                      <a:r>
                        <a:rPr lang="cs-CZ" sz="1800" b="0" strike="noStrike" spc="-1">
                          <a:solidFill>
                            <a:srgbClr val="000000"/>
                          </a:solidFill>
                          <a:latin typeface="Gill Sans MT"/>
                        </a:rPr>
                        <a:t>4 </a:t>
                      </a:r>
                      <a:r>
                        <a:rPr lang="cs-CZ" sz="1800" b="0" strike="noStrike" spc="-26">
                          <a:solidFill>
                            <a:srgbClr val="000000"/>
                          </a:solidFill>
                          <a:latin typeface="Gill Sans MT"/>
                        </a:rPr>
                        <a:t>353</a:t>
                      </a:r>
                      <a:endParaRPr lang="cs-CZ" sz="18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D4E2CF"/>
                    </a:solidFill>
                  </a:tcPr>
                </a:tc>
                <a:extLst>
                  <a:ext uri="{0D108BD9-81ED-4DB2-BD59-A6C34878D82A}">
                    <a16:rowId xmlns:a16="http://schemas.microsoft.com/office/drawing/2014/main" xmlns="" val="10001"/>
                  </a:ext>
                </a:extLst>
              </a:tr>
              <a:tr h="914400">
                <a:tc>
                  <a:txBody>
                    <a:bodyPr/>
                    <a:lstStyle/>
                    <a:p>
                      <a:pPr marL="1800" algn="ctr">
                        <a:lnSpc>
                          <a:spcPct val="100000"/>
                        </a:lnSpc>
                        <a:spcBef>
                          <a:spcPts val="289"/>
                        </a:spcBef>
                      </a:pPr>
                      <a:r>
                        <a:rPr lang="cs-CZ" sz="1800" b="0" strike="noStrike" spc="-1">
                          <a:solidFill>
                            <a:srgbClr val="000000"/>
                          </a:solidFill>
                          <a:latin typeface="Gill Sans MT"/>
                        </a:rPr>
                        <a:t>následná</a:t>
                      </a:r>
                      <a:r>
                        <a:rPr lang="cs-CZ" sz="1800" b="0" strike="noStrike" spc="-32">
                          <a:solidFill>
                            <a:srgbClr val="000000"/>
                          </a:solidFill>
                          <a:latin typeface="Gill Sans MT"/>
                        </a:rPr>
                        <a:t> </a:t>
                      </a:r>
                      <a:r>
                        <a:rPr lang="cs-CZ" sz="1800" b="0" strike="noStrike" spc="-1">
                          <a:solidFill>
                            <a:srgbClr val="000000"/>
                          </a:solidFill>
                          <a:latin typeface="Gill Sans MT"/>
                        </a:rPr>
                        <a:t>péče</a:t>
                      </a:r>
                      <a:r>
                        <a:rPr lang="cs-CZ" sz="1800" b="0" strike="noStrike" spc="-12">
                          <a:solidFill>
                            <a:srgbClr val="000000"/>
                          </a:solidFill>
                          <a:latin typeface="Gill Sans MT"/>
                        </a:rPr>
                        <a:t> </a:t>
                      </a:r>
                      <a:r>
                        <a:rPr lang="cs-CZ" sz="1800" b="0" strike="noStrike" spc="-26">
                          <a:solidFill>
                            <a:srgbClr val="000000"/>
                          </a:solidFill>
                          <a:latin typeface="Gill Sans MT"/>
                        </a:rPr>
                        <a:t>po</a:t>
                      </a:r>
                      <a:endParaRPr lang="cs-CZ" sz="1800" b="0" strike="noStrike" spc="-1">
                        <a:latin typeface="Arial"/>
                      </a:endParaRPr>
                    </a:p>
                    <a:p>
                      <a:pPr marL="3240" algn="ctr">
                        <a:lnSpc>
                          <a:spcPts val="2140"/>
                        </a:lnSpc>
                      </a:pPr>
                      <a:r>
                        <a:rPr lang="cs-CZ" sz="1800" b="0" strike="noStrike" spc="-1">
                          <a:solidFill>
                            <a:srgbClr val="000000"/>
                          </a:solidFill>
                          <a:latin typeface="Gill Sans MT"/>
                        </a:rPr>
                        <a:t>dobu</a:t>
                      </a:r>
                      <a:r>
                        <a:rPr lang="cs-CZ" sz="1800" b="0" strike="noStrike" spc="-12">
                          <a:solidFill>
                            <a:srgbClr val="000000"/>
                          </a:solidFill>
                          <a:latin typeface="Gill Sans MT"/>
                        </a:rPr>
                        <a:t> </a:t>
                      </a:r>
                      <a:r>
                        <a:rPr lang="cs-CZ" sz="1800" b="0" strike="noStrike" spc="-1">
                          <a:solidFill>
                            <a:srgbClr val="000000"/>
                          </a:solidFill>
                          <a:latin typeface="Gill Sans MT"/>
                        </a:rPr>
                        <a:t>5 let </a:t>
                      </a:r>
                      <a:r>
                        <a:rPr lang="cs-CZ" sz="1800" b="0" strike="noStrike" spc="-26">
                          <a:solidFill>
                            <a:srgbClr val="000000"/>
                          </a:solidFill>
                          <a:latin typeface="Gill Sans MT"/>
                        </a:rPr>
                        <a:t>od</a:t>
                      </a:r>
                      <a:endParaRPr lang="cs-CZ" sz="1800" b="0" strike="noStrike" spc="-1">
                        <a:latin typeface="Arial"/>
                      </a:endParaRPr>
                    </a:p>
                    <a:p>
                      <a:pPr marL="720" algn="ctr">
                        <a:lnSpc>
                          <a:spcPts val="2140"/>
                        </a:lnSpc>
                      </a:pPr>
                      <a:r>
                        <a:rPr lang="cs-CZ" sz="1800" b="0" strike="noStrike" spc="-12">
                          <a:solidFill>
                            <a:srgbClr val="000000"/>
                          </a:solidFill>
                          <a:latin typeface="Gill Sans MT"/>
                        </a:rPr>
                        <a:t>založení</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tc>
                  <a:txBody>
                    <a:bodyPr/>
                    <a:lstStyle/>
                    <a:p>
                      <a:pPr>
                        <a:lnSpc>
                          <a:spcPct val="100000"/>
                        </a:lnSpc>
                      </a:pPr>
                      <a:endParaRPr lang="cs-CZ" sz="1800" b="0" strike="noStrike" spc="-1">
                        <a:latin typeface="Arial"/>
                      </a:endParaRPr>
                    </a:p>
                    <a:p>
                      <a:pPr marL="3240" algn="ctr">
                        <a:lnSpc>
                          <a:spcPct val="100000"/>
                        </a:lnSpc>
                      </a:pPr>
                      <a:r>
                        <a:rPr lang="cs-CZ" sz="1800" b="0" strike="noStrike" spc="-26">
                          <a:solidFill>
                            <a:srgbClr val="000000"/>
                          </a:solidFill>
                          <a:latin typeface="Gill Sans MT"/>
                        </a:rPr>
                        <a:t>754</a:t>
                      </a:r>
                      <a:endParaRPr lang="cs-CZ"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0E9"/>
                    </a:solidFill>
                  </a:tcPr>
                </a:tc>
                <a:extLst>
                  <a:ext uri="{0D108BD9-81ED-4DB2-BD59-A6C34878D82A}">
                    <a16:rowId xmlns:a16="http://schemas.microsoft.com/office/drawing/2014/main" xmlns="" val="10002"/>
                  </a:ext>
                </a:extLst>
              </a:tr>
            </a:tbl>
          </a:graphicData>
        </a:graphic>
      </p:graphicFrame>
      <p:grpSp>
        <p:nvGrpSpPr>
          <p:cNvPr id="641" name="Group 5"/>
          <p:cNvGrpSpPr/>
          <p:nvPr/>
        </p:nvGrpSpPr>
        <p:grpSpPr>
          <a:xfrm>
            <a:off x="492120" y="4703040"/>
            <a:ext cx="5862960" cy="1943280"/>
            <a:chOff x="492120" y="4703040"/>
            <a:chExt cx="5862960" cy="1943280"/>
          </a:xfrm>
        </p:grpSpPr>
        <p:pic>
          <p:nvPicPr>
            <p:cNvPr id="642" name="object 10"/>
            <p:cNvPicPr/>
            <p:nvPr/>
          </p:nvPicPr>
          <p:blipFill>
            <a:blip r:embed="rId5"/>
            <a:stretch/>
          </p:blipFill>
          <p:spPr>
            <a:xfrm>
              <a:off x="492120" y="4703040"/>
              <a:ext cx="5862960" cy="1943280"/>
            </a:xfrm>
            <a:prstGeom prst="rect">
              <a:avLst/>
            </a:prstGeom>
            <a:ln>
              <a:noFill/>
            </a:ln>
          </p:spPr>
        </p:pic>
        <p:sp>
          <p:nvSpPr>
            <p:cNvPr id="643" name="CustomShape 6"/>
            <p:cNvSpPr/>
            <p:nvPr/>
          </p:nvSpPr>
          <p:spPr>
            <a:xfrm>
              <a:off x="509040" y="4710600"/>
              <a:ext cx="5779440" cy="1868760"/>
            </a:xfrm>
            <a:custGeom>
              <a:avLst/>
              <a:gdLst/>
              <a:ahLst/>
              <a:cxnLst/>
              <a:rect l="l" t="t" r="r" b="b"/>
              <a:pathLst>
                <a:path w="5781040" h="1870075">
                  <a:moveTo>
                    <a:pt x="5468874" y="0"/>
                  </a:moveTo>
                  <a:lnTo>
                    <a:pt x="311670" y="0"/>
                  </a:lnTo>
                  <a:lnTo>
                    <a:pt x="265613" y="3380"/>
                  </a:lnTo>
                  <a:lnTo>
                    <a:pt x="221654" y="13198"/>
                  </a:lnTo>
                  <a:lnTo>
                    <a:pt x="180276" y="28972"/>
                  </a:lnTo>
                  <a:lnTo>
                    <a:pt x="141960" y="50219"/>
                  </a:lnTo>
                  <a:lnTo>
                    <a:pt x="107189" y="76457"/>
                  </a:lnTo>
                  <a:lnTo>
                    <a:pt x="76445" y="107203"/>
                  </a:lnTo>
                  <a:lnTo>
                    <a:pt x="50210" y="141974"/>
                  </a:lnTo>
                  <a:lnTo>
                    <a:pt x="28966" y="180287"/>
                  </a:lnTo>
                  <a:lnTo>
                    <a:pt x="13195" y="221661"/>
                  </a:lnTo>
                  <a:lnTo>
                    <a:pt x="3379" y="265612"/>
                  </a:lnTo>
                  <a:lnTo>
                    <a:pt x="0" y="311658"/>
                  </a:lnTo>
                  <a:lnTo>
                    <a:pt x="0" y="1558277"/>
                  </a:lnTo>
                  <a:lnTo>
                    <a:pt x="3379" y="1604334"/>
                  </a:lnTo>
                  <a:lnTo>
                    <a:pt x="13195" y="1648293"/>
                  </a:lnTo>
                  <a:lnTo>
                    <a:pt x="28966" y="1689671"/>
                  </a:lnTo>
                  <a:lnTo>
                    <a:pt x="50210" y="1727987"/>
                  </a:lnTo>
                  <a:lnTo>
                    <a:pt x="76445" y="1762758"/>
                  </a:lnTo>
                  <a:lnTo>
                    <a:pt x="107189" y="1793502"/>
                  </a:lnTo>
                  <a:lnTo>
                    <a:pt x="141960" y="1819737"/>
                  </a:lnTo>
                  <a:lnTo>
                    <a:pt x="180276" y="1840981"/>
                  </a:lnTo>
                  <a:lnTo>
                    <a:pt x="221654" y="1856752"/>
                  </a:lnTo>
                  <a:lnTo>
                    <a:pt x="265613" y="1866568"/>
                  </a:lnTo>
                  <a:lnTo>
                    <a:pt x="311670" y="1869948"/>
                  </a:lnTo>
                  <a:lnTo>
                    <a:pt x="5468874" y="1869948"/>
                  </a:lnTo>
                  <a:lnTo>
                    <a:pt x="5514919" y="1866568"/>
                  </a:lnTo>
                  <a:lnTo>
                    <a:pt x="5558870" y="1856752"/>
                  </a:lnTo>
                  <a:lnTo>
                    <a:pt x="5600244" y="1840981"/>
                  </a:lnTo>
                  <a:lnTo>
                    <a:pt x="5638557" y="1819737"/>
                  </a:lnTo>
                  <a:lnTo>
                    <a:pt x="5673328" y="1793502"/>
                  </a:lnTo>
                  <a:lnTo>
                    <a:pt x="5704074" y="1762758"/>
                  </a:lnTo>
                  <a:lnTo>
                    <a:pt x="5730312" y="1727987"/>
                  </a:lnTo>
                  <a:lnTo>
                    <a:pt x="5751559" y="1689671"/>
                  </a:lnTo>
                  <a:lnTo>
                    <a:pt x="5767333" y="1648293"/>
                  </a:lnTo>
                  <a:lnTo>
                    <a:pt x="5777151" y="1604334"/>
                  </a:lnTo>
                  <a:lnTo>
                    <a:pt x="5780532" y="1558277"/>
                  </a:lnTo>
                  <a:lnTo>
                    <a:pt x="5780532" y="311658"/>
                  </a:lnTo>
                  <a:lnTo>
                    <a:pt x="5777151" y="265612"/>
                  </a:lnTo>
                  <a:lnTo>
                    <a:pt x="5767333" y="221661"/>
                  </a:lnTo>
                  <a:lnTo>
                    <a:pt x="5751559" y="180287"/>
                  </a:lnTo>
                  <a:lnTo>
                    <a:pt x="5730312" y="141974"/>
                  </a:lnTo>
                  <a:lnTo>
                    <a:pt x="5704074" y="107203"/>
                  </a:lnTo>
                  <a:lnTo>
                    <a:pt x="5673328" y="76457"/>
                  </a:lnTo>
                  <a:lnTo>
                    <a:pt x="5638557" y="50219"/>
                  </a:lnTo>
                  <a:lnTo>
                    <a:pt x="5600244" y="28972"/>
                  </a:lnTo>
                  <a:lnTo>
                    <a:pt x="5558870" y="13198"/>
                  </a:lnTo>
                  <a:lnTo>
                    <a:pt x="5514919" y="3380"/>
                  </a:lnTo>
                  <a:lnTo>
                    <a:pt x="5468874" y="0"/>
                  </a:lnTo>
                  <a:close/>
                </a:path>
              </a:pathLst>
            </a:custGeom>
            <a:solidFill>
              <a:srgbClr val="A9D18E"/>
            </a:solidFill>
            <a:ln>
              <a:noFill/>
            </a:ln>
          </p:spPr>
          <p:style>
            <a:lnRef idx="0">
              <a:scrgbClr r="0" g="0" b="0"/>
            </a:lnRef>
            <a:fillRef idx="0">
              <a:scrgbClr r="0" g="0" b="0"/>
            </a:fillRef>
            <a:effectRef idx="0">
              <a:scrgbClr r="0" g="0" b="0"/>
            </a:effectRef>
            <a:fontRef idx="minor"/>
          </p:style>
        </p:sp>
      </p:grpSp>
      <p:sp>
        <p:nvSpPr>
          <p:cNvPr id="644" name="CustomShape 7"/>
          <p:cNvSpPr/>
          <p:nvPr/>
        </p:nvSpPr>
        <p:spPr>
          <a:xfrm>
            <a:off x="724680" y="1240560"/>
            <a:ext cx="4874040" cy="49813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46728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 normalizeH="0" baseline="0" noProof="0">
                <a:ln>
                  <a:noFill/>
                </a:ln>
                <a:solidFill>
                  <a:srgbClr val="000000"/>
                </a:solidFill>
                <a:effectLst/>
                <a:uLnTx/>
                <a:uFillTx/>
                <a:latin typeface="Calibri"/>
                <a:ea typeface="DejaVu Sans"/>
              </a:rPr>
              <a:t>Silvoorebný</a:t>
            </a:r>
            <a:r>
              <a:rPr kumimoji="0" lang="cs-CZ" sz="2400" b="0" i="0" u="none" strike="noStrike" kern="1200" cap="none" spc="-32"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a:t>
            </a:r>
            <a:r>
              <a:rPr kumimoji="0" lang="cs-CZ" sz="2400" b="0" i="0" u="none" strike="noStrike" kern="1200" cap="none" spc="-52"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R,</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52" normalizeH="0" baseline="0" noProof="0">
                <a:ln>
                  <a:noFill/>
                </a:ln>
                <a:solidFill>
                  <a:srgbClr val="000000"/>
                </a:solidFill>
                <a:effectLst/>
                <a:uLnTx/>
                <a:uFillTx/>
                <a:latin typeface="Calibri"/>
                <a:ea typeface="DejaVu Sans"/>
              </a:rPr>
              <a:t>G</a:t>
            </a:r>
            <a:endParaRPr kumimoji="0" lang="cs-CZ" sz="2400" b="0" i="0" u="none" strike="noStrike" kern="1200" cap="none" spc="-1" normalizeH="0" baseline="0" noProof="0">
              <a:ln>
                <a:noFill/>
              </a:ln>
              <a:solidFill>
                <a:prstClr val="black"/>
              </a:solidFill>
              <a:effectLst/>
              <a:uLnTx/>
              <a:uFillTx/>
              <a:latin typeface="Arial"/>
            </a:endParaRPr>
          </a:p>
          <a:p>
            <a:pPr marL="467280" marR="0" lvl="0" indent="0" algn="l" defTabSz="914400" rtl="0" eaLnBrk="1" fontAlgn="auto" latinLnBrk="0" hangingPunct="1">
              <a:lnSpc>
                <a:spcPct val="100000"/>
              </a:lnSpc>
              <a:spcBef>
                <a:spcPts val="6"/>
              </a:spcBef>
              <a:spcAft>
                <a:spcPts val="0"/>
              </a:spcAft>
              <a:buClrTx/>
              <a:buSzTx/>
              <a:buFontTx/>
              <a:buNone/>
              <a:tabLst/>
              <a:defRPr/>
            </a:pPr>
            <a:endParaRPr kumimoji="0" lang="cs-CZ" sz="24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IPZJB,</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Meziplodiny</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RZB,</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55" normalizeH="0" baseline="0" noProof="0">
                <a:ln>
                  <a:noFill/>
                </a:ln>
                <a:solidFill>
                  <a:srgbClr val="000000"/>
                </a:solidFill>
                <a:effectLst/>
                <a:uLnTx/>
                <a:uFillTx/>
                <a:latin typeface="Calibri"/>
                <a:ea typeface="DejaVu Sans"/>
              </a:rPr>
              <a:t>ROP,</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Pěstování</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trav</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víceletých</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pícnin </a:t>
            </a: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jen</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plochu</a:t>
            </a:r>
            <a:r>
              <a:rPr kumimoji="0" lang="cs-CZ" sz="1800" b="0" i="0" u="none" strike="noStrike" kern="1200" cap="none" spc="4"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pěstovanými </a:t>
            </a:r>
            <a:r>
              <a:rPr kumimoji="0" lang="cs-CZ" sz="1800" b="0" i="0" u="none" strike="noStrike" kern="1200" cap="none" spc="-1" normalizeH="0" baseline="0" noProof="0">
                <a:ln>
                  <a:noFill/>
                </a:ln>
                <a:solidFill>
                  <a:srgbClr val="000000"/>
                </a:solidFill>
                <a:effectLst/>
                <a:uLnTx/>
                <a:uFillTx/>
                <a:latin typeface="Calibri"/>
                <a:ea typeface="DejaVu Sans"/>
              </a:rPr>
              <a:t>plodinami,</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nikoli</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ochranný</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a:t>
            </a:r>
            <a:r>
              <a:rPr kumimoji="0" lang="cs-CZ" sz="1800" b="0" i="0" u="none" strike="noStrike" kern="1200" cap="none" spc="-5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podél</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360720" marR="0" lvl="0" indent="-285480" algn="l" defTabSz="914400" rtl="0" eaLnBrk="1" fontAlgn="auto" latinLnBrk="0" hangingPunct="1">
              <a:lnSpc>
                <a:spcPct val="100000"/>
              </a:lnSpc>
              <a:spcBef>
                <a:spcPts val="1171"/>
              </a:spcBef>
              <a:spcAft>
                <a:spcPts val="0"/>
              </a:spcAft>
              <a:buClrTx/>
              <a:buSzTx/>
              <a:buFontTx/>
              <a:buNone/>
              <a:tabLst/>
              <a:defRPr/>
            </a:pPr>
            <a:r>
              <a:rPr kumimoji="0" lang="cs-CZ" sz="2400" b="0" i="0" u="none" strike="noStrike" kern="1200" cap="none" spc="-1" normalizeH="0" baseline="0" noProof="0">
                <a:ln>
                  <a:noFill/>
                </a:ln>
                <a:solidFill>
                  <a:srgbClr val="000000"/>
                </a:solidFill>
                <a:effectLst/>
                <a:uLnTx/>
                <a:uFillTx/>
                <a:latin typeface="Calibri"/>
                <a:ea typeface="DejaVu Sans"/>
              </a:rPr>
              <a:t>Silvopastevní</a:t>
            </a:r>
            <a:r>
              <a:rPr kumimoji="0" lang="cs-CZ" sz="2400" b="0" i="0" u="none" strike="noStrike" kern="1200" cap="none" spc="-66"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a:t>
            </a:r>
            <a:r>
              <a:rPr kumimoji="0" lang="cs-CZ" sz="2400" b="0" i="0" u="none" strike="noStrike" kern="1200" cap="none" spc="-75" normalizeH="0" baseline="0" noProof="0">
                <a:ln>
                  <a:noFill/>
                </a:ln>
                <a:solidFill>
                  <a:srgbClr val="000000"/>
                </a:solidFill>
                <a:effectLst/>
                <a:uLnTx/>
                <a:uFillTx/>
                <a:latin typeface="Calibri"/>
                <a:ea typeface="DejaVu Sans"/>
              </a:rPr>
              <a:t> </a:t>
            </a:r>
            <a:r>
              <a:rPr kumimoji="0" lang="cs-CZ" sz="2400" b="0" i="0" u="none" strike="noStrike" kern="1200" cap="none" spc="-52" normalizeH="0" baseline="0" noProof="0">
                <a:ln>
                  <a:noFill/>
                </a:ln>
                <a:solidFill>
                  <a:srgbClr val="000000"/>
                </a:solidFill>
                <a:effectLst/>
                <a:uLnTx/>
                <a:uFillTx/>
                <a:latin typeface="Calibri"/>
                <a:ea typeface="DejaVu Sans"/>
              </a:rPr>
              <a:t>T</a:t>
            </a:r>
            <a:endParaRPr kumimoji="0" lang="cs-CZ" sz="2400" b="0" i="0" u="none" strike="noStrike" kern="1200" cap="none" spc="-1" normalizeH="0" baseline="0" noProof="0">
              <a:ln>
                <a:noFill/>
              </a:ln>
              <a:solidFill>
                <a:prstClr val="black"/>
              </a:solidFill>
              <a:effectLst/>
              <a:uLnTx/>
              <a:uFillTx/>
              <a:latin typeface="Arial"/>
            </a:endParaRPr>
          </a:p>
          <a:p>
            <a:pPr marL="360720" marR="0" lvl="0" indent="-285480" algn="l" defTabSz="914400" rtl="0" eaLnBrk="1" fontAlgn="auto" latinLnBrk="0" hangingPunct="1">
              <a:lnSpc>
                <a:spcPct val="100000"/>
              </a:lnSpc>
              <a:spcBef>
                <a:spcPts val="34"/>
              </a:spcBef>
              <a:spcAft>
                <a:spcPts val="0"/>
              </a:spcAft>
              <a:buClrTx/>
              <a:buSzTx/>
              <a:buFontTx/>
              <a:buNone/>
              <a:tabLst/>
              <a:defRPr/>
            </a:pPr>
            <a:endParaRPr kumimoji="0" lang="cs-CZ" sz="2400" b="0" i="0" u="none" strike="noStrike" kern="1200" cap="none" spc="-1" normalizeH="0" baseline="0" noProof="0">
              <a:ln>
                <a:noFill/>
              </a:ln>
              <a:solidFill>
                <a:prstClr val="black"/>
              </a:solidFill>
              <a:effectLst/>
              <a:uLnTx/>
              <a:uFillTx/>
              <a:latin typeface="Arial"/>
            </a:endParaRPr>
          </a:p>
          <a:p>
            <a:pPr marL="1260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12" normalizeH="0" baseline="0" noProof="0">
                <a:ln>
                  <a:noFill/>
                </a:ln>
                <a:solidFill>
                  <a:srgbClr val="000000"/>
                </a:solidFill>
                <a:effectLst/>
                <a:uLnTx/>
                <a:uFillTx/>
                <a:latin typeface="Calibri"/>
                <a:ea typeface="DejaVu Sans"/>
              </a:rPr>
              <a:t>Kombinovatelnost</a:t>
            </a:r>
            <a:endParaRPr kumimoji="0" lang="cs-CZ" sz="1800" b="0" i="0" u="none" strike="noStrike" kern="1200" cap="none" spc="-1" normalizeH="0" baseline="0" noProof="0">
              <a:ln>
                <a:noFill/>
              </a:ln>
              <a:solidFill>
                <a:prstClr val="black"/>
              </a:solidFill>
              <a:effectLst/>
              <a:uLnTx/>
              <a:uFillTx/>
              <a:latin typeface="Arial"/>
            </a:endParaRPr>
          </a:p>
          <a:p>
            <a:pPr marL="1260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AEKO</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OETP</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(ZÁKL)</a:t>
            </a:r>
            <a:endParaRPr kumimoji="0" lang="cs-CZ" sz="1800" b="0" i="0" u="none" strike="noStrike" kern="1200" cap="none" spc="-1" normalizeH="0" baseline="0" noProof="0">
              <a:ln>
                <a:noFill/>
              </a:ln>
              <a:solidFill>
                <a:prstClr val="black"/>
              </a:solidFill>
              <a:effectLst/>
              <a:uLnTx/>
              <a:uFillTx/>
              <a:latin typeface="Arial"/>
            </a:endParaRPr>
          </a:p>
          <a:p>
            <a:pPr marL="12600" marR="0" lvl="0" indent="-285480" algn="l" defTabSz="914400" rtl="0" eaLnBrk="1" fontAlgn="auto" latinLnBrk="0" hangingPunct="1">
              <a:lnSpc>
                <a:spcPct val="100000"/>
              </a:lnSpc>
              <a:spcBef>
                <a:spcPts val="1199"/>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EZ</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Trvalý</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travní</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porost</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(platba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poskytne</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 ALS</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i</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EZ/AEKO)</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645" name="Group 8"/>
          <p:cNvGrpSpPr/>
          <p:nvPr/>
        </p:nvGrpSpPr>
        <p:grpSpPr>
          <a:xfrm>
            <a:off x="8191440" y="3111840"/>
            <a:ext cx="3490560" cy="3467520"/>
            <a:chOff x="8191440" y="3111840"/>
            <a:chExt cx="3490560" cy="3467520"/>
          </a:xfrm>
        </p:grpSpPr>
        <p:pic>
          <p:nvPicPr>
            <p:cNvPr id="646" name="object 14"/>
            <p:cNvPicPr/>
            <p:nvPr/>
          </p:nvPicPr>
          <p:blipFill>
            <a:blip r:embed="rId6"/>
            <a:stretch/>
          </p:blipFill>
          <p:spPr>
            <a:xfrm>
              <a:off x="8191440" y="3111840"/>
              <a:ext cx="3490200" cy="3467160"/>
            </a:xfrm>
            <a:prstGeom prst="rect">
              <a:avLst/>
            </a:prstGeom>
            <a:ln>
              <a:noFill/>
            </a:ln>
          </p:spPr>
        </p:pic>
        <p:sp>
          <p:nvSpPr>
            <p:cNvPr id="647" name="CustomShape 9"/>
            <p:cNvSpPr/>
            <p:nvPr/>
          </p:nvSpPr>
          <p:spPr>
            <a:xfrm>
              <a:off x="8191440" y="3111840"/>
              <a:ext cx="3490560" cy="3467520"/>
            </a:xfrm>
            <a:custGeom>
              <a:avLst/>
              <a:gdLst/>
              <a:ahLst/>
              <a:cxnLst/>
              <a:rect l="l" t="t" r="r" b="b"/>
              <a:pathLst>
                <a:path w="3491865" h="3469004">
                  <a:moveTo>
                    <a:pt x="0" y="1734311"/>
                  </a:moveTo>
                  <a:lnTo>
                    <a:pt x="648" y="1686574"/>
                  </a:lnTo>
                  <a:lnTo>
                    <a:pt x="2583" y="1639155"/>
                  </a:lnTo>
                  <a:lnTo>
                    <a:pt x="5786" y="1592071"/>
                  </a:lnTo>
                  <a:lnTo>
                    <a:pt x="10243" y="1545339"/>
                  </a:lnTo>
                  <a:lnTo>
                    <a:pt x="15935" y="1498976"/>
                  </a:lnTo>
                  <a:lnTo>
                    <a:pt x="22847" y="1452997"/>
                  </a:lnTo>
                  <a:lnTo>
                    <a:pt x="30962" y="1407420"/>
                  </a:lnTo>
                  <a:lnTo>
                    <a:pt x="40263" y="1362261"/>
                  </a:lnTo>
                  <a:lnTo>
                    <a:pt x="50733" y="1317536"/>
                  </a:lnTo>
                  <a:lnTo>
                    <a:pt x="62356" y="1273263"/>
                  </a:lnTo>
                  <a:lnTo>
                    <a:pt x="75116" y="1229457"/>
                  </a:lnTo>
                  <a:lnTo>
                    <a:pt x="88995" y="1186135"/>
                  </a:lnTo>
                  <a:lnTo>
                    <a:pt x="103977" y="1143314"/>
                  </a:lnTo>
                  <a:lnTo>
                    <a:pt x="120045" y="1101009"/>
                  </a:lnTo>
                  <a:lnTo>
                    <a:pt x="137183" y="1059239"/>
                  </a:lnTo>
                  <a:lnTo>
                    <a:pt x="155374" y="1018019"/>
                  </a:lnTo>
                  <a:lnTo>
                    <a:pt x="174602" y="977365"/>
                  </a:lnTo>
                  <a:lnTo>
                    <a:pt x="194849" y="937295"/>
                  </a:lnTo>
                  <a:lnTo>
                    <a:pt x="216099" y="897825"/>
                  </a:lnTo>
                  <a:lnTo>
                    <a:pt x="238336" y="858971"/>
                  </a:lnTo>
                  <a:lnTo>
                    <a:pt x="261543" y="820750"/>
                  </a:lnTo>
                  <a:lnTo>
                    <a:pt x="285703" y="783178"/>
                  </a:lnTo>
                  <a:lnTo>
                    <a:pt x="310799" y="746273"/>
                  </a:lnTo>
                  <a:lnTo>
                    <a:pt x="336816" y="710049"/>
                  </a:lnTo>
                  <a:lnTo>
                    <a:pt x="363735" y="674525"/>
                  </a:lnTo>
                  <a:lnTo>
                    <a:pt x="391542" y="639716"/>
                  </a:lnTo>
                  <a:lnTo>
                    <a:pt x="420218" y="605640"/>
                  </a:lnTo>
                  <a:lnTo>
                    <a:pt x="449748" y="572312"/>
                  </a:lnTo>
                  <a:lnTo>
                    <a:pt x="480115" y="539749"/>
                  </a:lnTo>
                  <a:lnTo>
                    <a:pt x="511302" y="507968"/>
                  </a:lnTo>
                  <a:lnTo>
                    <a:pt x="543292" y="476985"/>
                  </a:lnTo>
                  <a:lnTo>
                    <a:pt x="576069" y="446816"/>
                  </a:lnTo>
                  <a:lnTo>
                    <a:pt x="609616" y="417479"/>
                  </a:lnTo>
                  <a:lnTo>
                    <a:pt x="643917" y="388990"/>
                  </a:lnTo>
                  <a:lnTo>
                    <a:pt x="678955" y="361365"/>
                  </a:lnTo>
                  <a:lnTo>
                    <a:pt x="714713" y="334621"/>
                  </a:lnTo>
                  <a:lnTo>
                    <a:pt x="751175" y="308774"/>
                  </a:lnTo>
                  <a:lnTo>
                    <a:pt x="788323" y="283842"/>
                  </a:lnTo>
                  <a:lnTo>
                    <a:pt x="826143" y="259839"/>
                  </a:lnTo>
                  <a:lnTo>
                    <a:pt x="864616" y="236784"/>
                  </a:lnTo>
                  <a:lnTo>
                    <a:pt x="903726" y="214692"/>
                  </a:lnTo>
                  <a:lnTo>
                    <a:pt x="943456" y="193580"/>
                  </a:lnTo>
                  <a:lnTo>
                    <a:pt x="983790" y="173465"/>
                  </a:lnTo>
                  <a:lnTo>
                    <a:pt x="1024712" y="154363"/>
                  </a:lnTo>
                  <a:lnTo>
                    <a:pt x="1066204" y="136290"/>
                  </a:lnTo>
                  <a:lnTo>
                    <a:pt x="1108250" y="119264"/>
                  </a:lnTo>
                  <a:lnTo>
                    <a:pt x="1150834" y="103300"/>
                  </a:lnTo>
                  <a:lnTo>
                    <a:pt x="1193938" y="88416"/>
                  </a:lnTo>
                  <a:lnTo>
                    <a:pt x="1237546" y="74627"/>
                  </a:lnTo>
                  <a:lnTo>
                    <a:pt x="1281641" y="61951"/>
                  </a:lnTo>
                  <a:lnTo>
                    <a:pt x="1326207" y="50403"/>
                  </a:lnTo>
                  <a:lnTo>
                    <a:pt x="1371228" y="40001"/>
                  </a:lnTo>
                  <a:lnTo>
                    <a:pt x="1416685" y="30761"/>
                  </a:lnTo>
                  <a:lnTo>
                    <a:pt x="1462564" y="22699"/>
                  </a:lnTo>
                  <a:lnTo>
                    <a:pt x="1508847" y="15832"/>
                  </a:lnTo>
                  <a:lnTo>
                    <a:pt x="1555517" y="10176"/>
                  </a:lnTo>
                  <a:lnTo>
                    <a:pt x="1602558" y="5749"/>
                  </a:lnTo>
                  <a:lnTo>
                    <a:pt x="1649954" y="2566"/>
                  </a:lnTo>
                  <a:lnTo>
                    <a:pt x="1697687" y="644"/>
                  </a:lnTo>
                  <a:lnTo>
                    <a:pt x="1745742" y="0"/>
                  </a:lnTo>
                  <a:lnTo>
                    <a:pt x="1793796" y="644"/>
                  </a:lnTo>
                  <a:lnTo>
                    <a:pt x="1841529" y="2566"/>
                  </a:lnTo>
                  <a:lnTo>
                    <a:pt x="1888925" y="5749"/>
                  </a:lnTo>
                  <a:lnTo>
                    <a:pt x="1935966" y="10176"/>
                  </a:lnTo>
                  <a:lnTo>
                    <a:pt x="1982636" y="15832"/>
                  </a:lnTo>
                  <a:lnTo>
                    <a:pt x="2028919" y="22699"/>
                  </a:lnTo>
                  <a:lnTo>
                    <a:pt x="2074798" y="30761"/>
                  </a:lnTo>
                  <a:lnTo>
                    <a:pt x="2120255" y="40001"/>
                  </a:lnTo>
                  <a:lnTo>
                    <a:pt x="2165276" y="50403"/>
                  </a:lnTo>
                  <a:lnTo>
                    <a:pt x="2209842" y="61951"/>
                  </a:lnTo>
                  <a:lnTo>
                    <a:pt x="2253937" y="74627"/>
                  </a:lnTo>
                  <a:lnTo>
                    <a:pt x="2297545" y="88416"/>
                  </a:lnTo>
                  <a:lnTo>
                    <a:pt x="2340649" y="103300"/>
                  </a:lnTo>
                  <a:lnTo>
                    <a:pt x="2383233" y="119264"/>
                  </a:lnTo>
                  <a:lnTo>
                    <a:pt x="2425279" y="136290"/>
                  </a:lnTo>
                  <a:lnTo>
                    <a:pt x="2466771" y="154363"/>
                  </a:lnTo>
                  <a:lnTo>
                    <a:pt x="2507693" y="173465"/>
                  </a:lnTo>
                  <a:lnTo>
                    <a:pt x="2548027" y="193580"/>
                  </a:lnTo>
                  <a:lnTo>
                    <a:pt x="2587757" y="214692"/>
                  </a:lnTo>
                  <a:lnTo>
                    <a:pt x="2626867" y="236784"/>
                  </a:lnTo>
                  <a:lnTo>
                    <a:pt x="2665340" y="259839"/>
                  </a:lnTo>
                  <a:lnTo>
                    <a:pt x="2703160" y="283842"/>
                  </a:lnTo>
                  <a:lnTo>
                    <a:pt x="2740308" y="308774"/>
                  </a:lnTo>
                  <a:lnTo>
                    <a:pt x="2776770" y="334621"/>
                  </a:lnTo>
                  <a:lnTo>
                    <a:pt x="2812528" y="361365"/>
                  </a:lnTo>
                  <a:lnTo>
                    <a:pt x="2847566" y="388990"/>
                  </a:lnTo>
                  <a:lnTo>
                    <a:pt x="2881867" y="417479"/>
                  </a:lnTo>
                  <a:lnTo>
                    <a:pt x="2915414" y="446816"/>
                  </a:lnTo>
                  <a:lnTo>
                    <a:pt x="2948191" y="476985"/>
                  </a:lnTo>
                  <a:lnTo>
                    <a:pt x="2980181" y="507968"/>
                  </a:lnTo>
                  <a:lnTo>
                    <a:pt x="3011368" y="539749"/>
                  </a:lnTo>
                  <a:lnTo>
                    <a:pt x="3041735" y="572312"/>
                  </a:lnTo>
                  <a:lnTo>
                    <a:pt x="3071265" y="605640"/>
                  </a:lnTo>
                  <a:lnTo>
                    <a:pt x="3099941" y="639716"/>
                  </a:lnTo>
                  <a:lnTo>
                    <a:pt x="3127748" y="674525"/>
                  </a:lnTo>
                  <a:lnTo>
                    <a:pt x="3154667" y="710049"/>
                  </a:lnTo>
                  <a:lnTo>
                    <a:pt x="3180684" y="746273"/>
                  </a:lnTo>
                  <a:lnTo>
                    <a:pt x="3205780" y="783178"/>
                  </a:lnTo>
                  <a:lnTo>
                    <a:pt x="3229940" y="820750"/>
                  </a:lnTo>
                  <a:lnTo>
                    <a:pt x="3253147" y="858971"/>
                  </a:lnTo>
                  <a:lnTo>
                    <a:pt x="3275384" y="897825"/>
                  </a:lnTo>
                  <a:lnTo>
                    <a:pt x="3296634" y="937295"/>
                  </a:lnTo>
                  <a:lnTo>
                    <a:pt x="3316881" y="977365"/>
                  </a:lnTo>
                  <a:lnTo>
                    <a:pt x="3336109" y="1018019"/>
                  </a:lnTo>
                  <a:lnTo>
                    <a:pt x="3354300" y="1059239"/>
                  </a:lnTo>
                  <a:lnTo>
                    <a:pt x="3371438" y="1101009"/>
                  </a:lnTo>
                  <a:lnTo>
                    <a:pt x="3387506" y="1143314"/>
                  </a:lnTo>
                  <a:lnTo>
                    <a:pt x="3402488" y="1186135"/>
                  </a:lnTo>
                  <a:lnTo>
                    <a:pt x="3416367" y="1229457"/>
                  </a:lnTo>
                  <a:lnTo>
                    <a:pt x="3429127" y="1273263"/>
                  </a:lnTo>
                  <a:lnTo>
                    <a:pt x="3440750" y="1317536"/>
                  </a:lnTo>
                  <a:lnTo>
                    <a:pt x="3451220" y="1362261"/>
                  </a:lnTo>
                  <a:lnTo>
                    <a:pt x="3460521" y="1407420"/>
                  </a:lnTo>
                  <a:lnTo>
                    <a:pt x="3468636" y="1452997"/>
                  </a:lnTo>
                  <a:lnTo>
                    <a:pt x="3475548" y="1498976"/>
                  </a:lnTo>
                  <a:lnTo>
                    <a:pt x="3481240" y="1545339"/>
                  </a:lnTo>
                  <a:lnTo>
                    <a:pt x="3485697" y="1592071"/>
                  </a:lnTo>
                  <a:lnTo>
                    <a:pt x="3488900" y="1639155"/>
                  </a:lnTo>
                  <a:lnTo>
                    <a:pt x="3490835" y="1686574"/>
                  </a:lnTo>
                  <a:lnTo>
                    <a:pt x="3491483" y="1734311"/>
                  </a:lnTo>
                  <a:lnTo>
                    <a:pt x="3490835" y="1782049"/>
                  </a:lnTo>
                  <a:lnTo>
                    <a:pt x="3488900" y="1829468"/>
                  </a:lnTo>
                  <a:lnTo>
                    <a:pt x="3485697" y="1876552"/>
                  </a:lnTo>
                  <a:lnTo>
                    <a:pt x="3481240" y="1923284"/>
                  </a:lnTo>
                  <a:lnTo>
                    <a:pt x="3475548" y="1969647"/>
                  </a:lnTo>
                  <a:lnTo>
                    <a:pt x="3468636" y="2015626"/>
                  </a:lnTo>
                  <a:lnTo>
                    <a:pt x="3460521" y="2061203"/>
                  </a:lnTo>
                  <a:lnTo>
                    <a:pt x="3451220" y="2106362"/>
                  </a:lnTo>
                  <a:lnTo>
                    <a:pt x="3440750" y="2151087"/>
                  </a:lnTo>
                  <a:lnTo>
                    <a:pt x="3429127" y="2195360"/>
                  </a:lnTo>
                  <a:lnTo>
                    <a:pt x="3416367" y="2239166"/>
                  </a:lnTo>
                  <a:lnTo>
                    <a:pt x="3402488" y="2282488"/>
                  </a:lnTo>
                  <a:lnTo>
                    <a:pt x="3387506" y="2325309"/>
                  </a:lnTo>
                  <a:lnTo>
                    <a:pt x="3371438" y="2367614"/>
                  </a:lnTo>
                  <a:lnTo>
                    <a:pt x="3354300" y="2409384"/>
                  </a:lnTo>
                  <a:lnTo>
                    <a:pt x="3336109" y="2450604"/>
                  </a:lnTo>
                  <a:lnTo>
                    <a:pt x="3316881" y="2491258"/>
                  </a:lnTo>
                  <a:lnTo>
                    <a:pt x="3296634" y="2531328"/>
                  </a:lnTo>
                  <a:lnTo>
                    <a:pt x="3275384" y="2570798"/>
                  </a:lnTo>
                  <a:lnTo>
                    <a:pt x="3253147" y="2609652"/>
                  </a:lnTo>
                  <a:lnTo>
                    <a:pt x="3229940" y="2647873"/>
                  </a:lnTo>
                  <a:lnTo>
                    <a:pt x="3205780" y="2685445"/>
                  </a:lnTo>
                  <a:lnTo>
                    <a:pt x="3180684" y="2722350"/>
                  </a:lnTo>
                  <a:lnTo>
                    <a:pt x="3154667" y="2758574"/>
                  </a:lnTo>
                  <a:lnTo>
                    <a:pt x="3127748" y="2794098"/>
                  </a:lnTo>
                  <a:lnTo>
                    <a:pt x="3099941" y="2828907"/>
                  </a:lnTo>
                  <a:lnTo>
                    <a:pt x="3071265" y="2862983"/>
                  </a:lnTo>
                  <a:lnTo>
                    <a:pt x="3041735" y="2896311"/>
                  </a:lnTo>
                  <a:lnTo>
                    <a:pt x="3011368" y="2928874"/>
                  </a:lnTo>
                  <a:lnTo>
                    <a:pt x="2980182" y="2960655"/>
                  </a:lnTo>
                  <a:lnTo>
                    <a:pt x="2948191" y="2991638"/>
                  </a:lnTo>
                  <a:lnTo>
                    <a:pt x="2915414" y="3021807"/>
                  </a:lnTo>
                  <a:lnTo>
                    <a:pt x="2881867" y="3051144"/>
                  </a:lnTo>
                  <a:lnTo>
                    <a:pt x="2847566" y="3079633"/>
                  </a:lnTo>
                  <a:lnTo>
                    <a:pt x="2812528" y="3107258"/>
                  </a:lnTo>
                  <a:lnTo>
                    <a:pt x="2776770" y="3134002"/>
                  </a:lnTo>
                  <a:lnTo>
                    <a:pt x="2740308" y="3159849"/>
                  </a:lnTo>
                  <a:lnTo>
                    <a:pt x="2703160" y="3184781"/>
                  </a:lnTo>
                  <a:lnTo>
                    <a:pt x="2665340" y="3208784"/>
                  </a:lnTo>
                  <a:lnTo>
                    <a:pt x="2626868" y="3231839"/>
                  </a:lnTo>
                  <a:lnTo>
                    <a:pt x="2587757" y="3253931"/>
                  </a:lnTo>
                  <a:lnTo>
                    <a:pt x="2548027" y="3275043"/>
                  </a:lnTo>
                  <a:lnTo>
                    <a:pt x="2507693" y="3295158"/>
                  </a:lnTo>
                  <a:lnTo>
                    <a:pt x="2466771" y="3314260"/>
                  </a:lnTo>
                  <a:lnTo>
                    <a:pt x="2425279" y="3332333"/>
                  </a:lnTo>
                  <a:lnTo>
                    <a:pt x="2383233" y="3349359"/>
                  </a:lnTo>
                  <a:lnTo>
                    <a:pt x="2340649" y="3365323"/>
                  </a:lnTo>
                  <a:lnTo>
                    <a:pt x="2297545" y="3380207"/>
                  </a:lnTo>
                  <a:lnTo>
                    <a:pt x="2253937" y="3393996"/>
                  </a:lnTo>
                  <a:lnTo>
                    <a:pt x="2209842" y="3406672"/>
                  </a:lnTo>
                  <a:lnTo>
                    <a:pt x="2165276" y="3418220"/>
                  </a:lnTo>
                  <a:lnTo>
                    <a:pt x="2120255" y="3428622"/>
                  </a:lnTo>
                  <a:lnTo>
                    <a:pt x="2074798" y="3437862"/>
                  </a:lnTo>
                  <a:lnTo>
                    <a:pt x="2028919" y="3445924"/>
                  </a:lnTo>
                  <a:lnTo>
                    <a:pt x="1982636" y="3452791"/>
                  </a:lnTo>
                  <a:lnTo>
                    <a:pt x="1935966" y="3458447"/>
                  </a:lnTo>
                  <a:lnTo>
                    <a:pt x="1888925" y="3462874"/>
                  </a:lnTo>
                  <a:lnTo>
                    <a:pt x="1841529" y="3466057"/>
                  </a:lnTo>
                  <a:lnTo>
                    <a:pt x="1793796" y="3467979"/>
                  </a:lnTo>
                  <a:lnTo>
                    <a:pt x="1745742" y="3468624"/>
                  </a:lnTo>
                  <a:lnTo>
                    <a:pt x="1697687" y="3467979"/>
                  </a:lnTo>
                  <a:lnTo>
                    <a:pt x="1649954" y="3466057"/>
                  </a:lnTo>
                  <a:lnTo>
                    <a:pt x="1602558" y="3462874"/>
                  </a:lnTo>
                  <a:lnTo>
                    <a:pt x="1555517" y="3458447"/>
                  </a:lnTo>
                  <a:lnTo>
                    <a:pt x="1508847" y="3452791"/>
                  </a:lnTo>
                  <a:lnTo>
                    <a:pt x="1462564" y="3445924"/>
                  </a:lnTo>
                  <a:lnTo>
                    <a:pt x="1416685" y="3437862"/>
                  </a:lnTo>
                  <a:lnTo>
                    <a:pt x="1371228" y="3428622"/>
                  </a:lnTo>
                  <a:lnTo>
                    <a:pt x="1326207" y="3418220"/>
                  </a:lnTo>
                  <a:lnTo>
                    <a:pt x="1281641" y="3406672"/>
                  </a:lnTo>
                  <a:lnTo>
                    <a:pt x="1237546" y="3393996"/>
                  </a:lnTo>
                  <a:lnTo>
                    <a:pt x="1193938" y="3380207"/>
                  </a:lnTo>
                  <a:lnTo>
                    <a:pt x="1150834" y="3365323"/>
                  </a:lnTo>
                  <a:lnTo>
                    <a:pt x="1108250" y="3349359"/>
                  </a:lnTo>
                  <a:lnTo>
                    <a:pt x="1066204" y="3332333"/>
                  </a:lnTo>
                  <a:lnTo>
                    <a:pt x="1024712" y="3314260"/>
                  </a:lnTo>
                  <a:lnTo>
                    <a:pt x="983790" y="3295158"/>
                  </a:lnTo>
                  <a:lnTo>
                    <a:pt x="943456" y="3275043"/>
                  </a:lnTo>
                  <a:lnTo>
                    <a:pt x="903726" y="3253931"/>
                  </a:lnTo>
                  <a:lnTo>
                    <a:pt x="864616" y="3231839"/>
                  </a:lnTo>
                  <a:lnTo>
                    <a:pt x="826143" y="3208784"/>
                  </a:lnTo>
                  <a:lnTo>
                    <a:pt x="788323" y="3184781"/>
                  </a:lnTo>
                  <a:lnTo>
                    <a:pt x="751175" y="3159849"/>
                  </a:lnTo>
                  <a:lnTo>
                    <a:pt x="714713" y="3134002"/>
                  </a:lnTo>
                  <a:lnTo>
                    <a:pt x="678955" y="3107258"/>
                  </a:lnTo>
                  <a:lnTo>
                    <a:pt x="643917" y="3079633"/>
                  </a:lnTo>
                  <a:lnTo>
                    <a:pt x="609616" y="3051144"/>
                  </a:lnTo>
                  <a:lnTo>
                    <a:pt x="576069" y="3021807"/>
                  </a:lnTo>
                  <a:lnTo>
                    <a:pt x="543292" y="2991638"/>
                  </a:lnTo>
                  <a:lnTo>
                    <a:pt x="511302" y="2960655"/>
                  </a:lnTo>
                  <a:lnTo>
                    <a:pt x="480115" y="2928874"/>
                  </a:lnTo>
                  <a:lnTo>
                    <a:pt x="449748" y="2896311"/>
                  </a:lnTo>
                  <a:lnTo>
                    <a:pt x="420218" y="2862983"/>
                  </a:lnTo>
                  <a:lnTo>
                    <a:pt x="391542" y="2828907"/>
                  </a:lnTo>
                  <a:lnTo>
                    <a:pt x="363735" y="2794098"/>
                  </a:lnTo>
                  <a:lnTo>
                    <a:pt x="336816" y="2758574"/>
                  </a:lnTo>
                  <a:lnTo>
                    <a:pt x="310799" y="2722350"/>
                  </a:lnTo>
                  <a:lnTo>
                    <a:pt x="285703" y="2685445"/>
                  </a:lnTo>
                  <a:lnTo>
                    <a:pt x="261543" y="2647873"/>
                  </a:lnTo>
                  <a:lnTo>
                    <a:pt x="238336" y="2609652"/>
                  </a:lnTo>
                  <a:lnTo>
                    <a:pt x="216099" y="2570798"/>
                  </a:lnTo>
                  <a:lnTo>
                    <a:pt x="194849" y="2531328"/>
                  </a:lnTo>
                  <a:lnTo>
                    <a:pt x="174602" y="2491258"/>
                  </a:lnTo>
                  <a:lnTo>
                    <a:pt x="155374" y="2450604"/>
                  </a:lnTo>
                  <a:lnTo>
                    <a:pt x="137183" y="2409384"/>
                  </a:lnTo>
                  <a:lnTo>
                    <a:pt x="120045" y="2367614"/>
                  </a:lnTo>
                  <a:lnTo>
                    <a:pt x="103977" y="2325309"/>
                  </a:lnTo>
                  <a:lnTo>
                    <a:pt x="88995" y="2282488"/>
                  </a:lnTo>
                  <a:lnTo>
                    <a:pt x="75116" y="2239166"/>
                  </a:lnTo>
                  <a:lnTo>
                    <a:pt x="62357" y="2195360"/>
                  </a:lnTo>
                  <a:lnTo>
                    <a:pt x="50733" y="2151087"/>
                  </a:lnTo>
                  <a:lnTo>
                    <a:pt x="40263" y="2106362"/>
                  </a:lnTo>
                  <a:lnTo>
                    <a:pt x="30962" y="2061203"/>
                  </a:lnTo>
                  <a:lnTo>
                    <a:pt x="22847" y="2015626"/>
                  </a:lnTo>
                  <a:lnTo>
                    <a:pt x="15935" y="1969647"/>
                  </a:lnTo>
                  <a:lnTo>
                    <a:pt x="10243" y="1923284"/>
                  </a:lnTo>
                  <a:lnTo>
                    <a:pt x="5786" y="1876552"/>
                  </a:lnTo>
                  <a:lnTo>
                    <a:pt x="2583" y="1829468"/>
                  </a:lnTo>
                  <a:lnTo>
                    <a:pt x="648" y="1782049"/>
                  </a:lnTo>
                  <a:lnTo>
                    <a:pt x="0" y="1734311"/>
                  </a:lnTo>
                  <a:close/>
                </a:path>
              </a:pathLst>
            </a:custGeom>
            <a:noFill/>
            <a:ln w="12600">
              <a:solidFill>
                <a:srgbClr val="003300"/>
              </a:solidFill>
              <a:round/>
            </a:ln>
          </p:spPr>
          <p:style>
            <a:lnRef idx="0">
              <a:scrgbClr r="0" g="0" b="0"/>
            </a:lnRef>
            <a:fillRef idx="0">
              <a:scrgbClr r="0" g="0" b="0"/>
            </a:fillRef>
            <a:effectRef idx="0">
              <a:scrgbClr r="0" g="0" b="0"/>
            </a:effectRef>
            <a:fontRef idx="minor"/>
          </p:style>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8" name="Group 1"/>
          <p:cNvGrpSpPr/>
          <p:nvPr/>
        </p:nvGrpSpPr>
        <p:grpSpPr>
          <a:xfrm>
            <a:off x="6980040" y="1833480"/>
            <a:ext cx="4195800" cy="3512880"/>
            <a:chOff x="6980040" y="1833480"/>
            <a:chExt cx="4195800" cy="3512880"/>
          </a:xfrm>
        </p:grpSpPr>
        <p:pic>
          <p:nvPicPr>
            <p:cNvPr id="649" name="object 3"/>
            <p:cNvPicPr/>
            <p:nvPr/>
          </p:nvPicPr>
          <p:blipFill>
            <a:blip r:embed="rId2"/>
            <a:stretch/>
          </p:blipFill>
          <p:spPr>
            <a:xfrm>
              <a:off x="6980040" y="1833480"/>
              <a:ext cx="4195800" cy="3512880"/>
            </a:xfrm>
            <a:prstGeom prst="rect">
              <a:avLst/>
            </a:prstGeom>
            <a:ln>
              <a:noFill/>
            </a:ln>
          </p:spPr>
        </p:pic>
        <p:sp>
          <p:nvSpPr>
            <p:cNvPr id="650" name="CustomShape 2"/>
            <p:cNvSpPr/>
            <p:nvPr/>
          </p:nvSpPr>
          <p:spPr>
            <a:xfrm>
              <a:off x="6996600" y="1841040"/>
              <a:ext cx="4111920" cy="3438360"/>
            </a:xfrm>
            <a:custGeom>
              <a:avLst/>
              <a:gdLst/>
              <a:ahLst/>
              <a:cxnLst/>
              <a:rect l="l" t="t" r="r" b="b"/>
              <a:pathLst>
                <a:path w="4113529" h="3439795">
                  <a:moveTo>
                    <a:pt x="3539998" y="0"/>
                  </a:moveTo>
                  <a:lnTo>
                    <a:pt x="573277" y="0"/>
                  </a:lnTo>
                  <a:lnTo>
                    <a:pt x="526260" y="1900"/>
                  </a:lnTo>
                  <a:lnTo>
                    <a:pt x="480289" y="7503"/>
                  </a:lnTo>
                  <a:lnTo>
                    <a:pt x="435513" y="16661"/>
                  </a:lnTo>
                  <a:lnTo>
                    <a:pt x="392078" y="29226"/>
                  </a:lnTo>
                  <a:lnTo>
                    <a:pt x="350133" y="45051"/>
                  </a:lnTo>
                  <a:lnTo>
                    <a:pt x="309824" y="63988"/>
                  </a:lnTo>
                  <a:lnTo>
                    <a:pt x="271300" y="85890"/>
                  </a:lnTo>
                  <a:lnTo>
                    <a:pt x="234708" y="110609"/>
                  </a:lnTo>
                  <a:lnTo>
                    <a:pt x="200195" y="137998"/>
                  </a:lnTo>
                  <a:lnTo>
                    <a:pt x="167909" y="167909"/>
                  </a:lnTo>
                  <a:lnTo>
                    <a:pt x="137998" y="200195"/>
                  </a:lnTo>
                  <a:lnTo>
                    <a:pt x="110609" y="234708"/>
                  </a:lnTo>
                  <a:lnTo>
                    <a:pt x="85890" y="271300"/>
                  </a:lnTo>
                  <a:lnTo>
                    <a:pt x="63988" y="309824"/>
                  </a:lnTo>
                  <a:lnTo>
                    <a:pt x="45051" y="350133"/>
                  </a:lnTo>
                  <a:lnTo>
                    <a:pt x="29226" y="392078"/>
                  </a:lnTo>
                  <a:lnTo>
                    <a:pt x="16661" y="435513"/>
                  </a:lnTo>
                  <a:lnTo>
                    <a:pt x="7503" y="480289"/>
                  </a:lnTo>
                  <a:lnTo>
                    <a:pt x="1900" y="526260"/>
                  </a:lnTo>
                  <a:lnTo>
                    <a:pt x="0" y="573278"/>
                  </a:lnTo>
                  <a:lnTo>
                    <a:pt x="0" y="2866390"/>
                  </a:lnTo>
                  <a:lnTo>
                    <a:pt x="1900" y="2913407"/>
                  </a:lnTo>
                  <a:lnTo>
                    <a:pt x="7503" y="2959378"/>
                  </a:lnTo>
                  <a:lnTo>
                    <a:pt x="16661" y="3004154"/>
                  </a:lnTo>
                  <a:lnTo>
                    <a:pt x="29226" y="3047589"/>
                  </a:lnTo>
                  <a:lnTo>
                    <a:pt x="45051" y="3089534"/>
                  </a:lnTo>
                  <a:lnTo>
                    <a:pt x="63988" y="3129843"/>
                  </a:lnTo>
                  <a:lnTo>
                    <a:pt x="85890" y="3168367"/>
                  </a:lnTo>
                  <a:lnTo>
                    <a:pt x="110609" y="3204959"/>
                  </a:lnTo>
                  <a:lnTo>
                    <a:pt x="137998" y="3239472"/>
                  </a:lnTo>
                  <a:lnTo>
                    <a:pt x="167909" y="3271758"/>
                  </a:lnTo>
                  <a:lnTo>
                    <a:pt x="200195" y="3301669"/>
                  </a:lnTo>
                  <a:lnTo>
                    <a:pt x="234708" y="3329058"/>
                  </a:lnTo>
                  <a:lnTo>
                    <a:pt x="271300" y="3353777"/>
                  </a:lnTo>
                  <a:lnTo>
                    <a:pt x="309824" y="3375679"/>
                  </a:lnTo>
                  <a:lnTo>
                    <a:pt x="350133" y="3394616"/>
                  </a:lnTo>
                  <a:lnTo>
                    <a:pt x="392078" y="3410441"/>
                  </a:lnTo>
                  <a:lnTo>
                    <a:pt x="435513" y="3423006"/>
                  </a:lnTo>
                  <a:lnTo>
                    <a:pt x="480289" y="3432164"/>
                  </a:lnTo>
                  <a:lnTo>
                    <a:pt x="526260" y="3437767"/>
                  </a:lnTo>
                  <a:lnTo>
                    <a:pt x="573277" y="3439668"/>
                  </a:lnTo>
                  <a:lnTo>
                    <a:pt x="3539998" y="3439668"/>
                  </a:lnTo>
                  <a:lnTo>
                    <a:pt x="3587015" y="3437767"/>
                  </a:lnTo>
                  <a:lnTo>
                    <a:pt x="3632986" y="3432164"/>
                  </a:lnTo>
                  <a:lnTo>
                    <a:pt x="3677762" y="3423006"/>
                  </a:lnTo>
                  <a:lnTo>
                    <a:pt x="3721197" y="3410441"/>
                  </a:lnTo>
                  <a:lnTo>
                    <a:pt x="3763142" y="3394616"/>
                  </a:lnTo>
                  <a:lnTo>
                    <a:pt x="3803451" y="3375679"/>
                  </a:lnTo>
                  <a:lnTo>
                    <a:pt x="3841975" y="3353777"/>
                  </a:lnTo>
                  <a:lnTo>
                    <a:pt x="3878567" y="3329058"/>
                  </a:lnTo>
                  <a:lnTo>
                    <a:pt x="3913080" y="3301669"/>
                  </a:lnTo>
                  <a:lnTo>
                    <a:pt x="3945366" y="3271758"/>
                  </a:lnTo>
                  <a:lnTo>
                    <a:pt x="3975277" y="3239472"/>
                  </a:lnTo>
                  <a:lnTo>
                    <a:pt x="4002666" y="3204959"/>
                  </a:lnTo>
                  <a:lnTo>
                    <a:pt x="4027385" y="3168367"/>
                  </a:lnTo>
                  <a:lnTo>
                    <a:pt x="4049287" y="3129843"/>
                  </a:lnTo>
                  <a:lnTo>
                    <a:pt x="4068224" y="3089534"/>
                  </a:lnTo>
                  <a:lnTo>
                    <a:pt x="4084049" y="3047589"/>
                  </a:lnTo>
                  <a:lnTo>
                    <a:pt x="4096614" y="3004154"/>
                  </a:lnTo>
                  <a:lnTo>
                    <a:pt x="4105772" y="2959378"/>
                  </a:lnTo>
                  <a:lnTo>
                    <a:pt x="4111375" y="2913407"/>
                  </a:lnTo>
                  <a:lnTo>
                    <a:pt x="4113276" y="2866390"/>
                  </a:lnTo>
                  <a:lnTo>
                    <a:pt x="4113276" y="573278"/>
                  </a:lnTo>
                  <a:lnTo>
                    <a:pt x="4111375" y="526260"/>
                  </a:lnTo>
                  <a:lnTo>
                    <a:pt x="4105772" y="480289"/>
                  </a:lnTo>
                  <a:lnTo>
                    <a:pt x="4096614" y="435513"/>
                  </a:lnTo>
                  <a:lnTo>
                    <a:pt x="4084049" y="392078"/>
                  </a:lnTo>
                  <a:lnTo>
                    <a:pt x="4068224" y="350133"/>
                  </a:lnTo>
                  <a:lnTo>
                    <a:pt x="4049287" y="309824"/>
                  </a:lnTo>
                  <a:lnTo>
                    <a:pt x="4027385" y="271300"/>
                  </a:lnTo>
                  <a:lnTo>
                    <a:pt x="4002666" y="234708"/>
                  </a:lnTo>
                  <a:lnTo>
                    <a:pt x="3975277" y="200195"/>
                  </a:lnTo>
                  <a:lnTo>
                    <a:pt x="3945366" y="167909"/>
                  </a:lnTo>
                  <a:lnTo>
                    <a:pt x="3913080" y="137998"/>
                  </a:lnTo>
                  <a:lnTo>
                    <a:pt x="3878567" y="110609"/>
                  </a:lnTo>
                  <a:lnTo>
                    <a:pt x="3841975" y="85890"/>
                  </a:lnTo>
                  <a:lnTo>
                    <a:pt x="3803451" y="63988"/>
                  </a:lnTo>
                  <a:lnTo>
                    <a:pt x="3763142" y="45051"/>
                  </a:lnTo>
                  <a:lnTo>
                    <a:pt x="3721197" y="29226"/>
                  </a:lnTo>
                  <a:lnTo>
                    <a:pt x="3677762" y="16661"/>
                  </a:lnTo>
                  <a:lnTo>
                    <a:pt x="3632986" y="7503"/>
                  </a:lnTo>
                  <a:lnTo>
                    <a:pt x="3587015" y="1900"/>
                  </a:lnTo>
                  <a:lnTo>
                    <a:pt x="3539998" y="0"/>
                  </a:lnTo>
                  <a:close/>
                </a:path>
              </a:pathLst>
            </a:custGeom>
            <a:solidFill>
              <a:srgbClr val="A9D18E"/>
            </a:solidFill>
            <a:ln>
              <a:noFill/>
            </a:ln>
          </p:spPr>
          <p:style>
            <a:lnRef idx="0">
              <a:scrgbClr r="0" g="0" b="0"/>
            </a:lnRef>
            <a:fillRef idx="0">
              <a:scrgbClr r="0" g="0" b="0"/>
            </a:fillRef>
            <a:effectRef idx="0">
              <a:scrgbClr r="0" g="0" b="0"/>
            </a:effectRef>
            <a:fontRef idx="minor"/>
          </p:style>
        </p:sp>
      </p:grpSp>
      <p:grpSp>
        <p:nvGrpSpPr>
          <p:cNvPr id="651" name="Group 3"/>
          <p:cNvGrpSpPr/>
          <p:nvPr/>
        </p:nvGrpSpPr>
        <p:grpSpPr>
          <a:xfrm>
            <a:off x="300240" y="1051560"/>
            <a:ext cx="5404320" cy="4893840"/>
            <a:chOff x="300240" y="1051560"/>
            <a:chExt cx="5404320" cy="4893840"/>
          </a:xfrm>
        </p:grpSpPr>
        <p:pic>
          <p:nvPicPr>
            <p:cNvPr id="652" name="object 6"/>
            <p:cNvPicPr/>
            <p:nvPr/>
          </p:nvPicPr>
          <p:blipFill>
            <a:blip r:embed="rId3"/>
            <a:stretch/>
          </p:blipFill>
          <p:spPr>
            <a:xfrm>
              <a:off x="300240" y="1051560"/>
              <a:ext cx="5404320" cy="4893840"/>
            </a:xfrm>
            <a:prstGeom prst="rect">
              <a:avLst/>
            </a:prstGeom>
            <a:ln>
              <a:noFill/>
            </a:ln>
          </p:spPr>
        </p:pic>
        <p:sp>
          <p:nvSpPr>
            <p:cNvPr id="653" name="CustomShape 4"/>
            <p:cNvSpPr/>
            <p:nvPr/>
          </p:nvSpPr>
          <p:spPr>
            <a:xfrm>
              <a:off x="317160" y="1059120"/>
              <a:ext cx="5320440" cy="4819320"/>
            </a:xfrm>
            <a:custGeom>
              <a:avLst/>
              <a:gdLst/>
              <a:ahLst/>
              <a:cxnLst/>
              <a:rect l="l" t="t" r="r" b="b"/>
              <a:pathLst>
                <a:path w="5321935" h="4820920">
                  <a:moveTo>
                    <a:pt x="4518406" y="0"/>
                  </a:moveTo>
                  <a:lnTo>
                    <a:pt x="803414" y="0"/>
                  </a:lnTo>
                  <a:lnTo>
                    <a:pt x="754473" y="1466"/>
                  </a:lnTo>
                  <a:lnTo>
                    <a:pt x="706306" y="5808"/>
                  </a:lnTo>
                  <a:lnTo>
                    <a:pt x="659000" y="12942"/>
                  </a:lnTo>
                  <a:lnTo>
                    <a:pt x="612637" y="22785"/>
                  </a:lnTo>
                  <a:lnTo>
                    <a:pt x="567301" y="35252"/>
                  </a:lnTo>
                  <a:lnTo>
                    <a:pt x="523077" y="50259"/>
                  </a:lnTo>
                  <a:lnTo>
                    <a:pt x="480049" y="67722"/>
                  </a:lnTo>
                  <a:lnTo>
                    <a:pt x="438301" y="87557"/>
                  </a:lnTo>
                  <a:lnTo>
                    <a:pt x="397916" y="109680"/>
                  </a:lnTo>
                  <a:lnTo>
                    <a:pt x="358979" y="134008"/>
                  </a:lnTo>
                  <a:lnTo>
                    <a:pt x="321574" y="160456"/>
                  </a:lnTo>
                  <a:lnTo>
                    <a:pt x="285785" y="188939"/>
                  </a:lnTo>
                  <a:lnTo>
                    <a:pt x="251696" y="219375"/>
                  </a:lnTo>
                  <a:lnTo>
                    <a:pt x="219390" y="251679"/>
                  </a:lnTo>
                  <a:lnTo>
                    <a:pt x="188953" y="285767"/>
                  </a:lnTo>
                  <a:lnTo>
                    <a:pt x="160468" y="321555"/>
                  </a:lnTo>
                  <a:lnTo>
                    <a:pt x="134018" y="358959"/>
                  </a:lnTo>
                  <a:lnTo>
                    <a:pt x="109689" y="397895"/>
                  </a:lnTo>
                  <a:lnTo>
                    <a:pt x="87564" y="438279"/>
                  </a:lnTo>
                  <a:lnTo>
                    <a:pt x="67728" y="480028"/>
                  </a:lnTo>
                  <a:lnTo>
                    <a:pt x="50263" y="523056"/>
                  </a:lnTo>
                  <a:lnTo>
                    <a:pt x="35255" y="567280"/>
                  </a:lnTo>
                  <a:lnTo>
                    <a:pt x="22787" y="612616"/>
                  </a:lnTo>
                  <a:lnTo>
                    <a:pt x="12944" y="658981"/>
                  </a:lnTo>
                  <a:lnTo>
                    <a:pt x="5808" y="706289"/>
                  </a:lnTo>
                  <a:lnTo>
                    <a:pt x="1466" y="754457"/>
                  </a:lnTo>
                  <a:lnTo>
                    <a:pt x="0" y="803402"/>
                  </a:lnTo>
                  <a:lnTo>
                    <a:pt x="0" y="4017010"/>
                  </a:lnTo>
                  <a:lnTo>
                    <a:pt x="1466" y="4065954"/>
                  </a:lnTo>
                  <a:lnTo>
                    <a:pt x="5808" y="4114122"/>
                  </a:lnTo>
                  <a:lnTo>
                    <a:pt x="12944" y="4161430"/>
                  </a:lnTo>
                  <a:lnTo>
                    <a:pt x="22787" y="4207795"/>
                  </a:lnTo>
                  <a:lnTo>
                    <a:pt x="35255" y="4253131"/>
                  </a:lnTo>
                  <a:lnTo>
                    <a:pt x="50263" y="4297355"/>
                  </a:lnTo>
                  <a:lnTo>
                    <a:pt x="67728" y="4340383"/>
                  </a:lnTo>
                  <a:lnTo>
                    <a:pt x="87564" y="4382132"/>
                  </a:lnTo>
                  <a:lnTo>
                    <a:pt x="109689" y="4422516"/>
                  </a:lnTo>
                  <a:lnTo>
                    <a:pt x="134018" y="4461452"/>
                  </a:lnTo>
                  <a:lnTo>
                    <a:pt x="160468" y="4498856"/>
                  </a:lnTo>
                  <a:lnTo>
                    <a:pt x="188953" y="4534644"/>
                  </a:lnTo>
                  <a:lnTo>
                    <a:pt x="219390" y="4568732"/>
                  </a:lnTo>
                  <a:lnTo>
                    <a:pt x="251696" y="4601036"/>
                  </a:lnTo>
                  <a:lnTo>
                    <a:pt x="285785" y="4631472"/>
                  </a:lnTo>
                  <a:lnTo>
                    <a:pt x="321574" y="4659955"/>
                  </a:lnTo>
                  <a:lnTo>
                    <a:pt x="358979" y="4686403"/>
                  </a:lnTo>
                  <a:lnTo>
                    <a:pt x="397916" y="4710731"/>
                  </a:lnTo>
                  <a:lnTo>
                    <a:pt x="438301" y="4732854"/>
                  </a:lnTo>
                  <a:lnTo>
                    <a:pt x="480049" y="4752689"/>
                  </a:lnTo>
                  <a:lnTo>
                    <a:pt x="523077" y="4770152"/>
                  </a:lnTo>
                  <a:lnTo>
                    <a:pt x="567301" y="4785159"/>
                  </a:lnTo>
                  <a:lnTo>
                    <a:pt x="612637" y="4797626"/>
                  </a:lnTo>
                  <a:lnTo>
                    <a:pt x="659000" y="4807469"/>
                  </a:lnTo>
                  <a:lnTo>
                    <a:pt x="706306" y="4814603"/>
                  </a:lnTo>
                  <a:lnTo>
                    <a:pt x="754473" y="4818945"/>
                  </a:lnTo>
                  <a:lnTo>
                    <a:pt x="803414" y="4820412"/>
                  </a:lnTo>
                  <a:lnTo>
                    <a:pt x="4518406" y="4820412"/>
                  </a:lnTo>
                  <a:lnTo>
                    <a:pt x="4567350" y="4818945"/>
                  </a:lnTo>
                  <a:lnTo>
                    <a:pt x="4615518" y="4814603"/>
                  </a:lnTo>
                  <a:lnTo>
                    <a:pt x="4662826" y="4807469"/>
                  </a:lnTo>
                  <a:lnTo>
                    <a:pt x="4709191" y="4797626"/>
                  </a:lnTo>
                  <a:lnTo>
                    <a:pt x="4754527" y="4785159"/>
                  </a:lnTo>
                  <a:lnTo>
                    <a:pt x="4798751" y="4770152"/>
                  </a:lnTo>
                  <a:lnTo>
                    <a:pt x="4841779" y="4752689"/>
                  </a:lnTo>
                  <a:lnTo>
                    <a:pt x="4883528" y="4732854"/>
                  </a:lnTo>
                  <a:lnTo>
                    <a:pt x="4923912" y="4710731"/>
                  </a:lnTo>
                  <a:lnTo>
                    <a:pt x="4962848" y="4686403"/>
                  </a:lnTo>
                  <a:lnTo>
                    <a:pt x="5000252" y="4659955"/>
                  </a:lnTo>
                  <a:lnTo>
                    <a:pt x="5036040" y="4631472"/>
                  </a:lnTo>
                  <a:lnTo>
                    <a:pt x="5070128" y="4601036"/>
                  </a:lnTo>
                  <a:lnTo>
                    <a:pt x="5102432" y="4568732"/>
                  </a:lnTo>
                  <a:lnTo>
                    <a:pt x="5132868" y="4534644"/>
                  </a:lnTo>
                  <a:lnTo>
                    <a:pt x="5161351" y="4498856"/>
                  </a:lnTo>
                  <a:lnTo>
                    <a:pt x="5187799" y="4461452"/>
                  </a:lnTo>
                  <a:lnTo>
                    <a:pt x="5212127" y="4422516"/>
                  </a:lnTo>
                  <a:lnTo>
                    <a:pt x="5234250" y="4382132"/>
                  </a:lnTo>
                  <a:lnTo>
                    <a:pt x="5254085" y="4340383"/>
                  </a:lnTo>
                  <a:lnTo>
                    <a:pt x="5271548" y="4297355"/>
                  </a:lnTo>
                  <a:lnTo>
                    <a:pt x="5286555" y="4253131"/>
                  </a:lnTo>
                  <a:lnTo>
                    <a:pt x="5299022" y="4207795"/>
                  </a:lnTo>
                  <a:lnTo>
                    <a:pt x="5308865" y="4161430"/>
                  </a:lnTo>
                  <a:lnTo>
                    <a:pt x="5315999" y="4114122"/>
                  </a:lnTo>
                  <a:lnTo>
                    <a:pt x="5320341" y="4065954"/>
                  </a:lnTo>
                  <a:lnTo>
                    <a:pt x="5321808" y="4017010"/>
                  </a:lnTo>
                  <a:lnTo>
                    <a:pt x="5321808" y="803402"/>
                  </a:lnTo>
                  <a:lnTo>
                    <a:pt x="5320341" y="754457"/>
                  </a:lnTo>
                  <a:lnTo>
                    <a:pt x="5315999" y="706289"/>
                  </a:lnTo>
                  <a:lnTo>
                    <a:pt x="5308865" y="658981"/>
                  </a:lnTo>
                  <a:lnTo>
                    <a:pt x="5299022" y="612616"/>
                  </a:lnTo>
                  <a:lnTo>
                    <a:pt x="5286555" y="567280"/>
                  </a:lnTo>
                  <a:lnTo>
                    <a:pt x="5271548" y="523056"/>
                  </a:lnTo>
                  <a:lnTo>
                    <a:pt x="5254085" y="480028"/>
                  </a:lnTo>
                  <a:lnTo>
                    <a:pt x="5234250" y="438279"/>
                  </a:lnTo>
                  <a:lnTo>
                    <a:pt x="5212127" y="397895"/>
                  </a:lnTo>
                  <a:lnTo>
                    <a:pt x="5187799" y="358959"/>
                  </a:lnTo>
                  <a:lnTo>
                    <a:pt x="5161351" y="321555"/>
                  </a:lnTo>
                  <a:lnTo>
                    <a:pt x="5132868" y="285767"/>
                  </a:lnTo>
                  <a:lnTo>
                    <a:pt x="5102432" y="251679"/>
                  </a:lnTo>
                  <a:lnTo>
                    <a:pt x="5070128" y="219375"/>
                  </a:lnTo>
                  <a:lnTo>
                    <a:pt x="5036040" y="188939"/>
                  </a:lnTo>
                  <a:lnTo>
                    <a:pt x="5000252" y="160456"/>
                  </a:lnTo>
                  <a:lnTo>
                    <a:pt x="4962848" y="134008"/>
                  </a:lnTo>
                  <a:lnTo>
                    <a:pt x="4923912" y="109680"/>
                  </a:lnTo>
                  <a:lnTo>
                    <a:pt x="4883528" y="87557"/>
                  </a:lnTo>
                  <a:lnTo>
                    <a:pt x="4841779" y="67722"/>
                  </a:lnTo>
                  <a:lnTo>
                    <a:pt x="4798751" y="50259"/>
                  </a:lnTo>
                  <a:lnTo>
                    <a:pt x="4754527" y="35252"/>
                  </a:lnTo>
                  <a:lnTo>
                    <a:pt x="4709191" y="22785"/>
                  </a:lnTo>
                  <a:lnTo>
                    <a:pt x="4662826" y="12942"/>
                  </a:lnTo>
                  <a:lnTo>
                    <a:pt x="4615518" y="5808"/>
                  </a:lnTo>
                  <a:lnTo>
                    <a:pt x="4567350" y="1466"/>
                  </a:lnTo>
                  <a:lnTo>
                    <a:pt x="4518406" y="0"/>
                  </a:lnTo>
                  <a:close/>
                </a:path>
              </a:pathLst>
            </a:custGeom>
            <a:solidFill>
              <a:srgbClr val="A9D18E"/>
            </a:solidFill>
            <a:ln>
              <a:noFill/>
            </a:ln>
          </p:spPr>
          <p:style>
            <a:lnRef idx="0">
              <a:scrgbClr r="0" g="0" b="0"/>
            </a:lnRef>
            <a:fillRef idx="0">
              <a:scrgbClr r="0" g="0" b="0"/>
            </a:fillRef>
            <a:effectRef idx="0">
              <a:scrgbClr r="0" g="0" b="0"/>
            </a:effectRef>
            <a:fontRef idx="minor"/>
          </p:style>
        </p:sp>
      </p:grpSp>
      <p:sp>
        <p:nvSpPr>
          <p:cNvPr id="654" name="CustomShape 5"/>
          <p:cNvSpPr/>
          <p:nvPr/>
        </p:nvSpPr>
        <p:spPr>
          <a:xfrm>
            <a:off x="354240" y="-29880"/>
            <a:ext cx="573912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600" b="0" i="0" u="none" strike="noStrike" kern="1200" cap="none" spc="-1" normalizeH="0" baseline="0" noProof="0">
                <a:ln>
                  <a:noFill/>
                </a:ln>
                <a:solidFill>
                  <a:srgbClr val="385622"/>
                </a:solidFill>
                <a:effectLst/>
                <a:uLnTx/>
                <a:uFillTx/>
                <a:latin typeface="Arial"/>
                <a:ea typeface="DejaVu Sans"/>
              </a:rPr>
              <a:t>Agrolesnické</a:t>
            </a:r>
            <a:r>
              <a:rPr kumimoji="0" lang="cs-CZ" sz="3600" b="0" i="0" u="none" strike="noStrike" kern="1200" cap="none" spc="191" normalizeH="0" baseline="0" noProof="0">
                <a:ln>
                  <a:noFill/>
                </a:ln>
                <a:solidFill>
                  <a:srgbClr val="385622"/>
                </a:solidFill>
                <a:effectLst/>
                <a:uLnTx/>
                <a:uFillTx/>
                <a:latin typeface="Arial"/>
                <a:ea typeface="DejaVu Sans"/>
              </a:rPr>
              <a:t> </a:t>
            </a:r>
            <a:r>
              <a:rPr kumimoji="0" lang="cs-CZ" sz="3600" b="0" i="0" u="none" strike="noStrike" kern="1200" cap="none" spc="41" normalizeH="0" baseline="0" noProof="0">
                <a:ln>
                  <a:noFill/>
                </a:ln>
                <a:solidFill>
                  <a:srgbClr val="385622"/>
                </a:solidFill>
                <a:effectLst/>
                <a:uLnTx/>
                <a:uFillTx/>
                <a:latin typeface="Arial"/>
                <a:ea typeface="DejaVu Sans"/>
              </a:rPr>
              <a:t>systémy</a:t>
            </a:r>
            <a:r>
              <a:rPr kumimoji="0" lang="cs-CZ" sz="3600" b="0" i="0" u="none" strike="noStrike" kern="1200" cap="none" spc="180" normalizeH="0" baseline="0" noProof="0">
                <a:ln>
                  <a:noFill/>
                </a:ln>
                <a:solidFill>
                  <a:srgbClr val="385622"/>
                </a:solidFill>
                <a:effectLst/>
                <a:uLnTx/>
                <a:uFillTx/>
                <a:latin typeface="Arial"/>
                <a:ea typeface="DejaVu Sans"/>
              </a:rPr>
              <a:t> </a:t>
            </a:r>
            <a:r>
              <a:rPr kumimoji="0" lang="cs-CZ" sz="3600" b="0" i="0" u="none" strike="noStrike" kern="1200" cap="none" spc="-151" normalizeH="0" baseline="0" noProof="0">
                <a:ln>
                  <a:noFill/>
                </a:ln>
                <a:solidFill>
                  <a:srgbClr val="385622"/>
                </a:solidFill>
                <a:effectLst/>
                <a:uLnTx/>
                <a:uFillTx/>
                <a:latin typeface="Arial"/>
                <a:ea typeface="DejaVu Sans"/>
              </a:rPr>
              <a:t>(ALS)</a:t>
            </a:r>
            <a:endParaRPr kumimoji="0" lang="cs-CZ" sz="3600" b="0" i="0" u="none" strike="noStrike" kern="1200" cap="none" spc="-1" normalizeH="0" baseline="0" noProof="0">
              <a:ln>
                <a:noFill/>
              </a:ln>
              <a:solidFill>
                <a:prstClr val="black"/>
              </a:solidFill>
              <a:effectLst/>
              <a:uLnTx/>
              <a:uFillTx/>
              <a:latin typeface="Arial"/>
            </a:endParaRPr>
          </a:p>
        </p:txBody>
      </p:sp>
      <p:sp>
        <p:nvSpPr>
          <p:cNvPr id="655" name="CustomShape 6"/>
          <p:cNvSpPr/>
          <p:nvPr/>
        </p:nvSpPr>
        <p:spPr>
          <a:xfrm>
            <a:off x="354240" y="911520"/>
            <a:ext cx="6465960" cy="4967280"/>
          </a:xfrm>
          <a:prstGeom prst="rect">
            <a:avLst/>
          </a:prstGeom>
          <a:noFill/>
          <a:ln>
            <a:noFill/>
          </a:ln>
        </p:spPr>
        <p:style>
          <a:lnRef idx="0">
            <a:scrgbClr r="0" g="0" b="0"/>
          </a:lnRef>
          <a:fillRef idx="0">
            <a:scrgbClr r="0" g="0" b="0"/>
          </a:fillRef>
          <a:effectRef idx="0">
            <a:scrgbClr r="0" g="0" b="0"/>
          </a:effectRef>
          <a:fontRef idx="minor"/>
        </p:style>
        <p:txBody>
          <a:bodyPr lIns="0" tIns="12600" rIns="0" bIns="0">
            <a:noAutofit/>
          </a:bodyPr>
          <a:lstStyle/>
          <a:p>
            <a:pPr marL="12600" marR="0" lvl="0" indent="-181440" algn="l" defTabSz="914400" rtl="0" eaLnBrk="1" fontAlgn="auto" latinLnBrk="0" hangingPunct="1">
              <a:lnSpc>
                <a:spcPct val="100000"/>
              </a:lnSpc>
              <a:spcBef>
                <a:spcPts val="99"/>
              </a:spcBef>
              <a:spcAft>
                <a:spcPts val="0"/>
              </a:spcAft>
              <a:buClr>
                <a:srgbClr val="A6B727"/>
              </a:buClr>
              <a:buSzPct val="80000"/>
              <a:buFont typeface="Corbel"/>
              <a:buChar char="•"/>
              <a:tabLst/>
              <a:defRPr/>
            </a:pPr>
            <a:r>
              <a:rPr kumimoji="0" lang="cs-CZ" sz="1800" b="1" i="0" u="none" strike="noStrike" kern="1200" cap="none" spc="-12" normalizeH="0" baseline="0" noProof="0">
                <a:ln>
                  <a:noFill/>
                </a:ln>
                <a:solidFill>
                  <a:srgbClr val="000000"/>
                </a:solidFill>
                <a:effectLst/>
                <a:uLnTx/>
                <a:uFillTx/>
                <a:latin typeface="Calibri"/>
                <a:ea typeface="DejaVu Sans"/>
              </a:rPr>
              <a:t>Ohlášení</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6"/>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 15. </a:t>
            </a:r>
            <a:r>
              <a:rPr kumimoji="0" lang="cs-CZ" sz="1800" b="0" i="0" u="none" strike="noStrike" kern="1200" cap="none" spc="-12" normalizeH="0" baseline="0" noProof="0">
                <a:ln>
                  <a:noFill/>
                </a:ln>
                <a:solidFill>
                  <a:srgbClr val="000000"/>
                </a:solidFill>
                <a:effectLst/>
                <a:uLnTx/>
                <a:uFillTx/>
                <a:latin typeface="Calibri"/>
                <a:ea typeface="DejaVu Sans"/>
              </a:rPr>
              <a:t>května</a:t>
            </a:r>
            <a:endParaRPr kumimoji="0" lang="cs-CZ" sz="1800" b="0" i="0" u="none" strike="noStrike" kern="1200" cap="none" spc="-1" normalizeH="0" baseline="0" noProof="0">
              <a:ln>
                <a:noFill/>
              </a:ln>
              <a:solidFill>
                <a:prstClr val="black"/>
              </a:solidFill>
              <a:effectLst/>
              <a:uLnTx/>
              <a:uFillTx/>
              <a:latin typeface="Arial"/>
            </a:endParaRPr>
          </a:p>
          <a:p>
            <a:pPr marL="299160" marR="0" lvl="0" indent="-28548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uvádí</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nejvyšší</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předpokládaná</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výměru</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60" normalizeH="0" baseline="0" noProof="0">
                <a:ln>
                  <a:noFill/>
                </a:ln>
                <a:solidFill>
                  <a:srgbClr val="000000"/>
                </a:solidFill>
                <a:effectLst/>
                <a:uLnTx/>
                <a:uFillTx/>
                <a:latin typeface="Calibri"/>
                <a:ea typeface="DejaVu Sans"/>
              </a:rPr>
              <a:t>ZP,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které</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zakládán</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ALS</a:t>
            </a:r>
            <a:endParaRPr kumimoji="0" lang="cs-CZ"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6"/>
              </a:spcBef>
              <a:spcAft>
                <a:spcPts val="0"/>
              </a:spcAft>
              <a:buClr>
                <a:srgbClr val="A6B727"/>
              </a:buClr>
              <a:buSzPct val="80000"/>
              <a:buFont typeface="Corbel"/>
              <a:buChar char="•"/>
              <a:tabLst/>
              <a:defRPr/>
            </a:pPr>
            <a:r>
              <a:rPr kumimoji="0" lang="cs-CZ" sz="1800" b="1" i="0" u="none" strike="noStrike" kern="1200" cap="none" spc="-1" normalizeH="0" baseline="0" noProof="0">
                <a:ln>
                  <a:noFill/>
                </a:ln>
                <a:solidFill>
                  <a:srgbClr val="000000"/>
                </a:solidFill>
                <a:effectLst/>
                <a:uLnTx/>
                <a:uFillTx/>
                <a:latin typeface="Calibri"/>
                <a:ea typeface="DejaVu Sans"/>
              </a:rPr>
              <a:t>Žádost</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o</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dotaci</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na</a:t>
            </a:r>
            <a:r>
              <a:rPr kumimoji="0" lang="cs-CZ" sz="1800" b="1" i="0" u="none" strike="noStrike" kern="1200" cap="none" spc="-21"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založení</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30.</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11.</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roce,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kdy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byl</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12" normalizeH="0" baseline="0" noProof="0">
                <a:ln>
                  <a:noFill/>
                </a:ln>
                <a:solidFill>
                  <a:srgbClr val="000000"/>
                </a:solidFill>
                <a:effectLst/>
                <a:uLnTx/>
                <a:uFillTx/>
                <a:latin typeface="Calibri"/>
                <a:ea typeface="DejaVu Sans"/>
              </a:rPr>
              <a:t> založen</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seznam</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DBP,</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vč.</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uvedení</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kultury</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G,</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T)</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projekt</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vč.</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dokladů</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původu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souhlasná</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stanoviska</a:t>
            </a:r>
            <a:r>
              <a:rPr kumimoji="0" lang="cs-CZ" sz="1800" b="0" i="0" u="none" strike="noStrike" kern="1200" cap="none" spc="-26" normalizeH="0" baseline="0" noProof="0">
                <a:ln>
                  <a:noFill/>
                </a:ln>
                <a:solidFill>
                  <a:srgbClr val="000000"/>
                </a:solidFill>
                <a:effectLst/>
                <a:uLnTx/>
                <a:uFillTx/>
                <a:latin typeface="Calibri"/>
                <a:ea typeface="DejaVu Sans"/>
              </a:rPr>
              <a:t> OOP</a:t>
            </a:r>
            <a:endParaRPr kumimoji="0" lang="cs-CZ"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26"/>
              </a:spcBef>
              <a:spcAft>
                <a:spcPts val="0"/>
              </a:spcAft>
              <a:buClrTx/>
              <a:buSzTx/>
              <a:buFontTx/>
              <a:buNone/>
              <a:tabLst/>
              <a:defRPr/>
            </a:pP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1" i="0" u="none" strike="noStrike" kern="1200" cap="none" spc="-1" normalizeH="0" baseline="0" noProof="0">
                <a:ln>
                  <a:noFill/>
                </a:ln>
                <a:solidFill>
                  <a:srgbClr val="000000"/>
                </a:solidFill>
                <a:effectLst/>
                <a:uLnTx/>
                <a:uFillTx/>
                <a:latin typeface="Calibri"/>
                <a:ea typeface="DejaVu Sans"/>
              </a:rPr>
              <a:t>Žádost</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o</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2" normalizeH="0" baseline="0" noProof="0">
                <a:ln>
                  <a:noFill/>
                </a:ln>
                <a:solidFill>
                  <a:srgbClr val="000000"/>
                </a:solidFill>
                <a:effectLst/>
                <a:uLnTx/>
                <a:uFillTx/>
                <a:latin typeface="Calibri"/>
                <a:ea typeface="DejaVu Sans"/>
              </a:rPr>
              <a:t>zařazení</a:t>
            </a:r>
            <a:r>
              <a:rPr kumimoji="0" lang="cs-CZ" sz="1800" b="1" i="0" u="none" strike="noStrike" kern="1200" cap="none" spc="-52"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pro</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dotaci</a:t>
            </a:r>
            <a:r>
              <a:rPr kumimoji="0" lang="cs-CZ" sz="1800" b="1" i="0" u="none" strike="noStrike" kern="1200" cap="none" spc="-35" normalizeH="0" baseline="0" noProof="0">
                <a:ln>
                  <a:noFill/>
                </a:ln>
                <a:solidFill>
                  <a:srgbClr val="000000"/>
                </a:solidFill>
                <a:effectLst/>
                <a:uLnTx/>
                <a:uFillTx/>
                <a:latin typeface="Calibri"/>
                <a:ea typeface="DejaVu Sans"/>
              </a:rPr>
              <a:t> </a:t>
            </a:r>
            <a:r>
              <a:rPr kumimoji="0" lang="cs-CZ" sz="1800" b="1" i="0" u="none" strike="noStrike" kern="1200" cap="none" spc="-1" normalizeH="0" baseline="0" noProof="0">
                <a:ln>
                  <a:noFill/>
                </a:ln>
                <a:solidFill>
                  <a:srgbClr val="000000"/>
                </a:solidFill>
                <a:effectLst/>
                <a:uLnTx/>
                <a:uFillTx/>
                <a:latin typeface="Calibri"/>
                <a:ea typeface="DejaVu Sans"/>
              </a:rPr>
              <a:t>na</a:t>
            </a:r>
            <a:r>
              <a:rPr kumimoji="0" lang="cs-CZ" sz="1800" b="1" i="0" u="none" strike="noStrike" kern="1200" cap="none" spc="-26" normalizeH="0" baseline="0" noProof="0">
                <a:ln>
                  <a:noFill/>
                </a:ln>
                <a:solidFill>
                  <a:srgbClr val="000000"/>
                </a:solidFill>
                <a:effectLst/>
                <a:uLnTx/>
                <a:uFillTx/>
                <a:latin typeface="Calibri"/>
                <a:ea typeface="DejaVu Sans"/>
              </a:rPr>
              <a:t> </a:t>
            </a:r>
            <a:r>
              <a:rPr kumimoji="0" lang="cs-CZ" sz="1800" b="1" i="0" u="none" strike="noStrike" kern="1200" cap="none" spc="-21" normalizeH="0" baseline="0" noProof="0">
                <a:ln>
                  <a:noFill/>
                </a:ln>
                <a:solidFill>
                  <a:srgbClr val="000000"/>
                </a:solidFill>
                <a:effectLst/>
                <a:uLnTx/>
                <a:uFillTx/>
                <a:latin typeface="Calibri"/>
                <a:ea typeface="DejaVu Sans"/>
              </a:rPr>
              <a:t>péči</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spolu</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se</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žádostí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dotaci</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založení</a:t>
            </a:r>
            <a:endParaRPr kumimoji="0" lang="cs-CZ" sz="1800" b="0" i="0" u="none" strike="noStrike" kern="1200" cap="none" spc="-1" normalizeH="0" baseline="0" noProof="0">
              <a:ln>
                <a:noFill/>
              </a:ln>
              <a:solidFill>
                <a:prstClr val="black"/>
              </a:solidFill>
              <a:effectLst/>
              <a:uLnTx/>
              <a:uFillTx/>
              <a:latin typeface="Arial"/>
            </a:endParaRPr>
          </a:p>
          <a:p>
            <a:pPr marL="1260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5</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kalendářních let</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(1.1.</a:t>
            </a:r>
            <a:r>
              <a:rPr kumimoji="0" lang="cs-CZ" sz="1800" b="0" i="0" u="none" strike="noStrike" kern="1200" cap="none" spc="369"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následujícího</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roku</a:t>
            </a:r>
            <a:endParaRPr kumimoji="0" lang="cs-CZ" sz="1800" b="0" i="0" u="none" strike="noStrike" kern="1200" cap="none" spc="-1" normalizeH="0" baseline="0" noProof="0">
              <a:ln>
                <a:noFill/>
              </a:ln>
              <a:solidFill>
                <a:prstClr val="black"/>
              </a:solidFill>
              <a:effectLst/>
              <a:uLnTx/>
              <a:uFillTx/>
              <a:latin typeface="Arial"/>
            </a:endParaRPr>
          </a:p>
          <a:p>
            <a:pPr marL="299160" marR="0" lvl="0" indent="-181440" algn="l" defTabSz="914400" rtl="0" eaLnBrk="1" fontAlgn="auto" latinLnBrk="0" hangingPunct="1">
              <a:lnSpc>
                <a:spcPct val="100000"/>
              </a:lnSpc>
              <a:spcBef>
                <a:spcPts val="1400"/>
              </a:spcBef>
              <a:spcAft>
                <a:spcPts val="0"/>
              </a:spcAft>
              <a:buClr>
                <a:srgbClr val="A6B727"/>
              </a:buClr>
              <a:buSzPct val="80000"/>
              <a:buFont typeface="Corbel"/>
              <a:buChar char="•"/>
              <a:tabLst/>
              <a:defRPr/>
            </a:pPr>
            <a:r>
              <a:rPr kumimoji="0" lang="cs-CZ" sz="1800" b="0" i="0" u="none" strike="noStrike" kern="1200" cap="none" spc="-1" normalizeH="0" baseline="0" noProof="0">
                <a:ln>
                  <a:noFill/>
                </a:ln>
                <a:solidFill>
                  <a:srgbClr val="000000"/>
                </a:solidFill>
                <a:effectLst/>
                <a:uLnTx/>
                <a:uFillTx/>
                <a:latin typeface="Calibri"/>
                <a:ea typeface="DejaVu Sans"/>
              </a:rPr>
              <a:t>po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založení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31.</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12.</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pátého</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roku)</a:t>
            </a:r>
            <a:endParaRPr kumimoji="0" lang="cs-CZ" sz="1800" b="0" i="0" u="none" strike="noStrike" kern="1200" cap="none" spc="-1" normalizeH="0" baseline="0" noProof="0">
              <a:ln>
                <a:noFill/>
              </a:ln>
              <a:solidFill>
                <a:prstClr val="black"/>
              </a:solidFill>
              <a:effectLst/>
              <a:uLnTx/>
              <a:uFillTx/>
              <a:latin typeface="Arial"/>
            </a:endParaRPr>
          </a:p>
        </p:txBody>
      </p:sp>
      <p:sp>
        <p:nvSpPr>
          <p:cNvPr id="656" name="CustomShape 7"/>
          <p:cNvSpPr/>
          <p:nvPr/>
        </p:nvSpPr>
        <p:spPr>
          <a:xfrm>
            <a:off x="7348680" y="2097000"/>
            <a:ext cx="3601440" cy="28519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 normalizeH="0" baseline="0" noProof="0">
                <a:ln>
                  <a:noFill/>
                </a:ln>
                <a:solidFill>
                  <a:srgbClr val="000000"/>
                </a:solidFill>
                <a:effectLst/>
                <a:uLnTx/>
                <a:uFillTx/>
                <a:latin typeface="Calibri"/>
                <a:ea typeface="DejaVu Sans"/>
              </a:rPr>
              <a:t>Souhlasné</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2" normalizeH="0" baseline="0" noProof="0">
                <a:ln>
                  <a:noFill/>
                </a:ln>
                <a:solidFill>
                  <a:srgbClr val="000000"/>
                </a:solidFill>
                <a:effectLst/>
                <a:uLnTx/>
                <a:uFillTx/>
                <a:latin typeface="Calibri"/>
                <a:ea typeface="DejaVu Sans"/>
              </a:rPr>
              <a:t>stanovisko</a:t>
            </a:r>
            <a:r>
              <a:rPr kumimoji="0" lang="cs-CZ" sz="2400" b="0" i="0" u="none" strike="noStrike" kern="1200" cap="none" spc="-60" normalizeH="0" baseline="0" noProof="0">
                <a:ln>
                  <a:noFill/>
                </a:ln>
                <a:solidFill>
                  <a:srgbClr val="000000"/>
                </a:solidFill>
                <a:effectLst/>
                <a:uLnTx/>
                <a:uFillTx/>
                <a:latin typeface="Calibri"/>
                <a:ea typeface="DejaVu Sans"/>
              </a:rPr>
              <a:t> </a:t>
            </a:r>
            <a:r>
              <a:rPr kumimoji="0" lang="cs-CZ" sz="2400" b="0" i="0" u="none" strike="noStrike" kern="1200" cap="none" spc="-26" normalizeH="0" baseline="0" noProof="0">
                <a:ln>
                  <a:noFill/>
                </a:ln>
                <a:solidFill>
                  <a:srgbClr val="000000"/>
                </a:solidFill>
                <a:effectLst/>
                <a:uLnTx/>
                <a:uFillTx/>
                <a:latin typeface="Calibri"/>
                <a:ea typeface="DejaVu Sans"/>
              </a:rPr>
              <a:t>OOP</a:t>
            </a:r>
            <a:endParaRPr kumimoji="0" lang="cs-CZ" sz="2400" b="0" i="0" u="none" strike="noStrike" kern="1200" cap="none" spc="-1" normalizeH="0" baseline="0" noProof="0">
              <a:ln>
                <a:noFill/>
              </a:ln>
              <a:solidFill>
                <a:prstClr val="black"/>
              </a:solidFill>
              <a:effectLst/>
              <a:uLnTx/>
              <a:uFillTx/>
              <a:latin typeface="Arial"/>
            </a:endParaRPr>
          </a:p>
          <a:p>
            <a:pPr marL="483120" marR="0" lvl="0" indent="-285480" algn="l" defTabSz="914400" rtl="0" eaLnBrk="1" fontAlgn="auto" latinLnBrk="0" hangingPunct="1">
              <a:lnSpc>
                <a:spcPct val="100000"/>
              </a:lnSpc>
              <a:spcBef>
                <a:spcPts val="4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při</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zakládání</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ALS</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oblastech </a:t>
            </a:r>
            <a:r>
              <a:rPr kumimoji="0" lang="cs-CZ" sz="1800" b="0" i="0" u="none" strike="noStrike" kern="1200" cap="none" spc="-1" normalizeH="0" baseline="0" noProof="0">
                <a:ln>
                  <a:noFill/>
                </a:ln>
                <a:solidFill>
                  <a:srgbClr val="000000"/>
                </a:solidFill>
                <a:effectLst/>
                <a:uLnTx/>
                <a:uFillTx/>
                <a:latin typeface="Calibri"/>
                <a:ea typeface="DejaVu Sans"/>
              </a:rPr>
              <a:t>soustavy</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Natura</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2000</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soulad</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se </a:t>
            </a:r>
            <a:r>
              <a:rPr kumimoji="0" lang="cs-CZ" sz="1800" b="0" i="0" u="none" strike="noStrike" kern="1200" cap="none" spc="-1" normalizeH="0" baseline="0" noProof="0">
                <a:ln>
                  <a:noFill/>
                </a:ln>
                <a:solidFill>
                  <a:srgbClr val="000000"/>
                </a:solidFill>
                <a:effectLst/>
                <a:uLnTx/>
                <a:uFillTx/>
                <a:latin typeface="Calibri"/>
                <a:ea typeface="DejaVu Sans"/>
              </a:rPr>
              <a:t>směrnicí</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2009/147/ES</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(Směrnice </a:t>
            </a:r>
            <a:r>
              <a:rPr kumimoji="0" lang="cs-CZ" sz="1800" b="0" i="0" u="none" strike="noStrike" kern="1200" cap="none" spc="-1" normalizeH="0" baseline="0" noProof="0">
                <a:ln>
                  <a:noFill/>
                </a:ln>
                <a:solidFill>
                  <a:srgbClr val="000000"/>
                </a:solidFill>
                <a:effectLst/>
                <a:uLnTx/>
                <a:uFillTx/>
                <a:latin typeface="Calibri"/>
                <a:ea typeface="DejaVu Sans"/>
              </a:rPr>
              <a:t>EP</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Rady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ochraně</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volně</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žijících </a:t>
            </a:r>
            <a:r>
              <a:rPr kumimoji="0" lang="cs-CZ" sz="1800" b="0" i="0" u="none" strike="noStrike" kern="1200" cap="none" spc="-1" normalizeH="0" baseline="0" noProof="0">
                <a:ln>
                  <a:noFill/>
                </a:ln>
                <a:solidFill>
                  <a:srgbClr val="000000"/>
                </a:solidFill>
                <a:effectLst/>
                <a:uLnTx/>
                <a:uFillTx/>
                <a:latin typeface="Calibri"/>
                <a:ea typeface="DejaVu Sans"/>
              </a:rPr>
              <a:t>ptáků)</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směrnicí</a:t>
            </a:r>
            <a:r>
              <a:rPr kumimoji="0" lang="cs-CZ" sz="1800" b="0" i="0" u="none" strike="noStrike" kern="1200" cap="none" spc="-12" normalizeH="0" baseline="0" noProof="0">
                <a:ln>
                  <a:noFill/>
                </a:ln>
                <a:solidFill>
                  <a:srgbClr val="000000"/>
                </a:solidFill>
                <a:effectLst/>
                <a:uLnTx/>
                <a:uFillTx/>
                <a:latin typeface="Calibri"/>
                <a:ea typeface="DejaVu Sans"/>
              </a:rPr>
              <a:t> 92/43/EHS </a:t>
            </a:r>
            <a:r>
              <a:rPr kumimoji="0" lang="cs-CZ" sz="1800" b="0" i="0" u="none" strike="noStrike" kern="1200" cap="none" spc="-1" normalizeH="0" baseline="0" noProof="0">
                <a:ln>
                  <a:noFill/>
                </a:ln>
                <a:solidFill>
                  <a:srgbClr val="000000"/>
                </a:solidFill>
                <a:effectLst/>
                <a:uLnTx/>
                <a:uFillTx/>
                <a:latin typeface="Calibri"/>
                <a:ea typeface="DejaVu Sans"/>
              </a:rPr>
              <a:t>(Směrnice</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Evropské</a:t>
            </a:r>
            <a:r>
              <a:rPr kumimoji="0" lang="cs-CZ" sz="1800" b="0" i="0" u="none" strike="noStrike" kern="1200" cap="none" spc="-6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komise</a:t>
            </a:r>
            <a:endParaRPr kumimoji="0" lang="cs-CZ" sz="1800" b="0" i="0" u="none" strike="noStrike" kern="1200" cap="none" spc="-1" normalizeH="0" baseline="0" noProof="0">
              <a:ln>
                <a:noFill/>
              </a:ln>
              <a:solidFill>
                <a:prstClr val="black"/>
              </a:solidFill>
              <a:effectLst/>
              <a:uLnTx/>
              <a:uFillTx/>
              <a:latin typeface="Arial"/>
            </a:endParaRPr>
          </a:p>
          <a:p>
            <a:pPr marL="48312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o </a:t>
            </a:r>
            <a:r>
              <a:rPr kumimoji="0" lang="cs-CZ" sz="1800" b="0" i="0" u="none" strike="noStrike" kern="1200" cap="none" spc="-12" normalizeH="0" baseline="0" noProof="0">
                <a:ln>
                  <a:noFill/>
                </a:ln>
                <a:solidFill>
                  <a:srgbClr val="000000"/>
                </a:solidFill>
                <a:effectLst/>
                <a:uLnTx/>
                <a:uFillTx/>
                <a:latin typeface="Calibri"/>
                <a:ea typeface="DejaVu Sans"/>
              </a:rPr>
              <a:t>stanovištích)</a:t>
            </a:r>
            <a:endParaRPr kumimoji="0" lang="cs-CZ" sz="1800" b="0" i="0" u="none" strike="noStrike" kern="1200" cap="none" spc="-1" normalizeH="0" baseline="0" noProof="0">
              <a:ln>
                <a:noFill/>
              </a:ln>
              <a:solidFill>
                <a:prstClr val="black"/>
              </a:solidFill>
              <a:effectLst/>
              <a:uLnTx/>
              <a:uFillTx/>
              <a:latin typeface="Arial"/>
            </a:endParaRPr>
          </a:p>
          <a:p>
            <a:pPr marL="19692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souhlas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použitím </a:t>
            </a:r>
            <a:r>
              <a:rPr kumimoji="0" lang="cs-CZ" sz="1800" b="0" i="0" u="none" strike="noStrike" kern="1200" cap="none" spc="-12" normalizeH="0" baseline="0" noProof="0">
                <a:ln>
                  <a:noFill/>
                </a:ln>
                <a:solidFill>
                  <a:srgbClr val="000000"/>
                </a:solidFill>
                <a:effectLst/>
                <a:uLnTx/>
                <a:uFillTx/>
                <a:latin typeface="Calibri"/>
                <a:ea typeface="DejaVu Sans"/>
              </a:rPr>
              <a:t>vybraných</a:t>
            </a:r>
            <a:endParaRPr kumimoji="0" lang="cs-CZ" sz="1800" b="0" i="0" u="none" strike="noStrike" kern="1200" cap="none" spc="-1" normalizeH="0" baseline="0" noProof="0">
              <a:ln>
                <a:noFill/>
              </a:ln>
              <a:solidFill>
                <a:prstClr val="black"/>
              </a:solidFill>
              <a:effectLst/>
              <a:uLnTx/>
              <a:uFillTx/>
              <a:latin typeface="Arial"/>
            </a:endParaRPr>
          </a:p>
          <a:p>
            <a:pPr marL="483120" marR="0" lvl="0" indent="-28548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druhů</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dřevin</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ve</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výsadbě</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7" name="Group 1"/>
          <p:cNvGrpSpPr/>
          <p:nvPr/>
        </p:nvGrpSpPr>
        <p:grpSpPr>
          <a:xfrm>
            <a:off x="6980040" y="4183200"/>
            <a:ext cx="5085720" cy="1697760"/>
            <a:chOff x="6980040" y="4183200"/>
            <a:chExt cx="5085720" cy="1697760"/>
          </a:xfrm>
        </p:grpSpPr>
        <p:pic>
          <p:nvPicPr>
            <p:cNvPr id="658" name="object 3"/>
            <p:cNvPicPr/>
            <p:nvPr/>
          </p:nvPicPr>
          <p:blipFill>
            <a:blip r:embed="rId2"/>
            <a:stretch/>
          </p:blipFill>
          <p:spPr>
            <a:xfrm>
              <a:off x="6980040" y="4183200"/>
              <a:ext cx="5085720" cy="1697760"/>
            </a:xfrm>
            <a:prstGeom prst="rect">
              <a:avLst/>
            </a:prstGeom>
            <a:ln>
              <a:noFill/>
            </a:ln>
          </p:spPr>
        </p:pic>
        <p:sp>
          <p:nvSpPr>
            <p:cNvPr id="659" name="CustomShape 2"/>
            <p:cNvSpPr/>
            <p:nvPr/>
          </p:nvSpPr>
          <p:spPr>
            <a:xfrm>
              <a:off x="6996600" y="4191120"/>
              <a:ext cx="5002200" cy="1623600"/>
            </a:xfrm>
            <a:custGeom>
              <a:avLst/>
              <a:gdLst/>
              <a:ahLst/>
              <a:cxnLst/>
              <a:rect l="l" t="t" r="r" b="b"/>
              <a:pathLst>
                <a:path w="5003800" h="1624964">
                  <a:moveTo>
                    <a:pt x="4732528" y="0"/>
                  </a:moveTo>
                  <a:lnTo>
                    <a:pt x="270764" y="0"/>
                  </a:lnTo>
                  <a:lnTo>
                    <a:pt x="222109" y="4364"/>
                  </a:lnTo>
                  <a:lnTo>
                    <a:pt x="176309" y="16946"/>
                  </a:lnTo>
                  <a:lnTo>
                    <a:pt x="134130" y="36980"/>
                  </a:lnTo>
                  <a:lnTo>
                    <a:pt x="96338" y="63699"/>
                  </a:lnTo>
                  <a:lnTo>
                    <a:pt x="63699" y="96338"/>
                  </a:lnTo>
                  <a:lnTo>
                    <a:pt x="36980" y="134130"/>
                  </a:lnTo>
                  <a:lnTo>
                    <a:pt x="16946" y="176309"/>
                  </a:lnTo>
                  <a:lnTo>
                    <a:pt x="4364" y="222109"/>
                  </a:lnTo>
                  <a:lnTo>
                    <a:pt x="0" y="270763"/>
                  </a:lnTo>
                  <a:lnTo>
                    <a:pt x="0" y="1353820"/>
                  </a:lnTo>
                  <a:lnTo>
                    <a:pt x="4364" y="1402487"/>
                  </a:lnTo>
                  <a:lnTo>
                    <a:pt x="16946" y="1448294"/>
                  </a:lnTo>
                  <a:lnTo>
                    <a:pt x="36980" y="1490475"/>
                  </a:lnTo>
                  <a:lnTo>
                    <a:pt x="63699" y="1528266"/>
                  </a:lnTo>
                  <a:lnTo>
                    <a:pt x="96338" y="1560900"/>
                  </a:lnTo>
                  <a:lnTo>
                    <a:pt x="134130" y="1587614"/>
                  </a:lnTo>
                  <a:lnTo>
                    <a:pt x="176309" y="1607643"/>
                  </a:lnTo>
                  <a:lnTo>
                    <a:pt x="222109" y="1620221"/>
                  </a:lnTo>
                  <a:lnTo>
                    <a:pt x="270764" y="1624584"/>
                  </a:lnTo>
                  <a:lnTo>
                    <a:pt x="4732528" y="1624584"/>
                  </a:lnTo>
                  <a:lnTo>
                    <a:pt x="4781182" y="1620221"/>
                  </a:lnTo>
                  <a:lnTo>
                    <a:pt x="4826982" y="1607643"/>
                  </a:lnTo>
                  <a:lnTo>
                    <a:pt x="4869161" y="1587614"/>
                  </a:lnTo>
                  <a:lnTo>
                    <a:pt x="4906953" y="1560900"/>
                  </a:lnTo>
                  <a:lnTo>
                    <a:pt x="4939592" y="1528266"/>
                  </a:lnTo>
                  <a:lnTo>
                    <a:pt x="4966311" y="1490475"/>
                  </a:lnTo>
                  <a:lnTo>
                    <a:pt x="4986345" y="1448294"/>
                  </a:lnTo>
                  <a:lnTo>
                    <a:pt x="4998927" y="1402487"/>
                  </a:lnTo>
                  <a:lnTo>
                    <a:pt x="5003292" y="1353820"/>
                  </a:lnTo>
                  <a:lnTo>
                    <a:pt x="5003292" y="270763"/>
                  </a:lnTo>
                  <a:lnTo>
                    <a:pt x="4998927" y="222109"/>
                  </a:lnTo>
                  <a:lnTo>
                    <a:pt x="4986345" y="176309"/>
                  </a:lnTo>
                  <a:lnTo>
                    <a:pt x="4966311" y="134130"/>
                  </a:lnTo>
                  <a:lnTo>
                    <a:pt x="4939592" y="96338"/>
                  </a:lnTo>
                  <a:lnTo>
                    <a:pt x="4906953" y="63699"/>
                  </a:lnTo>
                  <a:lnTo>
                    <a:pt x="4869161" y="36980"/>
                  </a:lnTo>
                  <a:lnTo>
                    <a:pt x="4826982" y="16946"/>
                  </a:lnTo>
                  <a:lnTo>
                    <a:pt x="4781182" y="4364"/>
                  </a:lnTo>
                  <a:lnTo>
                    <a:pt x="4732528" y="0"/>
                  </a:lnTo>
                  <a:close/>
                </a:path>
              </a:pathLst>
            </a:custGeom>
            <a:solidFill>
              <a:srgbClr val="E1EFD9"/>
            </a:solidFill>
            <a:ln>
              <a:noFill/>
            </a:ln>
          </p:spPr>
          <p:style>
            <a:lnRef idx="0">
              <a:scrgbClr r="0" g="0" b="0"/>
            </a:lnRef>
            <a:fillRef idx="0">
              <a:scrgbClr r="0" g="0" b="0"/>
            </a:fillRef>
            <a:effectRef idx="0">
              <a:scrgbClr r="0" g="0" b="0"/>
            </a:effectRef>
            <a:fontRef idx="minor"/>
          </p:style>
        </p:sp>
      </p:grpSp>
      <p:grpSp>
        <p:nvGrpSpPr>
          <p:cNvPr id="660" name="Group 3"/>
          <p:cNvGrpSpPr/>
          <p:nvPr/>
        </p:nvGrpSpPr>
        <p:grpSpPr>
          <a:xfrm>
            <a:off x="432720" y="1830240"/>
            <a:ext cx="5861520" cy="1943280"/>
            <a:chOff x="432720" y="1830240"/>
            <a:chExt cx="5861520" cy="1943280"/>
          </a:xfrm>
        </p:grpSpPr>
        <p:pic>
          <p:nvPicPr>
            <p:cNvPr id="661" name="object 6"/>
            <p:cNvPicPr/>
            <p:nvPr/>
          </p:nvPicPr>
          <p:blipFill>
            <a:blip r:embed="rId3"/>
            <a:stretch/>
          </p:blipFill>
          <p:spPr>
            <a:xfrm>
              <a:off x="432720" y="1830240"/>
              <a:ext cx="5861520" cy="1943280"/>
            </a:xfrm>
            <a:prstGeom prst="rect">
              <a:avLst/>
            </a:prstGeom>
            <a:ln>
              <a:noFill/>
            </a:ln>
          </p:spPr>
        </p:pic>
        <p:sp>
          <p:nvSpPr>
            <p:cNvPr id="662" name="CustomShape 4"/>
            <p:cNvSpPr/>
            <p:nvPr/>
          </p:nvSpPr>
          <p:spPr>
            <a:xfrm>
              <a:off x="449640" y="1837800"/>
              <a:ext cx="5777640" cy="1868760"/>
            </a:xfrm>
            <a:custGeom>
              <a:avLst/>
              <a:gdLst/>
              <a:ahLst/>
              <a:cxnLst/>
              <a:rect l="l" t="t" r="r" b="b"/>
              <a:pathLst>
                <a:path w="5779135" h="1870075">
                  <a:moveTo>
                    <a:pt x="5467350" y="0"/>
                  </a:moveTo>
                  <a:lnTo>
                    <a:pt x="311670" y="0"/>
                  </a:lnTo>
                  <a:lnTo>
                    <a:pt x="265613" y="3380"/>
                  </a:lnTo>
                  <a:lnTo>
                    <a:pt x="221654" y="13198"/>
                  </a:lnTo>
                  <a:lnTo>
                    <a:pt x="180276" y="28972"/>
                  </a:lnTo>
                  <a:lnTo>
                    <a:pt x="141960" y="50219"/>
                  </a:lnTo>
                  <a:lnTo>
                    <a:pt x="107189" y="76457"/>
                  </a:lnTo>
                  <a:lnTo>
                    <a:pt x="76445" y="107203"/>
                  </a:lnTo>
                  <a:lnTo>
                    <a:pt x="50210" y="141974"/>
                  </a:lnTo>
                  <a:lnTo>
                    <a:pt x="28966" y="180287"/>
                  </a:lnTo>
                  <a:lnTo>
                    <a:pt x="13195" y="221661"/>
                  </a:lnTo>
                  <a:lnTo>
                    <a:pt x="3379" y="265612"/>
                  </a:lnTo>
                  <a:lnTo>
                    <a:pt x="0" y="311657"/>
                  </a:lnTo>
                  <a:lnTo>
                    <a:pt x="0" y="1558289"/>
                  </a:lnTo>
                  <a:lnTo>
                    <a:pt x="3379" y="1604335"/>
                  </a:lnTo>
                  <a:lnTo>
                    <a:pt x="13195" y="1648286"/>
                  </a:lnTo>
                  <a:lnTo>
                    <a:pt x="28966" y="1689660"/>
                  </a:lnTo>
                  <a:lnTo>
                    <a:pt x="50210" y="1727973"/>
                  </a:lnTo>
                  <a:lnTo>
                    <a:pt x="76445" y="1762744"/>
                  </a:lnTo>
                  <a:lnTo>
                    <a:pt x="107189" y="1793490"/>
                  </a:lnTo>
                  <a:lnTo>
                    <a:pt x="141960" y="1819728"/>
                  </a:lnTo>
                  <a:lnTo>
                    <a:pt x="180276" y="1840975"/>
                  </a:lnTo>
                  <a:lnTo>
                    <a:pt x="221654" y="1856749"/>
                  </a:lnTo>
                  <a:lnTo>
                    <a:pt x="265613" y="1866567"/>
                  </a:lnTo>
                  <a:lnTo>
                    <a:pt x="311670" y="1869947"/>
                  </a:lnTo>
                  <a:lnTo>
                    <a:pt x="5467350" y="1869947"/>
                  </a:lnTo>
                  <a:lnTo>
                    <a:pt x="5513395" y="1866567"/>
                  </a:lnTo>
                  <a:lnTo>
                    <a:pt x="5557346" y="1856749"/>
                  </a:lnTo>
                  <a:lnTo>
                    <a:pt x="5598720" y="1840975"/>
                  </a:lnTo>
                  <a:lnTo>
                    <a:pt x="5637033" y="1819728"/>
                  </a:lnTo>
                  <a:lnTo>
                    <a:pt x="5671804" y="1793490"/>
                  </a:lnTo>
                  <a:lnTo>
                    <a:pt x="5702550" y="1762744"/>
                  </a:lnTo>
                  <a:lnTo>
                    <a:pt x="5728788" y="1727973"/>
                  </a:lnTo>
                  <a:lnTo>
                    <a:pt x="5750035" y="1689660"/>
                  </a:lnTo>
                  <a:lnTo>
                    <a:pt x="5765809" y="1648286"/>
                  </a:lnTo>
                  <a:lnTo>
                    <a:pt x="5775627" y="1604335"/>
                  </a:lnTo>
                  <a:lnTo>
                    <a:pt x="5779008" y="1558289"/>
                  </a:lnTo>
                  <a:lnTo>
                    <a:pt x="5779008" y="311657"/>
                  </a:lnTo>
                  <a:lnTo>
                    <a:pt x="5775627" y="265612"/>
                  </a:lnTo>
                  <a:lnTo>
                    <a:pt x="5765809" y="221661"/>
                  </a:lnTo>
                  <a:lnTo>
                    <a:pt x="5750035" y="180287"/>
                  </a:lnTo>
                  <a:lnTo>
                    <a:pt x="5728788" y="141974"/>
                  </a:lnTo>
                  <a:lnTo>
                    <a:pt x="5702550" y="107203"/>
                  </a:lnTo>
                  <a:lnTo>
                    <a:pt x="5671804" y="76457"/>
                  </a:lnTo>
                  <a:lnTo>
                    <a:pt x="5637033" y="50219"/>
                  </a:lnTo>
                  <a:lnTo>
                    <a:pt x="5598720" y="28972"/>
                  </a:lnTo>
                  <a:lnTo>
                    <a:pt x="5557346" y="13198"/>
                  </a:lnTo>
                  <a:lnTo>
                    <a:pt x="5513395" y="3380"/>
                  </a:lnTo>
                  <a:lnTo>
                    <a:pt x="5467350" y="0"/>
                  </a:lnTo>
                  <a:close/>
                </a:path>
              </a:pathLst>
            </a:custGeom>
            <a:solidFill>
              <a:srgbClr val="A9D18E"/>
            </a:solidFill>
            <a:ln>
              <a:noFill/>
            </a:ln>
          </p:spPr>
          <p:style>
            <a:lnRef idx="0">
              <a:scrgbClr r="0" g="0" b="0"/>
            </a:lnRef>
            <a:fillRef idx="0">
              <a:scrgbClr r="0" g="0" b="0"/>
            </a:fillRef>
            <a:effectRef idx="0">
              <a:scrgbClr r="0" g="0" b="0"/>
            </a:effectRef>
            <a:fontRef idx="minor"/>
          </p:style>
        </p:sp>
      </p:grpSp>
      <p:sp>
        <p:nvSpPr>
          <p:cNvPr id="663" name="CustomShape 5"/>
          <p:cNvSpPr/>
          <p:nvPr/>
        </p:nvSpPr>
        <p:spPr>
          <a:xfrm>
            <a:off x="354240" y="-29880"/>
            <a:ext cx="573912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nchor="ctr">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3600" b="0" i="0" u="none" strike="noStrike" kern="1200" cap="none" spc="-1" normalizeH="0" baseline="0" noProof="0">
                <a:ln>
                  <a:noFill/>
                </a:ln>
                <a:solidFill>
                  <a:srgbClr val="385622"/>
                </a:solidFill>
                <a:effectLst/>
                <a:uLnTx/>
                <a:uFillTx/>
                <a:latin typeface="Arial"/>
                <a:ea typeface="DejaVu Sans"/>
              </a:rPr>
              <a:t>Agrolesnické</a:t>
            </a:r>
            <a:r>
              <a:rPr kumimoji="0" lang="cs-CZ" sz="3600" b="0" i="0" u="none" strike="noStrike" kern="1200" cap="none" spc="191" normalizeH="0" baseline="0" noProof="0">
                <a:ln>
                  <a:noFill/>
                </a:ln>
                <a:solidFill>
                  <a:srgbClr val="385622"/>
                </a:solidFill>
                <a:effectLst/>
                <a:uLnTx/>
                <a:uFillTx/>
                <a:latin typeface="Arial"/>
                <a:ea typeface="DejaVu Sans"/>
              </a:rPr>
              <a:t> </a:t>
            </a:r>
            <a:r>
              <a:rPr kumimoji="0" lang="cs-CZ" sz="3600" b="0" i="0" u="none" strike="noStrike" kern="1200" cap="none" spc="41" normalizeH="0" baseline="0" noProof="0">
                <a:ln>
                  <a:noFill/>
                </a:ln>
                <a:solidFill>
                  <a:srgbClr val="385622"/>
                </a:solidFill>
                <a:effectLst/>
                <a:uLnTx/>
                <a:uFillTx/>
                <a:latin typeface="Arial"/>
                <a:ea typeface="DejaVu Sans"/>
              </a:rPr>
              <a:t>systémy</a:t>
            </a:r>
            <a:r>
              <a:rPr kumimoji="0" lang="cs-CZ" sz="3600" b="0" i="0" u="none" strike="noStrike" kern="1200" cap="none" spc="180" normalizeH="0" baseline="0" noProof="0">
                <a:ln>
                  <a:noFill/>
                </a:ln>
                <a:solidFill>
                  <a:srgbClr val="385622"/>
                </a:solidFill>
                <a:effectLst/>
                <a:uLnTx/>
                <a:uFillTx/>
                <a:latin typeface="Arial"/>
                <a:ea typeface="DejaVu Sans"/>
              </a:rPr>
              <a:t> </a:t>
            </a:r>
            <a:r>
              <a:rPr kumimoji="0" lang="cs-CZ" sz="3600" b="0" i="0" u="none" strike="noStrike" kern="1200" cap="none" spc="-151" normalizeH="0" baseline="0" noProof="0">
                <a:ln>
                  <a:noFill/>
                </a:ln>
                <a:solidFill>
                  <a:srgbClr val="385622"/>
                </a:solidFill>
                <a:effectLst/>
                <a:uLnTx/>
                <a:uFillTx/>
                <a:latin typeface="Arial"/>
                <a:ea typeface="DejaVu Sans"/>
              </a:rPr>
              <a:t>(ALS)</a:t>
            </a:r>
            <a:endParaRPr kumimoji="0" lang="cs-CZ" sz="3600" b="0" i="0" u="none" strike="noStrike" kern="1200" cap="none" spc="-1" normalizeH="0" baseline="0" noProof="0">
              <a:ln>
                <a:noFill/>
              </a:ln>
              <a:solidFill>
                <a:prstClr val="black"/>
              </a:solidFill>
              <a:effectLst/>
              <a:uLnTx/>
              <a:uFillTx/>
              <a:latin typeface="Arial"/>
            </a:endParaRPr>
          </a:p>
        </p:txBody>
      </p:sp>
      <p:pic>
        <p:nvPicPr>
          <p:cNvPr id="664" name="object 9"/>
          <p:cNvPicPr/>
          <p:nvPr/>
        </p:nvPicPr>
        <p:blipFill>
          <a:blip r:embed="rId4"/>
          <a:stretch/>
        </p:blipFill>
        <p:spPr>
          <a:xfrm>
            <a:off x="507600" y="1245240"/>
            <a:ext cx="484560" cy="484560"/>
          </a:xfrm>
          <a:prstGeom prst="rect">
            <a:avLst/>
          </a:prstGeom>
          <a:ln>
            <a:noFill/>
          </a:ln>
        </p:spPr>
      </p:pic>
      <p:pic>
        <p:nvPicPr>
          <p:cNvPr id="665" name="object 10"/>
          <p:cNvPicPr/>
          <p:nvPr/>
        </p:nvPicPr>
        <p:blipFill>
          <a:blip r:embed="rId5"/>
          <a:stretch/>
        </p:blipFill>
        <p:spPr>
          <a:xfrm>
            <a:off x="507600" y="4056840"/>
            <a:ext cx="484560" cy="483120"/>
          </a:xfrm>
          <a:prstGeom prst="rect">
            <a:avLst/>
          </a:prstGeom>
          <a:ln>
            <a:noFill/>
          </a:ln>
        </p:spPr>
      </p:pic>
      <p:sp>
        <p:nvSpPr>
          <p:cNvPr id="666" name="CustomShape 6"/>
          <p:cNvSpPr/>
          <p:nvPr/>
        </p:nvSpPr>
        <p:spPr>
          <a:xfrm>
            <a:off x="724680" y="1240560"/>
            <a:ext cx="5314680" cy="21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46728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 normalizeH="0" baseline="0" noProof="0">
                <a:ln>
                  <a:noFill/>
                </a:ln>
                <a:solidFill>
                  <a:srgbClr val="000000"/>
                </a:solidFill>
                <a:effectLst/>
                <a:uLnTx/>
                <a:uFillTx/>
                <a:latin typeface="Calibri"/>
                <a:ea typeface="DejaVu Sans"/>
              </a:rPr>
              <a:t>Silvoorebný</a:t>
            </a:r>
            <a:r>
              <a:rPr kumimoji="0" lang="cs-CZ" sz="2400" b="0" i="0" u="none" strike="noStrike" kern="1200" cap="none" spc="-46"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a:t>
            </a:r>
            <a:r>
              <a:rPr kumimoji="0" lang="cs-CZ" sz="2400" b="0" i="0" u="none" strike="noStrike" kern="1200" cap="none" spc="-60"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vybrané</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2" normalizeH="0" baseline="0" noProof="0">
                <a:ln>
                  <a:noFill/>
                </a:ln>
                <a:solidFill>
                  <a:srgbClr val="000000"/>
                </a:solidFill>
                <a:effectLst/>
                <a:uLnTx/>
                <a:uFillTx/>
                <a:latin typeface="Calibri"/>
                <a:ea typeface="DejaVu Sans"/>
              </a:rPr>
              <a:t>podmínky</a:t>
            </a:r>
            <a:endParaRPr kumimoji="0" lang="cs-CZ" sz="2400" b="0" i="0" u="none" strike="noStrike" kern="1200" cap="none" spc="-1" normalizeH="0" baseline="0" noProof="0">
              <a:ln>
                <a:noFill/>
              </a:ln>
              <a:solidFill>
                <a:prstClr val="black"/>
              </a:solidFill>
              <a:effectLst/>
              <a:uLnTx/>
              <a:uFillTx/>
              <a:latin typeface="Arial"/>
            </a:endParaRPr>
          </a:p>
          <a:p>
            <a:pPr marL="467280" marR="0" lvl="0" indent="0" algn="l" defTabSz="914400" rtl="0" eaLnBrk="1" fontAlgn="auto" latinLnBrk="0" hangingPunct="1">
              <a:lnSpc>
                <a:spcPct val="100000"/>
              </a:lnSpc>
              <a:spcBef>
                <a:spcPts val="6"/>
              </a:spcBef>
              <a:spcAft>
                <a:spcPts val="0"/>
              </a:spcAft>
              <a:buClrTx/>
              <a:buSzTx/>
              <a:buFontTx/>
              <a:buNone/>
              <a:tabLst/>
              <a:defRPr/>
            </a:pPr>
            <a:endParaRPr kumimoji="0" lang="cs-CZ" sz="24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liniová</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výsadba</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11"/>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schválená</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šířka</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ochranných</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pásů</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dřevin</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 –</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6</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m</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rozestupy</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mezi</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těmito</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pásy</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10</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100</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52" normalizeH="0" baseline="0" noProof="0">
                <a:ln>
                  <a:noFill/>
                </a:ln>
                <a:solidFill>
                  <a:srgbClr val="000000"/>
                </a:solidFill>
                <a:effectLst/>
                <a:uLnTx/>
                <a:uFillTx/>
                <a:latin typeface="Calibri"/>
                <a:ea typeface="DejaVu Sans"/>
              </a:rPr>
              <a:t>m</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možnost</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zápočtu</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těchto</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pásů</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do</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neprodukčních</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ploch</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667" name="Group 7"/>
          <p:cNvGrpSpPr/>
          <p:nvPr/>
        </p:nvGrpSpPr>
        <p:grpSpPr>
          <a:xfrm>
            <a:off x="492120" y="4703040"/>
            <a:ext cx="5862960" cy="2057760"/>
            <a:chOff x="492120" y="4703040"/>
            <a:chExt cx="5862960" cy="2057760"/>
          </a:xfrm>
        </p:grpSpPr>
        <p:pic>
          <p:nvPicPr>
            <p:cNvPr id="668" name="object 13"/>
            <p:cNvPicPr/>
            <p:nvPr/>
          </p:nvPicPr>
          <p:blipFill>
            <a:blip r:embed="rId6"/>
            <a:stretch/>
          </p:blipFill>
          <p:spPr>
            <a:xfrm>
              <a:off x="492120" y="4703040"/>
              <a:ext cx="5862960" cy="2057760"/>
            </a:xfrm>
            <a:prstGeom prst="rect">
              <a:avLst/>
            </a:prstGeom>
            <a:ln>
              <a:noFill/>
            </a:ln>
          </p:spPr>
        </p:pic>
        <p:sp>
          <p:nvSpPr>
            <p:cNvPr id="669" name="CustomShape 8"/>
            <p:cNvSpPr/>
            <p:nvPr/>
          </p:nvSpPr>
          <p:spPr>
            <a:xfrm>
              <a:off x="509040" y="4710600"/>
              <a:ext cx="5779440" cy="1982880"/>
            </a:xfrm>
            <a:custGeom>
              <a:avLst/>
              <a:gdLst/>
              <a:ahLst/>
              <a:cxnLst/>
              <a:rect l="l" t="t" r="r" b="b"/>
              <a:pathLst>
                <a:path w="5781040" h="1984375">
                  <a:moveTo>
                    <a:pt x="5449824" y="0"/>
                  </a:moveTo>
                  <a:lnTo>
                    <a:pt x="330708" y="0"/>
                  </a:lnTo>
                  <a:lnTo>
                    <a:pt x="281839" y="3586"/>
                  </a:lnTo>
                  <a:lnTo>
                    <a:pt x="235197" y="14003"/>
                  </a:lnTo>
                  <a:lnTo>
                    <a:pt x="191292" y="30739"/>
                  </a:lnTo>
                  <a:lnTo>
                    <a:pt x="150636" y="53283"/>
                  </a:lnTo>
                  <a:lnTo>
                    <a:pt x="113741" y="81123"/>
                  </a:lnTo>
                  <a:lnTo>
                    <a:pt x="81119" y="113746"/>
                  </a:lnTo>
                  <a:lnTo>
                    <a:pt x="53280" y="150642"/>
                  </a:lnTo>
                  <a:lnTo>
                    <a:pt x="30737" y="191298"/>
                  </a:lnTo>
                  <a:lnTo>
                    <a:pt x="14002" y="235202"/>
                  </a:lnTo>
                  <a:lnTo>
                    <a:pt x="3585" y="281842"/>
                  </a:lnTo>
                  <a:lnTo>
                    <a:pt x="0" y="330708"/>
                  </a:lnTo>
                  <a:lnTo>
                    <a:pt x="0" y="1653540"/>
                  </a:lnTo>
                  <a:lnTo>
                    <a:pt x="3585" y="1702408"/>
                  </a:lnTo>
                  <a:lnTo>
                    <a:pt x="14002" y="1749050"/>
                  </a:lnTo>
                  <a:lnTo>
                    <a:pt x="30737" y="1792955"/>
                  </a:lnTo>
                  <a:lnTo>
                    <a:pt x="53280" y="1833611"/>
                  </a:lnTo>
                  <a:lnTo>
                    <a:pt x="81119" y="1870506"/>
                  </a:lnTo>
                  <a:lnTo>
                    <a:pt x="113741" y="1903128"/>
                  </a:lnTo>
                  <a:lnTo>
                    <a:pt x="150636" y="1930967"/>
                  </a:lnTo>
                  <a:lnTo>
                    <a:pt x="191292" y="1953510"/>
                  </a:lnTo>
                  <a:lnTo>
                    <a:pt x="235197" y="1970245"/>
                  </a:lnTo>
                  <a:lnTo>
                    <a:pt x="281839" y="1980662"/>
                  </a:lnTo>
                  <a:lnTo>
                    <a:pt x="330708" y="1984248"/>
                  </a:lnTo>
                  <a:lnTo>
                    <a:pt x="5449824" y="1984248"/>
                  </a:lnTo>
                  <a:lnTo>
                    <a:pt x="5498689" y="1980662"/>
                  </a:lnTo>
                  <a:lnTo>
                    <a:pt x="5545329" y="1970245"/>
                  </a:lnTo>
                  <a:lnTo>
                    <a:pt x="5589233" y="1953510"/>
                  </a:lnTo>
                  <a:lnTo>
                    <a:pt x="5629889" y="1930967"/>
                  </a:lnTo>
                  <a:lnTo>
                    <a:pt x="5666785" y="1903128"/>
                  </a:lnTo>
                  <a:lnTo>
                    <a:pt x="5699408" y="1870506"/>
                  </a:lnTo>
                  <a:lnTo>
                    <a:pt x="5727248" y="1833611"/>
                  </a:lnTo>
                  <a:lnTo>
                    <a:pt x="5749792" y="1792955"/>
                  </a:lnTo>
                  <a:lnTo>
                    <a:pt x="5766528" y="1749050"/>
                  </a:lnTo>
                  <a:lnTo>
                    <a:pt x="5776945" y="1702408"/>
                  </a:lnTo>
                  <a:lnTo>
                    <a:pt x="5780532" y="1653540"/>
                  </a:lnTo>
                  <a:lnTo>
                    <a:pt x="5780532" y="330708"/>
                  </a:lnTo>
                  <a:lnTo>
                    <a:pt x="5776945" y="281842"/>
                  </a:lnTo>
                  <a:lnTo>
                    <a:pt x="5766528" y="235202"/>
                  </a:lnTo>
                  <a:lnTo>
                    <a:pt x="5749792" y="191298"/>
                  </a:lnTo>
                  <a:lnTo>
                    <a:pt x="5727248" y="150642"/>
                  </a:lnTo>
                  <a:lnTo>
                    <a:pt x="5699408" y="113746"/>
                  </a:lnTo>
                  <a:lnTo>
                    <a:pt x="5666785" y="81123"/>
                  </a:lnTo>
                  <a:lnTo>
                    <a:pt x="5629889" y="53283"/>
                  </a:lnTo>
                  <a:lnTo>
                    <a:pt x="5589233" y="30739"/>
                  </a:lnTo>
                  <a:lnTo>
                    <a:pt x="5545329" y="14003"/>
                  </a:lnTo>
                  <a:lnTo>
                    <a:pt x="5498689" y="3586"/>
                  </a:lnTo>
                  <a:lnTo>
                    <a:pt x="5449824" y="0"/>
                  </a:lnTo>
                  <a:close/>
                </a:path>
              </a:pathLst>
            </a:custGeom>
            <a:solidFill>
              <a:srgbClr val="A9D18E"/>
            </a:solidFill>
            <a:ln>
              <a:noFill/>
            </a:ln>
          </p:spPr>
          <p:style>
            <a:lnRef idx="0">
              <a:scrgbClr r="0" g="0" b="0"/>
            </a:lnRef>
            <a:fillRef idx="0">
              <a:scrgbClr r="0" g="0" b="0"/>
            </a:fillRef>
            <a:effectRef idx="0">
              <a:scrgbClr r="0" g="0" b="0"/>
            </a:effectRef>
            <a:fontRef idx="minor"/>
          </p:style>
        </p:sp>
      </p:grpSp>
      <p:sp>
        <p:nvSpPr>
          <p:cNvPr id="670" name="CustomShape 9"/>
          <p:cNvSpPr/>
          <p:nvPr/>
        </p:nvSpPr>
        <p:spPr>
          <a:xfrm>
            <a:off x="724680" y="4072320"/>
            <a:ext cx="5356800" cy="2664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95640" marR="0" lvl="0" indent="0" algn="l" defTabSz="914400" rtl="0" eaLnBrk="1" fontAlgn="auto" latinLnBrk="0" hangingPunct="1">
              <a:lnSpc>
                <a:spcPct val="100000"/>
              </a:lnSpc>
              <a:spcBef>
                <a:spcPts val="99"/>
              </a:spcBef>
              <a:spcAft>
                <a:spcPts val="0"/>
              </a:spcAft>
              <a:buClrTx/>
              <a:buSzTx/>
              <a:buFontTx/>
              <a:buNone/>
              <a:tabLst/>
              <a:defRPr/>
            </a:pPr>
            <a:r>
              <a:rPr kumimoji="0" lang="cs-CZ" sz="2400" b="0" i="0" u="none" strike="noStrike" kern="1200" cap="none" spc="-1" normalizeH="0" baseline="0" noProof="0">
                <a:ln>
                  <a:noFill/>
                </a:ln>
                <a:solidFill>
                  <a:srgbClr val="000000"/>
                </a:solidFill>
                <a:effectLst/>
                <a:uLnTx/>
                <a:uFillTx/>
                <a:latin typeface="Calibri"/>
                <a:ea typeface="DejaVu Sans"/>
              </a:rPr>
              <a:t>Silvopastevní</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 normalizeH="0" baseline="0" noProof="0">
                <a:ln>
                  <a:noFill/>
                </a:ln>
                <a:solidFill>
                  <a:srgbClr val="000000"/>
                </a:solidFill>
                <a:effectLst/>
                <a:uLnTx/>
                <a:uFillTx/>
                <a:latin typeface="Calibri"/>
                <a:ea typeface="DejaVu Sans"/>
              </a:rPr>
              <a:t>vybrané</a:t>
            </a:r>
            <a:r>
              <a:rPr kumimoji="0" lang="cs-CZ" sz="2400" b="0" i="0" u="none" strike="noStrike" kern="1200" cap="none" spc="-55" normalizeH="0" baseline="0" noProof="0">
                <a:ln>
                  <a:noFill/>
                </a:ln>
                <a:solidFill>
                  <a:srgbClr val="000000"/>
                </a:solidFill>
                <a:effectLst/>
                <a:uLnTx/>
                <a:uFillTx/>
                <a:latin typeface="Calibri"/>
                <a:ea typeface="DejaVu Sans"/>
              </a:rPr>
              <a:t> </a:t>
            </a:r>
            <a:r>
              <a:rPr kumimoji="0" lang="cs-CZ" sz="2400" b="0" i="0" u="none" strike="noStrike" kern="1200" cap="none" spc="-12" normalizeH="0" baseline="0" noProof="0">
                <a:ln>
                  <a:noFill/>
                </a:ln>
                <a:solidFill>
                  <a:srgbClr val="000000"/>
                </a:solidFill>
                <a:effectLst/>
                <a:uLnTx/>
                <a:uFillTx/>
                <a:latin typeface="Calibri"/>
                <a:ea typeface="DejaVu Sans"/>
              </a:rPr>
              <a:t>podmínky</a:t>
            </a:r>
            <a:endParaRPr kumimoji="0" lang="cs-CZ" sz="2400" b="0" i="0" u="none" strike="noStrike" kern="1200" cap="none" spc="-1" normalizeH="0" baseline="0" noProof="0">
              <a:ln>
                <a:noFill/>
              </a:ln>
              <a:solidFill>
                <a:prstClr val="black"/>
              </a:solidFill>
              <a:effectLst/>
              <a:uLnTx/>
              <a:uFillTx/>
              <a:latin typeface="Arial"/>
            </a:endParaRPr>
          </a:p>
          <a:p>
            <a:pPr marL="39564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roztroušená</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výsadba</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dřeviny</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rovnoměrně</a:t>
            </a:r>
            <a:r>
              <a:rPr kumimoji="0" lang="cs-CZ" sz="1800" b="0" i="0" u="none" strike="noStrike" kern="1200" cap="none" spc="-12" normalizeH="0" baseline="0" noProof="0">
                <a:ln>
                  <a:noFill/>
                </a:ln>
                <a:solidFill>
                  <a:srgbClr val="000000"/>
                </a:solidFill>
                <a:effectLst/>
                <a:uLnTx/>
                <a:uFillTx/>
                <a:latin typeface="Calibri"/>
                <a:ea typeface="DejaVu Sans"/>
              </a:rPr>
              <a:t> rozptýleny</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po </a:t>
            </a:r>
            <a:r>
              <a:rPr kumimoji="0" lang="cs-CZ" sz="1800" b="0" i="0" u="none" strike="noStrike" kern="1200" cap="none" spc="-26" normalizeH="0" baseline="0" noProof="0">
                <a:ln>
                  <a:noFill/>
                </a:ln>
                <a:solidFill>
                  <a:srgbClr val="000000"/>
                </a:solidFill>
                <a:effectLst/>
                <a:uLnTx/>
                <a:uFillTx/>
                <a:latin typeface="Calibri"/>
                <a:ea typeface="DejaVu Sans"/>
              </a:rPr>
              <a:t>DPB</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mohou</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vytvořit</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skupinu –</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viz</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metodika,</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nejvýše</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1 </a:t>
            </a:r>
            <a:r>
              <a:rPr kumimoji="0" lang="cs-CZ" sz="1800" b="0" i="0" u="none" strike="noStrike" kern="1200" cap="none" spc="-12" normalizeH="0" baseline="0" noProof="0">
                <a:ln>
                  <a:noFill/>
                </a:ln>
                <a:solidFill>
                  <a:srgbClr val="000000"/>
                </a:solidFill>
                <a:effectLst/>
                <a:uLnTx/>
                <a:uFillTx/>
                <a:latin typeface="Calibri"/>
                <a:ea typeface="DejaVu Sans"/>
              </a:rPr>
              <a:t>skupina/ha</a:t>
            </a:r>
            <a:endParaRPr kumimoji="0" lang="cs-CZ" sz="1800" b="0" i="0" u="none" strike="noStrike" kern="1200" cap="none" spc="-1" normalizeH="0" baseline="0" noProof="0">
              <a:ln>
                <a:noFill/>
              </a:ln>
              <a:solidFill>
                <a:prstClr val="black"/>
              </a:solidFill>
              <a:effectLst/>
              <a:uLnTx/>
              <a:uFillTx/>
              <a:latin typeface="Arial"/>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52" normalizeH="0" baseline="0" noProof="0">
                <a:ln>
                  <a:noFill/>
                </a:ln>
                <a:solidFill>
                  <a:srgbClr val="000000"/>
                </a:solidFill>
                <a:effectLst/>
                <a:uLnTx/>
                <a:uFillTx/>
                <a:latin typeface="Arial"/>
                <a:ea typeface="DejaVu Sans"/>
              </a:rPr>
              <a:t>•</a:t>
            </a:r>
            <a:r>
              <a:rPr kumimoji="0" lang="cs-CZ" sz="1800" b="0" i="0" u="none" strike="noStrike" kern="1200" cap="none" spc="-1"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možnost</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započíst</a:t>
            </a:r>
            <a:r>
              <a:rPr kumimoji="0" lang="cs-CZ" sz="1800" b="0" i="0" u="none" strike="noStrike" kern="1200" cap="none" spc="-41"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dřeviny,</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které</a:t>
            </a:r>
            <a:r>
              <a:rPr kumimoji="0" lang="cs-CZ" sz="1800" b="0" i="0" u="none" strike="noStrike" kern="1200" cap="none" spc="-3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na</a:t>
            </a:r>
            <a:r>
              <a:rPr kumimoji="0" lang="cs-CZ" sz="1800" b="0" i="0" u="none" strike="noStrike" kern="1200" cap="none" spc="-5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DPB</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byly</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před</a:t>
            </a:r>
            <a:endParaRPr kumimoji="0" lang="cs-CZ" sz="1800" b="0" i="0" u="none" strike="noStrike" kern="1200" cap="none" spc="-1" normalizeH="0" baseline="0" noProof="0">
              <a:ln>
                <a:noFill/>
              </a:ln>
              <a:solidFill>
                <a:prstClr val="black"/>
              </a:solidFill>
              <a:effectLst/>
              <a:uLnTx/>
              <a:uFillTx/>
              <a:latin typeface="Arial"/>
            </a:endParaRPr>
          </a:p>
          <a:p>
            <a:pPr marL="29916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Calibri"/>
                <a:ea typeface="DejaVu Sans"/>
              </a:rPr>
              <a:t>výsadbou</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26" normalizeH="0" baseline="0" noProof="0">
                <a:ln>
                  <a:noFill/>
                </a:ln>
                <a:solidFill>
                  <a:srgbClr val="000000"/>
                </a:solidFill>
                <a:effectLst/>
                <a:uLnTx/>
                <a:uFillTx/>
                <a:latin typeface="Calibri"/>
                <a:ea typeface="DejaVu Sans"/>
              </a:rPr>
              <a:t>ALS</a:t>
            </a:r>
            <a:endParaRPr kumimoji="0" lang="cs-CZ" sz="1800" b="0" i="0" u="none" strike="noStrike" kern="1200" cap="none" spc="-1" normalizeH="0" baseline="0" noProof="0">
              <a:ln>
                <a:noFill/>
              </a:ln>
              <a:solidFill>
                <a:prstClr val="black"/>
              </a:solidFill>
              <a:effectLst/>
              <a:uLnTx/>
              <a:uFillTx/>
              <a:latin typeface="Arial"/>
            </a:endParaRPr>
          </a:p>
        </p:txBody>
      </p:sp>
      <p:sp>
        <p:nvSpPr>
          <p:cNvPr id="671" name="CustomShape 10"/>
          <p:cNvSpPr/>
          <p:nvPr/>
        </p:nvSpPr>
        <p:spPr>
          <a:xfrm>
            <a:off x="7269480" y="4366800"/>
            <a:ext cx="2569680" cy="1206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1" i="0" u="none" strike="noStrike" kern="1200" cap="none" spc="-1" normalizeH="0" baseline="0" noProof="0">
                <a:ln>
                  <a:noFill/>
                </a:ln>
                <a:solidFill>
                  <a:srgbClr val="000000"/>
                </a:solidFill>
                <a:effectLst/>
                <a:uLnTx/>
                <a:uFillTx/>
                <a:latin typeface="Calibri"/>
                <a:ea typeface="DejaVu Sans"/>
              </a:rPr>
              <a:t>Péče</a:t>
            </a:r>
            <a:r>
              <a:rPr kumimoji="0" lang="cs-CZ" sz="2400" b="1" i="0" u="none" strike="noStrike" kern="1200" cap="none" spc="-32" normalizeH="0" baseline="0" noProof="0">
                <a:ln>
                  <a:noFill/>
                </a:ln>
                <a:solidFill>
                  <a:srgbClr val="000000"/>
                </a:solidFill>
                <a:effectLst/>
                <a:uLnTx/>
                <a:uFillTx/>
                <a:latin typeface="Calibri"/>
                <a:ea typeface="DejaVu Sans"/>
              </a:rPr>
              <a:t> </a:t>
            </a:r>
            <a:r>
              <a:rPr kumimoji="0" lang="cs-CZ" sz="2400" b="1" i="0" u="none" strike="noStrike" kern="1200" cap="none" spc="-1" normalizeH="0" baseline="0" noProof="0">
                <a:ln>
                  <a:noFill/>
                </a:ln>
                <a:solidFill>
                  <a:srgbClr val="000000"/>
                </a:solidFill>
                <a:effectLst/>
                <a:uLnTx/>
                <a:uFillTx/>
                <a:latin typeface="Calibri"/>
                <a:ea typeface="DejaVu Sans"/>
              </a:rPr>
              <a:t>po</a:t>
            </a:r>
            <a:r>
              <a:rPr kumimoji="0" lang="cs-CZ" sz="2400" b="1" i="0" u="none" strike="noStrike" kern="1200" cap="none" spc="-12" normalizeH="0" baseline="0" noProof="0">
                <a:ln>
                  <a:noFill/>
                </a:ln>
                <a:solidFill>
                  <a:srgbClr val="000000"/>
                </a:solidFill>
                <a:effectLst/>
                <a:uLnTx/>
                <a:uFillTx/>
                <a:latin typeface="Calibri"/>
                <a:ea typeface="DejaVu Sans"/>
              </a:rPr>
              <a:t> </a:t>
            </a:r>
            <a:r>
              <a:rPr kumimoji="0" lang="cs-CZ" sz="2400" b="1" i="0" u="none" strike="noStrike" kern="1200" cap="none" spc="-1" normalizeH="0" baseline="0" noProof="0">
                <a:ln>
                  <a:noFill/>
                </a:ln>
                <a:solidFill>
                  <a:srgbClr val="000000"/>
                </a:solidFill>
                <a:effectLst/>
                <a:uLnTx/>
                <a:uFillTx/>
                <a:latin typeface="Calibri"/>
                <a:ea typeface="DejaVu Sans"/>
              </a:rPr>
              <a:t>dobu</a:t>
            </a:r>
            <a:r>
              <a:rPr kumimoji="0" lang="cs-CZ" sz="2400" b="1" i="0" u="none" strike="noStrike" kern="1200" cap="none" spc="-21" normalizeH="0" baseline="0" noProof="0">
                <a:ln>
                  <a:noFill/>
                </a:ln>
                <a:solidFill>
                  <a:srgbClr val="000000"/>
                </a:solidFill>
                <a:effectLst/>
                <a:uLnTx/>
                <a:uFillTx/>
                <a:latin typeface="Calibri"/>
                <a:ea typeface="DejaVu Sans"/>
              </a:rPr>
              <a:t> </a:t>
            </a:r>
            <a:r>
              <a:rPr kumimoji="0" lang="cs-CZ" sz="2400" b="1" i="0" u="none" strike="noStrike" kern="1200" cap="none" spc="-1" normalizeH="0" baseline="0" noProof="0">
                <a:ln>
                  <a:noFill/>
                </a:ln>
                <a:solidFill>
                  <a:srgbClr val="000000"/>
                </a:solidFill>
                <a:effectLst/>
                <a:uLnTx/>
                <a:uFillTx/>
                <a:latin typeface="Calibri"/>
                <a:ea typeface="DejaVu Sans"/>
              </a:rPr>
              <a:t>5</a:t>
            </a:r>
            <a:r>
              <a:rPr kumimoji="0" lang="cs-CZ" sz="2400" b="1" i="0" u="none" strike="noStrike" kern="1200" cap="none" spc="-32" normalizeH="0" baseline="0" noProof="0">
                <a:ln>
                  <a:noFill/>
                </a:ln>
                <a:solidFill>
                  <a:srgbClr val="000000"/>
                </a:solidFill>
                <a:effectLst/>
                <a:uLnTx/>
                <a:uFillTx/>
                <a:latin typeface="Calibri"/>
                <a:ea typeface="DejaVu Sans"/>
              </a:rPr>
              <a:t> </a:t>
            </a:r>
            <a:r>
              <a:rPr kumimoji="0" lang="cs-CZ" sz="2400" b="1" i="0" u="none" strike="noStrike" kern="1200" cap="none" spc="-26" normalizeH="0" baseline="0" noProof="0">
                <a:ln>
                  <a:noFill/>
                </a:ln>
                <a:solidFill>
                  <a:srgbClr val="000000"/>
                </a:solidFill>
                <a:effectLst/>
                <a:uLnTx/>
                <a:uFillTx/>
                <a:latin typeface="Calibri"/>
                <a:ea typeface="DejaVu Sans"/>
              </a:rPr>
              <a:t>let</a:t>
            </a:r>
            <a:endParaRPr kumimoji="0" lang="cs-CZ" sz="24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4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76"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min. 75</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21" normalizeH="0" baseline="0" noProof="0">
                <a:ln>
                  <a:noFill/>
                </a:ln>
                <a:solidFill>
                  <a:srgbClr val="000000"/>
                </a:solidFill>
                <a:effectLst/>
                <a:uLnTx/>
                <a:uFillTx/>
                <a:latin typeface="Calibri"/>
                <a:ea typeface="DejaVu Sans"/>
              </a:rPr>
              <a:t>ks/ha</a:t>
            </a:r>
            <a:endParaRPr kumimoji="0" lang="cs-CZ" sz="18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25"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provádění</a:t>
            </a:r>
            <a:r>
              <a:rPr kumimoji="0" lang="cs-CZ" sz="1800" b="0" i="0" u="none" strike="noStrike" kern="1200" cap="none" spc="-21" normalizeH="0" baseline="0" noProof="0">
                <a:ln>
                  <a:noFill/>
                </a:ln>
                <a:solidFill>
                  <a:srgbClr val="000000"/>
                </a:solidFill>
                <a:effectLst/>
                <a:uLnTx/>
                <a:uFillTx/>
                <a:latin typeface="Calibri"/>
                <a:ea typeface="DejaVu Sans"/>
              </a:rPr>
              <a:t> řezů</a:t>
            </a:r>
            <a:endParaRPr kumimoji="0" lang="cs-CZ" sz="18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194"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zajištění</a:t>
            </a:r>
            <a:r>
              <a:rPr kumimoji="0" lang="cs-CZ" sz="1800" b="0" i="0" u="none" strike="noStrike" kern="1200" cap="none" spc="-46"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ochrany</a:t>
            </a:r>
            <a:r>
              <a:rPr kumimoji="0" lang="cs-CZ" sz="1800" b="0" i="0" u="none" strike="noStrike" kern="1200" cap="none" spc="-26"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p:txBody>
      </p:sp>
      <p:grpSp>
        <p:nvGrpSpPr>
          <p:cNvPr id="672" name="Group 11"/>
          <p:cNvGrpSpPr/>
          <p:nvPr/>
        </p:nvGrpSpPr>
        <p:grpSpPr>
          <a:xfrm>
            <a:off x="7059240" y="2071080"/>
            <a:ext cx="5006520" cy="1595880"/>
            <a:chOff x="7059240" y="2071080"/>
            <a:chExt cx="5006520" cy="1595880"/>
          </a:xfrm>
        </p:grpSpPr>
        <p:pic>
          <p:nvPicPr>
            <p:cNvPr id="673" name="object 18"/>
            <p:cNvPicPr/>
            <p:nvPr/>
          </p:nvPicPr>
          <p:blipFill>
            <a:blip r:embed="rId7"/>
            <a:stretch/>
          </p:blipFill>
          <p:spPr>
            <a:xfrm>
              <a:off x="7059240" y="2071080"/>
              <a:ext cx="5006520" cy="1595880"/>
            </a:xfrm>
            <a:prstGeom prst="rect">
              <a:avLst/>
            </a:prstGeom>
            <a:ln>
              <a:noFill/>
            </a:ln>
          </p:spPr>
        </p:pic>
        <p:sp>
          <p:nvSpPr>
            <p:cNvPr id="674" name="CustomShape 12"/>
            <p:cNvSpPr/>
            <p:nvPr/>
          </p:nvSpPr>
          <p:spPr>
            <a:xfrm>
              <a:off x="7075800" y="2078640"/>
              <a:ext cx="4923000" cy="1521360"/>
            </a:xfrm>
            <a:custGeom>
              <a:avLst/>
              <a:gdLst/>
              <a:ahLst/>
              <a:cxnLst/>
              <a:rect l="l" t="t" r="r" b="b"/>
              <a:pathLst>
                <a:path w="4924425" h="1522729">
                  <a:moveTo>
                    <a:pt x="4670298" y="0"/>
                  </a:moveTo>
                  <a:lnTo>
                    <a:pt x="253746" y="0"/>
                  </a:lnTo>
                  <a:lnTo>
                    <a:pt x="208150" y="4090"/>
                  </a:lnTo>
                  <a:lnTo>
                    <a:pt x="165229" y="15881"/>
                  </a:lnTo>
                  <a:lnTo>
                    <a:pt x="125701" y="34656"/>
                  </a:lnTo>
                  <a:lnTo>
                    <a:pt x="90284" y="59697"/>
                  </a:lnTo>
                  <a:lnTo>
                    <a:pt x="59697" y="90284"/>
                  </a:lnTo>
                  <a:lnTo>
                    <a:pt x="34656" y="125701"/>
                  </a:lnTo>
                  <a:lnTo>
                    <a:pt x="15881" y="165229"/>
                  </a:lnTo>
                  <a:lnTo>
                    <a:pt x="4090" y="208150"/>
                  </a:lnTo>
                  <a:lnTo>
                    <a:pt x="0" y="253746"/>
                  </a:lnTo>
                  <a:lnTo>
                    <a:pt x="0" y="1268729"/>
                  </a:lnTo>
                  <a:lnTo>
                    <a:pt x="4090" y="1314325"/>
                  </a:lnTo>
                  <a:lnTo>
                    <a:pt x="15881" y="1357246"/>
                  </a:lnTo>
                  <a:lnTo>
                    <a:pt x="34656" y="1396774"/>
                  </a:lnTo>
                  <a:lnTo>
                    <a:pt x="59697" y="1432191"/>
                  </a:lnTo>
                  <a:lnTo>
                    <a:pt x="90284" y="1462778"/>
                  </a:lnTo>
                  <a:lnTo>
                    <a:pt x="125701" y="1487819"/>
                  </a:lnTo>
                  <a:lnTo>
                    <a:pt x="165229" y="1506594"/>
                  </a:lnTo>
                  <a:lnTo>
                    <a:pt x="208150" y="1518385"/>
                  </a:lnTo>
                  <a:lnTo>
                    <a:pt x="253746" y="1522476"/>
                  </a:lnTo>
                  <a:lnTo>
                    <a:pt x="4670298" y="1522476"/>
                  </a:lnTo>
                  <a:lnTo>
                    <a:pt x="4715893" y="1518385"/>
                  </a:lnTo>
                  <a:lnTo>
                    <a:pt x="4758814" y="1506594"/>
                  </a:lnTo>
                  <a:lnTo>
                    <a:pt x="4798342" y="1487819"/>
                  </a:lnTo>
                  <a:lnTo>
                    <a:pt x="4833759" y="1462778"/>
                  </a:lnTo>
                  <a:lnTo>
                    <a:pt x="4864346" y="1432191"/>
                  </a:lnTo>
                  <a:lnTo>
                    <a:pt x="4889387" y="1396774"/>
                  </a:lnTo>
                  <a:lnTo>
                    <a:pt x="4908162" y="1357246"/>
                  </a:lnTo>
                  <a:lnTo>
                    <a:pt x="4919953" y="1314325"/>
                  </a:lnTo>
                  <a:lnTo>
                    <a:pt x="4924044" y="1268729"/>
                  </a:lnTo>
                  <a:lnTo>
                    <a:pt x="4924044" y="253746"/>
                  </a:lnTo>
                  <a:lnTo>
                    <a:pt x="4919953" y="208150"/>
                  </a:lnTo>
                  <a:lnTo>
                    <a:pt x="4908162" y="165229"/>
                  </a:lnTo>
                  <a:lnTo>
                    <a:pt x="4889387" y="125701"/>
                  </a:lnTo>
                  <a:lnTo>
                    <a:pt x="4864346" y="90284"/>
                  </a:lnTo>
                  <a:lnTo>
                    <a:pt x="4833759" y="59697"/>
                  </a:lnTo>
                  <a:lnTo>
                    <a:pt x="4798342" y="34656"/>
                  </a:lnTo>
                  <a:lnTo>
                    <a:pt x="4758814" y="15881"/>
                  </a:lnTo>
                  <a:lnTo>
                    <a:pt x="4715893" y="4090"/>
                  </a:lnTo>
                  <a:lnTo>
                    <a:pt x="4670298" y="0"/>
                  </a:lnTo>
                  <a:close/>
                </a:path>
              </a:pathLst>
            </a:custGeom>
            <a:solidFill>
              <a:srgbClr val="E1EFD9"/>
            </a:solidFill>
            <a:ln>
              <a:noFill/>
            </a:ln>
          </p:spPr>
          <p:style>
            <a:lnRef idx="0">
              <a:scrgbClr r="0" g="0" b="0"/>
            </a:lnRef>
            <a:fillRef idx="0">
              <a:scrgbClr r="0" g="0" b="0"/>
            </a:fillRef>
            <a:effectRef idx="0">
              <a:scrgbClr r="0" g="0" b="0"/>
            </a:effectRef>
            <a:fontRef idx="minor"/>
          </p:style>
        </p:sp>
      </p:grpSp>
      <p:sp>
        <p:nvSpPr>
          <p:cNvPr id="675" name="CustomShape 13"/>
          <p:cNvSpPr/>
          <p:nvPr/>
        </p:nvSpPr>
        <p:spPr>
          <a:xfrm>
            <a:off x="7269480" y="2207160"/>
            <a:ext cx="3506400" cy="12052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cs-CZ" sz="2400" b="1" i="0" u="none" strike="noStrike" kern="1200" cap="none" spc="-12" normalizeH="0" baseline="0" noProof="0">
                <a:ln>
                  <a:noFill/>
                </a:ln>
                <a:solidFill>
                  <a:srgbClr val="000000"/>
                </a:solidFill>
                <a:effectLst/>
                <a:uLnTx/>
                <a:uFillTx/>
                <a:latin typeface="Calibri"/>
                <a:ea typeface="DejaVu Sans"/>
              </a:rPr>
              <a:t>Výsadba</a:t>
            </a:r>
            <a:endParaRPr kumimoji="0" lang="cs-CZ" sz="24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34"/>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76"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100 </a:t>
            </a:r>
            <a:r>
              <a:rPr kumimoji="0" lang="cs-CZ" sz="1800" b="0" i="0" u="none" strike="noStrike" kern="1200" cap="none" spc="-21" normalizeH="0" baseline="0" noProof="0">
                <a:ln>
                  <a:noFill/>
                </a:ln>
                <a:solidFill>
                  <a:srgbClr val="000000"/>
                </a:solidFill>
                <a:effectLst/>
                <a:uLnTx/>
                <a:uFillTx/>
                <a:latin typeface="Calibri"/>
                <a:ea typeface="DejaVu Sans"/>
              </a:rPr>
              <a:t>ks/ha</a:t>
            </a:r>
            <a:endParaRPr kumimoji="0" lang="cs-CZ" sz="18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53"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více</a:t>
            </a:r>
            <a:r>
              <a:rPr kumimoji="0" lang="cs-CZ" sz="1800" b="0" i="0" u="none" strike="noStrike" kern="1200" cap="none" spc="-7"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jak</a:t>
            </a:r>
            <a:r>
              <a:rPr kumimoji="0" lang="cs-CZ" sz="1800" b="0" i="0" u="none" strike="noStrike" kern="1200" cap="none" spc="-3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50</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druhy lesních </a:t>
            </a:r>
            <a:r>
              <a:rPr kumimoji="0" lang="cs-CZ" sz="1800" b="0" i="0" u="none" strike="noStrike" kern="1200" cap="none" spc="-12" normalizeH="0" baseline="0" noProof="0">
                <a:ln>
                  <a:noFill/>
                </a:ln>
                <a:solidFill>
                  <a:srgbClr val="000000"/>
                </a:solidFill>
                <a:effectLst/>
                <a:uLnTx/>
                <a:uFillTx/>
                <a:latin typeface="Calibri"/>
                <a:ea typeface="DejaVu Sans"/>
              </a:rPr>
              <a:t>dřevin</a:t>
            </a:r>
            <a:endParaRPr kumimoji="0" lang="cs-CZ" sz="1800" b="0" i="0" u="none" strike="noStrike" kern="1200" cap="none" spc="-1" normalizeH="0" baseline="0" noProof="0">
              <a:ln>
                <a:noFill/>
              </a:ln>
              <a:solidFill>
                <a:prstClr val="black"/>
              </a:solidFill>
              <a:effectLst/>
              <a:uLnTx/>
              <a:uFillTx/>
              <a:latin typeface="Arial"/>
            </a:endParaRPr>
          </a:p>
          <a:p>
            <a:pPr marL="19440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1" normalizeH="0" baseline="0" noProof="0">
                <a:ln>
                  <a:noFill/>
                </a:ln>
                <a:solidFill>
                  <a:srgbClr val="000000"/>
                </a:solidFill>
                <a:effectLst/>
                <a:uLnTx/>
                <a:uFillTx/>
                <a:latin typeface="Arial"/>
                <a:ea typeface="DejaVu Sans"/>
              </a:rPr>
              <a:t>•</a:t>
            </a:r>
            <a:r>
              <a:rPr kumimoji="0" lang="cs-CZ" sz="1800" b="0" i="0" u="none" strike="noStrike" kern="1200" cap="none" spc="265" normalizeH="0" baseline="0" noProof="0">
                <a:ln>
                  <a:noFill/>
                </a:ln>
                <a:solidFill>
                  <a:srgbClr val="000000"/>
                </a:solidFill>
                <a:effectLst/>
                <a:uLnTx/>
                <a:uFillTx/>
                <a:latin typeface="Arial"/>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max.</a:t>
            </a:r>
            <a:r>
              <a:rPr kumimoji="0" lang="cs-CZ" sz="1800" b="0" i="0" u="none" strike="noStrike" kern="1200" cap="none" spc="-15"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40</a:t>
            </a:r>
            <a:r>
              <a:rPr kumimoji="0" lang="cs-CZ" sz="1800" b="0" i="0" u="none" strike="noStrike" kern="1200" cap="none" spc="-12" normalizeH="0" baseline="0" noProof="0">
                <a:ln>
                  <a:noFill/>
                </a:ln>
                <a:solidFill>
                  <a:srgbClr val="000000"/>
                </a:solidFill>
                <a:effectLst/>
                <a:uLnTx/>
                <a:uFillTx/>
                <a:latin typeface="Calibri"/>
                <a:ea typeface="DejaVu Sans"/>
              </a:rPr>
              <a:t> </a:t>
            </a:r>
            <a:r>
              <a:rPr kumimoji="0" lang="cs-CZ" sz="1800" b="0" i="0" u="none" strike="noStrike" kern="1200" cap="none" spc="-1" normalizeH="0" baseline="0" noProof="0">
                <a:ln>
                  <a:noFill/>
                </a:ln>
                <a:solidFill>
                  <a:srgbClr val="000000"/>
                </a:solidFill>
                <a:effectLst/>
                <a:uLnTx/>
                <a:uFillTx/>
                <a:latin typeface="Calibri"/>
                <a:ea typeface="DejaVu Sans"/>
              </a:rPr>
              <a:t>% jednoho druhu</a:t>
            </a:r>
            <a:r>
              <a:rPr kumimoji="0" lang="cs-CZ" sz="1800" b="0" i="0" u="none" strike="noStrike" kern="1200" cap="none" spc="1" normalizeH="0" baseline="0" noProof="0">
                <a:ln>
                  <a:noFill/>
                </a:ln>
                <a:solidFill>
                  <a:srgbClr val="000000"/>
                </a:solidFill>
                <a:effectLst/>
                <a:uLnTx/>
                <a:uFillTx/>
                <a:latin typeface="Calibri"/>
                <a:ea typeface="DejaVu Sans"/>
              </a:rPr>
              <a:t> </a:t>
            </a:r>
            <a:r>
              <a:rPr kumimoji="0" lang="cs-CZ" sz="1800" b="0" i="0" u="none" strike="noStrike" kern="1200" cap="none" spc="-12" normalizeH="0" baseline="0" noProof="0">
                <a:ln>
                  <a:noFill/>
                </a:ln>
                <a:solidFill>
                  <a:srgbClr val="000000"/>
                </a:solidFill>
                <a:effectLst/>
                <a:uLnTx/>
                <a:uFillTx/>
                <a:latin typeface="Calibri"/>
                <a:ea typeface="DejaVu Sans"/>
              </a:rPr>
              <a:t>dřeviny</a:t>
            </a:r>
            <a:endParaRPr kumimoji="0" lang="cs-CZ" sz="18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CustomShape 1"/>
          <p:cNvSpPr/>
          <p:nvPr/>
        </p:nvSpPr>
        <p:spPr>
          <a:xfrm>
            <a:off x="1143000" y="609480"/>
            <a:ext cx="9874080" cy="87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ZALESŇOVÁNÍ ZEMĚDĚLSKÉ PŮDY</a:t>
            </a:r>
            <a:endParaRPr kumimoji="0" lang="cs-CZ" sz="4400" b="0" i="0" u="none" strike="noStrike" kern="1200" cap="none" spc="-1" normalizeH="0" baseline="0" noProof="0">
              <a:ln>
                <a:noFill/>
              </a:ln>
              <a:solidFill>
                <a:prstClr val="black"/>
              </a:solidFill>
              <a:effectLst/>
              <a:uLnTx/>
              <a:uFillTx/>
              <a:latin typeface="Arial"/>
            </a:endParaRPr>
          </a:p>
        </p:txBody>
      </p:sp>
      <p:sp>
        <p:nvSpPr>
          <p:cNvPr id="677" name="CustomShape 2"/>
          <p:cNvSpPr/>
          <p:nvPr/>
        </p:nvSpPr>
        <p:spPr>
          <a:xfrm>
            <a:off x="1143000" y="1489320"/>
            <a:ext cx="9871560" cy="483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1400"/>
              </a:spcBef>
              <a:spcAft>
                <a:spcPts val="0"/>
              </a:spcAft>
              <a:buClrTx/>
              <a:buSzTx/>
              <a:buFontTx/>
              <a:buNone/>
              <a:tabLst/>
              <a:defRPr/>
            </a:pPr>
            <a:endParaRPr kumimoji="0" lang="cs-CZ" sz="1800" b="0" i="0" u="none" strike="noStrike" kern="1200" cap="none" spc="-1" normalizeH="0" baseline="0" noProof="0" dirty="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dirty="0">
                <a:ln>
                  <a:noFill/>
                </a:ln>
                <a:effectLst/>
                <a:uLnTx/>
                <a:uFillTx/>
                <a:latin typeface="Corbel"/>
                <a:ea typeface="DejaVu Sans"/>
              </a:rPr>
              <a:t>Podrobné podmínky budou součástí Nařízení vlády</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CustomShape 1"/>
          <p:cNvSpPr/>
          <p:nvPr/>
        </p:nvSpPr>
        <p:spPr>
          <a:xfrm>
            <a:off x="914400" y="609480"/>
            <a:ext cx="10363200" cy="7024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cs-CZ" sz="2800" b="1" i="0" u="none" strike="noStrike" kern="1200" cap="none" spc="-1" normalizeH="0" baseline="0" noProof="0" dirty="0">
                <a:ln>
                  <a:noFill/>
                </a:ln>
                <a:effectLst/>
                <a:uLnTx/>
                <a:uFillTx/>
                <a:latin typeface="Corbel"/>
                <a:ea typeface="DejaVu Sans"/>
              </a:rPr>
              <a:t>LESNICKO-ENVIRONMENTÁLNÍ PLATBY – BIODIVERZITA A GENOFOND</a:t>
            </a:r>
            <a:endParaRPr kumimoji="0" lang="cs-CZ" sz="2800" b="0" i="0" u="none" strike="noStrike" kern="1200" cap="none" spc="-1" normalizeH="0" baseline="0" noProof="0" dirty="0">
              <a:ln>
                <a:noFill/>
              </a:ln>
              <a:effectLst/>
              <a:uLnTx/>
              <a:uFillTx/>
              <a:latin typeface="Arial"/>
            </a:endParaRPr>
          </a:p>
        </p:txBody>
      </p:sp>
      <p:sp>
        <p:nvSpPr>
          <p:cNvPr id="679" name="CustomShape 2"/>
          <p:cNvSpPr/>
          <p:nvPr/>
        </p:nvSpPr>
        <p:spPr>
          <a:xfrm>
            <a:off x="754200" y="1517760"/>
            <a:ext cx="10260360" cy="457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Cílem je zachování porostního typu hospodářského souboru v oblastech Natura 2000 a v ZCHÚ nebo habitatových stromů v hospodářských lesích (nové opatření)</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Kompenzovány jsou zvýšené náklady a snížené výnosy vyplývající ze zachování vybraných porostních typů hospodářských souborů (jedlový, dubový, bukový, ostatní listnaté,– výmladkový les)</a:t>
            </a:r>
            <a:endParaRPr kumimoji="0" lang="cs-CZ" sz="2200" b="0" i="0" u="none" strike="noStrike" kern="1200" cap="none" spc="-1" normalizeH="0" baseline="0" noProof="0" dirty="0">
              <a:ln>
                <a:noFill/>
              </a:ln>
              <a:effectLst/>
              <a:uLnTx/>
              <a:uFillTx/>
              <a:latin typeface="Arial"/>
            </a:endParaRPr>
          </a:p>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200" b="1" i="0" u="none" strike="noStrike" kern="1200" cap="none" spc="-1" normalizeH="0" baseline="0" noProof="0" dirty="0">
                <a:ln>
                  <a:noFill/>
                </a:ln>
                <a:effectLst/>
                <a:uLnTx/>
                <a:uFillTx/>
                <a:latin typeface="Corbel"/>
                <a:ea typeface="DejaVu Sans"/>
              </a:rPr>
              <a:t>Žadatelé:</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vlastníci, nájemci, pachtýři a vypůjčitelé lesů a jejich sdružení a spolky (u opatření na genofond mohou žádat i státní podniky)</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Výše dotace: Zachování porostního typu hospodářského souboru 195 EUR/ha</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Zachování habitatových stromů 143 EUR/ha</a:t>
            </a:r>
            <a:endParaRPr kumimoji="0" lang="cs-CZ" sz="22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200" b="1" i="0" u="none" strike="noStrike" kern="1200" cap="none" spc="-1" normalizeH="0" baseline="0" noProof="0" dirty="0">
                <a:ln>
                  <a:noFill/>
                </a:ln>
                <a:effectLst/>
                <a:uLnTx/>
                <a:uFillTx/>
                <a:latin typeface="Corbel"/>
                <a:ea typeface="DejaVu Sans"/>
              </a:rPr>
              <a:t>Genofond 71 EUR/ha</a:t>
            </a:r>
            <a:endParaRPr kumimoji="0" lang="cs-CZ" sz="2200" b="0" i="0" u="none" strike="noStrike" kern="1200" cap="none" spc="-1" normalizeH="0" baseline="0" noProof="0" dirty="0">
              <a:ln>
                <a:noFill/>
              </a:ln>
              <a:effectLst/>
              <a:uLnTx/>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F79E08B-35FC-4FF5-86D4-5EF49BC378CF}"/>
              </a:ext>
            </a:extLst>
          </p:cNvPr>
          <p:cNvSpPr>
            <a:spLocks noGrp="1"/>
          </p:cNvSpPr>
          <p:nvPr>
            <p:ph type="title"/>
          </p:nvPr>
        </p:nvSpPr>
        <p:spPr>
          <a:xfrm>
            <a:off x="1451579" y="804520"/>
            <a:ext cx="9603275" cy="587136"/>
          </a:xfrm>
        </p:spPr>
        <p:txBody>
          <a:bodyPr/>
          <a:lstStyle/>
          <a:p>
            <a:r>
              <a:rPr lang="cs-CZ" dirty="0"/>
              <a:t>Podmínky, které zůstávají stejné</a:t>
            </a:r>
          </a:p>
        </p:txBody>
      </p:sp>
      <p:sp>
        <p:nvSpPr>
          <p:cNvPr id="3" name="Zástupný symbol pro obsah 2">
            <a:extLst>
              <a:ext uri="{FF2B5EF4-FFF2-40B4-BE49-F238E27FC236}">
                <a16:creationId xmlns:a16="http://schemas.microsoft.com/office/drawing/2014/main" xmlns="" id="{30F333A6-8827-4DF2-BE2C-99DBAA35EB70}"/>
              </a:ext>
            </a:extLst>
          </p:cNvPr>
          <p:cNvSpPr>
            <a:spLocks noGrp="1"/>
          </p:cNvSpPr>
          <p:nvPr>
            <p:ph idx="1"/>
          </p:nvPr>
        </p:nvSpPr>
        <p:spPr>
          <a:xfrm>
            <a:off x="1451579" y="1537252"/>
            <a:ext cx="9603275" cy="4516228"/>
          </a:xfrm>
        </p:spPr>
        <p:txBody>
          <a:bodyPr>
            <a:normAutofit fontScale="85000" lnSpcReduction="20000"/>
          </a:bodyPr>
          <a:lstStyle/>
          <a:p>
            <a:endParaRPr lang="cs-CZ" dirty="0"/>
          </a:p>
          <a:p>
            <a:r>
              <a:rPr lang="cs-CZ" sz="2100" dirty="0"/>
              <a:t>DZES 1 Zachování trvalých travních porostů na základě poměru trvalých travních porostů k zemědělské ploše </a:t>
            </a:r>
            <a:r>
              <a:rPr lang="cs-CZ" sz="2100" i="1" dirty="0"/>
              <a:t>(přechod podmínky z </a:t>
            </a:r>
            <a:r>
              <a:rPr lang="cs-CZ" sz="2100" i="1" dirty="0" err="1"/>
              <a:t>greeningu</a:t>
            </a:r>
            <a:r>
              <a:rPr lang="cs-CZ" sz="2100" i="1" dirty="0"/>
              <a:t>, zajištění nesnížení poklesu poměru travních porostů o více než 5 % oproti poměru v roce 2018) </a:t>
            </a:r>
            <a:endParaRPr lang="cs-CZ" sz="2100" dirty="0"/>
          </a:p>
          <a:p>
            <a:r>
              <a:rPr lang="cs-CZ" sz="2100" dirty="0"/>
              <a:t>DZES 3 Zákaz vypalování strnišť na orné půdě vyjma případů odůvodněných zdravím rostlin </a:t>
            </a:r>
            <a:r>
              <a:rPr lang="cs-CZ" sz="2100" i="1" dirty="0"/>
              <a:t>(přechod podmínky ze současného standardu DZES 6) </a:t>
            </a:r>
            <a:endParaRPr lang="cs-CZ" sz="2100" dirty="0"/>
          </a:p>
          <a:p>
            <a:r>
              <a:rPr lang="cs-CZ" sz="2100" dirty="0"/>
              <a:t>DZES 4 Zřízení ochranných pásů podél vodních toků </a:t>
            </a:r>
          </a:p>
          <a:p>
            <a:r>
              <a:rPr lang="cs-CZ" sz="2100" i="1" dirty="0"/>
              <a:t>(přechod podmínky ze současného standardu DZES 1) </a:t>
            </a:r>
            <a:endParaRPr lang="cs-CZ" sz="2100" dirty="0"/>
          </a:p>
          <a:p>
            <a:r>
              <a:rPr lang="cs-CZ" sz="2100" dirty="0"/>
              <a:t>DZES 5 Obhospodařování půdy způsobem, který snižuje riziko degradace půdy a eroze, včetně zohlednění sklonu svahu </a:t>
            </a:r>
            <a:r>
              <a:rPr lang="cs-CZ" sz="2100" i="1" dirty="0"/>
              <a:t>(přechod podmínky ze současného standardu DZES 5) </a:t>
            </a:r>
            <a:endParaRPr lang="cs-CZ" sz="2100" dirty="0"/>
          </a:p>
          <a:p>
            <a:r>
              <a:rPr lang="cs-CZ" sz="2100" dirty="0"/>
              <a:t>DZES 9 Zákaz přeměny nebo orby trvalých travních porostů označených jako environmentálně citlivé oblasti s trvalými travními porosty v lokalitách sítě Natura 2000 </a:t>
            </a:r>
            <a:r>
              <a:rPr lang="cs-CZ" sz="2100" i="1" dirty="0"/>
              <a:t>(přechod podmínky z </a:t>
            </a:r>
            <a:r>
              <a:rPr lang="cs-CZ" sz="2100" i="1" dirty="0" err="1"/>
              <a:t>greeningu</a:t>
            </a:r>
            <a:r>
              <a:rPr lang="cs-CZ" sz="2100" i="1" dirty="0"/>
              <a:t>) </a:t>
            </a:r>
            <a:endParaRPr lang="cs-CZ" sz="2100" dirty="0"/>
          </a:p>
          <a:p>
            <a:endParaRPr lang="cs-CZ" dirty="0"/>
          </a:p>
        </p:txBody>
      </p:sp>
    </p:spTree>
    <p:extLst>
      <p:ext uri="{BB962C8B-B14F-4D97-AF65-F5344CB8AC3E}">
        <p14:creationId xmlns:p14="http://schemas.microsoft.com/office/powerpoint/2010/main" val="724466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CustomShape 1"/>
          <p:cNvSpPr/>
          <p:nvPr/>
        </p:nvSpPr>
        <p:spPr>
          <a:xfrm>
            <a:off x="1143000" y="609480"/>
            <a:ext cx="987408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1" i="0" u="none" strike="noStrike" kern="1200" cap="none" spc="-1" normalizeH="0" baseline="0" noProof="0">
                <a:ln>
                  <a:noFill/>
                </a:ln>
                <a:solidFill>
                  <a:srgbClr val="A6B727"/>
                </a:solidFill>
                <a:effectLst/>
                <a:uLnTx/>
                <a:uFillTx/>
                <a:latin typeface="Corbel"/>
                <a:ea typeface="DejaVu Sans"/>
              </a:rPr>
              <a:t>LESNICKÁ PROJEKTOVÁ OPATŘENÍ</a:t>
            </a:r>
            <a:endParaRPr kumimoji="0" lang="cs-CZ" sz="4400" b="0" i="0" u="none" strike="noStrike" kern="1200" cap="none" spc="-1" normalizeH="0" baseline="0" noProof="0">
              <a:ln>
                <a:noFill/>
              </a:ln>
              <a:solidFill>
                <a:prstClr val="black"/>
              </a:solidFill>
              <a:effectLst/>
              <a:uLnTx/>
              <a:uFillTx/>
              <a:latin typeface="Arial"/>
            </a:endParaRPr>
          </a:p>
        </p:txBody>
      </p:sp>
      <p:sp>
        <p:nvSpPr>
          <p:cNvPr id="681" name="CustomShape 2"/>
          <p:cNvSpPr/>
          <p:nvPr/>
        </p:nvSpPr>
        <p:spPr>
          <a:xfrm>
            <a:off x="1143000" y="1385640"/>
            <a:ext cx="9871560" cy="470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marR="0" lvl="0" indent="0" algn="l" defTabSz="914400" rtl="0" eaLnBrk="1" fontAlgn="auto" latinLnBrk="0" hangingPunct="1">
              <a:lnSpc>
                <a:spcPct val="90000"/>
              </a:lnSpc>
              <a:spcBef>
                <a:spcPts val="1400"/>
              </a:spcBef>
              <a:spcAft>
                <a:spcPts val="0"/>
              </a:spcAft>
              <a:buClrTx/>
              <a:buSzTx/>
              <a:buFontTx/>
              <a:buNone/>
              <a:tabLst/>
              <a:defRPr/>
            </a:pPr>
            <a:r>
              <a:rPr kumimoji="0" lang="cs-CZ" sz="2400" b="1" i="0" u="none" strike="noStrike" kern="1200" cap="none" spc="-1" normalizeH="0" baseline="0" noProof="0" dirty="0">
                <a:ln>
                  <a:noFill/>
                </a:ln>
                <a:effectLst/>
                <a:uLnTx/>
                <a:uFillTx/>
                <a:latin typeface="Corbel"/>
                <a:ea typeface="DejaVu Sans"/>
              </a:rPr>
              <a:t>Opatření:</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Investice do obnovy kalamitních ploch</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Investice do ochrany melioračních a zpevňujících dřevin</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Vodohospodářská opatření v lesích</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Neproduktivní investice v lesích</a:t>
            </a:r>
            <a:endParaRPr kumimoji="0" lang="cs-CZ" sz="2400" b="0" i="0" u="none" strike="noStrike" kern="1200" cap="none" spc="-1" normalizeH="0" baseline="0" noProof="0" dirty="0">
              <a:ln>
                <a:noFill/>
              </a:ln>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Wingdings" charset="2"/>
              <a:buChar char=""/>
              <a:tabLst/>
              <a:defRPr/>
            </a:pPr>
            <a:r>
              <a:rPr kumimoji="0" lang="cs-CZ" sz="2400" b="1" i="0" u="none" strike="noStrike" kern="1200" cap="none" spc="-1" normalizeH="0" baseline="0" noProof="0" dirty="0">
                <a:ln>
                  <a:noFill/>
                </a:ln>
                <a:effectLst/>
                <a:uLnTx/>
                <a:uFillTx/>
                <a:latin typeface="Corbel"/>
                <a:ea typeface="DejaVu Sans"/>
              </a:rPr>
              <a:t>  Přeměna porostů náhradních dřevin</a:t>
            </a:r>
            <a:endParaRPr kumimoji="0" lang="cs-CZ" sz="2400" b="0" i="0" u="none" strike="noStrike" kern="1200" cap="none" spc="-1" normalizeH="0" baseline="0" noProof="0" dirty="0">
              <a:ln>
                <a:noFill/>
              </a:ln>
              <a:effectLst/>
              <a:uLnTx/>
              <a:uFillTx/>
              <a:latin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743"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744" name="CustomShape 3"/>
          <p:cNvSpPr/>
          <p:nvPr/>
        </p:nvSpPr>
        <p:spPr>
          <a:xfrm>
            <a:off x="1143000" y="609480"/>
            <a:ext cx="9874080" cy="77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0" strike="noStrike" spc="-1">
                <a:solidFill>
                  <a:srgbClr val="FFFFFF"/>
                </a:solidFill>
                <a:latin typeface="Corbel"/>
                <a:ea typeface="DejaVu Sans"/>
              </a:rPr>
              <a:t>Povinné požadavky na hospodaření</a:t>
            </a:r>
            <a:endParaRPr lang="cs-CZ" sz="4400" b="0" strike="noStrike" spc="-1">
              <a:latin typeface="Arial"/>
            </a:endParaRPr>
          </a:p>
        </p:txBody>
      </p:sp>
      <p:sp>
        <p:nvSpPr>
          <p:cNvPr id="745"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46" name="CustomShape 5"/>
          <p:cNvSpPr/>
          <p:nvPr/>
        </p:nvSpPr>
        <p:spPr>
          <a:xfrm>
            <a:off x="1143000" y="2495880"/>
            <a:ext cx="9871560" cy="443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839"/>
              </a:spcBef>
            </a:pPr>
            <a:endParaRPr lang="cs-CZ" sz="1800" b="0" strike="noStrike" spc="-1">
              <a:latin typeface="Arial"/>
            </a:endParaRPr>
          </a:p>
          <a:p>
            <a:pPr>
              <a:lnSpc>
                <a:spcPct val="90000"/>
              </a:lnSpc>
              <a:spcBef>
                <a:spcPts val="839"/>
              </a:spcBef>
            </a:pPr>
            <a:r>
              <a:rPr lang="cs-CZ" sz="2400" b="0" strike="noStrike" spc="-1">
                <a:solidFill>
                  <a:srgbClr val="000000"/>
                </a:solidFill>
                <a:latin typeface="Gill Sans MT"/>
                <a:ea typeface="DejaVu Sans"/>
              </a:rPr>
              <a:t>Mezi</a:t>
            </a:r>
            <a:r>
              <a:rPr lang="cs-CZ" sz="2400" b="0" strike="noStrike" spc="-60">
                <a:solidFill>
                  <a:srgbClr val="000000"/>
                </a:solidFill>
                <a:latin typeface="Gill Sans MT"/>
                <a:ea typeface="DejaVu Sans"/>
              </a:rPr>
              <a:t> </a:t>
            </a:r>
            <a:r>
              <a:rPr lang="cs-CZ" sz="2400" b="0" strike="noStrike" spc="-1">
                <a:solidFill>
                  <a:srgbClr val="000000"/>
                </a:solidFill>
                <a:latin typeface="Gill Sans MT"/>
                <a:ea typeface="DejaVu Sans"/>
              </a:rPr>
              <a:t>vybrané</a:t>
            </a:r>
            <a:r>
              <a:rPr lang="cs-CZ" sz="2400" b="0" strike="noStrike" spc="-72">
                <a:solidFill>
                  <a:srgbClr val="000000"/>
                </a:solidFill>
                <a:latin typeface="Gill Sans MT"/>
                <a:ea typeface="DejaVu Sans"/>
              </a:rPr>
              <a:t> </a:t>
            </a:r>
            <a:r>
              <a:rPr lang="cs-CZ" sz="2400" b="0" strike="noStrike" spc="-1">
                <a:solidFill>
                  <a:srgbClr val="000000"/>
                </a:solidFill>
                <a:latin typeface="Gill Sans MT"/>
                <a:ea typeface="DejaVu Sans"/>
              </a:rPr>
              <a:t>směrnice</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75">
                <a:solidFill>
                  <a:srgbClr val="000000"/>
                </a:solidFill>
                <a:latin typeface="Gill Sans MT"/>
                <a:ea typeface="DejaVu Sans"/>
              </a:rPr>
              <a:t> </a:t>
            </a:r>
            <a:r>
              <a:rPr lang="cs-CZ" sz="2400" b="0" strike="noStrike" spc="-1">
                <a:solidFill>
                  <a:srgbClr val="000000"/>
                </a:solidFill>
                <a:latin typeface="Gill Sans MT"/>
                <a:ea typeface="DejaVu Sans"/>
              </a:rPr>
              <a:t>nařízení</a:t>
            </a:r>
            <a:r>
              <a:rPr lang="cs-CZ" sz="2400" b="0" strike="noStrike" spc="-72">
                <a:solidFill>
                  <a:srgbClr val="000000"/>
                </a:solidFill>
                <a:latin typeface="Gill Sans MT"/>
                <a:ea typeface="DejaVu Sans"/>
              </a:rPr>
              <a:t> </a:t>
            </a:r>
            <a:r>
              <a:rPr lang="cs-CZ" sz="2400" b="0" strike="noStrike" spc="-1">
                <a:solidFill>
                  <a:srgbClr val="000000"/>
                </a:solidFill>
                <a:latin typeface="Gill Sans MT"/>
                <a:ea typeface="DejaVu Sans"/>
              </a:rPr>
              <a:t>EU,</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na</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základě</a:t>
            </a:r>
            <a:r>
              <a:rPr lang="cs-CZ" sz="2400" b="0" strike="noStrike" spc="-72">
                <a:solidFill>
                  <a:srgbClr val="000000"/>
                </a:solidFill>
                <a:latin typeface="Gill Sans MT"/>
                <a:ea typeface="DejaVu Sans"/>
              </a:rPr>
              <a:t> </a:t>
            </a:r>
            <a:r>
              <a:rPr lang="cs-CZ" sz="2400" b="0" strike="noStrike" spc="-1">
                <a:solidFill>
                  <a:srgbClr val="000000"/>
                </a:solidFill>
                <a:latin typeface="Gill Sans MT"/>
                <a:ea typeface="DejaVu Sans"/>
              </a:rPr>
              <a:t>jejichž</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ustanovení</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jsou</a:t>
            </a:r>
            <a:r>
              <a:rPr lang="cs-CZ" sz="2400" b="0" strike="noStrike" spc="-72">
                <a:solidFill>
                  <a:srgbClr val="000000"/>
                </a:solidFill>
                <a:latin typeface="Gill Sans MT"/>
                <a:ea typeface="DejaVu Sans"/>
              </a:rPr>
              <a:t> </a:t>
            </a:r>
            <a:r>
              <a:rPr lang="cs-CZ" sz="2400" b="0" strike="noStrike" spc="-1">
                <a:solidFill>
                  <a:srgbClr val="000000"/>
                </a:solidFill>
                <a:latin typeface="Gill Sans MT"/>
                <a:ea typeface="DejaVu Sans"/>
              </a:rPr>
              <a:t>stanoveny</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povinné</a:t>
            </a:r>
            <a:r>
              <a:rPr lang="cs-CZ" sz="2400" b="0" strike="noStrike" spc="-55">
                <a:solidFill>
                  <a:srgbClr val="000000"/>
                </a:solidFill>
                <a:latin typeface="Gill Sans MT"/>
                <a:ea typeface="DejaVu Sans"/>
              </a:rPr>
              <a:t> </a:t>
            </a:r>
            <a:r>
              <a:rPr lang="cs-CZ" sz="2400" b="0" strike="noStrike" spc="-12">
                <a:solidFill>
                  <a:srgbClr val="000000"/>
                </a:solidFill>
                <a:latin typeface="Gill Sans MT"/>
                <a:ea typeface="DejaVu Sans"/>
              </a:rPr>
              <a:t>požadavky </a:t>
            </a:r>
            <a:r>
              <a:rPr lang="cs-CZ" sz="2400" b="0" strike="noStrike" spc="-1">
                <a:solidFill>
                  <a:srgbClr val="000000"/>
                </a:solidFill>
                <a:latin typeface="Gill Sans MT"/>
                <a:ea typeface="DejaVu Sans"/>
              </a:rPr>
              <a:t>na</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hospodaření,</a:t>
            </a:r>
            <a:r>
              <a:rPr lang="cs-CZ" sz="2400" b="0" strike="noStrike" spc="-12">
                <a:solidFill>
                  <a:srgbClr val="000000"/>
                </a:solidFill>
                <a:latin typeface="Gill Sans MT"/>
                <a:ea typeface="DejaVu Sans"/>
              </a:rPr>
              <a:t> </a:t>
            </a:r>
            <a:r>
              <a:rPr lang="cs-CZ" sz="2400" b="1" strike="noStrike" spc="-1">
                <a:solidFill>
                  <a:srgbClr val="000000"/>
                </a:solidFill>
                <a:latin typeface="Gill Sans MT"/>
                <a:ea typeface="DejaVu Sans"/>
              </a:rPr>
              <a:t>jsou</a:t>
            </a:r>
            <a:r>
              <a:rPr lang="cs-CZ" sz="2400" b="1" strike="noStrike" spc="-15">
                <a:solidFill>
                  <a:srgbClr val="000000"/>
                </a:solidFill>
                <a:latin typeface="Gill Sans MT"/>
                <a:ea typeface="DejaVu Sans"/>
              </a:rPr>
              <a:t> </a:t>
            </a:r>
            <a:r>
              <a:rPr lang="cs-CZ" sz="2400" b="1" strike="noStrike" spc="-1">
                <a:solidFill>
                  <a:srgbClr val="000000"/>
                </a:solidFill>
                <a:latin typeface="Gill Sans MT"/>
                <a:ea typeface="DejaVu Sans"/>
              </a:rPr>
              <a:t>nově</a:t>
            </a:r>
            <a:r>
              <a:rPr lang="cs-CZ" sz="2400" b="1" strike="noStrike" spc="-12">
                <a:solidFill>
                  <a:srgbClr val="000000"/>
                </a:solidFill>
                <a:latin typeface="Gill Sans MT"/>
                <a:ea typeface="DejaVu Sans"/>
              </a:rPr>
              <a:t> zařazeny</a:t>
            </a:r>
            <a:r>
              <a:rPr lang="cs-CZ" sz="2400" b="0" strike="noStrike" spc="-12">
                <a:solidFill>
                  <a:srgbClr val="000000"/>
                </a:solidFill>
                <a:latin typeface="Gill Sans MT"/>
                <a:ea typeface="DejaVu Sans"/>
              </a:rPr>
              <a:t>:</a:t>
            </a:r>
            <a:endParaRPr lang="cs-CZ" sz="2400" b="0" strike="noStrike" spc="-1">
              <a:latin typeface="Arial"/>
            </a:endParaRPr>
          </a:p>
          <a:p>
            <a:pPr marL="372240" indent="-178920">
              <a:lnSpc>
                <a:spcPct val="90000"/>
              </a:lnSpc>
              <a:spcBef>
                <a:spcPts val="805"/>
              </a:spcBef>
              <a:buClr>
                <a:srgbClr val="A6B727"/>
              </a:buClr>
              <a:buSzPct val="80000"/>
              <a:buFont typeface="Corbel"/>
              <a:buChar char="•"/>
            </a:pPr>
            <a:r>
              <a:rPr lang="cs-CZ" sz="2400" b="0" strike="noStrike" spc="-1">
                <a:solidFill>
                  <a:srgbClr val="000000"/>
                </a:solidFill>
                <a:latin typeface="Gill Sans MT"/>
                <a:ea typeface="DejaVu Sans"/>
              </a:rPr>
              <a:t>Směrnice</a:t>
            </a:r>
            <a:r>
              <a:rPr lang="cs-CZ" sz="2400" b="0" strike="noStrike" spc="148">
                <a:solidFill>
                  <a:srgbClr val="000000"/>
                </a:solidFill>
                <a:latin typeface="Gill Sans MT"/>
                <a:ea typeface="DejaVu Sans"/>
              </a:rPr>
              <a:t> </a:t>
            </a:r>
            <a:r>
              <a:rPr lang="cs-CZ" sz="2400" b="0" strike="noStrike" spc="-1">
                <a:solidFill>
                  <a:srgbClr val="000000"/>
                </a:solidFill>
                <a:latin typeface="Gill Sans MT"/>
                <a:ea typeface="DejaVu Sans"/>
              </a:rPr>
              <a:t>Evropského</a:t>
            </a:r>
            <a:r>
              <a:rPr lang="cs-CZ" sz="2400" b="0" strike="noStrike" spc="140">
                <a:solidFill>
                  <a:srgbClr val="000000"/>
                </a:solidFill>
                <a:latin typeface="Gill Sans MT"/>
                <a:ea typeface="DejaVu Sans"/>
              </a:rPr>
              <a:t> </a:t>
            </a:r>
            <a:r>
              <a:rPr lang="cs-CZ" sz="2400" b="0" strike="noStrike" spc="-1">
                <a:solidFill>
                  <a:srgbClr val="000000"/>
                </a:solidFill>
                <a:latin typeface="Gill Sans MT"/>
                <a:ea typeface="DejaVu Sans"/>
              </a:rPr>
              <a:t>parlamentu</a:t>
            </a:r>
            <a:r>
              <a:rPr lang="cs-CZ" sz="2400" b="0" strike="noStrike" spc="160">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148">
                <a:solidFill>
                  <a:srgbClr val="000000"/>
                </a:solidFill>
                <a:latin typeface="Gill Sans MT"/>
                <a:ea typeface="DejaVu Sans"/>
              </a:rPr>
              <a:t> </a:t>
            </a:r>
            <a:r>
              <a:rPr lang="cs-CZ" sz="2400" b="0" strike="noStrike" spc="-1">
                <a:solidFill>
                  <a:srgbClr val="000000"/>
                </a:solidFill>
                <a:latin typeface="Gill Sans MT"/>
                <a:ea typeface="DejaVu Sans"/>
              </a:rPr>
              <a:t>Rady</a:t>
            </a:r>
            <a:r>
              <a:rPr lang="cs-CZ" sz="2400" b="0" strike="noStrike" spc="165">
                <a:solidFill>
                  <a:srgbClr val="000000"/>
                </a:solidFill>
                <a:latin typeface="Gill Sans MT"/>
                <a:ea typeface="DejaVu Sans"/>
              </a:rPr>
              <a:t> </a:t>
            </a:r>
            <a:r>
              <a:rPr lang="cs-CZ" sz="2400" b="0" strike="noStrike" spc="-1">
                <a:solidFill>
                  <a:srgbClr val="000000"/>
                </a:solidFill>
                <a:latin typeface="Gill Sans MT"/>
                <a:ea typeface="DejaVu Sans"/>
              </a:rPr>
              <a:t>2000/60/ES,</a:t>
            </a:r>
            <a:r>
              <a:rPr lang="cs-CZ" sz="2400" b="0" strike="noStrike" spc="160">
                <a:solidFill>
                  <a:srgbClr val="000000"/>
                </a:solidFill>
                <a:latin typeface="Gill Sans MT"/>
                <a:ea typeface="DejaVu Sans"/>
              </a:rPr>
              <a:t> </a:t>
            </a:r>
            <a:r>
              <a:rPr lang="cs-CZ" sz="2400" b="0" strike="noStrike" spc="-1">
                <a:solidFill>
                  <a:srgbClr val="000000"/>
                </a:solidFill>
                <a:latin typeface="Gill Sans MT"/>
                <a:ea typeface="DejaVu Sans"/>
              </a:rPr>
              <a:t>kterou</a:t>
            </a:r>
            <a:r>
              <a:rPr lang="cs-CZ" sz="2400" b="0" strike="noStrike" spc="148">
                <a:solidFill>
                  <a:srgbClr val="000000"/>
                </a:solidFill>
                <a:latin typeface="Gill Sans MT"/>
                <a:ea typeface="DejaVu Sans"/>
              </a:rPr>
              <a:t> </a:t>
            </a:r>
            <a:r>
              <a:rPr lang="cs-CZ" sz="2400" b="0" strike="noStrike" spc="-1">
                <a:solidFill>
                  <a:srgbClr val="000000"/>
                </a:solidFill>
                <a:latin typeface="Gill Sans MT"/>
                <a:ea typeface="DejaVu Sans"/>
              </a:rPr>
              <a:t>se</a:t>
            </a:r>
            <a:r>
              <a:rPr lang="cs-CZ" sz="2400" b="0" strike="noStrike" spc="145">
                <a:solidFill>
                  <a:srgbClr val="000000"/>
                </a:solidFill>
                <a:latin typeface="Gill Sans MT"/>
                <a:ea typeface="DejaVu Sans"/>
              </a:rPr>
              <a:t> </a:t>
            </a:r>
            <a:r>
              <a:rPr lang="cs-CZ" sz="2400" b="0" strike="noStrike" spc="-1">
                <a:solidFill>
                  <a:srgbClr val="000000"/>
                </a:solidFill>
                <a:latin typeface="Gill Sans MT"/>
                <a:ea typeface="DejaVu Sans"/>
              </a:rPr>
              <a:t>stanoví</a:t>
            </a:r>
            <a:r>
              <a:rPr lang="cs-CZ" sz="2400" b="0" strike="noStrike" spc="148">
                <a:solidFill>
                  <a:srgbClr val="000000"/>
                </a:solidFill>
                <a:latin typeface="Gill Sans MT"/>
                <a:ea typeface="DejaVu Sans"/>
              </a:rPr>
              <a:t> </a:t>
            </a:r>
            <a:r>
              <a:rPr lang="cs-CZ" sz="2400" b="0" strike="noStrike" spc="-1">
                <a:solidFill>
                  <a:srgbClr val="000000"/>
                </a:solidFill>
                <a:latin typeface="Gill Sans MT"/>
                <a:ea typeface="DejaVu Sans"/>
              </a:rPr>
              <a:t>rámec</a:t>
            </a:r>
            <a:r>
              <a:rPr lang="cs-CZ" sz="2400" b="0" strike="noStrike" spc="145">
                <a:solidFill>
                  <a:srgbClr val="000000"/>
                </a:solidFill>
                <a:latin typeface="Gill Sans MT"/>
                <a:ea typeface="DejaVu Sans"/>
              </a:rPr>
              <a:t> </a:t>
            </a:r>
            <a:r>
              <a:rPr lang="cs-CZ" sz="2400" b="0" strike="noStrike" spc="-1">
                <a:solidFill>
                  <a:srgbClr val="000000"/>
                </a:solidFill>
                <a:latin typeface="Gill Sans MT"/>
                <a:ea typeface="DejaVu Sans"/>
              </a:rPr>
              <a:t>pro</a:t>
            </a:r>
            <a:r>
              <a:rPr lang="cs-CZ" sz="2400" b="0" strike="noStrike" spc="160">
                <a:solidFill>
                  <a:srgbClr val="000000"/>
                </a:solidFill>
                <a:latin typeface="Gill Sans MT"/>
                <a:ea typeface="DejaVu Sans"/>
              </a:rPr>
              <a:t> </a:t>
            </a:r>
            <a:r>
              <a:rPr lang="cs-CZ" sz="2400" b="0" strike="noStrike" spc="-12">
                <a:solidFill>
                  <a:srgbClr val="000000"/>
                </a:solidFill>
                <a:latin typeface="Gill Sans MT"/>
                <a:ea typeface="DejaVu Sans"/>
              </a:rPr>
              <a:t>činnost </a:t>
            </a:r>
            <a:r>
              <a:rPr lang="cs-CZ" sz="2400" b="0" strike="noStrike" spc="-1">
                <a:solidFill>
                  <a:srgbClr val="000000"/>
                </a:solidFill>
                <a:latin typeface="Gill Sans MT"/>
                <a:ea typeface="DejaVu Sans"/>
              </a:rPr>
              <a:t>Společenství</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v</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oblasti</a:t>
            </a:r>
            <a:r>
              <a:rPr lang="cs-CZ" sz="2400" b="0" strike="noStrike" spc="-21">
                <a:solidFill>
                  <a:srgbClr val="000000"/>
                </a:solidFill>
                <a:latin typeface="Gill Sans MT"/>
                <a:ea typeface="DejaVu Sans"/>
              </a:rPr>
              <a:t> </a:t>
            </a:r>
            <a:r>
              <a:rPr lang="cs-CZ" sz="2400" b="0" strike="noStrike" spc="-1">
                <a:solidFill>
                  <a:srgbClr val="000000"/>
                </a:solidFill>
                <a:latin typeface="Gill Sans MT"/>
                <a:ea typeface="DejaVu Sans"/>
              </a:rPr>
              <a:t>vodní</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politiky</a:t>
            </a:r>
            <a:r>
              <a:rPr lang="cs-CZ" sz="2400" b="0" strike="noStrike" spc="-7">
                <a:solidFill>
                  <a:srgbClr val="000000"/>
                </a:solidFill>
                <a:latin typeface="Gill Sans MT"/>
                <a:ea typeface="DejaVu Sans"/>
              </a:rPr>
              <a:t> </a:t>
            </a:r>
            <a:r>
              <a:rPr lang="cs-CZ" sz="2400" b="1" strike="noStrike" spc="-1">
                <a:solidFill>
                  <a:srgbClr val="000000"/>
                </a:solidFill>
                <a:latin typeface="Gill Sans MT"/>
                <a:ea typeface="DejaVu Sans"/>
              </a:rPr>
              <a:t>(rámcová</a:t>
            </a:r>
            <a:r>
              <a:rPr lang="cs-CZ" sz="2400" b="1" strike="noStrike" spc="-12">
                <a:solidFill>
                  <a:srgbClr val="000000"/>
                </a:solidFill>
                <a:latin typeface="Gill Sans MT"/>
                <a:ea typeface="DejaVu Sans"/>
              </a:rPr>
              <a:t> </a:t>
            </a:r>
            <a:r>
              <a:rPr lang="cs-CZ" sz="2400" b="1" strike="noStrike" spc="-1">
                <a:solidFill>
                  <a:srgbClr val="000000"/>
                </a:solidFill>
                <a:latin typeface="Gill Sans MT"/>
                <a:ea typeface="DejaVu Sans"/>
              </a:rPr>
              <a:t>vodní</a:t>
            </a:r>
            <a:r>
              <a:rPr lang="cs-CZ" sz="2400" b="1" strike="noStrike" spc="-12">
                <a:solidFill>
                  <a:srgbClr val="000000"/>
                </a:solidFill>
                <a:latin typeface="Gill Sans MT"/>
                <a:ea typeface="DejaVu Sans"/>
              </a:rPr>
              <a:t> směrnice)</a:t>
            </a:r>
            <a:endParaRPr lang="cs-CZ" sz="2400" b="0" strike="noStrike" spc="-1">
              <a:latin typeface="Arial"/>
            </a:endParaRPr>
          </a:p>
          <a:p>
            <a:pPr marL="552960" lvl="1" indent="-82440">
              <a:lnSpc>
                <a:spcPct val="90000"/>
              </a:lnSpc>
              <a:spcBef>
                <a:spcPts val="65"/>
              </a:spcBef>
              <a:spcAft>
                <a:spcPts val="400"/>
              </a:spcAft>
              <a:buClr>
                <a:srgbClr val="A6B727"/>
              </a:buClr>
              <a:buSzPct val="80000"/>
              <a:buFont typeface="Corbel"/>
              <a:buChar char="-"/>
            </a:pPr>
            <a:r>
              <a:rPr lang="cs-CZ" sz="2400" b="0" strike="noStrike" spc="-1">
                <a:solidFill>
                  <a:srgbClr val="000000"/>
                </a:solidFill>
                <a:latin typeface="Gill Sans MT"/>
                <a:ea typeface="DejaVu Sans"/>
              </a:rPr>
              <a:t>požadavky</a:t>
            </a:r>
            <a:r>
              <a:rPr lang="cs-CZ" sz="2400" b="0" strike="noStrike" spc="-35">
                <a:solidFill>
                  <a:srgbClr val="000000"/>
                </a:solidFill>
                <a:latin typeface="Gill Sans MT"/>
                <a:ea typeface="DejaVu Sans"/>
              </a:rPr>
              <a:t> </a:t>
            </a:r>
            <a:r>
              <a:rPr lang="cs-CZ" sz="2400" b="0" strike="noStrike" spc="-1">
                <a:solidFill>
                  <a:srgbClr val="000000"/>
                </a:solidFill>
                <a:latin typeface="Gill Sans MT"/>
                <a:ea typeface="DejaVu Sans"/>
              </a:rPr>
              <a:t>částečně</a:t>
            </a:r>
            <a:r>
              <a:rPr lang="cs-CZ" sz="2400" b="0" strike="noStrike" spc="-41">
                <a:solidFill>
                  <a:srgbClr val="000000"/>
                </a:solidFill>
                <a:latin typeface="Gill Sans MT"/>
                <a:ea typeface="DejaVu Sans"/>
              </a:rPr>
              <a:t> </a:t>
            </a:r>
            <a:r>
              <a:rPr lang="cs-CZ" sz="2400" b="0" strike="noStrike" spc="-1">
                <a:solidFill>
                  <a:srgbClr val="000000"/>
                </a:solidFill>
                <a:latin typeface="Gill Sans MT"/>
                <a:ea typeface="DejaVu Sans"/>
              </a:rPr>
              <a:t>navazují</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na</a:t>
            </a:r>
            <a:r>
              <a:rPr lang="cs-CZ" sz="2400" b="0" strike="noStrike" spc="-35">
                <a:solidFill>
                  <a:srgbClr val="000000"/>
                </a:solidFill>
                <a:latin typeface="Gill Sans MT"/>
                <a:ea typeface="DejaVu Sans"/>
              </a:rPr>
              <a:t> </a:t>
            </a:r>
            <a:r>
              <a:rPr lang="cs-CZ" sz="2400" b="0" strike="noStrike" spc="-1">
                <a:solidFill>
                  <a:srgbClr val="000000"/>
                </a:solidFill>
                <a:latin typeface="Gill Sans MT"/>
                <a:ea typeface="DejaVu Sans"/>
              </a:rPr>
              <a:t>současné</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podmínky</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DZES</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3</a:t>
            </a:r>
            <a:r>
              <a:rPr lang="cs-CZ" sz="2400" b="0" strike="noStrike" spc="-41">
                <a:solidFill>
                  <a:srgbClr val="000000"/>
                </a:solidFill>
                <a:latin typeface="Gill Sans MT"/>
                <a:ea typeface="DejaVu Sans"/>
              </a:rPr>
              <a:t> </a:t>
            </a:r>
            <a:r>
              <a:rPr lang="cs-CZ" sz="2400" b="0" strike="noStrike" spc="-1">
                <a:solidFill>
                  <a:srgbClr val="000000"/>
                </a:solidFill>
                <a:latin typeface="Gill Sans MT"/>
                <a:ea typeface="DejaVu Sans"/>
              </a:rPr>
              <a:t>Ochrana</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podzemních</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vod</a:t>
            </a:r>
            <a:r>
              <a:rPr lang="cs-CZ" sz="2400" b="0" strike="noStrike" spc="-35">
                <a:solidFill>
                  <a:srgbClr val="000000"/>
                </a:solidFill>
                <a:latin typeface="Gill Sans MT"/>
                <a:ea typeface="DejaVu Sans"/>
              </a:rPr>
              <a:t> </a:t>
            </a:r>
            <a:r>
              <a:rPr lang="cs-CZ" sz="2400" b="0" strike="noStrike" spc="-12">
                <a:solidFill>
                  <a:srgbClr val="000000"/>
                </a:solidFill>
                <a:latin typeface="Gill Sans MT"/>
                <a:ea typeface="DejaVu Sans"/>
              </a:rPr>
              <a:t>proti znečištění,</a:t>
            </a:r>
            <a:endParaRPr lang="cs-CZ" sz="2400" b="0" strike="noStrike" spc="-1">
              <a:latin typeface="Arial"/>
            </a:endParaRPr>
          </a:p>
          <a:p>
            <a:pPr marL="372240" indent="-178920">
              <a:lnSpc>
                <a:spcPct val="90000"/>
              </a:lnSpc>
              <a:spcBef>
                <a:spcPts val="74"/>
              </a:spcBef>
              <a:buClr>
                <a:srgbClr val="A6B727"/>
              </a:buClr>
              <a:buSzPct val="80000"/>
              <a:buFont typeface="Corbel"/>
              <a:buChar char="•"/>
            </a:pPr>
            <a:r>
              <a:rPr lang="cs-CZ" sz="2400" b="0" strike="noStrike" spc="-1">
                <a:solidFill>
                  <a:srgbClr val="000000"/>
                </a:solidFill>
                <a:latin typeface="Gill Sans MT"/>
                <a:ea typeface="DejaVu Sans"/>
              </a:rPr>
              <a:t>Směrnice</a:t>
            </a:r>
            <a:r>
              <a:rPr lang="cs-CZ" sz="2400" b="0" strike="noStrike" spc="89">
                <a:solidFill>
                  <a:srgbClr val="000000"/>
                </a:solidFill>
                <a:latin typeface="Gill Sans MT"/>
                <a:ea typeface="DejaVu Sans"/>
              </a:rPr>
              <a:t> </a:t>
            </a:r>
            <a:r>
              <a:rPr lang="cs-CZ" sz="2400" b="0" strike="noStrike" spc="-1">
                <a:solidFill>
                  <a:srgbClr val="000000"/>
                </a:solidFill>
                <a:latin typeface="Gill Sans MT"/>
                <a:ea typeface="DejaVu Sans"/>
              </a:rPr>
              <a:t>Evropského</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parlamentu</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Rady</a:t>
            </a:r>
            <a:r>
              <a:rPr lang="cs-CZ" sz="2400" b="0" strike="noStrike" spc="109">
                <a:solidFill>
                  <a:srgbClr val="000000"/>
                </a:solidFill>
                <a:latin typeface="Gill Sans MT"/>
                <a:ea typeface="DejaVu Sans"/>
              </a:rPr>
              <a:t> </a:t>
            </a:r>
            <a:r>
              <a:rPr lang="cs-CZ" sz="2400" b="0" strike="noStrike" spc="-1">
                <a:solidFill>
                  <a:srgbClr val="000000"/>
                </a:solidFill>
                <a:latin typeface="Gill Sans MT"/>
                <a:ea typeface="DejaVu Sans"/>
              </a:rPr>
              <a:t>2009/128/ES,</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kterou</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se</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stanoví</a:t>
            </a:r>
            <a:r>
              <a:rPr lang="cs-CZ" sz="2400" b="0" strike="noStrike" spc="94">
                <a:solidFill>
                  <a:srgbClr val="000000"/>
                </a:solidFill>
                <a:latin typeface="Gill Sans MT"/>
                <a:ea typeface="DejaVu Sans"/>
              </a:rPr>
              <a:t> </a:t>
            </a:r>
            <a:r>
              <a:rPr lang="cs-CZ" sz="2400" b="0" strike="noStrike" spc="-1">
                <a:solidFill>
                  <a:srgbClr val="000000"/>
                </a:solidFill>
                <a:latin typeface="Gill Sans MT"/>
                <a:ea typeface="DejaVu Sans"/>
              </a:rPr>
              <a:t>rámec</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pro</a:t>
            </a:r>
            <a:r>
              <a:rPr lang="cs-CZ" sz="2400" b="0" strike="noStrike" spc="103">
                <a:solidFill>
                  <a:srgbClr val="000000"/>
                </a:solidFill>
                <a:latin typeface="Gill Sans MT"/>
                <a:ea typeface="DejaVu Sans"/>
              </a:rPr>
              <a:t> </a:t>
            </a:r>
            <a:r>
              <a:rPr lang="cs-CZ" sz="2400" b="0" strike="noStrike" spc="-12">
                <a:solidFill>
                  <a:srgbClr val="000000"/>
                </a:solidFill>
                <a:latin typeface="Gill Sans MT"/>
                <a:ea typeface="DejaVu Sans"/>
              </a:rPr>
              <a:t>činnost </a:t>
            </a:r>
            <a:r>
              <a:rPr lang="cs-CZ" sz="2400" b="0" strike="noStrike" spc="-1">
                <a:solidFill>
                  <a:srgbClr val="000000"/>
                </a:solidFill>
                <a:latin typeface="Gill Sans MT"/>
                <a:ea typeface="DejaVu Sans"/>
              </a:rPr>
              <a:t>   Společenství</a:t>
            </a:r>
            <a:r>
              <a:rPr lang="cs-CZ" sz="2400" b="0" strike="noStrike" spc="-32">
                <a:solidFill>
                  <a:srgbClr val="000000"/>
                </a:solidFill>
                <a:latin typeface="Gill Sans MT"/>
                <a:ea typeface="DejaVu Sans"/>
              </a:rPr>
              <a:t> </a:t>
            </a:r>
            <a:r>
              <a:rPr lang="cs-CZ" sz="2400" b="0" strike="noStrike" spc="-1">
                <a:solidFill>
                  <a:srgbClr val="000000"/>
                </a:solidFill>
                <a:latin typeface="Gill Sans MT"/>
                <a:ea typeface="DejaVu Sans"/>
              </a:rPr>
              <a:t>za</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účelem</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dosažení</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udržitelného</a:t>
            </a:r>
            <a:r>
              <a:rPr lang="cs-CZ" sz="2400" b="0" strike="noStrike" spc="-21">
                <a:solidFill>
                  <a:srgbClr val="000000"/>
                </a:solidFill>
                <a:latin typeface="Gill Sans MT"/>
                <a:ea typeface="DejaVu Sans"/>
              </a:rPr>
              <a:t> </a:t>
            </a:r>
            <a:r>
              <a:rPr lang="cs-CZ" sz="2400" b="0" strike="noStrike" spc="-1">
                <a:solidFill>
                  <a:srgbClr val="000000"/>
                </a:solidFill>
                <a:latin typeface="Gill Sans MT"/>
                <a:ea typeface="DejaVu Sans"/>
              </a:rPr>
              <a:t>používání</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pesticidů</a:t>
            </a:r>
            <a:r>
              <a:rPr lang="cs-CZ" sz="2400" b="0" strike="noStrike" spc="-21">
                <a:solidFill>
                  <a:srgbClr val="000000"/>
                </a:solidFill>
                <a:latin typeface="Gill Sans MT"/>
                <a:ea typeface="DejaVu Sans"/>
              </a:rPr>
              <a:t> </a:t>
            </a:r>
            <a:r>
              <a:rPr lang="cs-CZ" sz="2400" b="1" strike="noStrike" spc="-1">
                <a:solidFill>
                  <a:srgbClr val="000000"/>
                </a:solidFill>
                <a:latin typeface="Gill Sans MT"/>
                <a:ea typeface="DejaVu Sans"/>
              </a:rPr>
              <a:t>(pesticidová</a:t>
            </a:r>
            <a:r>
              <a:rPr lang="cs-CZ" sz="2400" b="1" strike="noStrike" spc="-15">
                <a:solidFill>
                  <a:srgbClr val="000000"/>
                </a:solidFill>
                <a:latin typeface="Gill Sans MT"/>
                <a:ea typeface="DejaVu Sans"/>
              </a:rPr>
              <a:t> </a:t>
            </a:r>
            <a:r>
              <a:rPr lang="cs-CZ" sz="2400" b="1" strike="noStrike" spc="-12">
                <a:solidFill>
                  <a:srgbClr val="000000"/>
                </a:solidFill>
                <a:latin typeface="Gill Sans MT"/>
                <a:ea typeface="DejaVu Sans"/>
              </a:rPr>
              <a:t>směrnice)</a:t>
            </a:r>
            <a:endParaRPr lang="cs-CZ" sz="2400" b="0" strike="noStrike" spc="-1">
              <a:latin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748"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749"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0" strike="noStrike" spc="-1">
                <a:solidFill>
                  <a:srgbClr val="FFFFFF"/>
                </a:solidFill>
                <a:latin typeface="Corbel"/>
                <a:ea typeface="DejaVu Sans"/>
              </a:rPr>
              <a:t>Povinné požadavky na hospodaření</a:t>
            </a:r>
            <a:endParaRPr lang="cs-CZ" sz="4400" b="0" strike="noStrike" spc="-1">
              <a:latin typeface="Arial"/>
            </a:endParaRPr>
          </a:p>
        </p:txBody>
      </p:sp>
      <p:sp>
        <p:nvSpPr>
          <p:cNvPr id="750"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51" name="CustomShape 5"/>
          <p:cNvSpPr/>
          <p:nvPr/>
        </p:nvSpPr>
        <p:spPr>
          <a:xfrm>
            <a:off x="321840" y="2495880"/>
            <a:ext cx="11547000" cy="43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61520">
              <a:lnSpc>
                <a:spcPct val="90000"/>
              </a:lnSpc>
              <a:spcBef>
                <a:spcPts val="11"/>
              </a:spcBef>
              <a:spcAft>
                <a:spcPts val="400"/>
              </a:spcAft>
            </a:pPr>
            <a:r>
              <a:rPr lang="cs-CZ" sz="2400" b="0" strike="noStrike" spc="-1">
                <a:solidFill>
                  <a:srgbClr val="000000"/>
                </a:solidFill>
                <a:latin typeface="Gill Sans MT"/>
                <a:ea typeface="DejaVu Sans"/>
              </a:rPr>
              <a:t>Požadavky</a:t>
            </a:r>
            <a:r>
              <a:rPr lang="cs-CZ" sz="2400" b="0" strike="noStrike" spc="94">
                <a:solidFill>
                  <a:srgbClr val="000000"/>
                </a:solidFill>
                <a:latin typeface="Gill Sans MT"/>
                <a:ea typeface="DejaVu Sans"/>
              </a:rPr>
              <a:t> </a:t>
            </a:r>
            <a:r>
              <a:rPr lang="cs-CZ" sz="2400" b="0" strike="noStrike" spc="-1">
                <a:solidFill>
                  <a:srgbClr val="000000"/>
                </a:solidFill>
                <a:latin typeface="Gill Sans MT"/>
                <a:ea typeface="DejaVu Sans"/>
              </a:rPr>
              <a:t>částečně</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navazují</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na</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současné</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minimální</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požadavky</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podle</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přílohy</a:t>
            </a:r>
            <a:r>
              <a:rPr lang="cs-CZ" sz="2400" b="0" strike="noStrike" spc="103">
                <a:solidFill>
                  <a:srgbClr val="000000"/>
                </a:solidFill>
                <a:latin typeface="Gill Sans MT"/>
                <a:ea typeface="DejaVu Sans"/>
              </a:rPr>
              <a:t> </a:t>
            </a:r>
            <a:r>
              <a:rPr lang="cs-CZ" sz="2400" b="0" strike="noStrike" spc="-1">
                <a:solidFill>
                  <a:srgbClr val="000000"/>
                </a:solidFill>
                <a:latin typeface="Gill Sans MT"/>
                <a:ea typeface="DejaVu Sans"/>
              </a:rPr>
              <a:t>č.</a:t>
            </a:r>
            <a:r>
              <a:rPr lang="cs-CZ" sz="2400" b="0" strike="noStrike" spc="100">
                <a:solidFill>
                  <a:srgbClr val="000000"/>
                </a:solidFill>
                <a:latin typeface="Gill Sans MT"/>
                <a:ea typeface="DejaVu Sans"/>
              </a:rPr>
              <a:t> </a:t>
            </a:r>
            <a:r>
              <a:rPr lang="cs-CZ" sz="2400" b="0" strike="noStrike" spc="-1">
                <a:solidFill>
                  <a:srgbClr val="000000"/>
                </a:solidFill>
                <a:latin typeface="Gill Sans MT"/>
                <a:ea typeface="DejaVu Sans"/>
              </a:rPr>
              <a:t>3</a:t>
            </a:r>
            <a:r>
              <a:rPr lang="cs-CZ" sz="2400" b="0" strike="noStrike" spc="109">
                <a:solidFill>
                  <a:srgbClr val="000000"/>
                </a:solidFill>
                <a:latin typeface="Gill Sans MT"/>
                <a:ea typeface="DejaVu Sans"/>
              </a:rPr>
              <a:t> </a:t>
            </a:r>
            <a:r>
              <a:rPr lang="cs-CZ" sz="2400" b="0" strike="noStrike" spc="-12">
                <a:solidFill>
                  <a:srgbClr val="000000"/>
                </a:solidFill>
                <a:latin typeface="Gill Sans MT"/>
                <a:ea typeface="DejaVu Sans"/>
              </a:rPr>
              <a:t>nařízení </a:t>
            </a:r>
            <a:r>
              <a:rPr lang="cs-CZ" sz="2400" b="0" strike="noStrike" spc="-1">
                <a:solidFill>
                  <a:srgbClr val="000000"/>
                </a:solidFill>
                <a:latin typeface="Gill Sans MT"/>
                <a:ea typeface="DejaVu Sans"/>
              </a:rPr>
              <a:t>vlády č.</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79/2007 </a:t>
            </a:r>
            <a:r>
              <a:rPr lang="cs-CZ" sz="2400" b="0" strike="noStrike" spc="-26">
                <a:solidFill>
                  <a:srgbClr val="000000"/>
                </a:solidFill>
                <a:latin typeface="Gill Sans MT"/>
                <a:ea typeface="DejaVu Sans"/>
              </a:rPr>
              <a:t>Sb.</a:t>
            </a:r>
            <a:endParaRPr lang="cs-CZ" sz="2400" b="0" strike="noStrike" spc="-1">
              <a:latin typeface="Arial"/>
            </a:endParaRPr>
          </a:p>
          <a:p>
            <a:pPr marL="461520">
              <a:lnSpc>
                <a:spcPct val="90000"/>
              </a:lnSpc>
              <a:spcBef>
                <a:spcPts val="961"/>
              </a:spcBef>
            </a:pPr>
            <a:r>
              <a:rPr lang="cs-CZ" sz="2400" b="0" strike="noStrike" spc="-1">
                <a:solidFill>
                  <a:srgbClr val="000000"/>
                </a:solidFill>
                <a:latin typeface="Gill Sans MT"/>
                <a:ea typeface="DejaVu Sans"/>
              </a:rPr>
              <a:t>Naopak</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v</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rámci</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podmíněnosti</a:t>
            </a:r>
            <a:r>
              <a:rPr lang="cs-CZ" sz="2400" b="0" strike="noStrike" spc="-15">
                <a:solidFill>
                  <a:srgbClr val="000000"/>
                </a:solidFill>
                <a:latin typeface="Gill Sans MT"/>
                <a:ea typeface="DejaVu Sans"/>
              </a:rPr>
              <a:t> </a:t>
            </a:r>
            <a:r>
              <a:rPr lang="cs-CZ" sz="2400" b="1" strike="noStrike" spc="-1">
                <a:solidFill>
                  <a:srgbClr val="000000"/>
                </a:solidFill>
                <a:latin typeface="Gill Sans MT"/>
                <a:ea typeface="DejaVu Sans"/>
              </a:rPr>
              <a:t>nebudou</a:t>
            </a:r>
            <a:r>
              <a:rPr lang="cs-CZ" sz="2400" b="1" strike="noStrike" spc="-15">
                <a:solidFill>
                  <a:srgbClr val="000000"/>
                </a:solidFill>
                <a:latin typeface="Gill Sans MT"/>
                <a:ea typeface="DejaVu Sans"/>
              </a:rPr>
              <a:t> </a:t>
            </a:r>
            <a:r>
              <a:rPr lang="cs-CZ" sz="2400" b="1" strike="noStrike" spc="-1">
                <a:solidFill>
                  <a:srgbClr val="000000"/>
                </a:solidFill>
                <a:latin typeface="Gill Sans MT"/>
                <a:ea typeface="DejaVu Sans"/>
              </a:rPr>
              <a:t>zahrnuty</a:t>
            </a:r>
            <a:r>
              <a:rPr lang="cs-CZ" sz="2400" b="1" strike="noStrike" spc="-15">
                <a:solidFill>
                  <a:srgbClr val="000000"/>
                </a:solidFill>
                <a:latin typeface="Gill Sans MT"/>
                <a:ea typeface="DejaVu Sans"/>
              </a:rPr>
              <a:t> </a:t>
            </a:r>
            <a:r>
              <a:rPr lang="cs-CZ" sz="2400" b="1" strike="noStrike" spc="-1">
                <a:solidFill>
                  <a:srgbClr val="000000"/>
                </a:solidFill>
                <a:latin typeface="Gill Sans MT"/>
                <a:ea typeface="DejaVu Sans"/>
              </a:rPr>
              <a:t>některé</a:t>
            </a:r>
            <a:r>
              <a:rPr lang="cs-CZ" sz="2400" b="1" strike="noStrike" spc="-15">
                <a:solidFill>
                  <a:srgbClr val="000000"/>
                </a:solidFill>
                <a:latin typeface="Gill Sans MT"/>
                <a:ea typeface="DejaVu Sans"/>
              </a:rPr>
              <a:t> </a:t>
            </a:r>
            <a:r>
              <a:rPr lang="cs-CZ" sz="2400" b="1" strike="noStrike" spc="-1">
                <a:solidFill>
                  <a:srgbClr val="000000"/>
                </a:solidFill>
                <a:latin typeface="Gill Sans MT"/>
                <a:ea typeface="DejaVu Sans"/>
              </a:rPr>
              <a:t>současné</a:t>
            </a:r>
            <a:r>
              <a:rPr lang="cs-CZ" sz="2400" b="1" strike="noStrike" spc="-15">
                <a:solidFill>
                  <a:srgbClr val="000000"/>
                </a:solidFill>
                <a:latin typeface="Gill Sans MT"/>
                <a:ea typeface="DejaVu Sans"/>
              </a:rPr>
              <a:t> </a:t>
            </a:r>
            <a:r>
              <a:rPr lang="cs-CZ" sz="2400" b="1" strike="noStrike" spc="-12">
                <a:solidFill>
                  <a:srgbClr val="000000"/>
                </a:solidFill>
                <a:latin typeface="Gill Sans MT"/>
                <a:ea typeface="DejaVu Sans"/>
              </a:rPr>
              <a:t>požadavky</a:t>
            </a:r>
            <a:r>
              <a:rPr lang="cs-CZ" sz="2400" b="0" strike="noStrike" spc="-12">
                <a:solidFill>
                  <a:srgbClr val="000000"/>
                </a:solidFill>
                <a:latin typeface="Gill Sans MT"/>
                <a:ea typeface="DejaVu Sans"/>
              </a:rPr>
              <a:t>:</a:t>
            </a:r>
            <a:endParaRPr lang="cs-CZ" sz="2400" b="0" strike="noStrike" spc="-1">
              <a:latin typeface="Arial"/>
            </a:endParaRPr>
          </a:p>
          <a:p>
            <a:pPr marL="372240" indent="-178920">
              <a:lnSpc>
                <a:spcPct val="90000"/>
              </a:lnSpc>
              <a:spcBef>
                <a:spcPts val="961"/>
              </a:spcBef>
              <a:buClr>
                <a:srgbClr val="A6B727"/>
              </a:buClr>
              <a:buSzPct val="80000"/>
              <a:buFont typeface="Corbel"/>
              <a:buChar char="•"/>
            </a:pPr>
            <a:r>
              <a:rPr lang="cs-CZ" sz="2400" b="0" strike="noStrike" spc="-1">
                <a:solidFill>
                  <a:srgbClr val="000000"/>
                </a:solidFill>
                <a:latin typeface="Gill Sans MT"/>
                <a:ea typeface="DejaVu Sans"/>
              </a:rPr>
              <a:t>Směrnice</a:t>
            </a:r>
            <a:r>
              <a:rPr lang="cs-CZ" sz="2400" b="0" strike="noStrike" spc="-26">
                <a:solidFill>
                  <a:srgbClr val="000000"/>
                </a:solidFill>
                <a:latin typeface="Gill Sans MT"/>
                <a:ea typeface="DejaVu Sans"/>
              </a:rPr>
              <a:t> </a:t>
            </a:r>
            <a:r>
              <a:rPr lang="cs-CZ" sz="2400" b="0" strike="noStrike" spc="-1">
                <a:solidFill>
                  <a:srgbClr val="000000"/>
                </a:solidFill>
                <a:latin typeface="Gill Sans MT"/>
                <a:ea typeface="DejaVu Sans"/>
              </a:rPr>
              <a:t>Rady</a:t>
            </a:r>
            <a:r>
              <a:rPr lang="cs-CZ" sz="2400" b="0" strike="noStrike" spc="-21">
                <a:solidFill>
                  <a:srgbClr val="000000"/>
                </a:solidFill>
                <a:latin typeface="Gill Sans MT"/>
                <a:ea typeface="DejaVu Sans"/>
              </a:rPr>
              <a:t> </a:t>
            </a:r>
            <a:r>
              <a:rPr lang="cs-CZ" sz="2400" b="0" strike="noStrike" spc="-1">
                <a:solidFill>
                  <a:srgbClr val="000000"/>
                </a:solidFill>
                <a:latin typeface="Gill Sans MT"/>
                <a:ea typeface="DejaVu Sans"/>
              </a:rPr>
              <a:t>2008/71/ES,</a:t>
            </a:r>
            <a:r>
              <a:rPr lang="cs-CZ" sz="2400" b="0" strike="noStrike" spc="-12">
                <a:solidFill>
                  <a:srgbClr val="000000"/>
                </a:solidFill>
                <a:latin typeface="Gill Sans MT"/>
                <a:ea typeface="DejaVu Sans"/>
              </a:rPr>
              <a:t> </a:t>
            </a:r>
            <a:r>
              <a:rPr lang="cs-CZ" sz="2400" b="1" strike="noStrike" spc="-1">
                <a:solidFill>
                  <a:srgbClr val="000000"/>
                </a:solidFill>
                <a:latin typeface="Gill Sans MT"/>
                <a:ea typeface="DejaVu Sans"/>
              </a:rPr>
              <a:t>o</a:t>
            </a:r>
            <a:r>
              <a:rPr lang="cs-CZ" sz="2400" b="1" strike="noStrike" spc="-21">
                <a:solidFill>
                  <a:srgbClr val="000000"/>
                </a:solidFill>
                <a:latin typeface="Gill Sans MT"/>
                <a:ea typeface="DejaVu Sans"/>
              </a:rPr>
              <a:t> </a:t>
            </a:r>
            <a:r>
              <a:rPr lang="cs-CZ" sz="2400" b="1" strike="noStrike" spc="-1">
                <a:solidFill>
                  <a:srgbClr val="000000"/>
                </a:solidFill>
                <a:latin typeface="Gill Sans MT"/>
                <a:ea typeface="DejaVu Sans"/>
              </a:rPr>
              <a:t>identifikaci</a:t>
            </a:r>
            <a:r>
              <a:rPr lang="cs-CZ" sz="2400" b="1" strike="noStrike" spc="-12">
                <a:solidFill>
                  <a:srgbClr val="000000"/>
                </a:solidFill>
                <a:latin typeface="Gill Sans MT"/>
                <a:ea typeface="DejaVu Sans"/>
              </a:rPr>
              <a:t> </a:t>
            </a:r>
            <a:r>
              <a:rPr lang="cs-CZ" sz="2400" b="1" strike="noStrike" spc="-1">
                <a:solidFill>
                  <a:srgbClr val="000000"/>
                </a:solidFill>
                <a:latin typeface="Gill Sans MT"/>
                <a:ea typeface="DejaVu Sans"/>
              </a:rPr>
              <a:t>a</a:t>
            </a:r>
            <a:r>
              <a:rPr lang="cs-CZ" sz="2400" b="1" strike="noStrike" spc="-12">
                <a:solidFill>
                  <a:srgbClr val="000000"/>
                </a:solidFill>
                <a:latin typeface="Gill Sans MT"/>
                <a:ea typeface="DejaVu Sans"/>
              </a:rPr>
              <a:t> </a:t>
            </a:r>
            <a:r>
              <a:rPr lang="cs-CZ" sz="2400" b="1" strike="noStrike" spc="-1">
                <a:solidFill>
                  <a:srgbClr val="000000"/>
                </a:solidFill>
                <a:latin typeface="Gill Sans MT"/>
                <a:ea typeface="DejaVu Sans"/>
              </a:rPr>
              <a:t>evidování</a:t>
            </a:r>
            <a:r>
              <a:rPr lang="cs-CZ" sz="2400" b="1" strike="noStrike" spc="-12">
                <a:solidFill>
                  <a:srgbClr val="000000"/>
                </a:solidFill>
                <a:latin typeface="Gill Sans MT"/>
                <a:ea typeface="DejaVu Sans"/>
              </a:rPr>
              <a:t> prasat,</a:t>
            </a:r>
            <a:endParaRPr lang="cs-CZ" sz="2400" b="0" strike="noStrike" spc="-1">
              <a:latin typeface="Arial"/>
            </a:endParaRPr>
          </a:p>
          <a:p>
            <a:pPr marL="372240" indent="-178920">
              <a:lnSpc>
                <a:spcPct val="90000"/>
              </a:lnSpc>
              <a:spcBef>
                <a:spcPts val="14"/>
              </a:spcBef>
              <a:buClr>
                <a:srgbClr val="A6B727"/>
              </a:buClr>
              <a:buSzPct val="80000"/>
              <a:buFont typeface="Corbel"/>
              <a:buChar char="•"/>
            </a:pPr>
            <a:r>
              <a:rPr lang="cs-CZ" sz="2400" b="0" strike="noStrike" spc="-7">
                <a:solidFill>
                  <a:srgbClr val="000000"/>
                </a:solidFill>
                <a:latin typeface="Gill Sans MT"/>
                <a:ea typeface="DejaVu Sans"/>
              </a:rPr>
              <a:t>N</a:t>
            </a:r>
            <a:r>
              <a:rPr lang="cs-CZ" sz="2400" b="0" strike="noStrike" spc="-1">
                <a:solidFill>
                  <a:srgbClr val="000000"/>
                </a:solidFill>
                <a:latin typeface="Gill Sans MT"/>
                <a:ea typeface="DejaVu Sans"/>
              </a:rPr>
              <a:t>ařízení</a:t>
            </a:r>
            <a:r>
              <a:rPr lang="cs-CZ" sz="2400" b="0" strike="noStrike" spc="299">
                <a:solidFill>
                  <a:srgbClr val="000000"/>
                </a:solidFill>
                <a:latin typeface="Gill Sans MT"/>
                <a:ea typeface="DejaVu Sans"/>
              </a:rPr>
              <a:t> </a:t>
            </a:r>
            <a:r>
              <a:rPr lang="cs-CZ" sz="2400" b="0" strike="noStrike" spc="-1">
                <a:solidFill>
                  <a:srgbClr val="000000"/>
                </a:solidFill>
                <a:latin typeface="Gill Sans MT"/>
                <a:ea typeface="DejaVu Sans"/>
              </a:rPr>
              <a:t>E</a:t>
            </a:r>
            <a:r>
              <a:rPr lang="cs-CZ" sz="2400" b="0" strike="noStrike" spc="-12">
                <a:solidFill>
                  <a:srgbClr val="000000"/>
                </a:solidFill>
                <a:latin typeface="Gill Sans MT"/>
                <a:ea typeface="DejaVu Sans"/>
              </a:rPr>
              <a:t>v</a:t>
            </a:r>
            <a:r>
              <a:rPr lang="cs-CZ" sz="2400" b="0" strike="noStrike" spc="-1">
                <a:solidFill>
                  <a:srgbClr val="000000"/>
                </a:solidFill>
                <a:latin typeface="Gill Sans MT"/>
                <a:ea typeface="DejaVu Sans"/>
              </a:rPr>
              <a:t>r</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pského</a:t>
            </a:r>
            <a:r>
              <a:rPr lang="cs-CZ" sz="2400" b="0" strike="noStrike" spc="296">
                <a:solidFill>
                  <a:srgbClr val="000000"/>
                </a:solidFill>
                <a:latin typeface="Gill Sans MT"/>
                <a:ea typeface="DejaVu Sans"/>
              </a:rPr>
              <a:t> </a:t>
            </a:r>
            <a:r>
              <a:rPr lang="cs-CZ" sz="2400" b="0" strike="noStrike" spc="-1">
                <a:solidFill>
                  <a:srgbClr val="000000"/>
                </a:solidFill>
                <a:latin typeface="Gill Sans MT"/>
                <a:ea typeface="DejaVu Sans"/>
              </a:rPr>
              <a:t>p</a:t>
            </a:r>
            <a:r>
              <a:rPr lang="cs-CZ" sz="2400" b="0" strike="noStrike" spc="-12">
                <a:solidFill>
                  <a:srgbClr val="000000"/>
                </a:solidFill>
                <a:latin typeface="Gill Sans MT"/>
                <a:ea typeface="DejaVu Sans"/>
              </a:rPr>
              <a:t>a</a:t>
            </a:r>
            <a:r>
              <a:rPr lang="cs-CZ" sz="2400" b="0" strike="noStrike" spc="-1">
                <a:solidFill>
                  <a:srgbClr val="000000"/>
                </a:solidFill>
                <a:latin typeface="Gill Sans MT"/>
                <a:ea typeface="DejaVu Sans"/>
              </a:rPr>
              <a:t>rla</a:t>
            </a:r>
            <a:r>
              <a:rPr lang="cs-CZ" sz="2400" b="0" strike="noStrike" spc="-7">
                <a:solidFill>
                  <a:srgbClr val="000000"/>
                </a:solidFill>
                <a:latin typeface="Gill Sans MT"/>
                <a:ea typeface="DejaVu Sans"/>
              </a:rPr>
              <a:t>m</a:t>
            </a:r>
            <a:r>
              <a:rPr lang="cs-CZ" sz="2400" b="0" strike="noStrike" spc="-1">
                <a:solidFill>
                  <a:srgbClr val="000000"/>
                </a:solidFill>
                <a:latin typeface="Gill Sans MT"/>
                <a:ea typeface="DejaVu Sans"/>
              </a:rPr>
              <a:t>en</a:t>
            </a:r>
            <a:r>
              <a:rPr lang="cs-CZ" sz="2400" b="0" strike="noStrike" spc="-7">
                <a:solidFill>
                  <a:srgbClr val="000000"/>
                </a:solidFill>
                <a:latin typeface="Gill Sans MT"/>
                <a:ea typeface="DejaVu Sans"/>
              </a:rPr>
              <a:t>t</a:t>
            </a:r>
            <a:r>
              <a:rPr lang="cs-CZ" sz="2400" b="0" strike="noStrike" spc="-1">
                <a:solidFill>
                  <a:srgbClr val="000000"/>
                </a:solidFill>
                <a:latin typeface="Gill Sans MT"/>
                <a:ea typeface="DejaVu Sans"/>
              </a:rPr>
              <a:t>u</a:t>
            </a:r>
            <a:r>
              <a:rPr lang="cs-CZ" sz="2400" b="0" strike="noStrike" spc="299">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304">
                <a:solidFill>
                  <a:srgbClr val="000000"/>
                </a:solidFill>
                <a:latin typeface="Gill Sans MT"/>
                <a:ea typeface="DejaVu Sans"/>
              </a:rPr>
              <a:t> </a:t>
            </a:r>
            <a:r>
              <a:rPr lang="cs-CZ" sz="2400" b="0" strike="noStrike" spc="-7">
                <a:solidFill>
                  <a:srgbClr val="000000"/>
                </a:solidFill>
                <a:latin typeface="Gill Sans MT"/>
                <a:ea typeface="DejaVu Sans"/>
              </a:rPr>
              <a:t>R</a:t>
            </a:r>
            <a:r>
              <a:rPr lang="cs-CZ" sz="2400" b="0" strike="noStrike" spc="-1">
                <a:solidFill>
                  <a:srgbClr val="000000"/>
                </a:solidFill>
                <a:latin typeface="Gill Sans MT"/>
                <a:ea typeface="DejaVu Sans"/>
              </a:rPr>
              <a:t>ady</a:t>
            </a:r>
            <a:r>
              <a:rPr lang="cs-CZ" sz="2400" b="0" strike="noStrike" spc="299">
                <a:solidFill>
                  <a:srgbClr val="000000"/>
                </a:solidFill>
                <a:latin typeface="Gill Sans MT"/>
                <a:ea typeface="DejaVu Sans"/>
              </a:rPr>
              <a:t> </a:t>
            </a:r>
            <a:r>
              <a:rPr lang="cs-CZ" sz="2400" b="0" strike="noStrike" spc="-7">
                <a:solidFill>
                  <a:srgbClr val="000000"/>
                </a:solidFill>
                <a:latin typeface="Gill Sans MT"/>
                <a:ea typeface="DejaVu Sans"/>
              </a:rPr>
              <a:t>(</a:t>
            </a:r>
            <a:r>
              <a:rPr lang="cs-CZ" sz="2400" b="0" strike="noStrike" spc="-1">
                <a:solidFill>
                  <a:srgbClr val="000000"/>
                </a:solidFill>
                <a:latin typeface="Gill Sans MT"/>
                <a:ea typeface="DejaVu Sans"/>
              </a:rPr>
              <a:t>ES)</a:t>
            </a:r>
            <a:r>
              <a:rPr lang="cs-CZ" sz="2400" b="0" strike="noStrike" spc="296">
                <a:solidFill>
                  <a:srgbClr val="000000"/>
                </a:solidFill>
                <a:latin typeface="Gill Sans MT"/>
                <a:ea typeface="DejaVu Sans"/>
              </a:rPr>
              <a:t> </a:t>
            </a:r>
            <a:r>
              <a:rPr lang="cs-CZ" sz="2400" b="0" strike="noStrike" spc="-1">
                <a:solidFill>
                  <a:srgbClr val="000000"/>
                </a:solidFill>
                <a:latin typeface="Gill Sans MT"/>
                <a:ea typeface="DejaVu Sans"/>
              </a:rPr>
              <a:t>č.</a:t>
            </a:r>
            <a:r>
              <a:rPr lang="cs-CZ" sz="2400" b="0" strike="noStrike" spc="299">
                <a:solidFill>
                  <a:srgbClr val="000000"/>
                </a:solidFill>
                <a:latin typeface="Gill Sans MT"/>
                <a:ea typeface="DejaVu Sans"/>
              </a:rPr>
              <a:t> </a:t>
            </a:r>
            <a:r>
              <a:rPr lang="cs-CZ" sz="2400" b="0" strike="noStrike" spc="-1">
                <a:solidFill>
                  <a:srgbClr val="000000"/>
                </a:solidFill>
                <a:latin typeface="Gill Sans MT"/>
                <a:ea typeface="DejaVu Sans"/>
              </a:rPr>
              <a:t>1760</a:t>
            </a:r>
            <a:r>
              <a:rPr lang="cs-CZ" sz="2400" b="0" strike="noStrike" spc="-7">
                <a:solidFill>
                  <a:srgbClr val="000000"/>
                </a:solidFill>
                <a:latin typeface="Gill Sans MT"/>
                <a:ea typeface="DejaVu Sans"/>
              </a:rPr>
              <a:t>/</a:t>
            </a:r>
            <a:r>
              <a:rPr lang="cs-CZ" sz="2400" b="0" strike="noStrike" spc="-1">
                <a:solidFill>
                  <a:srgbClr val="000000"/>
                </a:solidFill>
                <a:latin typeface="Gill Sans MT"/>
                <a:ea typeface="DejaVu Sans"/>
              </a:rPr>
              <a:t>2000,</a:t>
            </a:r>
            <a:r>
              <a:rPr lang="cs-CZ" sz="2400" b="0" strike="noStrike" spc="299">
                <a:solidFill>
                  <a:srgbClr val="000000"/>
                </a:solidFill>
                <a:latin typeface="Gill Sans MT"/>
                <a:ea typeface="DejaVu Sans"/>
              </a:rPr>
              <a:t> </a:t>
            </a:r>
            <a:r>
              <a:rPr lang="cs-CZ" sz="2400" b="1" strike="noStrike" spc="-1">
                <a:solidFill>
                  <a:srgbClr val="000000"/>
                </a:solidFill>
                <a:latin typeface="Gill Sans MT"/>
                <a:ea typeface="DejaVu Sans"/>
              </a:rPr>
              <a:t>o</a:t>
            </a:r>
            <a:r>
              <a:rPr lang="cs-CZ" sz="2400" b="1" strike="noStrike" spc="296">
                <a:solidFill>
                  <a:srgbClr val="000000"/>
                </a:solidFill>
                <a:latin typeface="Gill Sans MT"/>
                <a:ea typeface="DejaVu Sans"/>
              </a:rPr>
              <a:t> </a:t>
            </a:r>
            <a:r>
              <a:rPr lang="cs-CZ" sz="2400" b="1" strike="noStrike" spc="-1">
                <a:solidFill>
                  <a:srgbClr val="000000"/>
                </a:solidFill>
                <a:latin typeface="Gill Sans MT"/>
                <a:ea typeface="DejaVu Sans"/>
              </a:rPr>
              <a:t>syst</a:t>
            </a:r>
            <a:r>
              <a:rPr lang="cs-CZ" sz="2400" b="1" strike="noStrike" spc="-7">
                <a:solidFill>
                  <a:srgbClr val="000000"/>
                </a:solidFill>
                <a:latin typeface="Gill Sans MT"/>
                <a:ea typeface="DejaVu Sans"/>
              </a:rPr>
              <a:t>é</a:t>
            </a:r>
            <a:r>
              <a:rPr lang="cs-CZ" sz="2400" b="1" strike="noStrike" spc="-1">
                <a:solidFill>
                  <a:srgbClr val="000000"/>
                </a:solidFill>
                <a:latin typeface="Gill Sans MT"/>
                <a:ea typeface="DejaVu Sans"/>
              </a:rPr>
              <a:t>mu</a:t>
            </a:r>
            <a:r>
              <a:rPr lang="cs-CZ" sz="2400" b="1" strike="noStrike" spc="296">
                <a:solidFill>
                  <a:srgbClr val="000000"/>
                </a:solidFill>
                <a:latin typeface="Gill Sans MT"/>
                <a:ea typeface="DejaVu Sans"/>
              </a:rPr>
              <a:t> </a:t>
            </a:r>
            <a:r>
              <a:rPr lang="cs-CZ" sz="2400" b="1" strike="noStrike" spc="-7">
                <a:solidFill>
                  <a:srgbClr val="000000"/>
                </a:solidFill>
                <a:latin typeface="Gill Sans MT"/>
                <a:ea typeface="DejaVu Sans"/>
              </a:rPr>
              <a:t>iden</a:t>
            </a:r>
            <a:r>
              <a:rPr lang="cs-CZ" sz="2400" b="1" strike="noStrike" spc="-1">
                <a:solidFill>
                  <a:srgbClr val="000000"/>
                </a:solidFill>
                <a:latin typeface="Gill Sans MT"/>
                <a:ea typeface="DejaVu Sans"/>
              </a:rPr>
              <a:t>t</a:t>
            </a:r>
            <a:r>
              <a:rPr lang="cs-CZ" sz="2400" b="1" strike="noStrike" spc="-7">
                <a:solidFill>
                  <a:srgbClr val="000000"/>
                </a:solidFill>
                <a:latin typeface="Gill Sans MT"/>
                <a:ea typeface="DejaVu Sans"/>
              </a:rPr>
              <a:t>ifika</a:t>
            </a:r>
            <a:r>
              <a:rPr lang="cs-CZ" sz="2400" b="1" strike="noStrike" spc="1">
                <a:solidFill>
                  <a:srgbClr val="000000"/>
                </a:solidFill>
                <a:latin typeface="Gill Sans MT"/>
                <a:ea typeface="DejaVu Sans"/>
              </a:rPr>
              <a:t>c</a:t>
            </a:r>
            <a:r>
              <a:rPr lang="cs-CZ" sz="2400" b="1" strike="noStrike" spc="-1">
                <a:solidFill>
                  <a:srgbClr val="000000"/>
                </a:solidFill>
                <a:latin typeface="Gill Sans MT"/>
                <a:ea typeface="DejaVu Sans"/>
              </a:rPr>
              <a:t>e</a:t>
            </a:r>
            <a:r>
              <a:rPr lang="cs-CZ" sz="2400" b="1" strike="noStrike" spc="296">
                <a:solidFill>
                  <a:srgbClr val="000000"/>
                </a:solidFill>
                <a:latin typeface="Gill Sans MT"/>
                <a:ea typeface="DejaVu Sans"/>
              </a:rPr>
              <a:t> </a:t>
            </a:r>
            <a:r>
              <a:rPr lang="cs-CZ" sz="2400" b="1" strike="noStrike" spc="-676">
                <a:solidFill>
                  <a:srgbClr val="000000"/>
                </a:solidFill>
                <a:latin typeface="Gill Sans MT"/>
                <a:ea typeface="DejaVu Sans"/>
              </a:rPr>
              <a:t>a</a:t>
            </a:r>
            <a:r>
              <a:rPr lang="cs-CZ" sz="2400" b="1" strike="noStrike" spc="-1">
                <a:solidFill>
                  <a:srgbClr val="000000"/>
                </a:solidFill>
                <a:latin typeface="Gill Sans MT"/>
                <a:ea typeface="DejaVu Sans"/>
              </a:rPr>
              <a:t> </a:t>
            </a:r>
            <a:r>
              <a:rPr lang="cs-CZ" sz="2400" b="1" strike="noStrike" spc="-7">
                <a:solidFill>
                  <a:srgbClr val="000000"/>
                </a:solidFill>
                <a:latin typeface="Gill Sans MT"/>
                <a:ea typeface="DejaVu Sans"/>
              </a:rPr>
              <a:t>e</a:t>
            </a:r>
            <a:r>
              <a:rPr lang="cs-CZ" sz="2400" b="1" strike="noStrike" spc="-1">
                <a:solidFill>
                  <a:srgbClr val="000000"/>
                </a:solidFill>
                <a:latin typeface="Gill Sans MT"/>
                <a:ea typeface="DejaVu Sans"/>
              </a:rPr>
              <a:t>v</a:t>
            </a:r>
            <a:r>
              <a:rPr lang="cs-CZ" sz="2400" b="1" strike="noStrike" spc="-7">
                <a:solidFill>
                  <a:srgbClr val="000000"/>
                </a:solidFill>
                <a:latin typeface="Gill Sans MT"/>
                <a:ea typeface="DejaVu Sans"/>
              </a:rPr>
              <a:t>iden</a:t>
            </a:r>
            <a:r>
              <a:rPr lang="cs-CZ" sz="2400" b="1" strike="noStrike" spc="-1">
                <a:solidFill>
                  <a:srgbClr val="000000"/>
                </a:solidFill>
                <a:latin typeface="Gill Sans MT"/>
                <a:ea typeface="DejaVu Sans"/>
              </a:rPr>
              <a:t>ce s</a:t>
            </a:r>
            <a:r>
              <a:rPr lang="cs-CZ" sz="2400" b="1" strike="noStrike" spc="-7">
                <a:solidFill>
                  <a:srgbClr val="000000"/>
                </a:solidFill>
                <a:latin typeface="Gill Sans MT"/>
                <a:ea typeface="DejaVu Sans"/>
              </a:rPr>
              <a:t>k</a:t>
            </a:r>
            <a:r>
              <a:rPr lang="cs-CZ" sz="2400" b="1" strike="noStrike" spc="-12">
                <a:solidFill>
                  <a:srgbClr val="000000"/>
                </a:solidFill>
                <a:latin typeface="Gill Sans MT"/>
                <a:ea typeface="DejaVu Sans"/>
              </a:rPr>
              <a:t>o</a:t>
            </a:r>
            <a:r>
              <a:rPr lang="cs-CZ" sz="2400" b="1" strike="noStrike" spc="-1">
                <a:solidFill>
                  <a:srgbClr val="000000"/>
                </a:solidFill>
                <a:latin typeface="Gill Sans MT"/>
                <a:ea typeface="DejaVu Sans"/>
              </a:rPr>
              <a:t>t</a:t>
            </a:r>
            <a:r>
              <a:rPr lang="cs-CZ" sz="2400" b="1" strike="noStrike" spc="-7">
                <a:solidFill>
                  <a:srgbClr val="000000"/>
                </a:solidFill>
                <a:latin typeface="Gill Sans MT"/>
                <a:ea typeface="DejaVu Sans"/>
              </a:rPr>
              <a:t>u</a:t>
            </a:r>
            <a:r>
              <a:rPr lang="cs-CZ" sz="2400" b="0" strike="noStrike" spc="-1">
                <a:solidFill>
                  <a:srgbClr val="000000"/>
                </a:solidFill>
                <a:latin typeface="Gill Sans MT"/>
                <a:ea typeface="DejaVu Sans"/>
              </a:rPr>
              <a:t>, o </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zn</a:t>
            </a:r>
            <a:r>
              <a:rPr lang="cs-CZ" sz="2400" b="0" strike="noStrike" spc="-12">
                <a:solidFill>
                  <a:srgbClr val="000000"/>
                </a:solidFill>
                <a:latin typeface="Gill Sans MT"/>
                <a:ea typeface="DejaVu Sans"/>
              </a:rPr>
              <a:t>a</a:t>
            </a:r>
            <a:r>
              <a:rPr lang="cs-CZ" sz="2400" b="0" strike="noStrike" spc="-1">
                <a:solidFill>
                  <a:srgbClr val="000000"/>
                </a:solidFill>
                <a:latin typeface="Gill Sans MT"/>
                <a:ea typeface="DejaVu Sans"/>
              </a:rPr>
              <a:t>č</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vání h</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v</a:t>
            </a:r>
            <a:r>
              <a:rPr lang="cs-CZ" sz="2400" b="0" strike="noStrike" spc="-15">
                <a:solidFill>
                  <a:srgbClr val="000000"/>
                </a:solidFill>
                <a:latin typeface="Gill Sans MT"/>
                <a:ea typeface="DejaVu Sans"/>
              </a:rPr>
              <a:t>ě</a:t>
            </a:r>
            <a:r>
              <a:rPr lang="cs-CZ" sz="2400" b="0" strike="noStrike" spc="-1">
                <a:solidFill>
                  <a:srgbClr val="000000"/>
                </a:solidFill>
                <a:latin typeface="Gill Sans MT"/>
                <a:ea typeface="DejaVu Sans"/>
              </a:rPr>
              <a:t>zího </a:t>
            </a:r>
            <a:r>
              <a:rPr lang="cs-CZ" sz="2400" b="0" strike="noStrike" spc="-7">
                <a:solidFill>
                  <a:srgbClr val="000000"/>
                </a:solidFill>
                <a:latin typeface="Gill Sans MT"/>
                <a:ea typeface="DejaVu Sans"/>
              </a:rPr>
              <a:t>m</a:t>
            </a:r>
            <a:r>
              <a:rPr lang="cs-CZ" sz="2400" b="0" strike="noStrike" spc="-12">
                <a:solidFill>
                  <a:srgbClr val="000000"/>
                </a:solidFill>
                <a:latin typeface="Gill Sans MT"/>
                <a:ea typeface="DejaVu Sans"/>
              </a:rPr>
              <a:t>a</a:t>
            </a:r>
            <a:r>
              <a:rPr lang="cs-CZ" sz="2400" b="0" strike="noStrike" spc="-1">
                <a:solidFill>
                  <a:srgbClr val="000000"/>
                </a:solidFill>
                <a:latin typeface="Gill Sans MT"/>
                <a:ea typeface="DejaVu Sans"/>
              </a:rPr>
              <a:t>sa</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12">
                <a:solidFill>
                  <a:srgbClr val="000000"/>
                </a:solidFill>
                <a:latin typeface="Gill Sans MT"/>
                <a:ea typeface="DejaVu Sans"/>
              </a:rPr>
              <a:t> v</a:t>
            </a:r>
            <a:r>
              <a:rPr lang="cs-CZ" sz="2400" b="0" strike="noStrike" spc="-1">
                <a:solidFill>
                  <a:srgbClr val="000000"/>
                </a:solidFill>
                <a:latin typeface="Gill Sans MT"/>
                <a:ea typeface="DejaVu Sans"/>
              </a:rPr>
              <a:t>ýr</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bků z</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h</a:t>
            </a:r>
            <a:r>
              <a:rPr lang="cs-CZ" sz="2400" b="0" strike="noStrike" spc="-7">
                <a:solidFill>
                  <a:srgbClr val="000000"/>
                </a:solidFill>
                <a:latin typeface="Gill Sans MT"/>
                <a:ea typeface="DejaVu Sans"/>
              </a:rPr>
              <a:t>o</a:t>
            </a:r>
            <a:r>
              <a:rPr lang="cs-CZ" sz="2400" b="0" strike="noStrike" spc="-1">
                <a:solidFill>
                  <a:srgbClr val="000000"/>
                </a:solidFill>
                <a:latin typeface="Gill Sans MT"/>
                <a:ea typeface="DejaVu Sans"/>
              </a:rPr>
              <a:t>vě</a:t>
            </a:r>
            <a:r>
              <a:rPr lang="cs-CZ" sz="2400" b="0" strike="noStrike" spc="-12">
                <a:solidFill>
                  <a:srgbClr val="000000"/>
                </a:solidFill>
                <a:latin typeface="Gill Sans MT"/>
                <a:ea typeface="DejaVu Sans"/>
              </a:rPr>
              <a:t>z</a:t>
            </a:r>
            <a:r>
              <a:rPr lang="cs-CZ" sz="2400" b="0" strike="noStrike" spc="-1">
                <a:solidFill>
                  <a:srgbClr val="000000"/>
                </a:solidFill>
                <a:latin typeface="Gill Sans MT"/>
                <a:ea typeface="DejaVu Sans"/>
              </a:rPr>
              <a:t>í</a:t>
            </a:r>
            <a:r>
              <a:rPr lang="cs-CZ" sz="2400" b="0" strike="noStrike" spc="-7">
                <a:solidFill>
                  <a:srgbClr val="000000"/>
                </a:solidFill>
                <a:latin typeface="Gill Sans MT"/>
                <a:ea typeface="DejaVu Sans"/>
              </a:rPr>
              <a:t>h</a:t>
            </a:r>
            <a:r>
              <a:rPr lang="cs-CZ" sz="2400" b="0" strike="noStrike" spc="-1">
                <a:solidFill>
                  <a:srgbClr val="000000"/>
                </a:solidFill>
                <a:latin typeface="Gill Sans MT"/>
                <a:ea typeface="DejaVu Sans"/>
              </a:rPr>
              <a:t>o </a:t>
            </a:r>
            <a:r>
              <a:rPr lang="cs-CZ" sz="2400" b="0" strike="noStrike" spc="-7">
                <a:solidFill>
                  <a:srgbClr val="000000"/>
                </a:solidFill>
                <a:latin typeface="Gill Sans MT"/>
                <a:ea typeface="DejaVu Sans"/>
              </a:rPr>
              <a:t>m</a:t>
            </a:r>
            <a:r>
              <a:rPr lang="cs-CZ" sz="2400" b="0" strike="noStrike" spc="-12">
                <a:solidFill>
                  <a:srgbClr val="000000"/>
                </a:solidFill>
                <a:latin typeface="Gill Sans MT"/>
                <a:ea typeface="DejaVu Sans"/>
              </a:rPr>
              <a:t>a</a:t>
            </a:r>
            <a:r>
              <a:rPr lang="cs-CZ" sz="2400" b="0" strike="noStrike" spc="-1">
                <a:solidFill>
                  <a:srgbClr val="000000"/>
                </a:solidFill>
                <a:latin typeface="Gill Sans MT"/>
                <a:ea typeface="DejaVu Sans"/>
              </a:rPr>
              <a:t>sa</a:t>
            </a:r>
            <a:r>
              <a:rPr lang="cs-CZ" sz="2400" b="0" strike="noStrike" spc="-21">
                <a:solidFill>
                  <a:srgbClr val="000000"/>
                </a:solidFill>
                <a:latin typeface="Gill Sans MT"/>
                <a:ea typeface="DejaVu Sans"/>
              </a:rPr>
              <a:t> </a:t>
            </a:r>
            <a:r>
              <a:rPr lang="cs-CZ" sz="2400" b="0" strike="noStrike" spc="-1">
                <a:solidFill>
                  <a:srgbClr val="000000"/>
                </a:solidFill>
                <a:latin typeface="Gill Sans MT"/>
                <a:ea typeface="DejaVu Sans"/>
              </a:rPr>
              <a:t>a o</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zr</a:t>
            </a:r>
            <a:r>
              <a:rPr lang="cs-CZ" sz="2400" b="0" strike="noStrike" spc="-15">
                <a:solidFill>
                  <a:srgbClr val="000000"/>
                </a:solidFill>
                <a:latin typeface="Gill Sans MT"/>
                <a:ea typeface="DejaVu Sans"/>
              </a:rPr>
              <a:t>u</a:t>
            </a:r>
            <a:r>
              <a:rPr lang="cs-CZ" sz="2400" b="0" strike="noStrike" spc="-1">
                <a:solidFill>
                  <a:srgbClr val="000000"/>
                </a:solidFill>
                <a:latin typeface="Gill Sans MT"/>
                <a:ea typeface="DejaVu Sans"/>
              </a:rPr>
              <a:t>šení </a:t>
            </a:r>
            <a:r>
              <a:rPr lang="cs-CZ" sz="2400" b="0" strike="noStrike" spc="-15">
                <a:solidFill>
                  <a:srgbClr val="000000"/>
                </a:solidFill>
                <a:latin typeface="Gill Sans MT"/>
                <a:ea typeface="DejaVu Sans"/>
              </a:rPr>
              <a:t>n</a:t>
            </a:r>
            <a:r>
              <a:rPr lang="cs-CZ" sz="2400" b="0" strike="noStrike" spc="-1">
                <a:solidFill>
                  <a:srgbClr val="000000"/>
                </a:solidFill>
                <a:latin typeface="Gill Sans MT"/>
                <a:ea typeface="DejaVu Sans"/>
              </a:rPr>
              <a:t>aří</a:t>
            </a:r>
            <a:r>
              <a:rPr lang="cs-CZ" sz="2400" b="0" strike="noStrike" spc="-12">
                <a:solidFill>
                  <a:srgbClr val="000000"/>
                </a:solidFill>
                <a:latin typeface="Gill Sans MT"/>
                <a:ea typeface="DejaVu Sans"/>
              </a:rPr>
              <a:t>z</a:t>
            </a:r>
            <a:r>
              <a:rPr lang="cs-CZ" sz="2400" b="0" strike="noStrike" spc="-1">
                <a:solidFill>
                  <a:srgbClr val="000000"/>
                </a:solidFill>
                <a:latin typeface="Gill Sans MT"/>
                <a:ea typeface="DejaVu Sans"/>
              </a:rPr>
              <a:t>ení </a:t>
            </a:r>
            <a:r>
              <a:rPr lang="cs-CZ" sz="2400" b="0" strike="noStrike" spc="-7">
                <a:solidFill>
                  <a:srgbClr val="000000"/>
                </a:solidFill>
                <a:latin typeface="Gill Sans MT"/>
                <a:ea typeface="DejaVu Sans"/>
              </a:rPr>
              <a:t>R</a:t>
            </a:r>
            <a:r>
              <a:rPr lang="cs-CZ" sz="2400" b="0" strike="noStrike" spc="-1">
                <a:solidFill>
                  <a:srgbClr val="000000"/>
                </a:solidFill>
                <a:latin typeface="Gill Sans MT"/>
                <a:ea typeface="DejaVu Sans"/>
              </a:rPr>
              <a:t>ady </a:t>
            </a:r>
            <a:r>
              <a:rPr lang="cs-CZ" sz="2400" b="0" strike="noStrike" spc="-7">
                <a:solidFill>
                  <a:srgbClr val="000000"/>
                </a:solidFill>
                <a:latin typeface="Gill Sans MT"/>
                <a:ea typeface="DejaVu Sans"/>
              </a:rPr>
              <a:t>(</a:t>
            </a:r>
            <a:r>
              <a:rPr lang="cs-CZ" sz="2400" b="0" strike="noStrike" spc="-1">
                <a:solidFill>
                  <a:srgbClr val="000000"/>
                </a:solidFill>
                <a:latin typeface="Gill Sans MT"/>
                <a:ea typeface="DejaVu Sans"/>
              </a:rPr>
              <a:t>ES)</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č. 820</a:t>
            </a:r>
            <a:r>
              <a:rPr lang="cs-CZ" sz="2400" b="0" strike="noStrike" spc="-7">
                <a:solidFill>
                  <a:srgbClr val="000000"/>
                </a:solidFill>
                <a:latin typeface="Gill Sans MT"/>
                <a:ea typeface="DejaVu Sans"/>
              </a:rPr>
              <a:t>/</a:t>
            </a:r>
            <a:r>
              <a:rPr lang="cs-CZ" sz="2400" b="0" strike="noStrike" spc="-1">
                <a:solidFill>
                  <a:srgbClr val="000000"/>
                </a:solidFill>
                <a:latin typeface="Gill Sans MT"/>
                <a:ea typeface="DejaVu Sans"/>
              </a:rPr>
              <a:t>97,</a:t>
            </a:r>
            <a:endParaRPr lang="cs-CZ" sz="2400" b="0" strike="noStrike" spc="-1">
              <a:latin typeface="Arial"/>
            </a:endParaRPr>
          </a:p>
          <a:p>
            <a:pPr marL="372240" indent="-178920">
              <a:lnSpc>
                <a:spcPct val="90000"/>
              </a:lnSpc>
              <a:spcBef>
                <a:spcPts val="11"/>
              </a:spcBef>
              <a:buClr>
                <a:srgbClr val="A6B727"/>
              </a:buClr>
              <a:buSzPct val="80000"/>
              <a:buFont typeface="Corbel"/>
              <a:buChar char="•"/>
            </a:pPr>
            <a:r>
              <a:rPr lang="cs-CZ" sz="2400" b="0" strike="noStrike" spc="-1">
                <a:solidFill>
                  <a:srgbClr val="000000"/>
                </a:solidFill>
                <a:latin typeface="Gill Sans MT"/>
                <a:ea typeface="DejaVu Sans"/>
              </a:rPr>
              <a:t>Nařízení</a:t>
            </a:r>
            <a:r>
              <a:rPr lang="cs-CZ" sz="2400" b="0" strike="noStrike" spc="-86">
                <a:solidFill>
                  <a:srgbClr val="000000"/>
                </a:solidFill>
                <a:latin typeface="Gill Sans MT"/>
                <a:ea typeface="DejaVu Sans"/>
              </a:rPr>
              <a:t> </a:t>
            </a:r>
            <a:r>
              <a:rPr lang="cs-CZ" sz="2400" b="0" strike="noStrike" spc="-1">
                <a:solidFill>
                  <a:srgbClr val="000000"/>
                </a:solidFill>
                <a:latin typeface="Gill Sans MT"/>
                <a:ea typeface="DejaVu Sans"/>
              </a:rPr>
              <a:t>Rady</a:t>
            </a:r>
            <a:r>
              <a:rPr lang="cs-CZ" sz="2400" b="0" strike="noStrike" spc="9">
                <a:solidFill>
                  <a:srgbClr val="000000"/>
                </a:solidFill>
                <a:latin typeface="Gill Sans MT"/>
                <a:ea typeface="DejaVu Sans"/>
              </a:rPr>
              <a:t> </a:t>
            </a:r>
            <a:r>
              <a:rPr lang="cs-CZ" sz="2400" b="0" strike="noStrike" spc="-1">
                <a:solidFill>
                  <a:srgbClr val="000000"/>
                </a:solidFill>
                <a:latin typeface="Gill Sans MT"/>
                <a:ea typeface="DejaVu Sans"/>
              </a:rPr>
              <a:t>(ES)</a:t>
            </a:r>
            <a:r>
              <a:rPr lang="cs-CZ" sz="2400" b="0" strike="noStrike" spc="80">
                <a:solidFill>
                  <a:srgbClr val="000000"/>
                </a:solidFill>
                <a:latin typeface="Gill Sans MT"/>
                <a:ea typeface="DejaVu Sans"/>
              </a:rPr>
              <a:t> </a:t>
            </a:r>
            <a:r>
              <a:rPr lang="cs-CZ" sz="2400" b="0" strike="noStrike" spc="-1">
                <a:solidFill>
                  <a:srgbClr val="000000"/>
                </a:solidFill>
                <a:latin typeface="Gill Sans MT"/>
                <a:ea typeface="DejaVu Sans"/>
              </a:rPr>
              <a:t>č.</a:t>
            </a:r>
            <a:r>
              <a:rPr lang="cs-CZ" sz="2400" b="0" strike="noStrike" spc="89">
                <a:solidFill>
                  <a:srgbClr val="000000"/>
                </a:solidFill>
                <a:latin typeface="Gill Sans MT"/>
                <a:ea typeface="DejaVu Sans"/>
              </a:rPr>
              <a:t> </a:t>
            </a:r>
            <a:r>
              <a:rPr lang="cs-CZ" sz="2400" b="0" strike="noStrike" spc="-1">
                <a:solidFill>
                  <a:srgbClr val="000000"/>
                </a:solidFill>
                <a:latin typeface="Gill Sans MT"/>
                <a:ea typeface="DejaVu Sans"/>
              </a:rPr>
              <a:t>21/2004,</a:t>
            </a:r>
            <a:r>
              <a:rPr lang="cs-CZ" sz="2400" b="0" strike="noStrike" spc="86">
                <a:solidFill>
                  <a:srgbClr val="000000"/>
                </a:solidFill>
                <a:latin typeface="Gill Sans MT"/>
                <a:ea typeface="DejaVu Sans"/>
              </a:rPr>
              <a:t> </a:t>
            </a:r>
            <a:r>
              <a:rPr lang="cs-CZ" sz="2400" b="0" strike="noStrike" spc="-1">
                <a:solidFill>
                  <a:srgbClr val="000000"/>
                </a:solidFill>
                <a:latin typeface="Gill Sans MT"/>
                <a:ea typeface="DejaVu Sans"/>
              </a:rPr>
              <a:t>o</a:t>
            </a:r>
            <a:r>
              <a:rPr lang="cs-CZ" sz="2400" b="0" strike="noStrike" spc="86">
                <a:solidFill>
                  <a:srgbClr val="000000"/>
                </a:solidFill>
                <a:latin typeface="Gill Sans MT"/>
                <a:ea typeface="DejaVu Sans"/>
              </a:rPr>
              <a:t> </a:t>
            </a:r>
            <a:r>
              <a:rPr lang="cs-CZ" sz="2400" b="0" strike="noStrike" spc="-1">
                <a:solidFill>
                  <a:srgbClr val="000000"/>
                </a:solidFill>
                <a:latin typeface="Gill Sans MT"/>
                <a:ea typeface="DejaVu Sans"/>
              </a:rPr>
              <a:t>stanovení</a:t>
            </a:r>
            <a:r>
              <a:rPr lang="cs-CZ" sz="2400" b="0" strike="noStrike" spc="86">
                <a:solidFill>
                  <a:srgbClr val="000000"/>
                </a:solidFill>
                <a:latin typeface="Gill Sans MT"/>
                <a:ea typeface="DejaVu Sans"/>
              </a:rPr>
              <a:t> </a:t>
            </a:r>
            <a:r>
              <a:rPr lang="cs-CZ" sz="2400" b="0" strike="noStrike" spc="-1">
                <a:solidFill>
                  <a:srgbClr val="000000"/>
                </a:solidFill>
                <a:latin typeface="Gill Sans MT"/>
                <a:ea typeface="DejaVu Sans"/>
              </a:rPr>
              <a:t>systému</a:t>
            </a:r>
            <a:r>
              <a:rPr lang="cs-CZ" sz="2400" b="0" strike="noStrike" spc="89">
                <a:solidFill>
                  <a:srgbClr val="000000"/>
                </a:solidFill>
                <a:latin typeface="Gill Sans MT"/>
                <a:ea typeface="DejaVu Sans"/>
              </a:rPr>
              <a:t> </a:t>
            </a:r>
            <a:r>
              <a:rPr lang="cs-CZ" sz="2400" b="1" strike="noStrike" spc="-1">
                <a:solidFill>
                  <a:srgbClr val="000000"/>
                </a:solidFill>
                <a:latin typeface="Gill Sans MT"/>
                <a:ea typeface="DejaVu Sans"/>
              </a:rPr>
              <a:t>identifikace</a:t>
            </a:r>
            <a:r>
              <a:rPr lang="cs-CZ" sz="2400" b="1" strike="noStrike" spc="80">
                <a:solidFill>
                  <a:srgbClr val="000000"/>
                </a:solidFill>
                <a:latin typeface="Gill Sans MT"/>
                <a:ea typeface="DejaVu Sans"/>
              </a:rPr>
              <a:t> </a:t>
            </a:r>
            <a:r>
              <a:rPr lang="cs-CZ" sz="2400" b="1" strike="noStrike" spc="-1">
                <a:solidFill>
                  <a:srgbClr val="000000"/>
                </a:solidFill>
                <a:latin typeface="Gill Sans MT"/>
                <a:ea typeface="DejaVu Sans"/>
              </a:rPr>
              <a:t>a</a:t>
            </a:r>
            <a:r>
              <a:rPr lang="cs-CZ" sz="2400" b="1" strike="noStrike" spc="89">
                <a:solidFill>
                  <a:srgbClr val="000000"/>
                </a:solidFill>
                <a:latin typeface="Gill Sans MT"/>
                <a:ea typeface="DejaVu Sans"/>
              </a:rPr>
              <a:t> </a:t>
            </a:r>
            <a:r>
              <a:rPr lang="cs-CZ" sz="2400" b="1" strike="noStrike" spc="-1">
                <a:solidFill>
                  <a:srgbClr val="000000"/>
                </a:solidFill>
                <a:latin typeface="Gill Sans MT"/>
                <a:ea typeface="DejaVu Sans"/>
              </a:rPr>
              <a:t>evidence</a:t>
            </a:r>
            <a:r>
              <a:rPr lang="cs-CZ" sz="2400" b="1" strike="noStrike" spc="80">
                <a:solidFill>
                  <a:srgbClr val="000000"/>
                </a:solidFill>
                <a:latin typeface="Gill Sans MT"/>
                <a:ea typeface="DejaVu Sans"/>
              </a:rPr>
              <a:t> </a:t>
            </a:r>
            <a:r>
              <a:rPr lang="cs-CZ" sz="2400" b="1" strike="noStrike" spc="-1">
                <a:solidFill>
                  <a:srgbClr val="000000"/>
                </a:solidFill>
                <a:latin typeface="Gill Sans MT"/>
                <a:ea typeface="DejaVu Sans"/>
              </a:rPr>
              <a:t>ovcí</a:t>
            </a:r>
            <a:r>
              <a:rPr lang="cs-CZ" sz="2400" b="1" strike="noStrike" spc="89">
                <a:solidFill>
                  <a:srgbClr val="000000"/>
                </a:solidFill>
                <a:latin typeface="Gill Sans MT"/>
                <a:ea typeface="DejaVu Sans"/>
              </a:rPr>
              <a:t> </a:t>
            </a:r>
            <a:r>
              <a:rPr lang="cs-CZ" sz="2400" b="1" strike="noStrike" spc="-1">
                <a:solidFill>
                  <a:srgbClr val="000000"/>
                </a:solidFill>
                <a:latin typeface="Gill Sans MT"/>
                <a:ea typeface="DejaVu Sans"/>
              </a:rPr>
              <a:t>a</a:t>
            </a:r>
            <a:r>
              <a:rPr lang="cs-CZ" sz="2400" b="1" strike="noStrike" spc="86">
                <a:solidFill>
                  <a:srgbClr val="000000"/>
                </a:solidFill>
                <a:latin typeface="Gill Sans MT"/>
                <a:ea typeface="DejaVu Sans"/>
              </a:rPr>
              <a:t> </a:t>
            </a:r>
            <a:r>
              <a:rPr lang="cs-CZ" sz="2400" b="1" strike="noStrike" spc="-97">
                <a:solidFill>
                  <a:srgbClr val="000000"/>
                </a:solidFill>
                <a:latin typeface="Gill Sans MT"/>
                <a:ea typeface="DejaVu Sans"/>
              </a:rPr>
              <a:t>koz</a:t>
            </a:r>
            <a:r>
              <a:rPr lang="cs-CZ" sz="2400" b="1" strike="noStrike" spc="4">
                <a:solidFill>
                  <a:srgbClr val="000000"/>
                </a:solidFill>
                <a:latin typeface="Gill Sans MT"/>
                <a:ea typeface="DejaVu Sans"/>
              </a:rPr>
              <a:t> </a:t>
            </a:r>
            <a:r>
              <a:rPr lang="cs-CZ" sz="2400" b="0" strike="noStrike" spc="-381">
                <a:solidFill>
                  <a:srgbClr val="000000"/>
                </a:solidFill>
                <a:latin typeface="Gill Sans MT"/>
                <a:ea typeface="DejaVu Sans"/>
              </a:rPr>
              <a:t>a</a:t>
            </a:r>
            <a:r>
              <a:rPr lang="cs-CZ" sz="2400" b="0" strike="noStrike" spc="488">
                <a:solidFill>
                  <a:srgbClr val="000000"/>
                </a:solidFill>
                <a:latin typeface="Gill Sans MT"/>
                <a:ea typeface="DejaVu Sans"/>
              </a:rPr>
              <a:t> </a:t>
            </a:r>
            <a:r>
              <a:rPr lang="cs-CZ" sz="2400" b="0" strike="noStrike" spc="-1">
                <a:solidFill>
                  <a:srgbClr val="000000"/>
                </a:solidFill>
                <a:latin typeface="Gill Sans MT"/>
                <a:ea typeface="DejaVu Sans"/>
              </a:rPr>
              <a:t>o</a:t>
            </a:r>
            <a:r>
              <a:rPr lang="cs-CZ" sz="2400" b="0" strike="noStrike" spc="-12">
                <a:solidFill>
                  <a:srgbClr val="000000"/>
                </a:solidFill>
                <a:latin typeface="Gill Sans MT"/>
                <a:ea typeface="DejaVu Sans"/>
              </a:rPr>
              <a:t> </a:t>
            </a:r>
            <a:r>
              <a:rPr lang="cs-CZ" sz="2400" b="0" strike="noStrike" spc="-1">
                <a:solidFill>
                  <a:srgbClr val="000000"/>
                </a:solidFill>
                <a:latin typeface="Gill Sans MT"/>
                <a:ea typeface="DejaVu Sans"/>
              </a:rPr>
              <a:t>změně</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nařízení</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(ES)</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č.</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1782/2003</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7">
                <a:solidFill>
                  <a:srgbClr val="000000"/>
                </a:solidFill>
                <a:latin typeface="Gill Sans MT"/>
                <a:ea typeface="DejaVu Sans"/>
              </a:rPr>
              <a:t> </a:t>
            </a:r>
            <a:r>
              <a:rPr lang="cs-CZ" sz="2400" b="0" strike="noStrike" spc="-1">
                <a:solidFill>
                  <a:srgbClr val="000000"/>
                </a:solidFill>
                <a:latin typeface="Gill Sans MT"/>
                <a:ea typeface="DejaVu Sans"/>
              </a:rPr>
              <a:t>směrnic 92/102/EHS a </a:t>
            </a:r>
            <a:r>
              <a:rPr lang="cs-CZ" sz="2400" b="0" strike="noStrike" spc="-12">
                <a:solidFill>
                  <a:srgbClr val="000000"/>
                </a:solidFill>
                <a:latin typeface="Gill Sans MT"/>
                <a:ea typeface="DejaVu Sans"/>
              </a:rPr>
              <a:t>64/432/EHS,</a:t>
            </a:r>
            <a:endParaRPr lang="cs-CZ" sz="2400" b="0" strike="noStrike" spc="-1">
              <a:latin typeface="Arial"/>
            </a:endParaRPr>
          </a:p>
          <a:p>
            <a:pPr marL="372240" indent="-178920">
              <a:lnSpc>
                <a:spcPct val="90000"/>
              </a:lnSpc>
              <a:spcBef>
                <a:spcPts val="71"/>
              </a:spcBef>
              <a:buClr>
                <a:srgbClr val="A6B727"/>
              </a:buClr>
              <a:buSzPct val="80000"/>
              <a:buFont typeface="Corbel"/>
              <a:buChar char="•"/>
            </a:pPr>
            <a:r>
              <a:rPr lang="cs-CZ" sz="2400" b="0" strike="noStrike" spc="-1">
                <a:solidFill>
                  <a:srgbClr val="000000"/>
                </a:solidFill>
                <a:latin typeface="Gill Sans MT"/>
                <a:ea typeface="DejaVu Sans"/>
              </a:rPr>
              <a:t>Nařízení</a:t>
            </a:r>
            <a:r>
              <a:rPr lang="cs-CZ" sz="2400" b="0" strike="noStrike" spc="49">
                <a:solidFill>
                  <a:srgbClr val="000000"/>
                </a:solidFill>
                <a:latin typeface="Gill Sans MT"/>
                <a:ea typeface="DejaVu Sans"/>
              </a:rPr>
              <a:t> </a:t>
            </a:r>
            <a:r>
              <a:rPr lang="cs-CZ" sz="2400" b="0" strike="noStrike" spc="-1">
                <a:solidFill>
                  <a:srgbClr val="000000"/>
                </a:solidFill>
                <a:latin typeface="Gill Sans MT"/>
                <a:ea typeface="DejaVu Sans"/>
              </a:rPr>
              <a:t>Evropského</a:t>
            </a:r>
            <a:r>
              <a:rPr lang="cs-CZ" sz="2400" b="0" strike="noStrike" spc="60">
                <a:solidFill>
                  <a:srgbClr val="000000"/>
                </a:solidFill>
                <a:latin typeface="Gill Sans MT"/>
                <a:ea typeface="DejaVu Sans"/>
              </a:rPr>
              <a:t> </a:t>
            </a:r>
            <a:r>
              <a:rPr lang="cs-CZ" sz="2400" b="0" strike="noStrike" spc="-1">
                <a:solidFill>
                  <a:srgbClr val="000000"/>
                </a:solidFill>
                <a:latin typeface="Gill Sans MT"/>
                <a:ea typeface="DejaVu Sans"/>
              </a:rPr>
              <a:t>parlamentu</a:t>
            </a:r>
            <a:r>
              <a:rPr lang="cs-CZ" sz="2400" b="0" strike="noStrike" spc="63">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Rady</a:t>
            </a:r>
            <a:r>
              <a:rPr lang="cs-CZ" sz="2400" b="0" strike="noStrike" spc="49">
                <a:solidFill>
                  <a:srgbClr val="000000"/>
                </a:solidFill>
                <a:latin typeface="Gill Sans MT"/>
                <a:ea typeface="DejaVu Sans"/>
              </a:rPr>
              <a:t> </a:t>
            </a:r>
            <a:r>
              <a:rPr lang="cs-CZ" sz="2400" b="0" strike="noStrike" spc="-1">
                <a:solidFill>
                  <a:srgbClr val="000000"/>
                </a:solidFill>
                <a:latin typeface="Gill Sans MT"/>
                <a:ea typeface="DejaVu Sans"/>
              </a:rPr>
              <a:t>(ES)</a:t>
            </a:r>
            <a:r>
              <a:rPr lang="cs-CZ" sz="2400" b="0" strike="noStrike" spc="60">
                <a:solidFill>
                  <a:srgbClr val="000000"/>
                </a:solidFill>
                <a:latin typeface="Gill Sans MT"/>
                <a:ea typeface="DejaVu Sans"/>
              </a:rPr>
              <a:t> </a:t>
            </a:r>
            <a:r>
              <a:rPr lang="cs-CZ" sz="2400" b="0" strike="noStrike" spc="-1">
                <a:solidFill>
                  <a:srgbClr val="000000"/>
                </a:solidFill>
                <a:latin typeface="Gill Sans MT"/>
                <a:ea typeface="DejaVu Sans"/>
              </a:rPr>
              <a:t>č.</a:t>
            </a:r>
            <a:r>
              <a:rPr lang="cs-CZ" sz="2400" b="0" strike="noStrike" spc="55">
                <a:solidFill>
                  <a:srgbClr val="000000"/>
                </a:solidFill>
                <a:latin typeface="Gill Sans MT"/>
                <a:ea typeface="DejaVu Sans"/>
              </a:rPr>
              <a:t> </a:t>
            </a:r>
            <a:r>
              <a:rPr lang="cs-CZ" sz="2400" b="0" strike="noStrike" spc="-1">
                <a:solidFill>
                  <a:srgbClr val="000000"/>
                </a:solidFill>
                <a:latin typeface="Gill Sans MT"/>
                <a:ea typeface="DejaVu Sans"/>
              </a:rPr>
              <a:t>999/2001,</a:t>
            </a:r>
            <a:r>
              <a:rPr lang="cs-CZ" sz="2400" b="0" strike="noStrike" spc="63">
                <a:solidFill>
                  <a:srgbClr val="000000"/>
                </a:solidFill>
                <a:latin typeface="Gill Sans MT"/>
                <a:ea typeface="DejaVu Sans"/>
              </a:rPr>
              <a:t> </a:t>
            </a:r>
            <a:r>
              <a:rPr lang="cs-CZ" sz="2400" b="0" strike="noStrike" spc="-1">
                <a:solidFill>
                  <a:srgbClr val="000000"/>
                </a:solidFill>
                <a:latin typeface="Gill Sans MT"/>
                <a:ea typeface="DejaVu Sans"/>
              </a:rPr>
              <a:t>o</a:t>
            </a:r>
            <a:r>
              <a:rPr lang="cs-CZ" sz="2400" b="0" strike="noStrike" spc="43">
                <a:solidFill>
                  <a:srgbClr val="000000"/>
                </a:solidFill>
                <a:latin typeface="Gill Sans MT"/>
                <a:ea typeface="DejaVu Sans"/>
              </a:rPr>
              <a:t> </a:t>
            </a:r>
            <a:r>
              <a:rPr lang="cs-CZ" sz="2400" b="0" strike="noStrike" spc="-1">
                <a:solidFill>
                  <a:srgbClr val="000000"/>
                </a:solidFill>
                <a:latin typeface="Gill Sans MT"/>
                <a:ea typeface="DejaVu Sans"/>
              </a:rPr>
              <a:t>stanovení</a:t>
            </a:r>
            <a:r>
              <a:rPr lang="cs-CZ" sz="2400" b="0" strike="noStrike" spc="63">
                <a:solidFill>
                  <a:srgbClr val="000000"/>
                </a:solidFill>
                <a:latin typeface="Gill Sans MT"/>
                <a:ea typeface="DejaVu Sans"/>
              </a:rPr>
              <a:t> </a:t>
            </a:r>
            <a:r>
              <a:rPr lang="cs-CZ" sz="2400" b="0" strike="noStrike" spc="-1">
                <a:solidFill>
                  <a:srgbClr val="000000"/>
                </a:solidFill>
                <a:latin typeface="Gill Sans MT"/>
                <a:ea typeface="DejaVu Sans"/>
              </a:rPr>
              <a:t>pravidel</a:t>
            </a:r>
            <a:r>
              <a:rPr lang="cs-CZ" sz="2400" b="0" strike="noStrike" spc="63">
                <a:solidFill>
                  <a:srgbClr val="000000"/>
                </a:solidFill>
                <a:latin typeface="Gill Sans MT"/>
                <a:ea typeface="DejaVu Sans"/>
              </a:rPr>
              <a:t> </a:t>
            </a:r>
            <a:r>
              <a:rPr lang="cs-CZ" sz="2400" b="0" strike="noStrike" spc="-1">
                <a:solidFill>
                  <a:srgbClr val="000000"/>
                </a:solidFill>
                <a:latin typeface="Gill Sans MT"/>
                <a:ea typeface="DejaVu Sans"/>
              </a:rPr>
              <a:t>pro</a:t>
            </a:r>
            <a:r>
              <a:rPr lang="cs-CZ" sz="2400" b="0" strike="noStrike" spc="60">
                <a:solidFill>
                  <a:srgbClr val="000000"/>
                </a:solidFill>
                <a:latin typeface="Gill Sans MT"/>
                <a:ea typeface="DejaVu Sans"/>
              </a:rPr>
              <a:t> </a:t>
            </a:r>
            <a:r>
              <a:rPr lang="cs-CZ" sz="2400" b="0" strike="noStrike" spc="-12">
                <a:solidFill>
                  <a:srgbClr val="000000"/>
                </a:solidFill>
                <a:latin typeface="Gill Sans MT"/>
                <a:ea typeface="DejaVu Sans"/>
              </a:rPr>
              <a:t>prevenci, </a:t>
            </a:r>
            <a:r>
              <a:rPr lang="cs-CZ" sz="2400" b="0" strike="noStrike" spc="-1">
                <a:solidFill>
                  <a:srgbClr val="000000"/>
                </a:solidFill>
                <a:latin typeface="Gill Sans MT"/>
                <a:ea typeface="DejaVu Sans"/>
              </a:rPr>
              <a:t>tlumení</a:t>
            </a:r>
            <a:r>
              <a:rPr lang="cs-CZ" sz="2400" b="0" strike="noStrike" spc="-32">
                <a:solidFill>
                  <a:srgbClr val="000000"/>
                </a:solidFill>
                <a:latin typeface="Gill Sans MT"/>
                <a:ea typeface="DejaVu Sans"/>
              </a:rPr>
              <a:t> </a:t>
            </a:r>
            <a:r>
              <a:rPr lang="cs-CZ" sz="2400" b="0" strike="noStrike" spc="-1">
                <a:solidFill>
                  <a:srgbClr val="000000"/>
                </a:solidFill>
                <a:latin typeface="Gill Sans MT"/>
                <a:ea typeface="DejaVu Sans"/>
              </a:rPr>
              <a:t>a</a:t>
            </a:r>
            <a:r>
              <a:rPr lang="cs-CZ" sz="2400" b="0" strike="noStrike" spc="-15">
                <a:solidFill>
                  <a:srgbClr val="000000"/>
                </a:solidFill>
                <a:latin typeface="Gill Sans MT"/>
                <a:ea typeface="DejaVu Sans"/>
              </a:rPr>
              <a:t> </a:t>
            </a:r>
            <a:r>
              <a:rPr lang="cs-CZ" sz="2400" b="0" strike="noStrike" spc="-1">
                <a:solidFill>
                  <a:srgbClr val="000000"/>
                </a:solidFill>
                <a:latin typeface="Gill Sans MT"/>
                <a:ea typeface="DejaVu Sans"/>
              </a:rPr>
              <a:t>eradikaci</a:t>
            </a:r>
            <a:r>
              <a:rPr lang="cs-CZ" sz="2400" b="0" strike="noStrike" spc="-21">
                <a:solidFill>
                  <a:srgbClr val="000000"/>
                </a:solidFill>
                <a:latin typeface="Gill Sans MT"/>
                <a:ea typeface="DejaVu Sans"/>
              </a:rPr>
              <a:t> </a:t>
            </a:r>
            <a:r>
              <a:rPr lang="cs-CZ" sz="2400" b="0" strike="noStrike" spc="-1">
                <a:solidFill>
                  <a:srgbClr val="000000"/>
                </a:solidFill>
                <a:latin typeface="Gill Sans MT"/>
                <a:ea typeface="DejaVu Sans"/>
              </a:rPr>
              <a:t>některých</a:t>
            </a:r>
            <a:r>
              <a:rPr lang="cs-CZ" sz="2400" b="0" strike="noStrike" spc="-21">
                <a:solidFill>
                  <a:srgbClr val="000000"/>
                </a:solidFill>
                <a:latin typeface="Gill Sans MT"/>
                <a:ea typeface="DejaVu Sans"/>
              </a:rPr>
              <a:t> </a:t>
            </a:r>
            <a:r>
              <a:rPr lang="cs-CZ" sz="2400" b="1" strike="noStrike" spc="-1">
                <a:solidFill>
                  <a:srgbClr val="000000"/>
                </a:solidFill>
                <a:latin typeface="Gill Sans MT"/>
                <a:ea typeface="DejaVu Sans"/>
              </a:rPr>
              <a:t>přenosných</a:t>
            </a:r>
            <a:r>
              <a:rPr lang="cs-CZ" sz="2400" b="1" strike="noStrike" spc="-26">
                <a:solidFill>
                  <a:srgbClr val="000000"/>
                </a:solidFill>
                <a:latin typeface="Gill Sans MT"/>
                <a:ea typeface="DejaVu Sans"/>
              </a:rPr>
              <a:t> </a:t>
            </a:r>
            <a:r>
              <a:rPr lang="cs-CZ" sz="2400" b="1" strike="noStrike" spc="-1">
                <a:solidFill>
                  <a:srgbClr val="000000"/>
                </a:solidFill>
                <a:latin typeface="Gill Sans MT"/>
                <a:ea typeface="DejaVu Sans"/>
              </a:rPr>
              <a:t>spongiformních</a:t>
            </a:r>
            <a:r>
              <a:rPr lang="cs-CZ" sz="2400" b="1" strike="noStrike" spc="-21">
                <a:solidFill>
                  <a:srgbClr val="000000"/>
                </a:solidFill>
                <a:latin typeface="Gill Sans MT"/>
                <a:ea typeface="DejaVu Sans"/>
              </a:rPr>
              <a:t> </a:t>
            </a:r>
            <a:r>
              <a:rPr lang="cs-CZ" sz="2400" b="1" strike="noStrike" spc="-12">
                <a:solidFill>
                  <a:srgbClr val="000000"/>
                </a:solidFill>
                <a:latin typeface="Gill Sans MT"/>
                <a:ea typeface="DejaVu Sans"/>
              </a:rPr>
              <a:t>encefalopatií.</a:t>
            </a:r>
            <a:endParaRPr lang="cs-CZ" sz="2400" b="0" strike="noStrike" spc="-1">
              <a:latin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753"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754"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t/>
            </a:r>
            <a:br/>
            <a:r>
              <a:rPr lang="cs-CZ" sz="2800" b="0" strike="noStrike" spc="-1">
                <a:solidFill>
                  <a:srgbClr val="FFFFFF"/>
                </a:solidFill>
                <a:latin typeface="Gill Sans MT"/>
                <a:ea typeface="DejaVu Sans"/>
              </a:rPr>
              <a:t>SYSTÉM</a:t>
            </a:r>
            <a:r>
              <a:rPr lang="cs-CZ" sz="2800" b="0" strike="noStrike" spc="-15">
                <a:solidFill>
                  <a:srgbClr val="FFFFFF"/>
                </a:solidFill>
                <a:latin typeface="Gill Sans MT"/>
                <a:ea typeface="DejaVu Sans"/>
              </a:rPr>
              <a:t> </a:t>
            </a:r>
            <a:r>
              <a:rPr lang="cs-CZ" sz="2800" b="0" strike="noStrike" spc="-12">
                <a:solidFill>
                  <a:srgbClr val="FFFFFF"/>
                </a:solidFill>
                <a:latin typeface="Gill Sans MT"/>
                <a:ea typeface="DejaVu Sans"/>
              </a:rPr>
              <a:t>PODMÍNĚNOSTI</a:t>
            </a:r>
            <a:r>
              <a:t/>
            </a:r>
            <a:br/>
            <a:endParaRPr lang="cs-CZ" sz="2800" b="0" strike="noStrike" spc="-1">
              <a:latin typeface="Arial"/>
            </a:endParaRPr>
          </a:p>
        </p:txBody>
      </p:sp>
      <p:sp>
        <p:nvSpPr>
          <p:cNvPr id="755"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56" name="CustomShape 5"/>
          <p:cNvSpPr/>
          <p:nvPr/>
        </p:nvSpPr>
        <p:spPr>
          <a:xfrm>
            <a:off x="390600" y="2287800"/>
            <a:ext cx="11478240" cy="456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a:lnSpc>
                <a:spcPct val="90000"/>
              </a:lnSpc>
              <a:spcBef>
                <a:spcPts val="40"/>
              </a:spcBef>
            </a:pPr>
            <a:endParaRPr lang="cs-CZ" sz="1800" b="0" strike="noStrike" spc="-1">
              <a:latin typeface="Arial"/>
            </a:endParaRPr>
          </a:p>
          <a:p>
            <a:pPr marL="58320">
              <a:lnSpc>
                <a:spcPct val="90000"/>
              </a:lnSpc>
              <a:spcBef>
                <a:spcPts val="850"/>
              </a:spcBef>
            </a:pPr>
            <a:r>
              <a:rPr lang="cs-CZ" sz="2000" b="0" strike="noStrike" spc="-1">
                <a:solidFill>
                  <a:srgbClr val="000000"/>
                </a:solidFill>
                <a:latin typeface="Gill Sans MT"/>
                <a:ea typeface="DejaVu Sans"/>
              </a:rPr>
              <a:t>  Systém</a:t>
            </a:r>
            <a:r>
              <a:rPr lang="cs-CZ" sz="2000" b="0" strike="noStrike" spc="35">
                <a:solidFill>
                  <a:srgbClr val="000000"/>
                </a:solidFill>
                <a:latin typeface="Gill Sans MT"/>
                <a:ea typeface="DejaVu Sans"/>
              </a:rPr>
              <a:t> </a:t>
            </a:r>
            <a:r>
              <a:rPr lang="cs-CZ" sz="2000" b="0" strike="noStrike" spc="-1">
                <a:solidFill>
                  <a:srgbClr val="000000"/>
                </a:solidFill>
                <a:latin typeface="Gill Sans MT"/>
                <a:ea typeface="DejaVu Sans"/>
              </a:rPr>
              <a:t>kontrol</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a</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případného</a:t>
            </a:r>
            <a:r>
              <a:rPr lang="cs-CZ" sz="2000" b="0" strike="noStrike" spc="35">
                <a:solidFill>
                  <a:srgbClr val="000000"/>
                </a:solidFill>
                <a:latin typeface="Gill Sans MT"/>
                <a:ea typeface="DejaVu Sans"/>
              </a:rPr>
              <a:t> </a:t>
            </a:r>
            <a:r>
              <a:rPr lang="cs-CZ" sz="2000" b="0" strike="noStrike" spc="-1">
                <a:solidFill>
                  <a:srgbClr val="000000"/>
                </a:solidFill>
                <a:latin typeface="Gill Sans MT"/>
                <a:ea typeface="DejaVu Sans"/>
              </a:rPr>
              <a:t>snížení</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plateb</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za</a:t>
            </a:r>
            <a:r>
              <a:rPr lang="cs-CZ" sz="2000" b="0" strike="noStrike" spc="43">
                <a:solidFill>
                  <a:srgbClr val="000000"/>
                </a:solidFill>
                <a:latin typeface="Gill Sans MT"/>
                <a:ea typeface="DejaVu Sans"/>
              </a:rPr>
              <a:t> </a:t>
            </a:r>
            <a:r>
              <a:rPr lang="cs-CZ" sz="2000" b="0" strike="noStrike" spc="-1">
                <a:solidFill>
                  <a:srgbClr val="000000"/>
                </a:solidFill>
                <a:latin typeface="Gill Sans MT"/>
                <a:ea typeface="DejaVu Sans"/>
              </a:rPr>
              <a:t>nedodržení</a:t>
            </a:r>
            <a:r>
              <a:rPr lang="cs-CZ" sz="2000" b="0" strike="noStrike" spc="35">
                <a:solidFill>
                  <a:srgbClr val="000000"/>
                </a:solidFill>
                <a:latin typeface="Gill Sans MT"/>
                <a:ea typeface="DejaVu Sans"/>
              </a:rPr>
              <a:t> </a:t>
            </a:r>
            <a:r>
              <a:rPr lang="cs-CZ" sz="2000" b="0" strike="noStrike" spc="-1">
                <a:solidFill>
                  <a:srgbClr val="000000"/>
                </a:solidFill>
                <a:latin typeface="Gill Sans MT"/>
                <a:ea typeface="DejaVu Sans"/>
              </a:rPr>
              <a:t>povinných</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požadavků</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na</a:t>
            </a:r>
            <a:r>
              <a:rPr lang="cs-CZ" sz="2000" b="0" strike="noStrike" spc="29">
                <a:solidFill>
                  <a:srgbClr val="000000"/>
                </a:solidFill>
                <a:latin typeface="Gill Sans MT"/>
                <a:ea typeface="DejaVu Sans"/>
              </a:rPr>
              <a:t> </a:t>
            </a:r>
            <a:r>
              <a:rPr lang="cs-CZ" sz="2000" b="0" strike="noStrike" spc="-12">
                <a:solidFill>
                  <a:srgbClr val="000000"/>
                </a:solidFill>
                <a:latin typeface="Gill Sans MT"/>
                <a:ea typeface="DejaVu Sans"/>
              </a:rPr>
              <a:t>hospodaření </a:t>
            </a:r>
            <a:r>
              <a:rPr lang="cs-CZ" sz="2000" b="0" strike="noStrike" spc="-1">
                <a:solidFill>
                  <a:srgbClr val="000000"/>
                </a:solidFill>
                <a:latin typeface="Gill Sans MT"/>
                <a:ea typeface="DejaVu Sans"/>
              </a:rPr>
              <a:t>nebo</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podmínek</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standardů</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DZES</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zůstává</a:t>
            </a:r>
            <a:r>
              <a:rPr lang="cs-CZ" sz="2000" b="0" strike="noStrike" spc="-15">
                <a:solidFill>
                  <a:srgbClr val="000000"/>
                </a:solidFill>
                <a:latin typeface="Gill Sans MT"/>
                <a:ea typeface="DejaVu Sans"/>
              </a:rPr>
              <a:t> </a:t>
            </a:r>
            <a:r>
              <a:rPr lang="cs-CZ" sz="2000" b="0" strike="noStrike" spc="-12">
                <a:solidFill>
                  <a:srgbClr val="000000"/>
                </a:solidFill>
                <a:latin typeface="Gill Sans MT"/>
                <a:ea typeface="DejaVu Sans"/>
              </a:rPr>
              <a:t>nezměněn.</a:t>
            </a:r>
            <a:endParaRPr lang="cs-CZ" sz="2000" b="0" strike="noStrike" spc="-1">
              <a:latin typeface="Arial"/>
            </a:endParaRPr>
          </a:p>
          <a:p>
            <a:pPr marL="240840" indent="-181440">
              <a:lnSpc>
                <a:spcPct val="90000"/>
              </a:lnSpc>
              <a:spcBef>
                <a:spcPts val="791"/>
              </a:spcBef>
              <a:buClr>
                <a:srgbClr val="A6B727"/>
              </a:buClr>
              <a:buSzPct val="80000"/>
              <a:buFont typeface="Corbel"/>
              <a:buChar char="•"/>
            </a:pPr>
            <a:r>
              <a:rPr lang="cs-CZ" sz="2000" b="0" strike="noStrike" spc="-1">
                <a:solidFill>
                  <a:srgbClr val="000000"/>
                </a:solidFill>
                <a:latin typeface="Gill Sans MT"/>
                <a:ea typeface="DejaVu Sans"/>
              </a:rPr>
              <a:t>Snížení</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plateb</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je</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ukládáno</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v</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závislosti</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na</a:t>
            </a:r>
            <a:r>
              <a:rPr lang="cs-CZ" sz="2000" b="0" strike="noStrike" spc="35">
                <a:solidFill>
                  <a:srgbClr val="000000"/>
                </a:solidFill>
                <a:latin typeface="Gill Sans MT"/>
                <a:ea typeface="DejaVu Sans"/>
              </a:rPr>
              <a:t> </a:t>
            </a:r>
            <a:r>
              <a:rPr lang="cs-CZ" sz="2000" b="0" strike="noStrike" spc="-1">
                <a:solidFill>
                  <a:srgbClr val="000000"/>
                </a:solidFill>
                <a:latin typeface="Gill Sans MT"/>
                <a:ea typeface="DejaVu Sans"/>
              </a:rPr>
              <a:t>kritériích</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24">
                <a:solidFill>
                  <a:srgbClr val="000000"/>
                </a:solidFill>
                <a:latin typeface="Gill Sans MT"/>
                <a:ea typeface="DejaVu Sans"/>
              </a:rPr>
              <a:t> </a:t>
            </a:r>
            <a:r>
              <a:rPr lang="cs-CZ" sz="2000" b="0" strike="noStrike" spc="-1">
                <a:solidFill>
                  <a:srgbClr val="000000"/>
                </a:solidFill>
                <a:latin typeface="Gill Sans MT"/>
                <a:ea typeface="DejaVu Sans"/>
              </a:rPr>
              <a:t>hodnocení</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zjištěného</a:t>
            </a:r>
            <a:r>
              <a:rPr lang="cs-CZ" sz="2000" b="0" strike="noStrike" spc="41">
                <a:solidFill>
                  <a:srgbClr val="000000"/>
                </a:solidFill>
                <a:latin typeface="Gill Sans MT"/>
                <a:ea typeface="DejaVu Sans"/>
              </a:rPr>
              <a:t> </a:t>
            </a:r>
            <a:r>
              <a:rPr lang="cs-CZ" sz="2000" b="0" strike="noStrike" spc="-1">
                <a:solidFill>
                  <a:srgbClr val="000000"/>
                </a:solidFill>
                <a:latin typeface="Gill Sans MT"/>
                <a:ea typeface="DejaVu Sans"/>
              </a:rPr>
              <a:t>porušení</a:t>
            </a:r>
            <a:r>
              <a:rPr lang="cs-CZ" sz="2000" b="0" strike="noStrike" spc="29">
                <a:solidFill>
                  <a:srgbClr val="000000"/>
                </a:solidFill>
                <a:latin typeface="Gill Sans MT"/>
                <a:ea typeface="DejaVu Sans"/>
              </a:rPr>
              <a:t> </a:t>
            </a:r>
            <a:r>
              <a:rPr lang="cs-CZ" sz="2000" b="0" strike="noStrike" spc="-1">
                <a:solidFill>
                  <a:srgbClr val="000000"/>
                </a:solidFill>
                <a:latin typeface="Gill Sans MT"/>
                <a:ea typeface="DejaVu Sans"/>
              </a:rPr>
              <a:t>–</a:t>
            </a:r>
            <a:r>
              <a:rPr lang="cs-CZ" sz="2000" b="0" strike="noStrike" spc="35">
                <a:solidFill>
                  <a:srgbClr val="000000"/>
                </a:solidFill>
                <a:latin typeface="Gill Sans MT"/>
                <a:ea typeface="DejaVu Sans"/>
              </a:rPr>
              <a:t> </a:t>
            </a:r>
            <a:r>
              <a:rPr lang="cs-CZ" sz="2000" b="0" strike="noStrike" spc="-75">
                <a:solidFill>
                  <a:srgbClr val="000000"/>
                </a:solidFill>
                <a:latin typeface="Gill Sans MT"/>
                <a:ea typeface="DejaVu Sans"/>
              </a:rPr>
              <a:t>rozsah, </a:t>
            </a:r>
            <a:r>
              <a:rPr lang="cs-CZ" sz="2000" b="0" strike="noStrike" spc="-1">
                <a:solidFill>
                  <a:srgbClr val="000000"/>
                </a:solidFill>
                <a:latin typeface="Gill Sans MT"/>
                <a:ea typeface="DejaVu Sans"/>
              </a:rPr>
              <a:t>závažnost,</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doba</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trvání,</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opakování</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a</a:t>
            </a:r>
            <a:r>
              <a:rPr lang="cs-CZ" sz="2000" b="0" strike="noStrike" spc="-21">
                <a:solidFill>
                  <a:srgbClr val="000000"/>
                </a:solidFill>
                <a:latin typeface="Gill Sans MT"/>
                <a:ea typeface="DejaVu Sans"/>
              </a:rPr>
              <a:t> </a:t>
            </a:r>
            <a:r>
              <a:rPr lang="cs-CZ" sz="2000" b="0" strike="noStrike" spc="-12">
                <a:solidFill>
                  <a:srgbClr val="000000"/>
                </a:solidFill>
                <a:latin typeface="Gill Sans MT"/>
                <a:ea typeface="DejaVu Sans"/>
              </a:rPr>
              <a:t>úmysl.</a:t>
            </a:r>
            <a:endParaRPr lang="cs-CZ" sz="2000" b="0" strike="noStrike" spc="-1">
              <a:latin typeface="Arial"/>
            </a:endParaRPr>
          </a:p>
          <a:p>
            <a:pPr marL="241200" indent="-181440">
              <a:lnSpc>
                <a:spcPct val="90000"/>
              </a:lnSpc>
              <a:spcBef>
                <a:spcPts val="805"/>
              </a:spcBef>
              <a:buClr>
                <a:srgbClr val="A6B727"/>
              </a:buClr>
              <a:buSzPct val="80000"/>
              <a:buFont typeface="Corbel"/>
              <a:buChar char="•"/>
            </a:pPr>
            <a:r>
              <a:rPr lang="cs-CZ" sz="2000" b="0" strike="noStrike" spc="-1">
                <a:solidFill>
                  <a:srgbClr val="000000"/>
                </a:solidFill>
                <a:latin typeface="Gill Sans MT"/>
                <a:ea typeface="DejaVu Sans"/>
              </a:rPr>
              <a:t>Na</a:t>
            </a:r>
            <a:r>
              <a:rPr lang="cs-CZ" sz="2000" b="0" strike="noStrike" spc="-32">
                <a:solidFill>
                  <a:srgbClr val="000000"/>
                </a:solidFill>
                <a:latin typeface="Gill Sans MT"/>
                <a:ea typeface="DejaVu Sans"/>
              </a:rPr>
              <a:t> </a:t>
            </a:r>
            <a:r>
              <a:rPr lang="cs-CZ" sz="2000" b="0" strike="noStrike" spc="-12">
                <a:solidFill>
                  <a:srgbClr val="000000"/>
                </a:solidFill>
                <a:latin typeface="Gill Sans MT"/>
                <a:ea typeface="DejaVu Sans"/>
              </a:rPr>
              <a:t>základě</a:t>
            </a:r>
            <a:r>
              <a:rPr lang="cs-CZ" sz="2000" b="0" strike="noStrike" spc="-46">
                <a:solidFill>
                  <a:srgbClr val="000000"/>
                </a:solidFill>
                <a:latin typeface="Gill Sans MT"/>
                <a:ea typeface="DejaVu Sans"/>
              </a:rPr>
              <a:t> </a:t>
            </a:r>
            <a:r>
              <a:rPr lang="cs-CZ" sz="2000" b="0" strike="noStrike" spc="-12">
                <a:solidFill>
                  <a:srgbClr val="000000"/>
                </a:solidFill>
                <a:latin typeface="Gill Sans MT"/>
                <a:ea typeface="DejaVu Sans"/>
              </a:rPr>
              <a:t>těchto</a:t>
            </a:r>
            <a:r>
              <a:rPr lang="cs-CZ" sz="2000" b="0" strike="noStrike" spc="-35">
                <a:solidFill>
                  <a:srgbClr val="000000"/>
                </a:solidFill>
                <a:latin typeface="Gill Sans MT"/>
                <a:ea typeface="DejaVu Sans"/>
              </a:rPr>
              <a:t> </a:t>
            </a:r>
            <a:r>
              <a:rPr lang="cs-CZ" sz="2000" b="0" strike="noStrike" spc="-12">
                <a:solidFill>
                  <a:srgbClr val="000000"/>
                </a:solidFill>
                <a:latin typeface="Gill Sans MT"/>
                <a:ea typeface="DejaVu Sans"/>
              </a:rPr>
              <a:t>kritérií</a:t>
            </a:r>
            <a:r>
              <a:rPr lang="cs-CZ" sz="2000" b="0" strike="noStrike" spc="-46">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35">
                <a:solidFill>
                  <a:srgbClr val="000000"/>
                </a:solidFill>
                <a:latin typeface="Gill Sans MT"/>
                <a:ea typeface="DejaVu Sans"/>
              </a:rPr>
              <a:t> </a:t>
            </a:r>
            <a:r>
              <a:rPr lang="cs-CZ" sz="2000" b="0" strike="noStrike" spc="-12">
                <a:solidFill>
                  <a:srgbClr val="000000"/>
                </a:solidFill>
                <a:latin typeface="Gill Sans MT"/>
                <a:ea typeface="DejaVu Sans"/>
              </a:rPr>
              <a:t>hodnocení</a:t>
            </a:r>
            <a:r>
              <a:rPr lang="cs-CZ" sz="2000" b="0" strike="noStrike" spc="-32">
                <a:solidFill>
                  <a:srgbClr val="000000"/>
                </a:solidFill>
                <a:latin typeface="Gill Sans MT"/>
                <a:ea typeface="DejaVu Sans"/>
              </a:rPr>
              <a:t> </a:t>
            </a:r>
            <a:r>
              <a:rPr lang="cs-CZ" sz="2000" b="0" strike="noStrike" spc="-12">
                <a:solidFill>
                  <a:srgbClr val="000000"/>
                </a:solidFill>
                <a:latin typeface="Gill Sans MT"/>
                <a:ea typeface="DejaVu Sans"/>
              </a:rPr>
              <a:t>zjištěných</a:t>
            </a:r>
            <a:r>
              <a:rPr lang="cs-CZ" sz="2000" b="0" strike="noStrike" spc="-26">
                <a:solidFill>
                  <a:srgbClr val="000000"/>
                </a:solidFill>
                <a:latin typeface="Gill Sans MT"/>
                <a:ea typeface="DejaVu Sans"/>
              </a:rPr>
              <a:t> </a:t>
            </a:r>
            <a:r>
              <a:rPr lang="cs-CZ" sz="2000" b="0" strike="noStrike" spc="-12">
                <a:solidFill>
                  <a:srgbClr val="000000"/>
                </a:solidFill>
                <a:latin typeface="Gill Sans MT"/>
                <a:ea typeface="DejaVu Sans"/>
              </a:rPr>
              <a:t>porušení</a:t>
            </a:r>
            <a:r>
              <a:rPr lang="cs-CZ" sz="2000" b="0" strike="noStrike" spc="-32">
                <a:solidFill>
                  <a:srgbClr val="000000"/>
                </a:solidFill>
                <a:latin typeface="Gill Sans MT"/>
                <a:ea typeface="DejaVu Sans"/>
              </a:rPr>
              <a:t> </a:t>
            </a:r>
            <a:r>
              <a:rPr lang="cs-CZ" sz="2000" b="0" strike="noStrike" spc="-1">
                <a:solidFill>
                  <a:srgbClr val="000000"/>
                </a:solidFill>
                <a:latin typeface="Gill Sans MT"/>
                <a:ea typeface="DejaVu Sans"/>
              </a:rPr>
              <a:t>je</a:t>
            </a:r>
            <a:r>
              <a:rPr lang="cs-CZ" sz="2000" b="0" strike="noStrike" spc="-41">
                <a:solidFill>
                  <a:srgbClr val="000000"/>
                </a:solidFill>
                <a:latin typeface="Gill Sans MT"/>
                <a:ea typeface="DejaVu Sans"/>
              </a:rPr>
              <a:t> </a:t>
            </a:r>
            <a:r>
              <a:rPr lang="cs-CZ" sz="2000" b="0" strike="noStrike" spc="-12">
                <a:solidFill>
                  <a:srgbClr val="000000"/>
                </a:solidFill>
                <a:latin typeface="Gill Sans MT"/>
                <a:ea typeface="DejaVu Sans"/>
              </a:rPr>
              <a:t>uplatňováno</a:t>
            </a:r>
            <a:r>
              <a:rPr lang="cs-CZ" sz="2000" b="0" strike="noStrike" spc="-35">
                <a:solidFill>
                  <a:srgbClr val="000000"/>
                </a:solidFill>
                <a:latin typeface="Gill Sans MT"/>
                <a:ea typeface="DejaVu Sans"/>
              </a:rPr>
              <a:t> </a:t>
            </a:r>
            <a:r>
              <a:rPr lang="cs-CZ" sz="2000" b="0" strike="noStrike" spc="-1">
                <a:solidFill>
                  <a:srgbClr val="000000"/>
                </a:solidFill>
                <a:latin typeface="Gill Sans MT"/>
                <a:ea typeface="DejaVu Sans"/>
              </a:rPr>
              <a:t>snížení</a:t>
            </a:r>
            <a:r>
              <a:rPr lang="cs-CZ" sz="2000" b="0" strike="noStrike" spc="-26">
                <a:solidFill>
                  <a:srgbClr val="000000"/>
                </a:solidFill>
                <a:latin typeface="Gill Sans MT"/>
                <a:ea typeface="DejaVu Sans"/>
              </a:rPr>
              <a:t> </a:t>
            </a:r>
            <a:r>
              <a:rPr lang="cs-CZ" sz="2000" b="0" strike="noStrike" spc="-12">
                <a:solidFill>
                  <a:srgbClr val="000000"/>
                </a:solidFill>
                <a:latin typeface="Gill Sans MT"/>
                <a:ea typeface="DejaVu Sans"/>
              </a:rPr>
              <a:t>požadovaných </a:t>
            </a:r>
            <a:r>
              <a:rPr lang="cs-CZ" sz="2000" b="0" strike="noStrike" spc="-1">
                <a:solidFill>
                  <a:srgbClr val="000000"/>
                </a:solidFill>
                <a:latin typeface="Gill Sans MT"/>
                <a:ea typeface="DejaVu Sans"/>
              </a:rPr>
              <a:t>plateb</a:t>
            </a:r>
            <a:r>
              <a:rPr lang="cs-CZ" sz="2000" b="0" strike="noStrike" spc="-12">
                <a:solidFill>
                  <a:srgbClr val="000000"/>
                </a:solidFill>
                <a:latin typeface="Gill Sans MT"/>
                <a:ea typeface="DejaVu Sans"/>
              </a:rPr>
              <a:t> </a:t>
            </a:r>
            <a:r>
              <a:rPr lang="cs-CZ" sz="2000" b="1" strike="noStrike" spc="-1">
                <a:solidFill>
                  <a:srgbClr val="000000"/>
                </a:solidFill>
                <a:latin typeface="Gill Sans MT"/>
                <a:ea typeface="DejaVu Sans"/>
              </a:rPr>
              <a:t>zpravidla</a:t>
            </a:r>
            <a:r>
              <a:rPr lang="cs-CZ" sz="2000" b="1" strike="noStrike" spc="-7">
                <a:solidFill>
                  <a:srgbClr val="000000"/>
                </a:solidFill>
                <a:latin typeface="Gill Sans MT"/>
                <a:ea typeface="DejaVu Sans"/>
              </a:rPr>
              <a:t> </a:t>
            </a:r>
            <a:r>
              <a:rPr lang="cs-CZ" sz="2000" b="1" strike="noStrike" spc="-1">
                <a:solidFill>
                  <a:srgbClr val="000000"/>
                </a:solidFill>
                <a:latin typeface="Gill Sans MT"/>
                <a:ea typeface="DejaVu Sans"/>
              </a:rPr>
              <a:t>ve</a:t>
            </a:r>
            <a:r>
              <a:rPr lang="cs-CZ" sz="2000" b="1" strike="noStrike" spc="-12">
                <a:solidFill>
                  <a:srgbClr val="000000"/>
                </a:solidFill>
                <a:latin typeface="Gill Sans MT"/>
                <a:ea typeface="DejaVu Sans"/>
              </a:rPr>
              <a:t> </a:t>
            </a:r>
            <a:r>
              <a:rPr lang="cs-CZ" sz="2000" b="1" strike="noStrike" spc="-1">
                <a:solidFill>
                  <a:srgbClr val="000000"/>
                </a:solidFill>
                <a:latin typeface="Gill Sans MT"/>
                <a:ea typeface="DejaVu Sans"/>
              </a:rPr>
              <a:t>výši</a:t>
            </a:r>
            <a:r>
              <a:rPr lang="cs-CZ" sz="2000" b="1" strike="noStrike" spc="-7">
                <a:solidFill>
                  <a:srgbClr val="000000"/>
                </a:solidFill>
                <a:latin typeface="Gill Sans MT"/>
                <a:ea typeface="DejaVu Sans"/>
              </a:rPr>
              <a:t> </a:t>
            </a:r>
            <a:r>
              <a:rPr lang="cs-CZ" sz="2000" b="1" strike="noStrike" spc="-1">
                <a:solidFill>
                  <a:srgbClr val="000000"/>
                </a:solidFill>
                <a:latin typeface="Gill Sans MT"/>
                <a:ea typeface="DejaVu Sans"/>
              </a:rPr>
              <a:t>3</a:t>
            </a:r>
            <a:r>
              <a:rPr lang="cs-CZ" sz="2000" b="1" strike="noStrike" spc="-7">
                <a:solidFill>
                  <a:srgbClr val="000000"/>
                </a:solidFill>
                <a:latin typeface="Gill Sans MT"/>
                <a:ea typeface="DejaVu Sans"/>
              </a:rPr>
              <a:t> </a:t>
            </a:r>
            <a:r>
              <a:rPr lang="cs-CZ" sz="2000" b="1" strike="noStrike" spc="-26">
                <a:solidFill>
                  <a:srgbClr val="000000"/>
                </a:solidFill>
                <a:latin typeface="Gill Sans MT"/>
                <a:ea typeface="DejaVu Sans"/>
              </a:rPr>
              <a:t>%</a:t>
            </a:r>
            <a:r>
              <a:rPr lang="cs-CZ" sz="2000" b="0" strike="noStrike" spc="-26">
                <a:solidFill>
                  <a:srgbClr val="000000"/>
                </a:solidFill>
                <a:latin typeface="Gill Sans MT"/>
                <a:ea typeface="DejaVu Sans"/>
              </a:rPr>
              <a:t>.</a:t>
            </a:r>
            <a:endParaRPr lang="cs-CZ" sz="2000" b="0" strike="noStrike" spc="-1">
              <a:latin typeface="Arial"/>
            </a:endParaRPr>
          </a:p>
          <a:p>
            <a:pPr marL="241200" indent="-181440">
              <a:lnSpc>
                <a:spcPct val="90000"/>
              </a:lnSpc>
              <a:spcBef>
                <a:spcPts val="794"/>
              </a:spcBef>
              <a:buClr>
                <a:srgbClr val="A6B727"/>
              </a:buClr>
              <a:buSzPct val="80000"/>
              <a:buFont typeface="Corbel"/>
              <a:buChar char="•"/>
            </a:pPr>
            <a:r>
              <a:rPr lang="cs-CZ" sz="2000" b="0" strike="noStrike" spc="-1">
                <a:solidFill>
                  <a:srgbClr val="000000"/>
                </a:solidFill>
                <a:latin typeface="Gill Sans MT"/>
                <a:ea typeface="DejaVu Sans"/>
              </a:rPr>
              <a:t>Pro</a:t>
            </a:r>
            <a:r>
              <a:rPr lang="cs-CZ" sz="2000" b="0" strike="noStrike" spc="134">
                <a:solidFill>
                  <a:srgbClr val="000000"/>
                </a:solidFill>
                <a:latin typeface="Gill Sans MT"/>
                <a:ea typeface="DejaVu Sans"/>
              </a:rPr>
              <a:t> </a:t>
            </a:r>
            <a:r>
              <a:rPr lang="cs-CZ" sz="2000" b="1" strike="noStrike" spc="-1">
                <a:solidFill>
                  <a:srgbClr val="000000"/>
                </a:solidFill>
                <a:latin typeface="Gill Sans MT"/>
                <a:ea typeface="DejaVu Sans"/>
              </a:rPr>
              <a:t>méně</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závažná</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porušení</a:t>
            </a:r>
            <a:r>
              <a:rPr lang="cs-CZ" sz="2000" b="1" strike="noStrike" spc="134">
                <a:solidFill>
                  <a:srgbClr val="000000"/>
                </a:solidFill>
                <a:latin typeface="Gill Sans MT"/>
                <a:ea typeface="DejaVu Sans"/>
              </a:rPr>
              <a:t> </a:t>
            </a:r>
            <a:r>
              <a:rPr lang="cs-CZ" sz="2000" b="1" strike="noStrike" spc="-1">
                <a:solidFill>
                  <a:srgbClr val="000000"/>
                </a:solidFill>
                <a:latin typeface="Gill Sans MT"/>
                <a:ea typeface="DejaVu Sans"/>
              </a:rPr>
              <a:t>ve</a:t>
            </a:r>
            <a:r>
              <a:rPr lang="cs-CZ" sz="2000" b="1" strike="noStrike" spc="148">
                <a:solidFill>
                  <a:srgbClr val="000000"/>
                </a:solidFill>
                <a:latin typeface="Gill Sans MT"/>
                <a:ea typeface="DejaVu Sans"/>
              </a:rPr>
              <a:t> </a:t>
            </a:r>
            <a:r>
              <a:rPr lang="cs-CZ" sz="2000" b="1" strike="noStrike" spc="-1">
                <a:solidFill>
                  <a:srgbClr val="000000"/>
                </a:solidFill>
                <a:latin typeface="Gill Sans MT"/>
                <a:ea typeface="DejaVu Sans"/>
              </a:rPr>
              <a:t>výši</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1</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a:t>
            </a:r>
            <a:r>
              <a:rPr lang="cs-CZ" sz="2000" b="1" strike="noStrike" spc="134">
                <a:solidFill>
                  <a:srgbClr val="000000"/>
                </a:solidFill>
                <a:latin typeface="Gill Sans MT"/>
                <a:ea typeface="DejaVu Sans"/>
              </a:rPr>
              <a:t> </a:t>
            </a:r>
            <a:r>
              <a:rPr lang="cs-CZ" sz="2000" b="0" strike="noStrike" spc="-1">
                <a:solidFill>
                  <a:srgbClr val="000000"/>
                </a:solidFill>
                <a:latin typeface="Gill Sans MT"/>
                <a:ea typeface="DejaVu Sans"/>
              </a:rPr>
              <a:t>a</a:t>
            </a:r>
            <a:r>
              <a:rPr lang="cs-CZ" sz="2000" b="0" strike="noStrike" spc="154">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140">
                <a:solidFill>
                  <a:srgbClr val="000000"/>
                </a:solidFill>
                <a:latin typeface="Gill Sans MT"/>
                <a:ea typeface="DejaVu Sans"/>
              </a:rPr>
              <a:t> </a:t>
            </a:r>
            <a:r>
              <a:rPr lang="cs-CZ" sz="2000" b="0" strike="noStrike" spc="-1">
                <a:solidFill>
                  <a:srgbClr val="000000"/>
                </a:solidFill>
                <a:latin typeface="Gill Sans MT"/>
                <a:ea typeface="DejaVu Sans"/>
              </a:rPr>
              <a:t>porušení</a:t>
            </a:r>
            <a:r>
              <a:rPr lang="cs-CZ" sz="2000" b="0" strike="noStrike" spc="140">
                <a:solidFill>
                  <a:srgbClr val="000000"/>
                </a:solidFill>
                <a:latin typeface="Gill Sans MT"/>
                <a:ea typeface="DejaVu Sans"/>
              </a:rPr>
              <a:t> </a:t>
            </a:r>
            <a:r>
              <a:rPr lang="cs-CZ" sz="2000" b="1" strike="noStrike" spc="-1">
                <a:solidFill>
                  <a:srgbClr val="000000"/>
                </a:solidFill>
                <a:latin typeface="Gill Sans MT"/>
                <a:ea typeface="DejaVu Sans"/>
              </a:rPr>
              <a:t>se</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závažnými</a:t>
            </a:r>
            <a:r>
              <a:rPr lang="cs-CZ" sz="2000" b="1" strike="noStrike" spc="140">
                <a:solidFill>
                  <a:srgbClr val="000000"/>
                </a:solidFill>
                <a:latin typeface="Gill Sans MT"/>
                <a:ea typeface="DejaVu Sans"/>
              </a:rPr>
              <a:t> </a:t>
            </a:r>
            <a:r>
              <a:rPr lang="cs-CZ" sz="2000" b="1" strike="noStrike" spc="-1">
                <a:solidFill>
                  <a:srgbClr val="000000"/>
                </a:solidFill>
                <a:latin typeface="Gill Sans MT"/>
                <a:ea typeface="DejaVu Sans"/>
              </a:rPr>
              <a:t>důsledky</a:t>
            </a:r>
            <a:r>
              <a:rPr lang="cs-CZ" sz="2000" b="1" strike="noStrike" spc="140">
                <a:solidFill>
                  <a:srgbClr val="000000"/>
                </a:solidFill>
                <a:latin typeface="Gill Sans MT"/>
                <a:ea typeface="DejaVu Sans"/>
              </a:rPr>
              <a:t> </a:t>
            </a:r>
            <a:r>
              <a:rPr lang="cs-CZ" sz="2000" b="0" strike="noStrike" spc="-21">
                <a:solidFill>
                  <a:srgbClr val="000000"/>
                </a:solidFill>
                <a:latin typeface="Gill Sans MT"/>
                <a:ea typeface="DejaVu Sans"/>
              </a:rPr>
              <a:t>nebo </a:t>
            </a:r>
            <a:r>
              <a:rPr lang="cs-CZ" sz="2000" b="0" strike="noStrike" spc="-1">
                <a:solidFill>
                  <a:srgbClr val="000000"/>
                </a:solidFill>
                <a:latin typeface="Gill Sans MT"/>
                <a:ea typeface="DejaVu Sans"/>
              </a:rPr>
              <a:t>porušení,</a:t>
            </a:r>
            <a:r>
              <a:rPr lang="cs-CZ" sz="2000" b="0" strike="noStrike" spc="-21">
                <a:solidFill>
                  <a:srgbClr val="000000"/>
                </a:solidFill>
                <a:latin typeface="Gill Sans MT"/>
                <a:ea typeface="DejaVu Sans"/>
              </a:rPr>
              <a:t> </a:t>
            </a:r>
            <a:r>
              <a:rPr lang="cs-CZ" sz="2000" b="0" strike="noStrike" spc="-1">
                <a:solidFill>
                  <a:srgbClr val="000000"/>
                </a:solidFill>
                <a:latin typeface="Gill Sans MT"/>
                <a:ea typeface="DejaVu Sans"/>
              </a:rPr>
              <a:t>která</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představují</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přímé</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nebezpečí</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26">
                <a:solidFill>
                  <a:srgbClr val="000000"/>
                </a:solidFill>
                <a:latin typeface="Gill Sans MT"/>
                <a:ea typeface="DejaVu Sans"/>
              </a:rPr>
              <a:t> </a:t>
            </a:r>
            <a:r>
              <a:rPr lang="cs-CZ" sz="2000" b="0" strike="noStrike" spc="-1">
                <a:solidFill>
                  <a:srgbClr val="000000"/>
                </a:solidFill>
                <a:latin typeface="Gill Sans MT"/>
                <a:ea typeface="DejaVu Sans"/>
              </a:rPr>
              <a:t>lidské</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zdraví</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nebo</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zdraví</a:t>
            </a:r>
            <a:r>
              <a:rPr lang="cs-CZ" sz="2000" b="0" strike="noStrike" spc="-21">
                <a:solidFill>
                  <a:srgbClr val="000000"/>
                </a:solidFill>
                <a:latin typeface="Gill Sans MT"/>
                <a:ea typeface="DejaVu Sans"/>
              </a:rPr>
              <a:t> </a:t>
            </a:r>
            <a:r>
              <a:rPr lang="cs-CZ" sz="2000" b="0" strike="noStrike" spc="-1">
                <a:solidFill>
                  <a:srgbClr val="000000"/>
                </a:solidFill>
                <a:latin typeface="Gill Sans MT"/>
                <a:ea typeface="DejaVu Sans"/>
              </a:rPr>
              <a:t>zvířat,</a:t>
            </a:r>
            <a:r>
              <a:rPr lang="cs-CZ" sz="2000" b="0" strike="noStrike" spc="-7">
                <a:solidFill>
                  <a:srgbClr val="000000"/>
                </a:solidFill>
                <a:latin typeface="Gill Sans MT"/>
                <a:ea typeface="DejaVu Sans"/>
              </a:rPr>
              <a:t> </a:t>
            </a:r>
            <a:r>
              <a:rPr lang="cs-CZ" sz="2000" b="1" strike="noStrike" spc="-1">
                <a:solidFill>
                  <a:srgbClr val="000000"/>
                </a:solidFill>
                <a:latin typeface="Gill Sans MT"/>
                <a:ea typeface="DejaVu Sans"/>
              </a:rPr>
              <a:t>ve</a:t>
            </a:r>
            <a:r>
              <a:rPr lang="cs-CZ" sz="2000" b="1" strike="noStrike" spc="-12">
                <a:solidFill>
                  <a:srgbClr val="000000"/>
                </a:solidFill>
                <a:latin typeface="Gill Sans MT"/>
                <a:ea typeface="DejaVu Sans"/>
              </a:rPr>
              <a:t> </a:t>
            </a:r>
            <a:r>
              <a:rPr lang="cs-CZ" sz="2000" b="1" strike="noStrike" spc="-1">
                <a:solidFill>
                  <a:srgbClr val="000000"/>
                </a:solidFill>
                <a:latin typeface="Gill Sans MT"/>
                <a:ea typeface="DejaVu Sans"/>
              </a:rPr>
              <a:t>výši</a:t>
            </a:r>
            <a:r>
              <a:rPr lang="cs-CZ" sz="2000" b="1" strike="noStrike" spc="-12">
                <a:solidFill>
                  <a:srgbClr val="000000"/>
                </a:solidFill>
                <a:latin typeface="Gill Sans MT"/>
                <a:ea typeface="DejaVu Sans"/>
              </a:rPr>
              <a:t> </a:t>
            </a:r>
            <a:r>
              <a:rPr lang="cs-CZ" sz="2000" b="1" strike="noStrike" spc="-1">
                <a:solidFill>
                  <a:srgbClr val="000000"/>
                </a:solidFill>
                <a:latin typeface="Gill Sans MT"/>
                <a:ea typeface="DejaVu Sans"/>
              </a:rPr>
              <a:t>5</a:t>
            </a:r>
            <a:r>
              <a:rPr lang="cs-CZ" sz="2000" b="1" strike="noStrike" spc="-7">
                <a:solidFill>
                  <a:srgbClr val="000000"/>
                </a:solidFill>
                <a:latin typeface="Gill Sans MT"/>
                <a:ea typeface="DejaVu Sans"/>
              </a:rPr>
              <a:t> </a:t>
            </a:r>
            <a:r>
              <a:rPr lang="cs-CZ" sz="2000" b="1" strike="noStrike" spc="-26">
                <a:solidFill>
                  <a:srgbClr val="000000"/>
                </a:solidFill>
                <a:latin typeface="Gill Sans MT"/>
                <a:ea typeface="DejaVu Sans"/>
              </a:rPr>
              <a:t>%</a:t>
            </a:r>
            <a:r>
              <a:rPr lang="cs-CZ" sz="2000" b="0" strike="noStrike" spc="-26">
                <a:solidFill>
                  <a:srgbClr val="000000"/>
                </a:solidFill>
                <a:latin typeface="Gill Sans MT"/>
                <a:ea typeface="DejaVu Sans"/>
              </a:rPr>
              <a:t>.</a:t>
            </a:r>
            <a:endParaRPr lang="cs-CZ" sz="2000" b="0" strike="noStrike" spc="-1">
              <a:latin typeface="Arial"/>
            </a:endParaRPr>
          </a:p>
          <a:p>
            <a:pPr marL="240840" indent="-181440">
              <a:lnSpc>
                <a:spcPct val="90000"/>
              </a:lnSpc>
              <a:spcBef>
                <a:spcPts val="805"/>
              </a:spcBef>
              <a:buClr>
                <a:srgbClr val="A6B727"/>
              </a:buClr>
              <a:buSzPct val="80000"/>
              <a:buFont typeface="Corbel"/>
              <a:buChar char="•"/>
            </a:pPr>
            <a:r>
              <a:rPr lang="cs-CZ" sz="2000" b="0" strike="noStrike" spc="-1">
                <a:solidFill>
                  <a:srgbClr val="000000"/>
                </a:solidFill>
                <a:latin typeface="Gill Sans MT"/>
                <a:ea typeface="DejaVu Sans"/>
              </a:rPr>
              <a:t>Vyšší</a:t>
            </a:r>
            <a:r>
              <a:rPr lang="cs-CZ" sz="2000" b="0" strike="noStrike" spc="191">
                <a:solidFill>
                  <a:srgbClr val="000000"/>
                </a:solidFill>
                <a:latin typeface="Gill Sans MT"/>
                <a:ea typeface="DejaVu Sans"/>
              </a:rPr>
              <a:t> </a:t>
            </a:r>
            <a:r>
              <a:rPr lang="cs-CZ" sz="2000" b="0" strike="noStrike" spc="-1">
                <a:solidFill>
                  <a:srgbClr val="000000"/>
                </a:solidFill>
                <a:latin typeface="Gill Sans MT"/>
                <a:ea typeface="DejaVu Sans"/>
              </a:rPr>
              <a:t>míra</a:t>
            </a:r>
            <a:r>
              <a:rPr lang="cs-CZ" sz="2000" b="0" strike="noStrike" spc="194">
                <a:solidFill>
                  <a:srgbClr val="000000"/>
                </a:solidFill>
                <a:latin typeface="Gill Sans MT"/>
                <a:ea typeface="DejaVu Sans"/>
              </a:rPr>
              <a:t> </a:t>
            </a:r>
            <a:r>
              <a:rPr lang="cs-CZ" sz="2000" b="0" strike="noStrike" spc="-1">
                <a:solidFill>
                  <a:srgbClr val="000000"/>
                </a:solidFill>
                <a:latin typeface="Gill Sans MT"/>
                <a:ea typeface="DejaVu Sans"/>
              </a:rPr>
              <a:t>snížení</a:t>
            </a:r>
            <a:r>
              <a:rPr lang="cs-CZ" sz="2000" b="0" strike="noStrike" spc="205">
                <a:solidFill>
                  <a:srgbClr val="000000"/>
                </a:solidFill>
                <a:latin typeface="Gill Sans MT"/>
                <a:ea typeface="DejaVu Sans"/>
              </a:rPr>
              <a:t> </a:t>
            </a:r>
            <a:r>
              <a:rPr lang="cs-CZ" sz="2000" b="0" strike="noStrike" spc="-1">
                <a:solidFill>
                  <a:srgbClr val="000000"/>
                </a:solidFill>
                <a:latin typeface="Gill Sans MT"/>
                <a:ea typeface="DejaVu Sans"/>
              </a:rPr>
              <a:t>může</a:t>
            </a:r>
            <a:r>
              <a:rPr lang="cs-CZ" sz="2000" b="0" strike="noStrike" spc="185">
                <a:solidFill>
                  <a:srgbClr val="000000"/>
                </a:solidFill>
                <a:latin typeface="Gill Sans MT"/>
                <a:ea typeface="DejaVu Sans"/>
              </a:rPr>
              <a:t> </a:t>
            </a:r>
            <a:r>
              <a:rPr lang="cs-CZ" sz="2000" b="0" strike="noStrike" spc="-1">
                <a:solidFill>
                  <a:srgbClr val="000000"/>
                </a:solidFill>
                <a:latin typeface="Gill Sans MT"/>
                <a:ea typeface="DejaVu Sans"/>
              </a:rPr>
              <a:t>být</a:t>
            </a:r>
            <a:r>
              <a:rPr lang="cs-CZ" sz="2000" b="0" strike="noStrike" spc="199">
                <a:solidFill>
                  <a:srgbClr val="000000"/>
                </a:solidFill>
                <a:latin typeface="Gill Sans MT"/>
                <a:ea typeface="DejaVu Sans"/>
              </a:rPr>
              <a:t> </a:t>
            </a:r>
            <a:r>
              <a:rPr lang="cs-CZ" sz="2000" b="0" strike="noStrike" spc="-1">
                <a:solidFill>
                  <a:srgbClr val="000000"/>
                </a:solidFill>
                <a:latin typeface="Gill Sans MT"/>
                <a:ea typeface="DejaVu Sans"/>
              </a:rPr>
              <a:t>použita</a:t>
            </a:r>
            <a:r>
              <a:rPr lang="cs-CZ" sz="2000" b="0" strike="noStrike" spc="205">
                <a:solidFill>
                  <a:srgbClr val="000000"/>
                </a:solidFill>
                <a:latin typeface="Gill Sans MT"/>
                <a:ea typeface="DejaVu Sans"/>
              </a:rPr>
              <a:t> </a:t>
            </a:r>
            <a:r>
              <a:rPr lang="cs-CZ" sz="2000" b="0" strike="noStrike" spc="-1">
                <a:solidFill>
                  <a:srgbClr val="000000"/>
                </a:solidFill>
                <a:latin typeface="Gill Sans MT"/>
                <a:ea typeface="DejaVu Sans"/>
              </a:rPr>
              <a:t>v</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případě</a:t>
            </a:r>
            <a:r>
              <a:rPr lang="cs-CZ" sz="2000" b="0" strike="noStrike" spc="191">
                <a:solidFill>
                  <a:srgbClr val="000000"/>
                </a:solidFill>
                <a:latin typeface="Gill Sans MT"/>
                <a:ea typeface="DejaVu Sans"/>
              </a:rPr>
              <a:t> </a:t>
            </a:r>
            <a:r>
              <a:rPr lang="cs-CZ" sz="2000" b="0" strike="noStrike" spc="-1">
                <a:solidFill>
                  <a:srgbClr val="000000"/>
                </a:solidFill>
                <a:latin typeface="Gill Sans MT"/>
                <a:ea typeface="DejaVu Sans"/>
              </a:rPr>
              <a:t>opakovaného</a:t>
            </a:r>
            <a:r>
              <a:rPr lang="cs-CZ" sz="2000" b="0" strike="noStrike" spc="199">
                <a:solidFill>
                  <a:srgbClr val="000000"/>
                </a:solidFill>
                <a:latin typeface="Gill Sans MT"/>
                <a:ea typeface="DejaVu Sans"/>
              </a:rPr>
              <a:t> </a:t>
            </a:r>
            <a:r>
              <a:rPr lang="cs-CZ" sz="2000" b="0" strike="noStrike" spc="-1">
                <a:solidFill>
                  <a:srgbClr val="000000"/>
                </a:solidFill>
                <a:latin typeface="Gill Sans MT"/>
                <a:ea typeface="DejaVu Sans"/>
              </a:rPr>
              <a:t>(15</a:t>
            </a:r>
            <a:r>
              <a:rPr lang="cs-CZ" sz="2000" b="0" strike="noStrike" spc="199">
                <a:solidFill>
                  <a:srgbClr val="000000"/>
                </a:solidFill>
                <a:latin typeface="Gill Sans MT"/>
                <a:ea typeface="DejaVu Sans"/>
              </a:rPr>
              <a:t> </a:t>
            </a:r>
            <a:r>
              <a:rPr lang="cs-CZ" sz="2000" b="0" strike="noStrike" spc="-1">
                <a:solidFill>
                  <a:srgbClr val="000000"/>
                </a:solidFill>
                <a:latin typeface="Gill Sans MT"/>
                <a:ea typeface="DejaVu Sans"/>
              </a:rPr>
              <a:t>%)</a:t>
            </a:r>
            <a:r>
              <a:rPr lang="cs-CZ" sz="2000" b="0" strike="noStrike" spc="199">
                <a:solidFill>
                  <a:srgbClr val="000000"/>
                </a:solidFill>
                <a:latin typeface="Gill Sans MT"/>
                <a:ea typeface="DejaVu Sans"/>
              </a:rPr>
              <a:t> </a:t>
            </a:r>
            <a:r>
              <a:rPr lang="cs-CZ" sz="2000" b="0" strike="noStrike" spc="-1">
                <a:solidFill>
                  <a:srgbClr val="000000"/>
                </a:solidFill>
                <a:latin typeface="Gill Sans MT"/>
                <a:ea typeface="DejaVu Sans"/>
              </a:rPr>
              <a:t>nebo</a:t>
            </a:r>
            <a:r>
              <a:rPr lang="cs-CZ" sz="2000" b="0" strike="noStrike" spc="199">
                <a:solidFill>
                  <a:srgbClr val="000000"/>
                </a:solidFill>
                <a:latin typeface="Gill Sans MT"/>
                <a:ea typeface="DejaVu Sans"/>
              </a:rPr>
              <a:t> </a:t>
            </a:r>
            <a:r>
              <a:rPr lang="cs-CZ" sz="2000" b="0" strike="noStrike" spc="-1">
                <a:solidFill>
                  <a:srgbClr val="000000"/>
                </a:solidFill>
                <a:latin typeface="Gill Sans MT"/>
                <a:ea typeface="DejaVu Sans"/>
              </a:rPr>
              <a:t>úmyslného</a:t>
            </a:r>
            <a:r>
              <a:rPr lang="cs-CZ" sz="2000" b="0" strike="noStrike" spc="199">
                <a:solidFill>
                  <a:srgbClr val="000000"/>
                </a:solidFill>
                <a:latin typeface="Gill Sans MT"/>
                <a:ea typeface="DejaVu Sans"/>
              </a:rPr>
              <a:t> </a:t>
            </a:r>
            <a:r>
              <a:rPr lang="cs-CZ" sz="2000" b="0" strike="noStrike" spc="-12">
                <a:solidFill>
                  <a:srgbClr val="000000"/>
                </a:solidFill>
                <a:latin typeface="Gill Sans MT"/>
                <a:ea typeface="DejaVu Sans"/>
              </a:rPr>
              <a:t>zjištění </a:t>
            </a:r>
            <a:r>
              <a:rPr lang="cs-CZ" sz="2000" b="0" strike="noStrike" spc="-1">
                <a:solidFill>
                  <a:srgbClr val="000000"/>
                </a:solidFill>
                <a:latin typeface="Gill Sans MT"/>
                <a:ea typeface="DejaVu Sans"/>
              </a:rPr>
              <a:t>porušení</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pravidel</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podmíněnosti</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(20</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100</a:t>
            </a:r>
            <a:r>
              <a:rPr lang="cs-CZ" sz="2000" b="0" strike="noStrike" spc="-7">
                <a:solidFill>
                  <a:srgbClr val="000000"/>
                </a:solidFill>
                <a:latin typeface="Gill Sans MT"/>
                <a:ea typeface="DejaVu Sans"/>
              </a:rPr>
              <a:t> </a:t>
            </a:r>
            <a:r>
              <a:rPr lang="cs-CZ" sz="2000" b="0" strike="noStrike" spc="-26">
                <a:solidFill>
                  <a:srgbClr val="000000"/>
                </a:solidFill>
                <a:latin typeface="Gill Sans MT"/>
                <a:ea typeface="DejaVu Sans"/>
              </a:rPr>
              <a:t>%).</a:t>
            </a:r>
            <a:endParaRPr lang="cs-CZ" sz="2000" b="0" strike="noStrike" spc="-1">
              <a:latin typeface="Arial"/>
            </a:endParaRPr>
          </a:p>
          <a:p>
            <a:pPr marL="283680" indent="-181440">
              <a:lnSpc>
                <a:spcPct val="90000"/>
              </a:lnSpc>
              <a:spcBef>
                <a:spcPts val="961"/>
              </a:spcBef>
              <a:buClr>
                <a:srgbClr val="A6B727"/>
              </a:buClr>
              <a:buSzPct val="80000"/>
              <a:buFont typeface="Corbel"/>
              <a:buChar char="•"/>
            </a:pPr>
            <a:r>
              <a:rPr lang="cs-CZ" sz="2000" b="1" strike="noStrike" spc="-1">
                <a:solidFill>
                  <a:srgbClr val="000000"/>
                </a:solidFill>
                <a:latin typeface="Gill Sans MT"/>
                <a:ea typeface="DejaVu Sans"/>
              </a:rPr>
              <a:t>NOVÉ</a:t>
            </a:r>
            <a:r>
              <a:rPr lang="cs-CZ" sz="2000" b="1" strike="noStrike" spc="128">
                <a:solidFill>
                  <a:srgbClr val="000000"/>
                </a:solidFill>
                <a:latin typeface="Gill Sans MT"/>
                <a:ea typeface="DejaVu Sans"/>
              </a:rPr>
              <a:t>  </a:t>
            </a:r>
            <a:r>
              <a:rPr lang="cs-CZ" sz="2000" b="0" strike="noStrike" spc="-1">
                <a:solidFill>
                  <a:srgbClr val="000000"/>
                </a:solidFill>
                <a:latin typeface="Gill Sans MT"/>
                <a:ea typeface="DejaVu Sans"/>
              </a:rPr>
              <a:t>-</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Uplatněn</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může</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být</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ZJEDNODUŠENÝ</a:t>
            </a:r>
            <a:r>
              <a:rPr lang="cs-CZ" sz="2000" b="0" strike="noStrike" spc="126">
                <a:solidFill>
                  <a:srgbClr val="000000"/>
                </a:solidFill>
                <a:latin typeface="Gill Sans MT"/>
                <a:ea typeface="DejaVu Sans"/>
              </a:rPr>
              <a:t>  </a:t>
            </a:r>
            <a:r>
              <a:rPr lang="cs-CZ" sz="2000" b="0" strike="noStrike" spc="-1">
                <a:solidFill>
                  <a:srgbClr val="000000"/>
                </a:solidFill>
                <a:latin typeface="Gill Sans MT"/>
                <a:ea typeface="DejaVu Sans"/>
              </a:rPr>
              <a:t>KONTROLNÍ</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SYSTÉM</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126">
                <a:solidFill>
                  <a:srgbClr val="000000"/>
                </a:solidFill>
                <a:latin typeface="Gill Sans MT"/>
                <a:ea typeface="DejaVu Sans"/>
              </a:rPr>
              <a:t>  </a:t>
            </a:r>
            <a:r>
              <a:rPr lang="cs-CZ" sz="2000" b="0" strike="noStrike" spc="-160">
                <a:solidFill>
                  <a:srgbClr val="000000"/>
                </a:solidFill>
                <a:latin typeface="Gill Sans MT"/>
                <a:ea typeface="DejaVu Sans"/>
              </a:rPr>
              <a:t>MALÉ</a:t>
            </a:r>
            <a:endParaRPr lang="cs-CZ" sz="2000" b="0" strike="noStrike" spc="-1">
              <a:latin typeface="Arial"/>
            </a:endParaRPr>
          </a:p>
          <a:p>
            <a:pPr marL="283680" indent="-181440">
              <a:lnSpc>
                <a:spcPct val="90000"/>
              </a:lnSpc>
              <a:spcBef>
                <a:spcPts val="156"/>
              </a:spcBef>
              <a:buClr>
                <a:srgbClr val="A6B727"/>
              </a:buClr>
              <a:buSzPct val="80000"/>
              <a:buFont typeface="Corbel"/>
              <a:buChar char="•"/>
            </a:pPr>
            <a:r>
              <a:rPr lang="cs-CZ" sz="2000" b="0" strike="noStrike" spc="-1">
                <a:solidFill>
                  <a:srgbClr val="000000"/>
                </a:solidFill>
                <a:latin typeface="Gill Sans MT"/>
                <a:ea typeface="DejaVu Sans"/>
              </a:rPr>
              <a:t>ZEMĚDELCE,</a:t>
            </a:r>
            <a:r>
              <a:rPr lang="cs-CZ" sz="2000" b="0" strike="noStrike" spc="128">
                <a:solidFill>
                  <a:srgbClr val="000000"/>
                </a:solidFill>
                <a:latin typeface="Gill Sans MT"/>
                <a:ea typeface="DejaVu Sans"/>
              </a:rPr>
              <a:t> </a:t>
            </a:r>
            <a:r>
              <a:rPr lang="cs-CZ" sz="2000" b="0" strike="noStrike" spc="-1">
                <a:solidFill>
                  <a:srgbClr val="000000"/>
                </a:solidFill>
                <a:latin typeface="Gill Sans MT"/>
                <a:ea typeface="DejaVu Sans"/>
              </a:rPr>
              <a:t>v</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rámci</a:t>
            </a:r>
            <a:r>
              <a:rPr lang="cs-CZ" sz="2000" b="0" strike="noStrike" spc="120">
                <a:solidFill>
                  <a:srgbClr val="000000"/>
                </a:solidFill>
                <a:latin typeface="Gill Sans MT"/>
                <a:ea typeface="DejaVu Sans"/>
              </a:rPr>
              <a:t> </a:t>
            </a:r>
            <a:r>
              <a:rPr lang="cs-CZ" sz="2000" b="0" strike="noStrike" spc="-1">
                <a:solidFill>
                  <a:srgbClr val="000000"/>
                </a:solidFill>
                <a:latin typeface="Gill Sans MT"/>
                <a:ea typeface="DejaVu Sans"/>
              </a:rPr>
              <a:t>kterého</a:t>
            </a:r>
            <a:r>
              <a:rPr lang="cs-CZ" sz="2000" b="0" strike="noStrike" spc="134">
                <a:solidFill>
                  <a:srgbClr val="000000"/>
                </a:solidFill>
                <a:latin typeface="Gill Sans MT"/>
                <a:ea typeface="DejaVu Sans"/>
              </a:rPr>
              <a:t> </a:t>
            </a:r>
            <a:r>
              <a:rPr lang="cs-CZ" sz="2000" b="0" strike="noStrike" spc="-1">
                <a:solidFill>
                  <a:srgbClr val="000000"/>
                </a:solidFill>
                <a:latin typeface="Gill Sans MT"/>
                <a:ea typeface="DejaVu Sans"/>
              </a:rPr>
              <a:t>mohou</a:t>
            </a:r>
            <a:r>
              <a:rPr lang="cs-CZ" sz="2000" b="0" strike="noStrike" spc="134">
                <a:solidFill>
                  <a:srgbClr val="000000"/>
                </a:solidFill>
                <a:latin typeface="Gill Sans MT"/>
                <a:ea typeface="DejaVu Sans"/>
              </a:rPr>
              <a:t> </a:t>
            </a:r>
            <a:r>
              <a:rPr lang="cs-CZ" sz="2000" b="0" strike="noStrike" spc="-1">
                <a:solidFill>
                  <a:srgbClr val="000000"/>
                </a:solidFill>
                <a:latin typeface="Gill Sans MT"/>
                <a:ea typeface="DejaVu Sans"/>
              </a:rPr>
              <a:t>být</a:t>
            </a:r>
            <a:r>
              <a:rPr lang="cs-CZ" sz="2000" b="0" strike="noStrike" spc="120">
                <a:solidFill>
                  <a:srgbClr val="000000"/>
                </a:solidFill>
                <a:latin typeface="Gill Sans MT"/>
                <a:ea typeface="DejaVu Sans"/>
              </a:rPr>
              <a:t> </a:t>
            </a:r>
            <a:r>
              <a:rPr lang="cs-CZ" sz="2000" b="0" strike="noStrike" spc="-1">
                <a:solidFill>
                  <a:srgbClr val="000000"/>
                </a:solidFill>
                <a:latin typeface="Gill Sans MT"/>
                <a:ea typeface="DejaVu Sans"/>
              </a:rPr>
              <a:t>z</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kontrol</a:t>
            </a:r>
            <a:r>
              <a:rPr lang="cs-CZ" sz="2000" b="0" strike="noStrike" spc="134">
                <a:solidFill>
                  <a:srgbClr val="000000"/>
                </a:solidFill>
                <a:latin typeface="Gill Sans MT"/>
                <a:ea typeface="DejaVu Sans"/>
              </a:rPr>
              <a:t> </a:t>
            </a:r>
            <a:r>
              <a:rPr lang="cs-CZ" sz="2000" b="0" strike="noStrike" spc="-1">
                <a:solidFill>
                  <a:srgbClr val="000000"/>
                </a:solidFill>
                <a:latin typeface="Gill Sans MT"/>
                <a:ea typeface="DejaVu Sans"/>
              </a:rPr>
              <a:t>na</a:t>
            </a:r>
            <a:r>
              <a:rPr lang="cs-CZ" sz="2000" b="0" strike="noStrike" spc="140">
                <a:solidFill>
                  <a:srgbClr val="000000"/>
                </a:solidFill>
                <a:latin typeface="Gill Sans MT"/>
                <a:ea typeface="DejaVu Sans"/>
              </a:rPr>
              <a:t> </a:t>
            </a:r>
            <a:r>
              <a:rPr lang="cs-CZ" sz="2000" b="0" strike="noStrike" spc="-1">
                <a:solidFill>
                  <a:srgbClr val="000000"/>
                </a:solidFill>
                <a:latin typeface="Gill Sans MT"/>
                <a:ea typeface="DejaVu Sans"/>
              </a:rPr>
              <a:t>místě</a:t>
            </a:r>
            <a:r>
              <a:rPr lang="cs-CZ" sz="2000" b="0" strike="noStrike" spc="120">
                <a:solidFill>
                  <a:srgbClr val="000000"/>
                </a:solidFill>
                <a:latin typeface="Gill Sans MT"/>
                <a:ea typeface="DejaVu Sans"/>
              </a:rPr>
              <a:t> </a:t>
            </a:r>
            <a:r>
              <a:rPr lang="cs-CZ" sz="2000" b="0" strike="noStrike" spc="-1">
                <a:solidFill>
                  <a:srgbClr val="000000"/>
                </a:solidFill>
                <a:latin typeface="Gill Sans MT"/>
                <a:ea typeface="DejaVu Sans"/>
              </a:rPr>
              <a:t>vyjmuti</a:t>
            </a:r>
            <a:r>
              <a:rPr lang="cs-CZ" sz="2000" b="0" strike="noStrike" spc="134">
                <a:solidFill>
                  <a:srgbClr val="000000"/>
                </a:solidFill>
                <a:latin typeface="Gill Sans MT"/>
                <a:ea typeface="DejaVu Sans"/>
              </a:rPr>
              <a:t> </a:t>
            </a:r>
            <a:r>
              <a:rPr lang="cs-CZ" sz="2000" b="0" strike="noStrike" spc="-1">
                <a:solidFill>
                  <a:srgbClr val="000000"/>
                </a:solidFill>
                <a:latin typeface="Gill Sans MT"/>
                <a:ea typeface="DejaVu Sans"/>
              </a:rPr>
              <a:t>žadatelé</a:t>
            </a:r>
            <a:r>
              <a:rPr lang="cs-CZ" sz="2000" b="0" strike="noStrike" spc="134">
                <a:solidFill>
                  <a:srgbClr val="000000"/>
                </a:solidFill>
                <a:latin typeface="Gill Sans MT"/>
                <a:ea typeface="DejaVu Sans"/>
              </a:rPr>
              <a:t> </a:t>
            </a:r>
            <a:r>
              <a:rPr lang="cs-CZ" sz="2000" b="0" strike="noStrike" spc="-1">
                <a:solidFill>
                  <a:srgbClr val="000000"/>
                </a:solidFill>
                <a:latin typeface="Gill Sans MT"/>
                <a:ea typeface="DejaVu Sans"/>
              </a:rPr>
              <a:t>pro</a:t>
            </a:r>
            <a:r>
              <a:rPr lang="cs-CZ" sz="2000" b="0" strike="noStrike" spc="120">
                <a:solidFill>
                  <a:srgbClr val="000000"/>
                </a:solidFill>
                <a:latin typeface="Gill Sans MT"/>
                <a:ea typeface="DejaVu Sans"/>
              </a:rPr>
              <a:t> </a:t>
            </a:r>
            <a:r>
              <a:rPr lang="cs-CZ" sz="2000" b="0" strike="noStrike" spc="-12">
                <a:solidFill>
                  <a:srgbClr val="000000"/>
                </a:solidFill>
                <a:latin typeface="Gill Sans MT"/>
                <a:ea typeface="DejaVu Sans"/>
              </a:rPr>
              <a:t>podmínky</a:t>
            </a:r>
            <a:endParaRPr lang="cs-CZ" sz="2000" b="0" strike="noStrike" spc="-1">
              <a:latin typeface="Arial"/>
            </a:endParaRPr>
          </a:p>
          <a:p>
            <a:pPr marL="283680" indent="-181440">
              <a:lnSpc>
                <a:spcPct val="90000"/>
              </a:lnSpc>
              <a:spcBef>
                <a:spcPts val="11"/>
              </a:spcBef>
              <a:buClr>
                <a:srgbClr val="A6B727"/>
              </a:buClr>
              <a:buSzPct val="80000"/>
              <a:buFont typeface="Corbel"/>
              <a:buChar char="•"/>
            </a:pPr>
            <a:r>
              <a:rPr lang="cs-CZ" sz="2000" b="0" strike="noStrike" spc="-1">
                <a:solidFill>
                  <a:srgbClr val="000000"/>
                </a:solidFill>
                <a:latin typeface="Gill Sans MT"/>
                <a:ea typeface="DejaVu Sans"/>
              </a:rPr>
              <a:t>standardu</a:t>
            </a:r>
            <a:r>
              <a:rPr lang="cs-CZ" sz="2000" b="0" strike="noStrike" spc="1">
                <a:solidFill>
                  <a:srgbClr val="000000"/>
                </a:solidFill>
                <a:latin typeface="Gill Sans MT"/>
                <a:ea typeface="DejaVu Sans"/>
              </a:rPr>
              <a:t> </a:t>
            </a:r>
            <a:r>
              <a:rPr lang="cs-CZ" sz="2000" b="0" strike="noStrike" spc="-1">
                <a:solidFill>
                  <a:srgbClr val="000000"/>
                </a:solidFill>
                <a:latin typeface="Gill Sans MT"/>
                <a:ea typeface="DejaVu Sans"/>
              </a:rPr>
              <a:t>DZES</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5</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(eroze)</a:t>
            </a:r>
            <a:r>
              <a:rPr lang="cs-CZ" sz="2000" b="0" strike="noStrike" spc="4">
                <a:solidFill>
                  <a:srgbClr val="000000"/>
                </a:solidFill>
                <a:latin typeface="Gill Sans MT"/>
                <a:ea typeface="DejaVu Sans"/>
              </a:rPr>
              <a:t> </a:t>
            </a:r>
            <a:r>
              <a:rPr lang="cs-CZ" sz="2000" b="0" strike="noStrike" spc="-1">
                <a:solidFill>
                  <a:srgbClr val="000000"/>
                </a:solidFill>
                <a:latin typeface="Gill Sans MT"/>
                <a:ea typeface="DejaVu Sans"/>
              </a:rPr>
              <a:t>u</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ploch</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do</a:t>
            </a:r>
            <a:r>
              <a:rPr lang="cs-CZ" sz="2000" b="0" strike="noStrike" spc="4">
                <a:solidFill>
                  <a:srgbClr val="000000"/>
                </a:solidFill>
                <a:latin typeface="Gill Sans MT"/>
                <a:ea typeface="DejaVu Sans"/>
              </a:rPr>
              <a:t> </a:t>
            </a:r>
            <a:r>
              <a:rPr lang="cs-CZ" sz="2000" b="0" strike="noStrike" spc="-1">
                <a:solidFill>
                  <a:srgbClr val="000000"/>
                </a:solidFill>
                <a:latin typeface="Gill Sans MT"/>
                <a:ea typeface="DejaVu Sans"/>
              </a:rPr>
              <a:t>2</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ha,</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pro podmínky</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standardu DZES</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7</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(střídání</a:t>
            </a:r>
            <a:r>
              <a:rPr lang="cs-CZ" sz="2000" b="0" strike="noStrike" spc="9">
                <a:solidFill>
                  <a:srgbClr val="000000"/>
                </a:solidFill>
                <a:latin typeface="Gill Sans MT"/>
                <a:ea typeface="DejaVu Sans"/>
              </a:rPr>
              <a:t> </a:t>
            </a:r>
            <a:r>
              <a:rPr lang="cs-CZ" sz="2000" b="0" strike="noStrike" spc="-1">
                <a:solidFill>
                  <a:srgbClr val="000000"/>
                </a:solidFill>
                <a:latin typeface="Gill Sans MT"/>
                <a:ea typeface="DejaVu Sans"/>
              </a:rPr>
              <a:t>plodin)</a:t>
            </a:r>
            <a:r>
              <a:rPr lang="cs-CZ" sz="2000" b="0" strike="noStrike" spc="1">
                <a:solidFill>
                  <a:srgbClr val="000000"/>
                </a:solidFill>
                <a:latin typeface="Gill Sans MT"/>
                <a:ea typeface="DejaVu Sans"/>
              </a:rPr>
              <a:t> </a:t>
            </a:r>
            <a:r>
              <a:rPr lang="cs-CZ" sz="2000" b="0" strike="noStrike" spc="-52">
                <a:solidFill>
                  <a:srgbClr val="000000"/>
                </a:solidFill>
                <a:latin typeface="Gill Sans MT"/>
                <a:ea typeface="DejaVu Sans"/>
              </a:rPr>
              <a:t>a </a:t>
            </a:r>
            <a:r>
              <a:rPr lang="cs-CZ" sz="2000" b="0" strike="noStrike" spc="-1">
                <a:solidFill>
                  <a:srgbClr val="000000"/>
                </a:solidFill>
                <a:latin typeface="Gill Sans MT"/>
                <a:ea typeface="DejaVu Sans"/>
              </a:rPr>
              <a:t>pro</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podmínky standardu</a:t>
            </a:r>
            <a:r>
              <a:rPr lang="cs-CZ" sz="2000" b="0" strike="noStrike" spc="-21">
                <a:solidFill>
                  <a:srgbClr val="000000"/>
                </a:solidFill>
                <a:latin typeface="Gill Sans MT"/>
                <a:ea typeface="DejaVu Sans"/>
              </a:rPr>
              <a:t> </a:t>
            </a:r>
            <a:r>
              <a:rPr lang="cs-CZ" sz="2000" b="0" strike="noStrike" spc="-1">
                <a:solidFill>
                  <a:srgbClr val="000000"/>
                </a:solidFill>
                <a:latin typeface="Gill Sans MT"/>
                <a:ea typeface="DejaVu Sans"/>
              </a:rPr>
              <a:t>DZES 8</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(neprodukční</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plochy)</a:t>
            </a:r>
            <a:r>
              <a:rPr lang="cs-CZ" sz="2000" b="0" strike="noStrike" spc="-15">
                <a:solidFill>
                  <a:srgbClr val="000000"/>
                </a:solidFill>
                <a:latin typeface="Gill Sans MT"/>
                <a:ea typeface="DejaVu Sans"/>
              </a:rPr>
              <a:t> </a:t>
            </a:r>
            <a:r>
              <a:rPr lang="cs-CZ" sz="2000" b="0" strike="noStrike" spc="-1">
                <a:solidFill>
                  <a:srgbClr val="000000"/>
                </a:solidFill>
                <a:latin typeface="Gill Sans MT"/>
                <a:ea typeface="DejaVu Sans"/>
              </a:rPr>
              <a:t>u</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podniků</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do</a:t>
            </a:r>
            <a:r>
              <a:rPr lang="cs-CZ" sz="2000" b="0" strike="noStrike" spc="-7">
                <a:solidFill>
                  <a:srgbClr val="000000"/>
                </a:solidFill>
                <a:latin typeface="Gill Sans MT"/>
                <a:ea typeface="DejaVu Sans"/>
              </a:rPr>
              <a:t> </a:t>
            </a:r>
            <a:r>
              <a:rPr lang="cs-CZ" sz="2000" b="0" strike="noStrike" spc="-1">
                <a:solidFill>
                  <a:srgbClr val="000000"/>
                </a:solidFill>
                <a:latin typeface="Gill Sans MT"/>
                <a:ea typeface="DejaVu Sans"/>
              </a:rPr>
              <a:t>10</a:t>
            </a:r>
            <a:r>
              <a:rPr lang="cs-CZ" sz="2000" b="0" strike="noStrike" spc="-12">
                <a:solidFill>
                  <a:srgbClr val="000000"/>
                </a:solidFill>
                <a:latin typeface="Gill Sans MT"/>
                <a:ea typeface="DejaVu Sans"/>
              </a:rPr>
              <a:t> </a:t>
            </a:r>
            <a:r>
              <a:rPr lang="cs-CZ" sz="2000" b="0" strike="noStrike" spc="-1">
                <a:solidFill>
                  <a:srgbClr val="000000"/>
                </a:solidFill>
                <a:latin typeface="Gill Sans MT"/>
                <a:ea typeface="DejaVu Sans"/>
              </a:rPr>
              <a:t>ha orné</a:t>
            </a:r>
            <a:r>
              <a:rPr lang="cs-CZ" sz="2000" b="0" strike="noStrike" spc="-7">
                <a:solidFill>
                  <a:srgbClr val="000000"/>
                </a:solidFill>
                <a:latin typeface="Gill Sans MT"/>
                <a:ea typeface="DejaVu Sans"/>
              </a:rPr>
              <a:t> </a:t>
            </a:r>
            <a:r>
              <a:rPr lang="cs-CZ" sz="2000" b="0" strike="noStrike" spc="-12">
                <a:solidFill>
                  <a:srgbClr val="000000"/>
                </a:solidFill>
                <a:latin typeface="Gill Sans MT"/>
                <a:ea typeface="DejaVu Sans"/>
              </a:rPr>
              <a:t>půdy.</a:t>
            </a:r>
            <a:endParaRPr lang="cs-CZ" sz="2000" b="0" strike="noStrike" spc="-1">
              <a:latin typeface="Arial"/>
            </a:endParaRPr>
          </a:p>
          <a:p>
            <a:pPr marL="45720">
              <a:lnSpc>
                <a:spcPct val="90000"/>
              </a:lnSpc>
              <a:spcBef>
                <a:spcPts val="1400"/>
              </a:spcBef>
            </a:pPr>
            <a:endParaRPr lang="cs-CZ" sz="2000" b="0" strike="noStrike" spc="-1">
              <a:latin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0B3A460-F256-7298-2916-A756D48D0F7E}"/>
              </a:ext>
            </a:extLst>
          </p:cNvPr>
          <p:cNvSpPr>
            <a:spLocks noGrp="1"/>
          </p:cNvSpPr>
          <p:nvPr>
            <p:ph type="title"/>
          </p:nvPr>
        </p:nvSpPr>
        <p:spPr>
          <a:xfrm>
            <a:off x="609480" y="541301"/>
            <a:ext cx="10972440" cy="609398"/>
          </a:xfrm>
        </p:spPr>
        <p:txBody>
          <a:bodyPr/>
          <a:lstStyle/>
          <a:p>
            <a:r>
              <a:rPr lang="cs-CZ" dirty="0">
                <a:solidFill>
                  <a:srgbClr val="00B050"/>
                </a:solidFill>
              </a:rPr>
              <a:t>Podrobnější informace lze získat</a:t>
            </a:r>
          </a:p>
        </p:txBody>
      </p:sp>
      <p:sp>
        <p:nvSpPr>
          <p:cNvPr id="3" name="Podnadpis 2">
            <a:extLst>
              <a:ext uri="{FF2B5EF4-FFF2-40B4-BE49-F238E27FC236}">
                <a16:creationId xmlns:a16="http://schemas.microsoft.com/office/drawing/2014/main" xmlns="" id="{46DB3F93-41AA-F1B3-F33A-84B30496A3FE}"/>
              </a:ext>
            </a:extLst>
          </p:cNvPr>
          <p:cNvSpPr>
            <a:spLocks noGrp="1"/>
          </p:cNvSpPr>
          <p:nvPr>
            <p:ph type="subTitle"/>
          </p:nvPr>
        </p:nvSpPr>
        <p:spPr>
          <a:xfrm>
            <a:off x="609480" y="2184102"/>
            <a:ext cx="10972440" cy="3656386"/>
          </a:xfrm>
        </p:spPr>
        <p:txBody>
          <a:bodyPr/>
          <a:lstStyle/>
          <a:p>
            <a:r>
              <a:rPr lang="cs-CZ" sz="3200" dirty="0">
                <a:hlinkClick r:id="rId2"/>
              </a:rPr>
              <a:t>https://www.vurv.cz/2022/10/19/model-oh-pro-ekoplatbu/</a:t>
            </a:r>
            <a:endParaRPr lang="cs-CZ" sz="3200" dirty="0"/>
          </a:p>
          <a:p>
            <a:endParaRPr lang="cs-CZ" sz="3200" dirty="0"/>
          </a:p>
          <a:p>
            <a:r>
              <a:rPr lang="cs-CZ" sz="3200" dirty="0">
                <a:hlinkClick r:id="rId3"/>
              </a:rPr>
              <a:t>https://www.vurv.cz/2022/07/29/bilance-n-za-hospodarsky-rok-2021-2022/</a:t>
            </a:r>
            <a:endParaRPr lang="cs-CZ" sz="3200" dirty="0"/>
          </a:p>
          <a:p>
            <a:endParaRPr lang="cs-CZ" sz="3200" dirty="0"/>
          </a:p>
          <a:p>
            <a:r>
              <a:rPr lang="cs-CZ" sz="3200" b="0" i="0" u="sng" dirty="0">
                <a:solidFill>
                  <a:srgbClr val="2A5D32"/>
                </a:solidFill>
                <a:effectLst/>
                <a:latin typeface="Arial" panose="020B0604020202020204" pitchFamily="34" charset="0"/>
                <a:hlinkClick r:id="rId4"/>
              </a:rPr>
              <a:t>https://www.szif.cz/cs/dulezita-sdeleni</a:t>
            </a:r>
            <a:r>
              <a:rPr lang="cs-CZ" sz="3200" b="0" i="0" u="sng" dirty="0">
                <a:solidFill>
                  <a:srgbClr val="2A5D32"/>
                </a:solidFill>
                <a:effectLst/>
                <a:latin typeface="Arial" panose="020B0604020202020204" pitchFamily="34" charset="0"/>
              </a:rPr>
              <a:t> - </a:t>
            </a:r>
            <a:r>
              <a:rPr lang="cs-CZ" sz="3200" b="0" i="0" dirty="0">
                <a:solidFill>
                  <a:srgbClr val="00B050"/>
                </a:solidFill>
                <a:effectLst/>
                <a:latin typeface="Arial" panose="020B0604020202020204" pitchFamily="34" charset="0"/>
              </a:rPr>
              <a:t>„</a:t>
            </a:r>
            <a:r>
              <a:rPr lang="cs-CZ" sz="2800" b="0" i="0" dirty="0">
                <a:solidFill>
                  <a:srgbClr val="00B050"/>
                </a:solidFill>
                <a:effectLst/>
                <a:latin typeface="Arial" panose="020B0604020202020204" pitchFamily="34" charset="0"/>
              </a:rPr>
              <a:t>Nejčastěji kladené dotazy zemědělské veřejnosti k nové SZP 2023+ - část 1 a 2“. </a:t>
            </a:r>
            <a:endParaRPr lang="cs-CZ" sz="2800" dirty="0">
              <a:solidFill>
                <a:srgbClr val="00B050"/>
              </a:solidFill>
            </a:endParaRPr>
          </a:p>
          <a:p>
            <a:endParaRPr lang="cs-CZ" dirty="0"/>
          </a:p>
        </p:txBody>
      </p:sp>
    </p:spTree>
    <p:extLst>
      <p:ext uri="{BB962C8B-B14F-4D97-AF65-F5344CB8AC3E}">
        <p14:creationId xmlns:p14="http://schemas.microsoft.com/office/powerpoint/2010/main" val="375053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78F0EF8-6FD7-4025-A29D-D2D375B2EE6E}"/>
              </a:ext>
            </a:extLst>
          </p:cNvPr>
          <p:cNvSpPr>
            <a:spLocks noGrp="1"/>
          </p:cNvSpPr>
          <p:nvPr>
            <p:ph type="title"/>
          </p:nvPr>
        </p:nvSpPr>
        <p:spPr>
          <a:xfrm>
            <a:off x="1451579" y="804519"/>
            <a:ext cx="9603275" cy="587135"/>
          </a:xfrm>
        </p:spPr>
        <p:txBody>
          <a:bodyPr/>
          <a:lstStyle/>
          <a:p>
            <a:r>
              <a:rPr lang="cs-CZ" dirty="0"/>
              <a:t>Nové DZES</a:t>
            </a:r>
          </a:p>
        </p:txBody>
      </p:sp>
      <p:sp>
        <p:nvSpPr>
          <p:cNvPr id="3" name="Zástupný symbol pro obsah 2">
            <a:extLst>
              <a:ext uri="{FF2B5EF4-FFF2-40B4-BE49-F238E27FC236}">
                <a16:creationId xmlns:a16="http://schemas.microsoft.com/office/drawing/2014/main" xmlns="" id="{1C106846-CE64-42EB-AE5F-439C1D987831}"/>
              </a:ext>
            </a:extLst>
          </p:cNvPr>
          <p:cNvSpPr>
            <a:spLocks noGrp="1"/>
          </p:cNvSpPr>
          <p:nvPr>
            <p:ph idx="1"/>
          </p:nvPr>
        </p:nvSpPr>
        <p:spPr>
          <a:xfrm>
            <a:off x="1451579" y="1470992"/>
            <a:ext cx="9603275" cy="3995354"/>
          </a:xfrm>
        </p:spPr>
        <p:txBody>
          <a:bodyPr>
            <a:normAutofit fontScale="92500" lnSpcReduction="10000"/>
          </a:bodyPr>
          <a:lstStyle/>
          <a:p>
            <a:endParaRPr lang="cs-CZ" dirty="0"/>
          </a:p>
          <a:p>
            <a:r>
              <a:rPr lang="cs-CZ" sz="2400" dirty="0"/>
              <a:t>DZES 6 </a:t>
            </a:r>
            <a:r>
              <a:rPr lang="cs-CZ" sz="2400" b="1" dirty="0"/>
              <a:t>Minimální pokryv půdy </a:t>
            </a:r>
            <a:r>
              <a:rPr lang="cs-CZ" sz="2400" dirty="0"/>
              <a:t>pro zamezení vzniku holé půdy v nejcitlivějších obdobích </a:t>
            </a:r>
            <a:r>
              <a:rPr lang="cs-CZ" sz="2400" i="1" dirty="0"/>
              <a:t>(podmínky navazují na současný standard DZES 4) </a:t>
            </a:r>
            <a:endParaRPr lang="cs-CZ" sz="2400" dirty="0"/>
          </a:p>
          <a:p>
            <a:r>
              <a:rPr lang="cs-CZ" sz="2400" dirty="0"/>
              <a:t>DZES 7 </a:t>
            </a:r>
            <a:r>
              <a:rPr lang="cs-CZ" sz="2400" b="1" dirty="0"/>
              <a:t>Střídání plodin na orné půdě </a:t>
            </a:r>
            <a:r>
              <a:rPr lang="cs-CZ" sz="2400" i="1" dirty="0"/>
              <a:t>(část podmínek týkající se omezení plochy jedné plodiny navazují na současný standard DZES 5g) </a:t>
            </a:r>
            <a:endParaRPr lang="cs-CZ" sz="2400" dirty="0"/>
          </a:p>
          <a:p>
            <a:r>
              <a:rPr lang="cs-CZ" sz="2400" dirty="0"/>
              <a:t>DZES 8 </a:t>
            </a:r>
            <a:r>
              <a:rPr lang="cs-CZ" sz="2400" b="1" dirty="0"/>
              <a:t>Minimální podíl výměry zemědělské plochy vyhrazený pro neprodukční plochy</a:t>
            </a:r>
            <a:r>
              <a:rPr lang="cs-CZ" sz="2400" dirty="0"/>
              <a:t>, zachování krajinných prvků, zákaz ořezu keřů a stromů v období hnízdění a odchovu mláďat </a:t>
            </a:r>
            <a:r>
              <a:rPr lang="cs-CZ" sz="2400" i="1" dirty="0"/>
              <a:t>(podmínky navazují na podmínky z </a:t>
            </a:r>
            <a:r>
              <a:rPr lang="cs-CZ" sz="2400" i="1" dirty="0" err="1"/>
              <a:t>greeningu</a:t>
            </a:r>
            <a:r>
              <a:rPr lang="cs-CZ" sz="2400" i="1" dirty="0"/>
              <a:t> a současný standard DZES 7) </a:t>
            </a:r>
            <a:endParaRPr lang="cs-CZ" sz="2400" dirty="0"/>
          </a:p>
          <a:p>
            <a:endParaRPr lang="cs-CZ" dirty="0"/>
          </a:p>
        </p:txBody>
      </p:sp>
    </p:spTree>
    <p:extLst>
      <p:ext uri="{BB962C8B-B14F-4D97-AF65-F5344CB8AC3E}">
        <p14:creationId xmlns:p14="http://schemas.microsoft.com/office/powerpoint/2010/main" val="182884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E875F6-15CA-4EE8-B774-F20B00E15AE7}"/>
              </a:ext>
            </a:extLst>
          </p:cNvPr>
          <p:cNvSpPr>
            <a:spLocks noGrp="1"/>
          </p:cNvSpPr>
          <p:nvPr>
            <p:ph type="title"/>
          </p:nvPr>
        </p:nvSpPr>
        <p:spPr>
          <a:xfrm>
            <a:off x="1557597" y="265044"/>
            <a:ext cx="9603275" cy="888072"/>
          </a:xfrm>
        </p:spPr>
        <p:txBody>
          <a:bodyPr>
            <a:normAutofit fontScale="90000"/>
          </a:bodyPr>
          <a:lstStyle/>
          <a:p>
            <a:pPr algn="ctr"/>
            <a:r>
              <a:rPr lang="cs-CZ" b="1" dirty="0"/>
              <a:t>DZES 6 Minimální pokryv půdy pro zamezení vzniku holé půdy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CE4DACF6-085C-4FDE-904C-7DED68E998C5}"/>
              </a:ext>
            </a:extLst>
          </p:cNvPr>
          <p:cNvSpPr>
            <a:spLocks noGrp="1"/>
          </p:cNvSpPr>
          <p:nvPr>
            <p:ph idx="1"/>
          </p:nvPr>
        </p:nvSpPr>
        <p:spPr>
          <a:xfrm>
            <a:off x="410817" y="1391655"/>
            <a:ext cx="11158331" cy="4611580"/>
          </a:xfrm>
        </p:spPr>
        <p:txBody>
          <a:bodyPr/>
          <a:lstStyle/>
          <a:p>
            <a:pPr marL="0" indent="0">
              <a:buNone/>
            </a:pPr>
            <a:r>
              <a:rPr lang="cs-CZ" dirty="0"/>
              <a:t>Upravené podmínky standardu budou platit již od roku </a:t>
            </a:r>
            <a:r>
              <a:rPr lang="cs-CZ" b="1" dirty="0"/>
              <a:t>2023 </a:t>
            </a:r>
            <a:endParaRPr lang="cs-CZ" dirty="0"/>
          </a:p>
          <a:p>
            <a:r>
              <a:rPr lang="cs-CZ" b="1" dirty="0">
                <a:solidFill>
                  <a:srgbClr val="FF0000"/>
                </a:solidFill>
              </a:rPr>
              <a:t>bez zohlednění sklonitosti</a:t>
            </a:r>
            <a:r>
              <a:rPr lang="cs-CZ" dirty="0">
                <a:solidFill>
                  <a:srgbClr val="FF0000"/>
                </a:solidFill>
              </a:rPr>
              <a:t>, </a:t>
            </a:r>
          </a:p>
          <a:p>
            <a:r>
              <a:rPr lang="pt-BR" b="1" dirty="0">
                <a:solidFill>
                  <a:srgbClr val="FF0000"/>
                </a:solidFill>
              </a:rPr>
              <a:t>pro veškerou standardní ornou půdu, </a:t>
            </a:r>
          </a:p>
          <a:p>
            <a:r>
              <a:rPr lang="pl-PL" b="1" dirty="0">
                <a:solidFill>
                  <a:srgbClr val="FF0000"/>
                </a:solidFill>
              </a:rPr>
              <a:t>s rozšířením na trvalé kultury (vinice, sady) a úhor. </a:t>
            </a:r>
          </a:p>
          <a:p>
            <a:pPr marL="0" indent="0">
              <a:buNone/>
            </a:pPr>
            <a:endParaRPr lang="pl-PL" b="1" dirty="0">
              <a:solidFill>
                <a:srgbClr val="FF0000"/>
              </a:solidFill>
            </a:endParaRPr>
          </a:p>
          <a:p>
            <a:pPr marL="0" indent="0">
              <a:buNone/>
            </a:pPr>
            <a:r>
              <a:rPr lang="cs-CZ" b="1" dirty="0"/>
              <a:t>Orná půda </a:t>
            </a:r>
            <a:endParaRPr lang="cs-CZ" dirty="0"/>
          </a:p>
          <a:p>
            <a:r>
              <a:rPr lang="cs-CZ" dirty="0"/>
              <a:t>Žadatel zajistí v období po sklizni hlavní plodiny </a:t>
            </a:r>
            <a:r>
              <a:rPr lang="cs-CZ" b="1" dirty="0"/>
              <a:t>minimálně do 31. 10. daného roku pokryv na minimálně 80 %, </a:t>
            </a:r>
            <a:r>
              <a:rPr lang="cs-CZ" dirty="0"/>
              <a:t>v případě ekologického zemědělství minimálně 50 %, výměry orné půdy </a:t>
            </a:r>
            <a:endParaRPr lang="pl-PL" b="1" dirty="0">
              <a:solidFill>
                <a:srgbClr val="FF0000"/>
              </a:solidFill>
            </a:endParaRPr>
          </a:p>
          <a:p>
            <a:pPr marL="0" indent="0">
              <a:buNone/>
            </a:pPr>
            <a:endParaRPr lang="pl-PL" b="1" dirty="0">
              <a:solidFill>
                <a:srgbClr val="FF0000"/>
              </a:solidFill>
            </a:endParaRPr>
          </a:p>
          <a:p>
            <a:endParaRPr lang="cs-CZ" dirty="0"/>
          </a:p>
        </p:txBody>
      </p:sp>
    </p:spTree>
    <p:extLst>
      <p:ext uri="{BB962C8B-B14F-4D97-AF65-F5344CB8AC3E}">
        <p14:creationId xmlns:p14="http://schemas.microsoft.com/office/powerpoint/2010/main" val="17252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B619ED1-019A-4803-B44F-AC8EB6C61F7D}"/>
              </a:ext>
            </a:extLst>
          </p:cNvPr>
          <p:cNvSpPr>
            <a:spLocks noGrp="1"/>
          </p:cNvSpPr>
          <p:nvPr>
            <p:ph type="title"/>
          </p:nvPr>
        </p:nvSpPr>
        <p:spPr>
          <a:xfrm>
            <a:off x="1451579" y="238539"/>
            <a:ext cx="9603275" cy="821635"/>
          </a:xfrm>
        </p:spPr>
        <p:txBody>
          <a:bodyPr>
            <a:normAutofit fontScale="90000"/>
          </a:bodyPr>
          <a:lstStyle/>
          <a:p>
            <a:pPr algn="ctr"/>
            <a:r>
              <a:rPr lang="cs-CZ" b="1" dirty="0"/>
              <a:t>DZES 6 Minimální pokryv půdy pro zamezení vzniku holé půdy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3A1A4F06-F8F9-42A6-8A04-7B84C8B302B6}"/>
              </a:ext>
            </a:extLst>
          </p:cNvPr>
          <p:cNvSpPr>
            <a:spLocks noGrp="1"/>
          </p:cNvSpPr>
          <p:nvPr>
            <p:ph idx="1"/>
          </p:nvPr>
        </p:nvSpPr>
        <p:spPr>
          <a:xfrm>
            <a:off x="715617" y="1470992"/>
            <a:ext cx="10339237" cy="4333460"/>
          </a:xfrm>
        </p:spPr>
        <p:txBody>
          <a:bodyPr>
            <a:normAutofit fontScale="92500" lnSpcReduction="20000"/>
          </a:bodyPr>
          <a:lstStyle/>
          <a:p>
            <a:endParaRPr lang="cs-CZ" dirty="0"/>
          </a:p>
          <a:p>
            <a:r>
              <a:rPr lang="cs-CZ" sz="2400" dirty="0"/>
              <a:t>založení porostu ozimé plodiny nebo víceleté pícniny, </a:t>
            </a:r>
          </a:p>
          <a:p>
            <a:r>
              <a:rPr lang="cs-CZ" sz="2400" dirty="0"/>
              <a:t>ponechání strniště sklizené plodiny na dílu půdního bloku do založení porostu následné jarní plodiny, </a:t>
            </a:r>
          </a:p>
          <a:p>
            <a:r>
              <a:rPr lang="cs-CZ" sz="2400" dirty="0"/>
              <a:t>podmítnutí strniště sklizené plodiny a jeho ponechání bez orby až do založení porostu následné jarní plodiny, </a:t>
            </a:r>
          </a:p>
          <a:p>
            <a:r>
              <a:rPr lang="cs-CZ" sz="2400" dirty="0"/>
              <a:t>ponechání půdy po pásovém zpracování do založení porostu následné jarní plodiny, nebo </a:t>
            </a:r>
          </a:p>
          <a:p>
            <a:r>
              <a:rPr lang="cs-CZ" sz="2400" dirty="0"/>
              <a:t>osetí dílu půdního bloku meziplodinou po sklizni hlavní plodiny a zachování souvislého porostu meziplodiny nejméně do 31. října. </a:t>
            </a:r>
          </a:p>
          <a:p>
            <a:endParaRPr lang="cs-CZ" dirty="0"/>
          </a:p>
        </p:txBody>
      </p:sp>
    </p:spTree>
    <p:extLst>
      <p:ext uri="{BB962C8B-B14F-4D97-AF65-F5344CB8AC3E}">
        <p14:creationId xmlns:p14="http://schemas.microsoft.com/office/powerpoint/2010/main" val="249259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D33F6A4-0FC2-43C8-9E8C-CEC1E4146A46}"/>
              </a:ext>
            </a:extLst>
          </p:cNvPr>
          <p:cNvSpPr>
            <a:spLocks noGrp="1"/>
          </p:cNvSpPr>
          <p:nvPr>
            <p:ph type="title"/>
          </p:nvPr>
        </p:nvSpPr>
        <p:spPr>
          <a:xfrm>
            <a:off x="1451579" y="112543"/>
            <a:ext cx="9603275" cy="1041008"/>
          </a:xfrm>
        </p:spPr>
        <p:txBody>
          <a:bodyPr/>
          <a:lstStyle/>
          <a:p>
            <a:pPr algn="ctr"/>
            <a:r>
              <a:rPr lang="cs-CZ" b="1" dirty="0"/>
              <a:t>DZES 6 Minimální pokryv půdy pro zamezení vzniku holé půdy</a:t>
            </a:r>
            <a:endParaRPr lang="cs-CZ" dirty="0"/>
          </a:p>
        </p:txBody>
      </p:sp>
      <p:sp>
        <p:nvSpPr>
          <p:cNvPr id="3" name="Zástupný symbol pro obsah 2">
            <a:extLst>
              <a:ext uri="{FF2B5EF4-FFF2-40B4-BE49-F238E27FC236}">
                <a16:creationId xmlns:a16="http://schemas.microsoft.com/office/drawing/2014/main" xmlns="" id="{13857484-2C5C-4432-B24A-36F232F8A234}"/>
              </a:ext>
            </a:extLst>
          </p:cNvPr>
          <p:cNvSpPr>
            <a:spLocks noGrp="1"/>
          </p:cNvSpPr>
          <p:nvPr>
            <p:ph idx="1"/>
          </p:nvPr>
        </p:nvSpPr>
        <p:spPr>
          <a:xfrm>
            <a:off x="393895" y="1364566"/>
            <a:ext cx="11282290" cy="4656406"/>
          </a:xfrm>
        </p:spPr>
        <p:txBody>
          <a:bodyPr>
            <a:normAutofit fontScale="85000" lnSpcReduction="10000"/>
          </a:bodyPr>
          <a:lstStyle/>
          <a:p>
            <a:pPr marL="0" indent="0">
              <a:buNone/>
            </a:pPr>
            <a:r>
              <a:rPr lang="cs-CZ" sz="2400" b="1" dirty="0">
                <a:solidFill>
                  <a:srgbClr val="000000"/>
                </a:solidFill>
                <a:latin typeface="Gill Sans MT" panose="020B0502020104020203" pitchFamily="34" charset="-18"/>
              </a:rPr>
              <a:t>Vinice </a:t>
            </a: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Žadatel na jím užívaném dílu půdního bloku s druhem zemědělské kultury </a:t>
            </a:r>
            <a:r>
              <a:rPr lang="cs-CZ" sz="2400" b="1" dirty="0">
                <a:solidFill>
                  <a:srgbClr val="000000"/>
                </a:solidFill>
                <a:latin typeface="Gill Sans MT" panose="020B0502020104020203" pitchFamily="34" charset="-18"/>
              </a:rPr>
              <a:t>trvalá kultura vinice </a:t>
            </a:r>
            <a:r>
              <a:rPr lang="cs-CZ" sz="2400" dirty="0">
                <a:solidFill>
                  <a:srgbClr val="000000"/>
                </a:solidFill>
                <a:latin typeface="Gill Sans MT" panose="020B0502020104020203" pitchFamily="34" charset="-18"/>
              </a:rPr>
              <a:t>zajistí v období minimálně od 1. června do 31. října </a:t>
            </a:r>
            <a:r>
              <a:rPr lang="cs-CZ" sz="2400" b="1" dirty="0">
                <a:solidFill>
                  <a:srgbClr val="000000"/>
                </a:solidFill>
                <a:latin typeface="Gill Sans MT" panose="020B0502020104020203" pitchFamily="34" charset="-18"/>
              </a:rPr>
              <a:t>zelený pokryv v rozsahu 25 % </a:t>
            </a:r>
            <a:r>
              <a:rPr lang="cs-CZ" sz="2400" b="1" dirty="0" err="1">
                <a:solidFill>
                  <a:srgbClr val="000000"/>
                </a:solidFill>
                <a:latin typeface="Gill Sans MT" panose="020B0502020104020203" pitchFamily="34" charset="-18"/>
              </a:rPr>
              <a:t>meziřadí</a:t>
            </a:r>
            <a:r>
              <a:rPr lang="cs-CZ" sz="2400" b="1" dirty="0">
                <a:solidFill>
                  <a:srgbClr val="000000"/>
                </a:solidFill>
                <a:latin typeface="Gill Sans MT" panose="020B0502020104020203" pitchFamily="34" charset="-18"/>
              </a:rPr>
              <a:t> a manipulačních prostor </a:t>
            </a:r>
            <a:r>
              <a:rPr lang="cs-CZ" sz="2400" dirty="0">
                <a:solidFill>
                  <a:srgbClr val="000000"/>
                </a:solidFill>
                <a:latin typeface="Gill Sans MT" panose="020B0502020104020203" pitchFamily="34" charset="-18"/>
              </a:rPr>
              <a:t>pro trvalou kulturu vinice, s výjimkou nově založené vinice do tří let. </a:t>
            </a:r>
          </a:p>
          <a:p>
            <a:pPr marL="0" indent="0">
              <a:buNone/>
            </a:pPr>
            <a:r>
              <a:rPr lang="cs-CZ" sz="2400" b="1" dirty="0">
                <a:solidFill>
                  <a:srgbClr val="000000"/>
                </a:solidFill>
                <a:latin typeface="Gill Sans MT" panose="020B0502020104020203" pitchFamily="34" charset="-18"/>
              </a:rPr>
              <a:t>Ovocný sad </a:t>
            </a: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Žadatel na jím užívaném dílu půdního bloku s druhem zemědělské kultury </a:t>
            </a:r>
            <a:r>
              <a:rPr lang="cs-CZ" sz="2400" b="1" dirty="0">
                <a:solidFill>
                  <a:srgbClr val="000000"/>
                </a:solidFill>
                <a:latin typeface="Gill Sans MT" panose="020B0502020104020203" pitchFamily="34" charset="-18"/>
              </a:rPr>
              <a:t>trvalá kultura ovocný sad </a:t>
            </a:r>
            <a:r>
              <a:rPr lang="cs-CZ" sz="2400" dirty="0">
                <a:solidFill>
                  <a:srgbClr val="000000"/>
                </a:solidFill>
                <a:latin typeface="Gill Sans MT" panose="020B0502020104020203" pitchFamily="34" charset="-18"/>
              </a:rPr>
              <a:t>zajistí v období minimálně od 1. června do 31. října </a:t>
            </a:r>
            <a:r>
              <a:rPr lang="cs-CZ" sz="2400" b="1" dirty="0">
                <a:solidFill>
                  <a:srgbClr val="000000"/>
                </a:solidFill>
                <a:latin typeface="Gill Sans MT" panose="020B0502020104020203" pitchFamily="34" charset="-18"/>
              </a:rPr>
              <a:t>zelený pokryv v rozsahu 50 % </a:t>
            </a:r>
            <a:r>
              <a:rPr lang="cs-CZ" sz="2400" b="1" dirty="0" err="1">
                <a:solidFill>
                  <a:srgbClr val="000000"/>
                </a:solidFill>
                <a:latin typeface="Gill Sans MT" panose="020B0502020104020203" pitchFamily="34" charset="-18"/>
              </a:rPr>
              <a:t>meziřadí</a:t>
            </a:r>
            <a:r>
              <a:rPr lang="cs-CZ" sz="2400" b="1" dirty="0">
                <a:solidFill>
                  <a:srgbClr val="000000"/>
                </a:solidFill>
                <a:latin typeface="Gill Sans MT" panose="020B0502020104020203" pitchFamily="34" charset="-18"/>
              </a:rPr>
              <a:t> a manipulačních prostor </a:t>
            </a:r>
            <a:r>
              <a:rPr lang="cs-CZ" sz="2400" dirty="0">
                <a:solidFill>
                  <a:srgbClr val="000000"/>
                </a:solidFill>
                <a:latin typeface="Gill Sans MT" panose="020B0502020104020203" pitchFamily="34" charset="-18"/>
              </a:rPr>
              <a:t>pro trvalou kulturu sady, s výjimkou na nově založené sady do tří let. </a:t>
            </a:r>
          </a:p>
          <a:p>
            <a:pPr marL="0" indent="0">
              <a:buNone/>
            </a:pPr>
            <a:r>
              <a:rPr lang="cs-CZ" sz="2400" b="1" dirty="0">
                <a:solidFill>
                  <a:srgbClr val="000000"/>
                </a:solidFill>
                <a:latin typeface="Gill Sans MT" panose="020B0502020104020203" pitchFamily="34" charset="-18"/>
              </a:rPr>
              <a:t>Úhor </a:t>
            </a: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Žadatel na jím užívaném dílu půdního bloku s druhem </a:t>
            </a:r>
            <a:r>
              <a:rPr lang="cs-CZ" sz="2400" b="1" dirty="0">
                <a:solidFill>
                  <a:srgbClr val="000000"/>
                </a:solidFill>
                <a:latin typeface="Gill Sans MT" panose="020B0502020104020203" pitchFamily="34" charset="-18"/>
              </a:rPr>
              <a:t>zemědělské kultury úhor </a:t>
            </a:r>
            <a:r>
              <a:rPr lang="cs-CZ" sz="2400" dirty="0">
                <a:solidFill>
                  <a:srgbClr val="000000"/>
                </a:solidFill>
                <a:latin typeface="Gill Sans MT" panose="020B0502020104020203" pitchFamily="34" charset="-18"/>
              </a:rPr>
              <a:t>zajistí v období od 1. června do 31. října zelený pokryv. </a:t>
            </a:r>
            <a:endParaRPr lang="cs-CZ" sz="2400" dirty="0"/>
          </a:p>
        </p:txBody>
      </p:sp>
    </p:spTree>
    <p:extLst>
      <p:ext uri="{BB962C8B-B14F-4D97-AF65-F5344CB8AC3E}">
        <p14:creationId xmlns:p14="http://schemas.microsoft.com/office/powerpoint/2010/main" val="19382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46557D-87EE-4419-9436-9AC5D8C75145}"/>
              </a:ext>
            </a:extLst>
          </p:cNvPr>
          <p:cNvSpPr>
            <a:spLocks noGrp="1"/>
          </p:cNvSpPr>
          <p:nvPr>
            <p:ph type="title"/>
          </p:nvPr>
        </p:nvSpPr>
        <p:spPr>
          <a:xfrm>
            <a:off x="1451579" y="253219"/>
            <a:ext cx="9603275" cy="682283"/>
          </a:xfrm>
        </p:spPr>
        <p:txBody>
          <a:bodyPr>
            <a:normAutofit fontScale="90000"/>
          </a:bodyPr>
          <a:lstStyle/>
          <a:p>
            <a:pPr algn="ctr"/>
            <a:r>
              <a:rPr lang="cs-CZ"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DA21B0D8-9C3F-4FE7-A216-225259A5C462}"/>
              </a:ext>
            </a:extLst>
          </p:cNvPr>
          <p:cNvSpPr>
            <a:spLocks noGrp="1"/>
          </p:cNvSpPr>
          <p:nvPr>
            <p:ph idx="1"/>
          </p:nvPr>
        </p:nvSpPr>
        <p:spPr>
          <a:xfrm>
            <a:off x="450166" y="935502"/>
            <a:ext cx="11549575" cy="4986996"/>
          </a:xfrm>
        </p:spPr>
        <p:txBody>
          <a:bodyPr>
            <a:normAutofit fontScale="92500"/>
          </a:bodyPr>
          <a:lstStyle/>
          <a:p>
            <a:pPr marL="0" indent="0">
              <a:buNone/>
            </a:pPr>
            <a:r>
              <a:rPr lang="cs-CZ" sz="2400" b="1" dirty="0"/>
              <a:t>DZES 7 a) Střídání plodin</a:t>
            </a:r>
          </a:p>
          <a:p>
            <a:pPr marL="0" indent="0">
              <a:buNone/>
            </a:pPr>
            <a:r>
              <a:rPr lang="cs-CZ" sz="2400" dirty="0"/>
              <a:t>VÝJIMKA PRO ROK 2023</a:t>
            </a:r>
          </a:p>
          <a:p>
            <a:r>
              <a:rPr lang="cs-CZ" sz="2800" dirty="0"/>
              <a:t>Vzhledem k přijetí legislativní výjimky se povinnost plnění standardu DZES 7 a) odsouvá na rok 2024. V praxi to bude znamenat, že se v roce 2023 nebude vyžadovat pěstování odlišné plodiny než v předchozím roce. V roce 2023 pak bude</a:t>
            </a:r>
          </a:p>
          <a:p>
            <a:r>
              <a:rPr lang="cs-CZ" sz="2800" dirty="0"/>
              <a:t>nutné přizpůsobit své osevní plány, tak, aby ozimé plodiny, jež budou deklarovány</a:t>
            </a:r>
          </a:p>
          <a:p>
            <a:r>
              <a:rPr lang="cs-CZ" sz="2800" dirty="0"/>
              <a:t>pro rok 2024 jako hlavní plodiny, splňovaly požadavky tohoto standardu.</a:t>
            </a:r>
          </a:p>
        </p:txBody>
      </p:sp>
    </p:spTree>
    <p:extLst>
      <p:ext uri="{BB962C8B-B14F-4D97-AF65-F5344CB8AC3E}">
        <p14:creationId xmlns:p14="http://schemas.microsoft.com/office/powerpoint/2010/main" val="180920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C9A9CF2-4BC2-82EE-A365-FEE9DF518BBA}"/>
              </a:ext>
            </a:extLst>
          </p:cNvPr>
          <p:cNvSpPr>
            <a:spLocks noGrp="1"/>
          </p:cNvSpPr>
          <p:nvPr>
            <p:ph type="title"/>
          </p:nvPr>
        </p:nvSpPr>
        <p:spPr>
          <a:xfrm>
            <a:off x="609480" y="541301"/>
            <a:ext cx="10972440" cy="609398"/>
          </a:xfrm>
        </p:spPr>
        <p:txBody>
          <a:bodyPr/>
          <a:lstStyle/>
          <a:p>
            <a:pPr algn="ctr"/>
            <a:r>
              <a:rPr lang="cs-CZ" dirty="0">
                <a:solidFill>
                  <a:schemeClr val="accent1">
                    <a:lumMod val="75000"/>
                  </a:schemeClr>
                </a:solidFill>
              </a:rPr>
              <a:t>SZP 2023 - 2027</a:t>
            </a:r>
          </a:p>
        </p:txBody>
      </p:sp>
      <p:sp>
        <p:nvSpPr>
          <p:cNvPr id="3" name="Podnadpis 2">
            <a:extLst>
              <a:ext uri="{FF2B5EF4-FFF2-40B4-BE49-F238E27FC236}">
                <a16:creationId xmlns:a16="http://schemas.microsoft.com/office/drawing/2014/main" xmlns="" id="{0EBA4E5A-CCEA-90D0-CDD4-DE43CB4228E2}"/>
              </a:ext>
            </a:extLst>
          </p:cNvPr>
          <p:cNvSpPr>
            <a:spLocks noGrp="1"/>
          </p:cNvSpPr>
          <p:nvPr>
            <p:ph type="subTitle"/>
          </p:nvPr>
        </p:nvSpPr>
        <p:spPr>
          <a:xfrm>
            <a:off x="609480" y="1649691"/>
            <a:ext cx="10972440" cy="3920058"/>
          </a:xfrm>
        </p:spPr>
        <p:txBody>
          <a:bodyPr/>
          <a:lstStyle/>
          <a:p>
            <a:r>
              <a:rPr lang="cs-CZ" dirty="0">
                <a:solidFill>
                  <a:schemeClr val="accent1">
                    <a:lumMod val="75000"/>
                  </a:schemeClr>
                </a:solidFill>
              </a:rPr>
              <a:t>Informace v této prezentaci vycházejí z aktuálního stavu příprav – nařízení vlády jsou v diskuzi a během legislativního procesu je potřeba počítat s možností změn. </a:t>
            </a:r>
          </a:p>
        </p:txBody>
      </p:sp>
    </p:spTree>
    <p:extLst>
      <p:ext uri="{BB962C8B-B14F-4D97-AF65-F5344CB8AC3E}">
        <p14:creationId xmlns:p14="http://schemas.microsoft.com/office/powerpoint/2010/main" val="106882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BB33BB-0D0C-49FF-97BC-9C76D88C113C}"/>
              </a:ext>
            </a:extLst>
          </p:cNvPr>
          <p:cNvSpPr>
            <a:spLocks noGrp="1"/>
          </p:cNvSpPr>
          <p:nvPr>
            <p:ph type="title"/>
          </p:nvPr>
        </p:nvSpPr>
        <p:spPr>
          <a:xfrm>
            <a:off x="1451579" y="196949"/>
            <a:ext cx="9603275" cy="787789"/>
          </a:xfrm>
        </p:spPr>
        <p:txBody>
          <a:bodyPr/>
          <a:lstStyle/>
          <a:p>
            <a:pPr algn="ctr"/>
            <a:r>
              <a:rPr lang="cs-CZ" sz="2900" b="1" dirty="0">
                <a:solidFill>
                  <a:prstClr val="black"/>
                </a:solidFill>
              </a:rPr>
              <a:t>DZES 7 Střídání plodin na orné půdě</a:t>
            </a:r>
            <a:endParaRPr lang="cs-CZ" dirty="0"/>
          </a:p>
        </p:txBody>
      </p:sp>
      <p:sp>
        <p:nvSpPr>
          <p:cNvPr id="3" name="Zástupný symbol pro obsah 2">
            <a:extLst>
              <a:ext uri="{FF2B5EF4-FFF2-40B4-BE49-F238E27FC236}">
                <a16:creationId xmlns:a16="http://schemas.microsoft.com/office/drawing/2014/main" xmlns="" id="{84B4145C-5167-445A-8EDD-27355FD7F83D}"/>
              </a:ext>
            </a:extLst>
          </p:cNvPr>
          <p:cNvSpPr>
            <a:spLocks noGrp="1"/>
          </p:cNvSpPr>
          <p:nvPr>
            <p:ph idx="1"/>
          </p:nvPr>
        </p:nvSpPr>
        <p:spPr>
          <a:xfrm>
            <a:off x="576775" y="1392702"/>
            <a:ext cx="11127545" cy="4660779"/>
          </a:xfrm>
        </p:spPr>
        <p:txBody>
          <a:bodyPr>
            <a:normAutofit fontScale="92500"/>
          </a:bodyPr>
          <a:lstStyle/>
          <a:p>
            <a:pPr marL="0" indent="0">
              <a:buNone/>
            </a:pPr>
            <a:r>
              <a:rPr lang="pl-PL" sz="2800" b="1" dirty="0">
                <a:solidFill>
                  <a:srgbClr val="000000"/>
                </a:solidFill>
                <a:latin typeface="Gill Sans MT" panose="020B0502020104020203" pitchFamily="34" charset="-18"/>
              </a:rPr>
              <a:t>PODMÍNKY PRO ROK 2024 a další </a:t>
            </a:r>
            <a:endParaRPr lang="pl-PL" sz="2800" dirty="0">
              <a:solidFill>
                <a:srgbClr val="000000"/>
              </a:solidFill>
              <a:latin typeface="Gill Sans MT" panose="020B0502020104020203" pitchFamily="34" charset="-18"/>
            </a:endParaRPr>
          </a:p>
          <a:p>
            <a:pPr marL="0" indent="0">
              <a:buNone/>
            </a:pPr>
            <a:r>
              <a:rPr lang="cs-CZ" sz="2400" b="1" dirty="0">
                <a:solidFill>
                  <a:srgbClr val="000000"/>
                </a:solidFill>
                <a:latin typeface="Gill Sans MT" panose="020B0502020104020203" pitchFamily="34" charset="-18"/>
              </a:rPr>
              <a:t>Nově navržený standard </a:t>
            </a:r>
            <a:r>
              <a:rPr lang="cs-CZ" sz="2400" dirty="0">
                <a:solidFill>
                  <a:srgbClr val="000000"/>
                </a:solidFill>
                <a:latin typeface="Gill Sans MT" panose="020B0502020104020203" pitchFamily="34" charset="-18"/>
              </a:rPr>
              <a:t>ukládá povinnost každoročního </a:t>
            </a:r>
            <a:r>
              <a:rPr lang="cs-CZ" sz="2400" b="1" dirty="0">
                <a:solidFill>
                  <a:srgbClr val="000000"/>
                </a:solidFill>
                <a:latin typeface="Gill Sans MT" panose="020B0502020104020203" pitchFamily="34" charset="-18"/>
              </a:rPr>
              <a:t>střídání hlavní plodiny alespoň na 40 % výměry orné půdy </a:t>
            </a:r>
            <a:r>
              <a:rPr lang="cs-CZ" sz="2400" dirty="0">
                <a:solidFill>
                  <a:srgbClr val="000000"/>
                </a:solidFill>
                <a:latin typeface="Gill Sans MT" panose="020B0502020104020203" pitchFamily="34" charset="-18"/>
              </a:rPr>
              <a:t>podniku. To znamená, že v roce podání jednotné žádosti musí být na pozemku pěstována jiná plodina než v roce předchozím. </a:t>
            </a:r>
          </a:p>
          <a:p>
            <a:pPr marL="0" indent="0">
              <a:buNone/>
            </a:pP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Pro účely přímých plateb a podmíněnosti se </a:t>
            </a:r>
            <a:r>
              <a:rPr lang="cs-CZ" sz="2400" b="1" dirty="0">
                <a:solidFill>
                  <a:srgbClr val="000000"/>
                </a:solidFill>
                <a:latin typeface="Gill Sans MT" panose="020B0502020104020203" pitchFamily="34" charset="-18"/>
              </a:rPr>
              <a:t>definicí plodiny </a:t>
            </a:r>
            <a:r>
              <a:rPr lang="cs-CZ" sz="2400" dirty="0">
                <a:solidFill>
                  <a:srgbClr val="000000"/>
                </a:solidFill>
                <a:latin typeface="Gill Sans MT" panose="020B0502020104020203" pitchFamily="34" charset="-18"/>
              </a:rPr>
              <a:t>rozumí: </a:t>
            </a:r>
          </a:p>
          <a:p>
            <a:r>
              <a:rPr lang="cs-CZ" sz="2400" dirty="0">
                <a:solidFill>
                  <a:srgbClr val="000000"/>
                </a:solidFill>
                <a:latin typeface="Gill Sans MT" panose="020B0502020104020203" pitchFamily="34" charset="-18"/>
              </a:rPr>
              <a:t>1. jakákoli kultura z různých rodů rostlin podle definice botanického systému klasifikace plodin, </a:t>
            </a:r>
          </a:p>
          <a:p>
            <a:r>
              <a:rPr lang="cs-CZ" sz="2400" dirty="0">
                <a:solidFill>
                  <a:srgbClr val="000000"/>
                </a:solidFill>
                <a:latin typeface="Gill Sans MT" panose="020B0502020104020203" pitchFamily="34" charset="-18"/>
              </a:rPr>
              <a:t>2. kultura kteréhokoliv druhu brukvovitých, lilkovitých a tykvovitých, </a:t>
            </a:r>
          </a:p>
          <a:p>
            <a:r>
              <a:rPr lang="cs-CZ" sz="2400" dirty="0">
                <a:solidFill>
                  <a:srgbClr val="000000"/>
                </a:solidFill>
                <a:latin typeface="Gill Sans MT" panose="020B0502020104020203" pitchFamily="34" charset="-18"/>
              </a:rPr>
              <a:t>3. trávy či jiné bylinné pícniny</a:t>
            </a:r>
            <a:r>
              <a:rPr lang="cs-CZ" dirty="0">
                <a:solidFill>
                  <a:srgbClr val="000000"/>
                </a:solidFill>
                <a:latin typeface="Gill Sans MT" panose="020B0502020104020203" pitchFamily="34" charset="-18"/>
              </a:rPr>
              <a:t>.</a:t>
            </a:r>
            <a:endParaRPr lang="cs-CZ" dirty="0"/>
          </a:p>
        </p:txBody>
      </p:sp>
    </p:spTree>
    <p:extLst>
      <p:ext uri="{BB962C8B-B14F-4D97-AF65-F5344CB8AC3E}">
        <p14:creationId xmlns:p14="http://schemas.microsoft.com/office/powerpoint/2010/main" val="258624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CBD9D82-6119-4F4C-A418-131E05918EF0}"/>
              </a:ext>
            </a:extLst>
          </p:cNvPr>
          <p:cNvSpPr>
            <a:spLocks noGrp="1"/>
          </p:cNvSpPr>
          <p:nvPr>
            <p:ph type="title"/>
          </p:nvPr>
        </p:nvSpPr>
        <p:spPr>
          <a:xfrm>
            <a:off x="1451579" y="140677"/>
            <a:ext cx="9603275" cy="787791"/>
          </a:xfrm>
        </p:spPr>
        <p:txBody>
          <a:bodyPr/>
          <a:lstStyle/>
          <a:p>
            <a:pPr algn="ctr"/>
            <a:r>
              <a:rPr lang="cs-CZ" sz="2900" b="1" dirty="0">
                <a:solidFill>
                  <a:prstClr val="black"/>
                </a:solidFill>
              </a:rPr>
              <a:t>DZES 7 Střídání plodin na orné půdě</a:t>
            </a:r>
            <a:endParaRPr lang="cs-CZ" dirty="0"/>
          </a:p>
        </p:txBody>
      </p:sp>
      <p:sp>
        <p:nvSpPr>
          <p:cNvPr id="3" name="Zástupný symbol pro obsah 2">
            <a:extLst>
              <a:ext uri="{FF2B5EF4-FFF2-40B4-BE49-F238E27FC236}">
                <a16:creationId xmlns:a16="http://schemas.microsoft.com/office/drawing/2014/main" xmlns="" id="{29EED9DE-FF28-4E4E-A1C5-1CEDBDC46178}"/>
              </a:ext>
            </a:extLst>
          </p:cNvPr>
          <p:cNvSpPr>
            <a:spLocks noGrp="1"/>
          </p:cNvSpPr>
          <p:nvPr>
            <p:ph idx="1"/>
          </p:nvPr>
        </p:nvSpPr>
        <p:spPr>
          <a:xfrm>
            <a:off x="506437" y="1294228"/>
            <a:ext cx="11296357" cy="4656406"/>
          </a:xfrm>
        </p:spPr>
        <p:txBody>
          <a:bodyPr>
            <a:noAutofit/>
          </a:bodyPr>
          <a:lstStyle/>
          <a:p>
            <a:r>
              <a:rPr lang="cs-CZ" sz="2400" dirty="0">
                <a:solidFill>
                  <a:srgbClr val="000000"/>
                </a:solidFill>
                <a:latin typeface="Gill Sans MT" panose="020B0502020104020203" pitchFamily="34" charset="-18"/>
              </a:rPr>
              <a:t>Kultury ozimu a jarní plodiny se však považují za tytéž plodiny, pokud náležejí do stejného rodu. Pšenice setá špalda se považuje za plodinu odlišnou od plodin náležejících do stejného rodu. </a:t>
            </a:r>
          </a:p>
          <a:p>
            <a:r>
              <a:rPr lang="cs-CZ" sz="2400" dirty="0">
                <a:solidFill>
                  <a:srgbClr val="000000"/>
                </a:solidFill>
                <a:latin typeface="Gill Sans MT" panose="020B0502020104020203" pitchFamily="34" charset="-18"/>
              </a:rPr>
              <a:t>Na stanovené výměře lze rovněž v rámci střídání plodin zařadit mezi dvě stejné hlavní plodiny meziplodinu. </a:t>
            </a:r>
            <a:r>
              <a:rPr lang="cs-CZ" sz="2400" b="1" dirty="0">
                <a:solidFill>
                  <a:srgbClr val="000000"/>
                </a:solidFill>
                <a:latin typeface="Gill Sans MT" panose="020B0502020104020203" pitchFamily="34" charset="-18"/>
              </a:rPr>
              <a:t>Meziplodina </a:t>
            </a:r>
            <a:r>
              <a:rPr lang="cs-CZ" sz="2400" dirty="0">
                <a:solidFill>
                  <a:srgbClr val="000000"/>
                </a:solidFill>
                <a:latin typeface="Gill Sans MT" panose="020B0502020104020203" pitchFamily="34" charset="-18"/>
              </a:rPr>
              <a:t>musí být založena po sklizni hlavní plodiny a ponechána do roku následujícího do zahájení předseťové přípravy pro plodinu následující. </a:t>
            </a:r>
          </a:p>
          <a:p>
            <a:r>
              <a:rPr lang="cs-CZ" sz="2400" dirty="0">
                <a:solidFill>
                  <a:srgbClr val="000000"/>
                </a:solidFill>
                <a:latin typeface="Gill Sans MT" panose="020B0502020104020203" pitchFamily="34" charset="-18"/>
              </a:rPr>
              <a:t>Zároveň žadatel zajistí, že </a:t>
            </a:r>
            <a:r>
              <a:rPr lang="cs-CZ" sz="2400" b="1" dirty="0">
                <a:solidFill>
                  <a:srgbClr val="000000"/>
                </a:solidFill>
                <a:latin typeface="Gill Sans MT" panose="020B0502020104020203" pitchFamily="34" charset="-18"/>
              </a:rPr>
              <a:t>na veškeré ploše podniku </a:t>
            </a:r>
            <a:r>
              <a:rPr lang="cs-CZ" sz="2400" dirty="0">
                <a:solidFill>
                  <a:srgbClr val="000000"/>
                </a:solidFill>
                <a:latin typeface="Gill Sans MT" panose="020B0502020104020203" pitchFamily="34" charset="-18"/>
              </a:rPr>
              <a:t>s druhem zemědělské kultury standardní orná půda bude </a:t>
            </a:r>
            <a:r>
              <a:rPr lang="cs-CZ" sz="2400" b="1" dirty="0">
                <a:solidFill>
                  <a:srgbClr val="000000"/>
                </a:solidFill>
                <a:latin typeface="Gill Sans MT" panose="020B0502020104020203" pitchFamily="34" charset="-18"/>
              </a:rPr>
              <a:t>vždy v období 4 let po sobě jdoucích vystřídána hlavní</a:t>
            </a:r>
            <a:endParaRPr lang="cs-CZ" sz="2400" dirty="0"/>
          </a:p>
        </p:txBody>
      </p:sp>
    </p:spTree>
    <p:extLst>
      <p:ext uri="{BB962C8B-B14F-4D97-AF65-F5344CB8AC3E}">
        <p14:creationId xmlns:p14="http://schemas.microsoft.com/office/powerpoint/2010/main" val="145805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BAA9A3-BF99-427D-8EB9-515FA92F0A78}"/>
              </a:ext>
            </a:extLst>
          </p:cNvPr>
          <p:cNvSpPr>
            <a:spLocks noGrp="1"/>
          </p:cNvSpPr>
          <p:nvPr>
            <p:ph type="title"/>
          </p:nvPr>
        </p:nvSpPr>
        <p:spPr>
          <a:xfrm>
            <a:off x="1451579" y="112543"/>
            <a:ext cx="9603275" cy="633045"/>
          </a:xfrm>
        </p:spPr>
        <p:txBody>
          <a:bodyPr/>
          <a:lstStyle/>
          <a:p>
            <a:pPr algn="ctr"/>
            <a:r>
              <a:rPr lang="cs-CZ" sz="2900" b="1" dirty="0">
                <a:solidFill>
                  <a:prstClr val="black"/>
                </a:solidFill>
              </a:rPr>
              <a:t>DZES 7 Střídání plodin na orné půdě</a:t>
            </a:r>
            <a:endParaRPr lang="cs-CZ" dirty="0"/>
          </a:p>
        </p:txBody>
      </p:sp>
      <p:sp>
        <p:nvSpPr>
          <p:cNvPr id="3" name="Zástupný symbol pro obsah 2">
            <a:extLst>
              <a:ext uri="{FF2B5EF4-FFF2-40B4-BE49-F238E27FC236}">
                <a16:creationId xmlns:a16="http://schemas.microsoft.com/office/drawing/2014/main" xmlns="" id="{5883AD97-0E15-4480-BFF9-0F97201E8006}"/>
              </a:ext>
            </a:extLst>
          </p:cNvPr>
          <p:cNvSpPr>
            <a:spLocks noGrp="1"/>
          </p:cNvSpPr>
          <p:nvPr>
            <p:ph idx="1"/>
          </p:nvPr>
        </p:nvSpPr>
        <p:spPr>
          <a:xfrm>
            <a:off x="633046" y="745589"/>
            <a:ext cx="11000935" cy="5233180"/>
          </a:xfrm>
        </p:spPr>
        <p:txBody>
          <a:bodyPr>
            <a:noAutofit/>
          </a:bodyPr>
          <a:lstStyle/>
          <a:p>
            <a:pPr marL="0" indent="0">
              <a:buNone/>
            </a:pPr>
            <a:r>
              <a:rPr lang="cs-CZ" sz="2400" b="1" dirty="0">
                <a:solidFill>
                  <a:srgbClr val="000000"/>
                </a:solidFill>
                <a:latin typeface="Gill Sans MT" panose="020B0502020104020203" pitchFamily="34" charset="-18"/>
              </a:rPr>
              <a:t>Výjimku </a:t>
            </a:r>
            <a:r>
              <a:rPr lang="cs-CZ" sz="2400" dirty="0">
                <a:solidFill>
                  <a:srgbClr val="000000"/>
                </a:solidFill>
                <a:latin typeface="Gill Sans MT" panose="020B0502020104020203" pitchFamily="34" charset="-18"/>
              </a:rPr>
              <a:t>z podmínek střídání plodin mají podniky: </a:t>
            </a:r>
          </a:p>
          <a:p>
            <a:pPr marL="0" indent="0">
              <a:buNone/>
            </a:pP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nichž více než 75 % celkové výměry podniku tvoří plochy s druhem zemědělské kultury standardní orná půda, na níž se pěstují vyjmenované plodiny, viz výjimka pro DZES 8, úhor a travní porost nebo jsou na ní tyto způsoby využití kombinovány; tyto plodiny naplňují podmínky standardu automaticky, </a:t>
            </a:r>
          </a:p>
          <a:p>
            <a:r>
              <a:rPr lang="pt-BR" sz="2400" dirty="0">
                <a:solidFill>
                  <a:srgbClr val="000000"/>
                </a:solidFill>
                <a:latin typeface="Gill Sans MT" panose="020B0502020104020203" pitchFamily="34" charset="-18"/>
              </a:rPr>
              <a:t>s rozlohou </a:t>
            </a:r>
            <a:r>
              <a:rPr lang="pt-BR" sz="2400" dirty="0">
                <a:solidFill>
                  <a:srgbClr val="C00000"/>
                </a:solidFill>
                <a:latin typeface="Gill Sans MT" panose="020B0502020104020203" pitchFamily="34" charset="-18"/>
              </a:rPr>
              <a:t>do 10 ha orné půdy</a:t>
            </a:r>
            <a:r>
              <a:rPr lang="pt-BR" sz="2400" dirty="0">
                <a:solidFill>
                  <a:srgbClr val="000000"/>
                </a:solidFill>
                <a:latin typeface="Gill Sans MT" panose="020B0502020104020203" pitchFamily="34" charset="-18"/>
              </a:rPr>
              <a:t>. </a:t>
            </a:r>
          </a:p>
          <a:p>
            <a:pPr marL="0" indent="0">
              <a:buNone/>
            </a:pPr>
            <a:r>
              <a:rPr lang="cs-CZ" sz="2400" dirty="0">
                <a:solidFill>
                  <a:srgbClr val="000000"/>
                </a:solidFill>
                <a:latin typeface="Gill Sans MT" panose="020B0502020104020203" pitchFamily="34" charset="-18"/>
              </a:rPr>
              <a:t>Dále se standard nevztahuje na DPB, na kterých se plní podmínky ekologického zemědělství (podle nařízení Evropského Parlamentu a rady (EU) č. 2018/848 a tyto DPB jsou evidovány na podniky, které jsou subjektem registrovaným podle § 6 zákona č. 242/2000 Sb., o ekologickém zemědělství. </a:t>
            </a:r>
            <a:endParaRPr lang="cs-CZ" sz="2400" dirty="0"/>
          </a:p>
        </p:txBody>
      </p:sp>
    </p:spTree>
    <p:extLst>
      <p:ext uri="{BB962C8B-B14F-4D97-AF65-F5344CB8AC3E}">
        <p14:creationId xmlns:p14="http://schemas.microsoft.com/office/powerpoint/2010/main" val="82412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1DAE46-28E7-47E9-A674-7B5BB6D2E23D}"/>
              </a:ext>
            </a:extLst>
          </p:cNvPr>
          <p:cNvSpPr>
            <a:spLocks noGrp="1"/>
          </p:cNvSpPr>
          <p:nvPr>
            <p:ph type="title"/>
          </p:nvPr>
        </p:nvSpPr>
        <p:spPr>
          <a:xfrm>
            <a:off x="1451579" y="126610"/>
            <a:ext cx="9603275" cy="647114"/>
          </a:xfrm>
        </p:spPr>
        <p:txBody>
          <a:bodyPr>
            <a:normAutofit/>
          </a:bodyPr>
          <a:lstStyle/>
          <a:p>
            <a:pPr algn="ctr"/>
            <a:r>
              <a:rPr lang="cs-CZ" sz="2900" b="1" dirty="0">
                <a:solidFill>
                  <a:prstClr val="black"/>
                </a:solidFill>
              </a:rPr>
              <a:t>DZES 7 Střídání plodin na orné půdě</a:t>
            </a:r>
            <a:endParaRPr lang="cs-CZ" dirty="0"/>
          </a:p>
        </p:txBody>
      </p:sp>
      <p:sp>
        <p:nvSpPr>
          <p:cNvPr id="3" name="Zástupný symbol pro obsah 2">
            <a:extLst>
              <a:ext uri="{FF2B5EF4-FFF2-40B4-BE49-F238E27FC236}">
                <a16:creationId xmlns:a16="http://schemas.microsoft.com/office/drawing/2014/main" xmlns="" id="{1A136EC9-CF8C-4843-8575-683CC0ABC898}"/>
              </a:ext>
            </a:extLst>
          </p:cNvPr>
          <p:cNvSpPr>
            <a:spLocks noGrp="1"/>
          </p:cNvSpPr>
          <p:nvPr>
            <p:ph idx="1"/>
          </p:nvPr>
        </p:nvSpPr>
        <p:spPr>
          <a:xfrm>
            <a:off x="351693" y="900332"/>
            <a:ext cx="11662116" cy="5247250"/>
          </a:xfrm>
        </p:spPr>
        <p:txBody>
          <a:bodyPr>
            <a:noAutofit/>
          </a:bodyPr>
          <a:lstStyle/>
          <a:p>
            <a:r>
              <a:rPr lang="pl-PL" sz="2400" b="1" dirty="0">
                <a:solidFill>
                  <a:srgbClr val="000000"/>
                </a:solidFill>
                <a:latin typeface="Gill Sans MT" panose="020B0502020104020203" pitchFamily="34" charset="-18"/>
              </a:rPr>
              <a:t>DZES 7 b) Omezení plochy jedné plodiny – platí od roku 2023 </a:t>
            </a:r>
          </a:p>
          <a:p>
            <a:r>
              <a:rPr lang="pl-PL" sz="2400" b="1" dirty="0">
                <a:solidFill>
                  <a:srgbClr val="000000"/>
                </a:solidFill>
                <a:latin typeface="Gill Sans MT" panose="020B0502020104020203" pitchFamily="34" charset="-18"/>
              </a:rPr>
              <a:t>DZES 7 </a:t>
            </a:r>
            <a:r>
              <a:rPr lang="cs-CZ" sz="2400" dirty="0">
                <a:solidFill>
                  <a:srgbClr val="000000"/>
                </a:solidFill>
                <a:latin typeface="Gill Sans MT" panose="020B0502020104020203" pitchFamily="34" charset="-18"/>
              </a:rPr>
              <a:t>Podmínky pro </a:t>
            </a:r>
            <a:r>
              <a:rPr lang="cs-CZ" sz="2400" b="1" dirty="0">
                <a:solidFill>
                  <a:srgbClr val="000000"/>
                </a:solidFill>
                <a:latin typeface="Gill Sans MT" panose="020B0502020104020203" pitchFamily="34" charset="-18"/>
              </a:rPr>
              <a:t>omezení plochy jedné plodiny na 30 ha </a:t>
            </a:r>
            <a:r>
              <a:rPr lang="cs-CZ" sz="2400" dirty="0">
                <a:solidFill>
                  <a:srgbClr val="000000"/>
                </a:solidFill>
                <a:latin typeface="Gill Sans MT" panose="020B0502020104020203" pitchFamily="34" charset="-18"/>
              </a:rPr>
              <a:t>tento standard přebírá ze současných podmínek standardu DZES 5g a to včetně </a:t>
            </a:r>
            <a:r>
              <a:rPr lang="cs-CZ" sz="2400" b="1" dirty="0">
                <a:solidFill>
                  <a:srgbClr val="000000"/>
                </a:solidFill>
                <a:latin typeface="Gill Sans MT" panose="020B0502020104020203" pitchFamily="34" charset="-18"/>
              </a:rPr>
              <a:t>10 % technické tolerance. </a:t>
            </a: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Nová úprava </a:t>
            </a:r>
            <a:r>
              <a:rPr lang="cs-CZ" sz="2400" b="1" dirty="0">
                <a:solidFill>
                  <a:srgbClr val="000000"/>
                </a:solidFill>
                <a:latin typeface="Gill Sans MT" panose="020B0502020104020203" pitchFamily="34" charset="-18"/>
              </a:rPr>
              <a:t>již od roku 2023 </a:t>
            </a:r>
            <a:r>
              <a:rPr lang="cs-CZ" sz="2400" dirty="0">
                <a:solidFill>
                  <a:srgbClr val="000000"/>
                </a:solidFill>
                <a:latin typeface="Gill Sans MT" panose="020B0502020104020203" pitchFamily="34" charset="-18"/>
              </a:rPr>
              <a:t>omezuje plochu jedné plodiny </a:t>
            </a:r>
            <a:r>
              <a:rPr lang="cs-CZ" sz="2400" b="1" dirty="0">
                <a:solidFill>
                  <a:srgbClr val="000000"/>
                </a:solidFill>
                <a:latin typeface="Gill Sans MT" panose="020B0502020104020203" pitchFamily="34" charset="-18"/>
              </a:rPr>
              <a:t>na silně erozně ohrožené ploše do 10 ha</a:t>
            </a:r>
            <a:r>
              <a:rPr lang="cs-CZ" sz="2400" dirty="0">
                <a:solidFill>
                  <a:srgbClr val="000000"/>
                </a:solidFill>
                <a:latin typeface="Gill Sans MT" panose="020B0502020104020203" pitchFamily="34" charset="-18"/>
              </a:rPr>
              <a:t>, pokud tato plocha není rozdělena ochranným pásem o šíři 22 m, plochou jiné plodiny o šíři 110 m, nebo krajinným prvkem. </a:t>
            </a:r>
          </a:p>
          <a:p>
            <a:r>
              <a:rPr lang="cs-CZ" sz="2400" dirty="0">
                <a:solidFill>
                  <a:srgbClr val="000000"/>
                </a:solidFill>
                <a:latin typeface="Gill Sans MT" panose="020B0502020104020203" pitchFamily="34" charset="-18"/>
              </a:rPr>
              <a:t>Podmínka se </a:t>
            </a:r>
            <a:r>
              <a:rPr lang="cs-CZ" sz="2400" b="1" dirty="0">
                <a:solidFill>
                  <a:srgbClr val="000000"/>
                </a:solidFill>
                <a:latin typeface="Gill Sans MT" panose="020B0502020104020203" pitchFamily="34" charset="-18"/>
              </a:rPr>
              <a:t>nevztahuje </a:t>
            </a:r>
            <a:r>
              <a:rPr lang="cs-CZ" sz="2400" dirty="0">
                <a:solidFill>
                  <a:srgbClr val="000000"/>
                </a:solidFill>
                <a:latin typeface="Gill Sans MT" panose="020B0502020104020203" pitchFamily="34" charset="-18"/>
              </a:rPr>
              <a:t>na DPB s travami a leguminózami </a:t>
            </a:r>
          </a:p>
          <a:p>
            <a:pPr marL="0" indent="0">
              <a:buNone/>
            </a:pPr>
            <a:r>
              <a:rPr lang="pt-BR" sz="2400" b="1" dirty="0">
                <a:solidFill>
                  <a:srgbClr val="000000"/>
                </a:solidFill>
                <a:latin typeface="Gill Sans MT" panose="020B0502020104020203" pitchFamily="34" charset="-18"/>
              </a:rPr>
              <a:t>Standardy 7a) a 7b) </a:t>
            </a:r>
            <a:r>
              <a:rPr lang="pt-BR" sz="2400" dirty="0">
                <a:solidFill>
                  <a:srgbClr val="000000"/>
                </a:solidFill>
                <a:latin typeface="Gill Sans MT" panose="020B0502020104020203" pitchFamily="34" charset="-18"/>
              </a:rPr>
              <a:t>se uplatňují samostatně, nejedná se o alternativy. </a:t>
            </a:r>
            <a:endParaRPr lang="cs-CZ" sz="2400" dirty="0"/>
          </a:p>
        </p:txBody>
      </p:sp>
    </p:spTree>
    <p:extLst>
      <p:ext uri="{BB962C8B-B14F-4D97-AF65-F5344CB8AC3E}">
        <p14:creationId xmlns:p14="http://schemas.microsoft.com/office/powerpoint/2010/main" val="429082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7CE17D7-C491-4C5D-A897-95B83F46E346}"/>
              </a:ext>
            </a:extLst>
          </p:cNvPr>
          <p:cNvSpPr>
            <a:spLocks noGrp="1"/>
          </p:cNvSpPr>
          <p:nvPr>
            <p:ph type="title"/>
          </p:nvPr>
        </p:nvSpPr>
        <p:spPr>
          <a:xfrm>
            <a:off x="1451579" y="182881"/>
            <a:ext cx="9603275" cy="787790"/>
          </a:xfrm>
        </p:spPr>
        <p:txBody>
          <a:bodyPr/>
          <a:lstStyle/>
          <a:p>
            <a:pPr algn="ctr"/>
            <a:r>
              <a:rPr lang="cs-CZ" dirty="0"/>
              <a:t>Plodiny pro ochranný pás</a:t>
            </a:r>
          </a:p>
        </p:txBody>
      </p:sp>
      <p:sp>
        <p:nvSpPr>
          <p:cNvPr id="3" name="Zástupný symbol pro obsah 2">
            <a:extLst>
              <a:ext uri="{FF2B5EF4-FFF2-40B4-BE49-F238E27FC236}">
                <a16:creationId xmlns:a16="http://schemas.microsoft.com/office/drawing/2014/main" xmlns="" id="{2EA9F4C1-D9FD-49D8-8192-E202DA852B05}"/>
              </a:ext>
            </a:extLst>
          </p:cNvPr>
          <p:cNvSpPr>
            <a:spLocks noGrp="1"/>
          </p:cNvSpPr>
          <p:nvPr>
            <p:ph idx="1"/>
          </p:nvPr>
        </p:nvSpPr>
        <p:spPr>
          <a:xfrm>
            <a:off x="478302" y="1069145"/>
            <a:ext cx="11324492" cy="4642337"/>
          </a:xfrm>
        </p:spPr>
        <p:txBody>
          <a:bodyPr>
            <a:normAutofit fontScale="92500"/>
          </a:bodyPr>
          <a:lstStyle/>
          <a:p>
            <a:endParaRPr lang="cs-CZ" sz="2800" dirty="0">
              <a:solidFill>
                <a:srgbClr val="000000"/>
              </a:solidFill>
              <a:latin typeface="Gill Sans MT" panose="020B0502020104020203" pitchFamily="34" charset="-18"/>
            </a:endParaRPr>
          </a:p>
          <a:p>
            <a:endParaRPr lang="cs-CZ" sz="2800" dirty="0">
              <a:solidFill>
                <a:srgbClr val="000000"/>
              </a:solidFill>
              <a:latin typeface="Gill Sans MT" panose="020B0502020104020203" pitchFamily="34" charset="-18"/>
            </a:endParaRPr>
          </a:p>
          <a:p>
            <a:r>
              <a:rPr lang="cs-CZ" sz="2800" dirty="0">
                <a:solidFill>
                  <a:srgbClr val="000000"/>
                </a:solidFill>
                <a:latin typeface="Gill Sans MT" panose="020B0502020104020203" pitchFamily="34" charset="-18"/>
              </a:rPr>
              <a:t>Plodiny pro ochranný pás mohou být následující: hořčice, hrách (a to včetně pelušky), jetel, kmín kořenný, komonice, kopr, koriandr, len, lnička, oves hřebílkatý, pískavice řecké seno, pohanka, proso, ředkev, řeřicha, svazenka, šalvěj hispánská, štírovník, tolice (a to včetně vojtěšky), kapusta krmná, </a:t>
            </a:r>
            <a:r>
              <a:rPr lang="cs-CZ" sz="2800" dirty="0" err="1">
                <a:solidFill>
                  <a:srgbClr val="000000"/>
                </a:solidFill>
                <a:latin typeface="Gill Sans MT" panose="020B0502020104020203" pitchFamily="34" charset="-18"/>
              </a:rPr>
              <a:t>krambe</a:t>
            </a:r>
            <a:r>
              <a:rPr lang="cs-CZ" sz="2800" dirty="0">
                <a:solidFill>
                  <a:srgbClr val="000000"/>
                </a:solidFill>
                <a:latin typeface="Gill Sans MT" panose="020B0502020104020203" pitchFamily="34" charset="-18"/>
              </a:rPr>
              <a:t> habešská, lupina modrá, mastňák habešský, </a:t>
            </a:r>
            <a:r>
              <a:rPr lang="cs-CZ" sz="2800" dirty="0" err="1">
                <a:solidFill>
                  <a:srgbClr val="000000"/>
                </a:solidFill>
                <a:latin typeface="Gill Sans MT" panose="020B0502020104020203" pitchFamily="34" charset="-18"/>
              </a:rPr>
              <a:t>mužák</a:t>
            </a:r>
            <a:r>
              <a:rPr lang="cs-CZ" sz="2800" dirty="0">
                <a:solidFill>
                  <a:srgbClr val="000000"/>
                </a:solidFill>
                <a:latin typeface="Gill Sans MT" panose="020B0502020104020203" pitchFamily="34" charset="-18"/>
              </a:rPr>
              <a:t> prorostlý, řepice ozimá, sléz přeslenitý, světlice barvířská, šťovík, vodnice, vikev, trávy čeledi </a:t>
            </a:r>
            <a:r>
              <a:rPr lang="cs-CZ" sz="2800" dirty="0" err="1">
                <a:solidFill>
                  <a:srgbClr val="000000"/>
                </a:solidFill>
                <a:latin typeface="Gill Sans MT" panose="020B0502020104020203" pitchFamily="34" charset="-18"/>
              </a:rPr>
              <a:t>lipnicovité</a:t>
            </a:r>
            <a:r>
              <a:rPr lang="cs-CZ" sz="2800" dirty="0">
                <a:solidFill>
                  <a:srgbClr val="000000"/>
                </a:solidFill>
                <a:latin typeface="Gill Sans MT" panose="020B0502020104020203" pitchFamily="34" charset="-18"/>
              </a:rPr>
              <a:t> s výjimkou obilnin nebo směs výše uvedených plodin ochranného pásu. 	</a:t>
            </a:r>
          </a:p>
          <a:p>
            <a:endParaRPr lang="cs-CZ" dirty="0"/>
          </a:p>
        </p:txBody>
      </p:sp>
    </p:spTree>
    <p:extLst>
      <p:ext uri="{BB962C8B-B14F-4D97-AF65-F5344CB8AC3E}">
        <p14:creationId xmlns:p14="http://schemas.microsoft.com/office/powerpoint/2010/main" val="33108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3E9B15-A816-473B-A637-1227B618E2F2}"/>
              </a:ext>
            </a:extLst>
          </p:cNvPr>
          <p:cNvSpPr>
            <a:spLocks noGrp="1"/>
          </p:cNvSpPr>
          <p:nvPr>
            <p:ph type="title"/>
          </p:nvPr>
        </p:nvSpPr>
        <p:spPr>
          <a:xfrm>
            <a:off x="309489" y="1"/>
            <a:ext cx="11563643" cy="1853754"/>
          </a:xfrm>
        </p:spPr>
        <p:txBody>
          <a:bodyPr>
            <a:normAutofit fontScale="90000"/>
          </a:bodyPr>
          <a:lstStyle/>
          <a:p>
            <a:pPr algn="ctr"/>
            <a:r>
              <a:rPr lang="cs-CZ" sz="2700" b="1" dirty="0">
                <a:solidFill>
                  <a:srgbClr val="000000"/>
                </a:solidFill>
                <a:latin typeface="Gill Sans MT" panose="020B0502020104020203" pitchFamily="34" charset="-18"/>
              </a:rPr>
              <a:t>DZES 8 </a:t>
            </a:r>
            <a:r>
              <a:rPr lang="cs-CZ" sz="2700" dirty="0">
                <a:solidFill>
                  <a:srgbClr val="000000"/>
                </a:solidFill>
                <a:latin typeface="Gill Sans MT" panose="020B0502020104020203" pitchFamily="34" charset="-18"/>
              </a:rPr>
              <a:t>Minimální podíl z výměry zemědělského podniku vyhrazený pro neprodukční plochy, </a:t>
            </a:r>
            <a:br>
              <a:rPr lang="cs-CZ" sz="2700" dirty="0">
                <a:solidFill>
                  <a:srgbClr val="000000"/>
                </a:solidFill>
                <a:latin typeface="Gill Sans MT" panose="020B0502020104020203" pitchFamily="34" charset="-18"/>
              </a:rPr>
            </a:br>
            <a:r>
              <a:rPr lang="cs-CZ" sz="2700" dirty="0">
                <a:solidFill>
                  <a:srgbClr val="000000"/>
                </a:solidFill>
                <a:latin typeface="Gill Sans MT" panose="020B0502020104020203" pitchFamily="34" charset="-18"/>
              </a:rPr>
              <a:t>zachování krajinných prvků a zákaz ořezu keřů a stromů v období hnízdění a odchovu ptáků </a:t>
            </a:r>
            <a:r>
              <a:rPr lang="cs-CZ" dirty="0">
                <a:solidFill>
                  <a:srgbClr val="000000"/>
                </a:solidFill>
                <a:latin typeface="Gill Sans MT" panose="020B0502020104020203" pitchFamily="34" charset="-18"/>
              </a:rPr>
              <a:t/>
            </a:r>
            <a:br>
              <a:rPr lang="cs-CZ" dirty="0">
                <a:solidFill>
                  <a:srgbClr val="000000"/>
                </a:solidFill>
                <a:latin typeface="Gill Sans MT" panose="020B0502020104020203" pitchFamily="34" charset="-18"/>
              </a:rPr>
            </a:br>
            <a:endParaRPr lang="cs-CZ" dirty="0"/>
          </a:p>
        </p:txBody>
      </p:sp>
      <p:sp>
        <p:nvSpPr>
          <p:cNvPr id="3" name="Zástupný symbol pro obsah 2">
            <a:extLst>
              <a:ext uri="{FF2B5EF4-FFF2-40B4-BE49-F238E27FC236}">
                <a16:creationId xmlns:a16="http://schemas.microsoft.com/office/drawing/2014/main" xmlns="" id="{4348F2BB-993E-4054-AF08-3C43C7CF8CCC}"/>
              </a:ext>
            </a:extLst>
          </p:cNvPr>
          <p:cNvSpPr>
            <a:spLocks noGrp="1"/>
          </p:cNvSpPr>
          <p:nvPr>
            <p:ph idx="1"/>
          </p:nvPr>
        </p:nvSpPr>
        <p:spPr>
          <a:xfrm>
            <a:off x="318869" y="1392702"/>
            <a:ext cx="11554264" cy="4473526"/>
          </a:xfrm>
        </p:spPr>
        <p:txBody>
          <a:bodyPr>
            <a:normAutofit lnSpcReduction="10000"/>
          </a:bodyPr>
          <a:lstStyle/>
          <a:p>
            <a:pPr marL="0" indent="0">
              <a:buNone/>
            </a:pPr>
            <a:r>
              <a:rPr lang="cs-CZ" sz="2800" b="1" dirty="0">
                <a:solidFill>
                  <a:srgbClr val="000000"/>
                </a:solidFill>
                <a:latin typeface="Gill Sans MT" panose="020B0502020104020203" pitchFamily="34" charset="-18"/>
              </a:rPr>
              <a:t>Neprodukční plochy </a:t>
            </a:r>
            <a:endParaRPr lang="cs-CZ" sz="2800" dirty="0">
              <a:solidFill>
                <a:srgbClr val="000000"/>
              </a:solidFill>
              <a:latin typeface="Gill Sans MT" panose="020B0502020104020203" pitchFamily="34" charset="-18"/>
            </a:endParaRPr>
          </a:p>
          <a:p>
            <a:pPr marL="0" indent="0">
              <a:buNone/>
            </a:pPr>
            <a:r>
              <a:rPr lang="cs-CZ" sz="2400" dirty="0">
                <a:solidFill>
                  <a:srgbClr val="000000"/>
                </a:solidFill>
                <a:latin typeface="Gill Sans MT" panose="020B0502020104020203" pitchFamily="34" charset="-18"/>
              </a:rPr>
              <a:t>Pro splnění podmínek standardu DZES 8 přibude </a:t>
            </a:r>
            <a:r>
              <a:rPr lang="cs-CZ" sz="2400" b="1" dirty="0">
                <a:solidFill>
                  <a:srgbClr val="000000"/>
                </a:solidFill>
                <a:latin typeface="Gill Sans MT" panose="020B0502020104020203" pitchFamily="34" charset="-18"/>
              </a:rPr>
              <a:t>NOVÁ PODMÍNKA</a:t>
            </a:r>
            <a:r>
              <a:rPr lang="cs-CZ" sz="2400" dirty="0">
                <a:solidFill>
                  <a:srgbClr val="000000"/>
                </a:solidFill>
                <a:latin typeface="Gill Sans MT" panose="020B0502020104020203" pitchFamily="34" charset="-18"/>
              </a:rPr>
              <a:t>. Bude nutné </a:t>
            </a:r>
            <a:r>
              <a:rPr lang="cs-CZ" sz="2400" b="1" dirty="0">
                <a:solidFill>
                  <a:srgbClr val="000000"/>
                </a:solidFill>
                <a:latin typeface="Gill Sans MT" panose="020B0502020104020203" pitchFamily="34" charset="-18"/>
              </a:rPr>
              <a:t>vyčlenit </a:t>
            </a:r>
            <a:r>
              <a:rPr lang="cs-CZ" sz="2400" dirty="0">
                <a:solidFill>
                  <a:srgbClr val="000000"/>
                </a:solidFill>
                <a:latin typeface="Gill Sans MT" panose="020B0502020104020203" pitchFamily="34" charset="-18"/>
              </a:rPr>
              <a:t>určité % </a:t>
            </a:r>
            <a:r>
              <a:rPr lang="cs-CZ" sz="2400" b="1" dirty="0">
                <a:solidFill>
                  <a:srgbClr val="000000"/>
                </a:solidFill>
                <a:latin typeface="Gill Sans MT" panose="020B0502020104020203" pitchFamily="34" charset="-18"/>
              </a:rPr>
              <a:t>neprodukčních ploch</a:t>
            </a:r>
            <a:r>
              <a:rPr lang="cs-CZ" sz="2400" dirty="0">
                <a:solidFill>
                  <a:srgbClr val="000000"/>
                </a:solidFill>
                <a:latin typeface="Gill Sans MT" panose="020B0502020104020203" pitchFamily="34" charset="-18"/>
              </a:rPr>
              <a:t>. </a:t>
            </a:r>
          </a:p>
          <a:p>
            <a:pPr marL="0" indent="0">
              <a:buNone/>
            </a:pPr>
            <a:r>
              <a:rPr lang="cs-CZ" sz="2400" dirty="0">
                <a:solidFill>
                  <a:srgbClr val="000000"/>
                </a:solidFill>
                <a:latin typeface="Gill Sans MT" panose="020B0502020104020203" pitchFamily="34" charset="-18"/>
              </a:rPr>
              <a:t>Pro vyhrazení minimálního podílu z výměry zemědělské kultury standardní orná půda, úhor a travní porost, na úrovni zemědělského podniku pro neprodukční plochy je možné vybrat ze 2 možností: </a:t>
            </a:r>
          </a:p>
          <a:p>
            <a:r>
              <a:rPr lang="cs-CZ" sz="2400" b="1" dirty="0">
                <a:solidFill>
                  <a:srgbClr val="000000"/>
                </a:solidFill>
                <a:latin typeface="Gill Sans MT" panose="020B0502020104020203" pitchFamily="34" charset="-18"/>
              </a:rPr>
              <a:t>Nejméně 4 % </a:t>
            </a:r>
            <a:r>
              <a:rPr lang="cs-CZ" sz="2400" dirty="0">
                <a:solidFill>
                  <a:srgbClr val="000000"/>
                </a:solidFill>
                <a:latin typeface="Gill Sans MT" panose="020B0502020104020203" pitchFamily="34" charset="-18"/>
              </a:rPr>
              <a:t>zastoupené krajinnými prvky, úhorem s porostem a ochrannými pásy nebo </a:t>
            </a:r>
          </a:p>
          <a:p>
            <a:r>
              <a:rPr lang="cs-CZ" sz="2400" b="1" dirty="0">
                <a:solidFill>
                  <a:srgbClr val="000000"/>
                </a:solidFill>
                <a:latin typeface="Gill Sans MT" panose="020B0502020104020203" pitchFamily="34" charset="-18"/>
              </a:rPr>
              <a:t>Nejméně 7 % </a:t>
            </a:r>
            <a:r>
              <a:rPr lang="cs-CZ" sz="2400" dirty="0">
                <a:solidFill>
                  <a:srgbClr val="000000"/>
                </a:solidFill>
                <a:latin typeface="Gill Sans MT" panose="020B0502020104020203" pitchFamily="34" charset="-18"/>
              </a:rPr>
              <a:t>včetně plochy meziplodiny nebo plochy plodin vážící dusík, přičemž minimálně 3 % z toho tvoří krajinné prvky, úhor s porostem a ochranné pásy. </a:t>
            </a:r>
          </a:p>
          <a:p>
            <a:pPr marL="0" indent="0">
              <a:buNone/>
            </a:pPr>
            <a:endParaRPr lang="cs-CZ" dirty="0"/>
          </a:p>
        </p:txBody>
      </p:sp>
    </p:spTree>
    <p:extLst>
      <p:ext uri="{BB962C8B-B14F-4D97-AF65-F5344CB8AC3E}">
        <p14:creationId xmlns:p14="http://schemas.microsoft.com/office/powerpoint/2010/main" val="297592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CA60A2-6EDA-4F81-BA8D-605AEB2E706C}"/>
              </a:ext>
            </a:extLst>
          </p:cNvPr>
          <p:cNvSpPr>
            <a:spLocks noGrp="1"/>
          </p:cNvSpPr>
          <p:nvPr>
            <p:ph type="title"/>
          </p:nvPr>
        </p:nvSpPr>
        <p:spPr>
          <a:xfrm>
            <a:off x="689317" y="323557"/>
            <a:ext cx="10747717" cy="942535"/>
          </a:xfrm>
        </p:spPr>
        <p:txBody>
          <a:bodyPr/>
          <a:lstStyle/>
          <a:p>
            <a:pPr algn="ctr"/>
            <a:r>
              <a:rPr lang="cs-CZ" sz="2400" dirty="0">
                <a:solidFill>
                  <a:srgbClr val="000000"/>
                </a:solidFill>
                <a:latin typeface="Gill Sans MT" panose="020B0502020104020203" pitchFamily="34" charset="-18"/>
              </a:rPr>
              <a:t>Minimální podíl z výměry zemědělského podniku vyhrazený pro neprodukční plochy</a:t>
            </a:r>
            <a:endParaRPr lang="cs-CZ" dirty="0"/>
          </a:p>
        </p:txBody>
      </p:sp>
      <p:sp>
        <p:nvSpPr>
          <p:cNvPr id="3" name="Zástupný symbol pro obsah 2">
            <a:extLst>
              <a:ext uri="{FF2B5EF4-FFF2-40B4-BE49-F238E27FC236}">
                <a16:creationId xmlns:a16="http://schemas.microsoft.com/office/drawing/2014/main" xmlns="" id="{369E72B2-CC83-44FB-A50D-C9AE5A38DF1C}"/>
              </a:ext>
            </a:extLst>
          </p:cNvPr>
          <p:cNvSpPr>
            <a:spLocks noGrp="1"/>
          </p:cNvSpPr>
          <p:nvPr>
            <p:ph idx="1"/>
          </p:nvPr>
        </p:nvSpPr>
        <p:spPr>
          <a:xfrm>
            <a:off x="913231" y="1111348"/>
            <a:ext cx="10365537" cy="4340930"/>
          </a:xfrm>
        </p:spPr>
        <p:txBody>
          <a:bodyPr/>
          <a:lstStyle/>
          <a:p>
            <a:pPr marL="0" indent="0">
              <a:buNone/>
            </a:pPr>
            <a:r>
              <a:rPr lang="cs-CZ" b="1" dirty="0">
                <a:solidFill>
                  <a:srgbClr val="000000"/>
                </a:solidFill>
                <a:latin typeface="Gill Sans MT" panose="020B0502020104020203" pitchFamily="34" charset="-18"/>
              </a:rPr>
              <a:t>Výjimku </a:t>
            </a:r>
            <a:r>
              <a:rPr lang="cs-CZ" dirty="0">
                <a:solidFill>
                  <a:srgbClr val="000000"/>
                </a:solidFill>
                <a:latin typeface="Gill Sans MT" panose="020B0502020104020203" pitchFamily="34" charset="-18"/>
              </a:rPr>
              <a:t>pro DZES 8 z podmínky vyčlenění neprodukčních ploch mají podniky: </a:t>
            </a:r>
          </a:p>
          <a:p>
            <a:pPr marL="0" indent="0">
              <a:buNone/>
            </a:pPr>
            <a:endParaRPr lang="cs-CZ" dirty="0">
              <a:solidFill>
                <a:srgbClr val="000000"/>
              </a:solidFill>
              <a:latin typeface="Gill Sans MT" panose="020B0502020104020203" pitchFamily="34" charset="-18"/>
            </a:endParaRPr>
          </a:p>
          <a:p>
            <a:r>
              <a:rPr lang="cs-CZ" dirty="0">
                <a:solidFill>
                  <a:srgbClr val="000000"/>
                </a:solidFill>
                <a:latin typeface="Gill Sans MT" panose="020B0502020104020203" pitchFamily="34" charset="-18"/>
              </a:rPr>
              <a:t>u nichž více než 75 % celkové výměry podniku tvoří plochy s druhem zemědělské kultury standardní orná půda, na níž se pěstují plodiny níže uvedené, úhor a travní porost nebo jsou na ní tyto způsoby využití kombinovány; </a:t>
            </a:r>
          </a:p>
          <a:p>
            <a:r>
              <a:rPr lang="cs-CZ" dirty="0">
                <a:solidFill>
                  <a:srgbClr val="000000"/>
                </a:solidFill>
                <a:latin typeface="Gill Sans MT" panose="020B0502020104020203" pitchFamily="34" charset="-18"/>
              </a:rPr>
              <a:t>s rozlohou plochy druhu zemědělské kultury standardní orná půda, úhor a travní porost do 10 hektarů. </a:t>
            </a:r>
          </a:p>
          <a:p>
            <a:pPr lvl="0">
              <a:buClr>
                <a:srgbClr val="B71E42"/>
              </a:buClr>
            </a:pPr>
            <a:r>
              <a:rPr lang="cs-CZ" dirty="0">
                <a:solidFill>
                  <a:srgbClr val="000000"/>
                </a:solidFill>
                <a:latin typeface="Gill Sans MT" panose="020B0502020104020203" pitchFamily="34" charset="-18"/>
              </a:rPr>
              <a:t>Na neprodukční ploše neprobíhá produkce, tedy pastva ani sklizení s odvozem z plochy. Výměra neprodukčních ploch je stanovena pomocí váhových koeficientů.</a:t>
            </a:r>
            <a:endParaRPr lang="cs-CZ" dirty="0">
              <a:solidFill>
                <a:prstClr val="black"/>
              </a:solidFill>
            </a:endParaRPr>
          </a:p>
          <a:p>
            <a:endParaRPr lang="cs-CZ" dirty="0">
              <a:solidFill>
                <a:srgbClr val="000000"/>
              </a:solidFill>
              <a:latin typeface="Gill Sans MT" panose="020B0502020104020203" pitchFamily="34" charset="-18"/>
            </a:endParaRPr>
          </a:p>
          <a:p>
            <a:endParaRPr lang="cs-CZ" dirty="0"/>
          </a:p>
        </p:txBody>
      </p:sp>
    </p:spTree>
    <p:extLst>
      <p:ext uri="{BB962C8B-B14F-4D97-AF65-F5344CB8AC3E}">
        <p14:creationId xmlns:p14="http://schemas.microsoft.com/office/powerpoint/2010/main" val="66542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C15FB9-BEEE-4A0D-8C40-5B6076EF0801}"/>
              </a:ext>
            </a:extLst>
          </p:cNvPr>
          <p:cNvSpPr>
            <a:spLocks noGrp="1"/>
          </p:cNvSpPr>
          <p:nvPr>
            <p:ph type="title"/>
          </p:nvPr>
        </p:nvSpPr>
        <p:spPr>
          <a:xfrm>
            <a:off x="562709" y="295423"/>
            <a:ext cx="10492145" cy="513469"/>
          </a:xfrm>
        </p:spPr>
        <p:txBody>
          <a:bodyPr>
            <a:normAutofit fontScale="90000"/>
          </a:bodyPr>
          <a:lstStyle/>
          <a:p>
            <a:pPr algn="ctr"/>
            <a:r>
              <a:rPr lang="cs-CZ" dirty="0">
                <a:solidFill>
                  <a:prstClr val="black"/>
                </a:solidFill>
              </a:rPr>
              <a:t>Neprodukční plochy</a:t>
            </a:r>
            <a:endParaRPr lang="cs-CZ" b="1" dirty="0"/>
          </a:p>
        </p:txBody>
      </p:sp>
      <p:sp>
        <p:nvSpPr>
          <p:cNvPr id="3" name="Zástupný symbol pro obsah 2">
            <a:extLst>
              <a:ext uri="{FF2B5EF4-FFF2-40B4-BE49-F238E27FC236}">
                <a16:creationId xmlns:a16="http://schemas.microsoft.com/office/drawing/2014/main" xmlns="" id="{4B171D4C-8263-4F03-9449-8ADB663A3E14}"/>
              </a:ext>
            </a:extLst>
          </p:cNvPr>
          <p:cNvSpPr>
            <a:spLocks noGrp="1"/>
          </p:cNvSpPr>
          <p:nvPr>
            <p:ph idx="1"/>
          </p:nvPr>
        </p:nvSpPr>
        <p:spPr>
          <a:xfrm>
            <a:off x="562709" y="1280160"/>
            <a:ext cx="11296356" cy="4768948"/>
          </a:xfrm>
        </p:spPr>
        <p:txBody>
          <a:bodyPr>
            <a:normAutofit fontScale="92500"/>
          </a:bodyPr>
          <a:lstStyle/>
          <a:p>
            <a:pPr marL="0" indent="0">
              <a:buNone/>
            </a:pPr>
            <a:r>
              <a:rPr lang="cs-CZ" sz="2600" b="1" dirty="0">
                <a:solidFill>
                  <a:srgbClr val="000000"/>
                </a:solidFill>
                <a:latin typeface="Gill Sans MT" panose="020B0502020104020203" pitchFamily="34" charset="-18"/>
              </a:rPr>
              <a:t>Neprodukční plochou může být</a:t>
            </a:r>
            <a:r>
              <a:rPr lang="cs-CZ" sz="2600" dirty="0">
                <a:solidFill>
                  <a:srgbClr val="000000"/>
                </a:solidFill>
                <a:latin typeface="Gill Sans MT" panose="020B0502020104020203" pitchFamily="34" charset="-18"/>
              </a:rPr>
              <a:t>: </a:t>
            </a:r>
          </a:p>
          <a:p>
            <a:r>
              <a:rPr lang="cs-CZ" sz="2400" dirty="0">
                <a:solidFill>
                  <a:srgbClr val="000000"/>
                </a:solidFill>
                <a:latin typeface="Gill Sans MT" panose="020B0502020104020203" pitchFamily="34" charset="-18"/>
              </a:rPr>
              <a:t>krajinný prvek podle § 5 odst. 2 písm. a) nařízení vlády č. 307/2014 Sb. evidovaný na žadatele, na dílu půdního bloku s druhem zemědělské kultury standardní orná nebo tráva na orné půdě, </a:t>
            </a:r>
          </a:p>
          <a:p>
            <a:r>
              <a:rPr lang="cs-CZ" sz="2400" dirty="0">
                <a:solidFill>
                  <a:srgbClr val="000000"/>
                </a:solidFill>
                <a:latin typeface="Gill Sans MT" panose="020B0502020104020203" pitchFamily="34" charset="-18"/>
              </a:rPr>
              <a:t>úhor s porostem, </a:t>
            </a:r>
          </a:p>
          <a:p>
            <a:r>
              <a:rPr lang="cs-CZ" sz="2400" dirty="0">
                <a:solidFill>
                  <a:srgbClr val="000000"/>
                </a:solidFill>
                <a:latin typeface="Gill Sans MT" panose="020B0502020104020203" pitchFamily="34" charset="-18"/>
              </a:rPr>
              <a:t>ochranný pás kolem krajinného prvku, </a:t>
            </a:r>
          </a:p>
          <a:p>
            <a:r>
              <a:rPr lang="cs-CZ" sz="2400" dirty="0">
                <a:solidFill>
                  <a:srgbClr val="000000"/>
                </a:solidFill>
                <a:latin typeface="Gill Sans MT" panose="020B0502020104020203" pitchFamily="34" charset="-18"/>
              </a:rPr>
              <a:t>ozeleněný kolejový řádek, </a:t>
            </a:r>
          </a:p>
          <a:p>
            <a:r>
              <a:rPr lang="cs-CZ" sz="2400" dirty="0">
                <a:solidFill>
                  <a:srgbClr val="000000"/>
                </a:solidFill>
                <a:latin typeface="Gill Sans MT" panose="020B0502020104020203" pitchFamily="34" charset="-18"/>
              </a:rPr>
              <a:t>ochranný pás typu souvrať, </a:t>
            </a:r>
          </a:p>
          <a:p>
            <a:r>
              <a:rPr lang="cs-CZ" sz="2400" dirty="0">
                <a:solidFill>
                  <a:srgbClr val="000000"/>
                </a:solidFill>
                <a:latin typeface="Gill Sans MT" panose="020B0502020104020203" pitchFamily="34" charset="-18"/>
              </a:rPr>
              <a:t>ochranný pás podél vodních útvarů, viz intervence </a:t>
            </a:r>
            <a:r>
              <a:rPr lang="cs-CZ" sz="2400" dirty="0" err="1">
                <a:solidFill>
                  <a:srgbClr val="000000"/>
                </a:solidFill>
                <a:latin typeface="Gill Sans MT" panose="020B0502020104020203" pitchFamily="34" charset="-18"/>
              </a:rPr>
              <a:t>Celofaremní</a:t>
            </a:r>
            <a:r>
              <a:rPr lang="cs-CZ" sz="2400" dirty="0">
                <a:solidFill>
                  <a:srgbClr val="000000"/>
                </a:solidFill>
                <a:latin typeface="Gill Sans MT" panose="020B0502020104020203" pitchFamily="34" charset="-18"/>
              </a:rPr>
              <a:t> </a:t>
            </a:r>
            <a:r>
              <a:rPr lang="cs-CZ" sz="2400" dirty="0" err="1">
                <a:solidFill>
                  <a:srgbClr val="000000"/>
                </a:solidFill>
                <a:latin typeface="Gill Sans MT" panose="020B0502020104020203" pitchFamily="34" charset="-18"/>
              </a:rPr>
              <a:t>ekoplatba</a:t>
            </a:r>
            <a:r>
              <a:rPr lang="cs-CZ" sz="2400" dirty="0">
                <a:solidFill>
                  <a:srgbClr val="000000"/>
                </a:solidFill>
                <a:latin typeface="Gill Sans MT" panose="020B0502020104020203" pitchFamily="34" charset="-18"/>
              </a:rPr>
              <a:t> základní a prémiová úroveň, </a:t>
            </a:r>
          </a:p>
        </p:txBody>
      </p:sp>
    </p:spTree>
    <p:extLst>
      <p:ext uri="{BB962C8B-B14F-4D97-AF65-F5344CB8AC3E}">
        <p14:creationId xmlns:p14="http://schemas.microsoft.com/office/powerpoint/2010/main" val="2909493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C15FB9-BEEE-4A0D-8C40-5B6076EF0801}"/>
              </a:ext>
            </a:extLst>
          </p:cNvPr>
          <p:cNvSpPr>
            <a:spLocks noGrp="1"/>
          </p:cNvSpPr>
          <p:nvPr>
            <p:ph type="title"/>
          </p:nvPr>
        </p:nvSpPr>
        <p:spPr>
          <a:xfrm>
            <a:off x="1451579" y="295423"/>
            <a:ext cx="9603275" cy="513469"/>
          </a:xfrm>
        </p:spPr>
        <p:txBody>
          <a:bodyPr>
            <a:normAutofit/>
          </a:bodyPr>
          <a:lstStyle/>
          <a:p>
            <a:pPr algn="ctr"/>
            <a:r>
              <a:rPr lang="cs-CZ" sz="2900" b="1" dirty="0">
                <a:solidFill>
                  <a:prstClr val="black"/>
                </a:solidFill>
              </a:rPr>
              <a:t>Neprodukční plochy</a:t>
            </a:r>
            <a:endParaRPr lang="cs-CZ" b="1" dirty="0"/>
          </a:p>
        </p:txBody>
      </p:sp>
      <p:sp>
        <p:nvSpPr>
          <p:cNvPr id="3" name="Zástupný symbol pro obsah 2">
            <a:extLst>
              <a:ext uri="{FF2B5EF4-FFF2-40B4-BE49-F238E27FC236}">
                <a16:creationId xmlns:a16="http://schemas.microsoft.com/office/drawing/2014/main" xmlns="" id="{4B171D4C-8263-4F03-9449-8ADB663A3E14}"/>
              </a:ext>
            </a:extLst>
          </p:cNvPr>
          <p:cNvSpPr>
            <a:spLocks noGrp="1"/>
          </p:cNvSpPr>
          <p:nvPr>
            <p:ph idx="1"/>
          </p:nvPr>
        </p:nvSpPr>
        <p:spPr>
          <a:xfrm>
            <a:off x="562709" y="1280160"/>
            <a:ext cx="11296356" cy="4768948"/>
          </a:xfrm>
        </p:spPr>
        <p:txBody>
          <a:bodyPr>
            <a:normAutofit/>
          </a:bodyPr>
          <a:lstStyle/>
          <a:p>
            <a:endParaRPr lang="cs-CZ"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ochranný pás podle DZES 5 vyjma obilnin a jejich směsí (ječmen, oves, proso seté, pšenice, triticale, žito) a řepky, </a:t>
            </a:r>
          </a:p>
          <a:p>
            <a:r>
              <a:rPr lang="cs-CZ" sz="2400" dirty="0">
                <a:solidFill>
                  <a:srgbClr val="000000"/>
                </a:solidFill>
                <a:latin typeface="Gill Sans MT" panose="020B0502020104020203" pitchFamily="34" charset="-18"/>
              </a:rPr>
              <a:t>ochranný pás podle DZES 7 b, </a:t>
            </a:r>
          </a:p>
          <a:p>
            <a:r>
              <a:rPr lang="cs-CZ" sz="2400" dirty="0">
                <a:solidFill>
                  <a:srgbClr val="000000"/>
                </a:solidFill>
                <a:latin typeface="Gill Sans MT" panose="020B0502020104020203" pitchFamily="34" charset="-18"/>
              </a:rPr>
              <a:t>ochranný pás podle agrolesnictví, </a:t>
            </a:r>
          </a:p>
          <a:p>
            <a:r>
              <a:rPr lang="cs-CZ" sz="2400" dirty="0" err="1">
                <a:solidFill>
                  <a:srgbClr val="000000"/>
                </a:solidFill>
                <a:latin typeface="Gill Sans MT" panose="020B0502020104020203" pitchFamily="34" charset="-18"/>
              </a:rPr>
              <a:t>biopásy</a:t>
            </a:r>
            <a:r>
              <a:rPr lang="cs-CZ" sz="2400" dirty="0">
                <a:solidFill>
                  <a:srgbClr val="000000"/>
                </a:solidFill>
                <a:latin typeface="Gill Sans MT" panose="020B0502020104020203" pitchFamily="34" charset="-18"/>
              </a:rPr>
              <a:t>, </a:t>
            </a:r>
          </a:p>
          <a:p>
            <a:r>
              <a:rPr lang="cs-CZ" sz="2400" dirty="0">
                <a:solidFill>
                  <a:srgbClr val="000000"/>
                </a:solidFill>
                <a:latin typeface="Gill Sans MT" panose="020B0502020104020203" pitchFamily="34" charset="-18"/>
              </a:rPr>
              <a:t>plocha s meziplodinami a </a:t>
            </a:r>
          </a:p>
          <a:p>
            <a:r>
              <a:rPr lang="cs-CZ" sz="2400" dirty="0">
                <a:solidFill>
                  <a:srgbClr val="000000"/>
                </a:solidFill>
                <a:latin typeface="Gill Sans MT" panose="020B0502020104020203" pitchFamily="34" charset="-18"/>
              </a:rPr>
              <a:t>plocha s plodinami vázajícími dusík. </a:t>
            </a:r>
          </a:p>
          <a:p>
            <a:endParaRPr lang="cs-CZ" dirty="0"/>
          </a:p>
        </p:txBody>
      </p:sp>
    </p:spTree>
    <p:extLst>
      <p:ext uri="{BB962C8B-B14F-4D97-AF65-F5344CB8AC3E}">
        <p14:creationId xmlns:p14="http://schemas.microsoft.com/office/powerpoint/2010/main" val="258820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BB8B7E-5024-4184-B3E6-F8DD8F055A8E}"/>
              </a:ext>
            </a:extLst>
          </p:cNvPr>
          <p:cNvSpPr>
            <a:spLocks noGrp="1"/>
          </p:cNvSpPr>
          <p:nvPr>
            <p:ph type="title"/>
          </p:nvPr>
        </p:nvSpPr>
        <p:spPr>
          <a:xfrm>
            <a:off x="492369" y="126609"/>
            <a:ext cx="10888394" cy="611945"/>
          </a:xfrm>
        </p:spPr>
        <p:txBody>
          <a:bodyPr>
            <a:normAutofit/>
          </a:bodyPr>
          <a:lstStyle/>
          <a:p>
            <a:pPr algn="ctr"/>
            <a:r>
              <a:rPr lang="cs-CZ" dirty="0"/>
              <a:t>Neprodukční plochy</a:t>
            </a:r>
          </a:p>
        </p:txBody>
      </p:sp>
      <p:sp>
        <p:nvSpPr>
          <p:cNvPr id="3" name="Zástupný symbol pro obsah 2">
            <a:extLst>
              <a:ext uri="{FF2B5EF4-FFF2-40B4-BE49-F238E27FC236}">
                <a16:creationId xmlns:a16="http://schemas.microsoft.com/office/drawing/2014/main" xmlns="" id="{BD70807C-DC7D-4F00-B76B-07D3D1510E93}"/>
              </a:ext>
            </a:extLst>
          </p:cNvPr>
          <p:cNvSpPr>
            <a:spLocks noGrp="1"/>
          </p:cNvSpPr>
          <p:nvPr>
            <p:ph idx="1"/>
          </p:nvPr>
        </p:nvSpPr>
        <p:spPr>
          <a:xfrm>
            <a:off x="492369" y="998806"/>
            <a:ext cx="11113477" cy="5120640"/>
          </a:xfrm>
        </p:spPr>
        <p:txBody>
          <a:bodyPr>
            <a:normAutofit fontScale="92500" lnSpcReduction="10000"/>
          </a:bodyPr>
          <a:lstStyle/>
          <a:p>
            <a:pPr marL="0" indent="0">
              <a:buNone/>
            </a:pPr>
            <a:r>
              <a:rPr lang="cs-CZ" sz="2400" b="1" dirty="0"/>
              <a:t>Přehled váhových koeficientů </a:t>
            </a:r>
          </a:p>
          <a:p>
            <a:pPr marL="0" indent="0">
              <a:buNone/>
            </a:pPr>
            <a:endParaRPr lang="cs-CZ" sz="2400" b="1" dirty="0"/>
          </a:p>
          <a:p>
            <a:r>
              <a:rPr lang="cs-CZ" sz="2400" dirty="0"/>
              <a:t>krajinný prvek-příkop 				2 	</a:t>
            </a:r>
          </a:p>
          <a:p>
            <a:r>
              <a:rPr lang="cs-CZ" sz="2400" dirty="0"/>
              <a:t>krajinný prvek-mez 					1,5 	</a:t>
            </a:r>
          </a:p>
          <a:p>
            <a:r>
              <a:rPr lang="cs-CZ" sz="2400" dirty="0"/>
              <a:t>krajinný prvek-mokřad 				2 	</a:t>
            </a:r>
          </a:p>
          <a:p>
            <a:r>
              <a:rPr lang="cs-CZ" sz="2400" dirty="0"/>
              <a:t>krajinný prvek-skalka 				1,5 	</a:t>
            </a:r>
          </a:p>
          <a:p>
            <a:r>
              <a:rPr lang="cs-CZ" sz="2400" dirty="0"/>
              <a:t>krajinný prvek-skupina dřevin 			1,5 	</a:t>
            </a:r>
          </a:p>
          <a:p>
            <a:r>
              <a:rPr lang="cs-CZ" sz="2400" dirty="0"/>
              <a:t>krajinný prvek-solitérní dřevina 			1,5 	</a:t>
            </a:r>
          </a:p>
          <a:p>
            <a:r>
              <a:rPr lang="cs-CZ" sz="2400" dirty="0"/>
              <a:t>prvek-stromořadí 					2 	</a:t>
            </a:r>
          </a:p>
          <a:p>
            <a:r>
              <a:rPr lang="cs-CZ" sz="2400" dirty="0"/>
              <a:t>krajinný prvek-terasa 				1 </a:t>
            </a:r>
            <a:r>
              <a:rPr lang="cs-CZ" dirty="0"/>
              <a:t>	</a:t>
            </a:r>
          </a:p>
        </p:txBody>
      </p:sp>
    </p:spTree>
    <p:extLst>
      <p:ext uri="{BB962C8B-B14F-4D97-AF65-F5344CB8AC3E}">
        <p14:creationId xmlns:p14="http://schemas.microsoft.com/office/powerpoint/2010/main" val="286788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143000" y="609480"/>
            <a:ext cx="9874080" cy="78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cs-CZ" sz="4400" b="0" strike="noStrike" spc="69" dirty="0">
                <a:solidFill>
                  <a:srgbClr val="385622"/>
                </a:solidFill>
                <a:latin typeface="Arial"/>
                <a:ea typeface="DejaVu Sans"/>
              </a:rPr>
              <a:t>Aktuální</a:t>
            </a:r>
            <a:r>
              <a:rPr lang="cs-CZ" sz="4400" b="0" strike="noStrike" spc="-46" dirty="0">
                <a:solidFill>
                  <a:srgbClr val="385622"/>
                </a:solidFill>
                <a:latin typeface="Arial"/>
                <a:ea typeface="DejaVu Sans"/>
              </a:rPr>
              <a:t> </a:t>
            </a:r>
            <a:r>
              <a:rPr lang="cs-CZ" sz="4400" b="0" strike="noStrike" spc="-21" dirty="0">
                <a:solidFill>
                  <a:srgbClr val="385622"/>
                </a:solidFill>
                <a:latin typeface="Arial"/>
                <a:ea typeface="DejaVu Sans"/>
              </a:rPr>
              <a:t>stav</a:t>
            </a:r>
            <a:endParaRPr lang="cs-CZ" sz="4400" b="0" strike="noStrike" spc="-1" dirty="0">
              <a:latin typeface="Arial"/>
            </a:endParaRPr>
          </a:p>
        </p:txBody>
      </p:sp>
      <p:sp>
        <p:nvSpPr>
          <p:cNvPr id="133" name="CustomShape 2"/>
          <p:cNvSpPr/>
          <p:nvPr/>
        </p:nvSpPr>
        <p:spPr>
          <a:xfrm>
            <a:off x="1143000" y="1574280"/>
            <a:ext cx="9871560" cy="45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41200" indent="-227880">
              <a:lnSpc>
                <a:spcPct val="90000"/>
              </a:lnSpc>
              <a:spcBef>
                <a:spcPts val="340"/>
              </a:spcBef>
              <a:buClr>
                <a:srgbClr val="A6B727"/>
              </a:buClr>
              <a:buSzPct val="80000"/>
              <a:buFont typeface="Corbel"/>
              <a:buChar char="•"/>
            </a:pPr>
            <a:r>
              <a:rPr lang="cs-CZ" sz="2800" b="0" strike="noStrike" spc="-12" dirty="0">
                <a:latin typeface="Calibri"/>
                <a:ea typeface="DejaVu Sans"/>
              </a:rPr>
              <a:t>Dokončeny</a:t>
            </a:r>
            <a:r>
              <a:rPr lang="cs-CZ" sz="2800" b="0" strike="noStrike" spc="-86" dirty="0">
                <a:latin typeface="Calibri"/>
                <a:ea typeface="DejaVu Sans"/>
              </a:rPr>
              <a:t> </a:t>
            </a:r>
            <a:r>
              <a:rPr lang="cs-CZ" sz="2800" b="0" strike="noStrike" spc="-1" dirty="0">
                <a:latin typeface="Calibri"/>
                <a:ea typeface="DejaVu Sans"/>
              </a:rPr>
              <a:t>technické</a:t>
            </a:r>
            <a:r>
              <a:rPr lang="cs-CZ" sz="2800" b="0" strike="noStrike" spc="-41" dirty="0">
                <a:latin typeface="Calibri"/>
                <a:ea typeface="DejaVu Sans"/>
              </a:rPr>
              <a:t> </a:t>
            </a:r>
            <a:r>
              <a:rPr lang="cs-CZ" sz="2800" b="0" strike="noStrike" spc="-12" dirty="0">
                <a:latin typeface="Calibri"/>
                <a:ea typeface="DejaVu Sans"/>
              </a:rPr>
              <a:t>konzultace</a:t>
            </a:r>
            <a:r>
              <a:rPr lang="cs-CZ" sz="2800" b="0" strike="noStrike" spc="-52" dirty="0">
                <a:latin typeface="Calibri"/>
                <a:ea typeface="DejaVu Sans"/>
              </a:rPr>
              <a:t> </a:t>
            </a:r>
            <a:r>
              <a:rPr lang="cs-CZ" sz="2800" b="0" strike="noStrike" spc="-1" dirty="0">
                <a:latin typeface="Calibri"/>
                <a:ea typeface="DejaVu Sans"/>
              </a:rPr>
              <a:t>s</a:t>
            </a:r>
            <a:r>
              <a:rPr lang="cs-CZ" sz="2800" b="0" strike="noStrike" spc="-35" dirty="0">
                <a:latin typeface="Calibri"/>
                <a:ea typeface="DejaVu Sans"/>
              </a:rPr>
              <a:t> </a:t>
            </a:r>
            <a:r>
              <a:rPr lang="cs-CZ" sz="2800" b="0" strike="noStrike" spc="-1" dirty="0">
                <a:latin typeface="Calibri"/>
                <a:ea typeface="DejaVu Sans"/>
              </a:rPr>
              <a:t>EK,</a:t>
            </a:r>
            <a:r>
              <a:rPr lang="cs-CZ" sz="2800" b="0" strike="noStrike" spc="-55" dirty="0">
                <a:latin typeface="Calibri"/>
                <a:ea typeface="DejaVu Sans"/>
              </a:rPr>
              <a:t> </a:t>
            </a:r>
            <a:r>
              <a:rPr lang="cs-CZ" sz="2800" b="0" strike="noStrike" spc="-12" dirty="0">
                <a:latin typeface="Calibri"/>
                <a:ea typeface="DejaVu Sans"/>
              </a:rPr>
              <a:t>zapracovány </a:t>
            </a:r>
            <a:r>
              <a:rPr lang="cs-CZ" sz="2800" b="0" strike="noStrike" spc="-1" dirty="0">
                <a:latin typeface="Calibri"/>
                <a:ea typeface="DejaVu Sans"/>
              </a:rPr>
              <a:t>připomínky</a:t>
            </a:r>
            <a:r>
              <a:rPr lang="cs-CZ" sz="2800" b="0" strike="noStrike" spc="-86" dirty="0">
                <a:latin typeface="Calibri"/>
                <a:ea typeface="DejaVu Sans"/>
              </a:rPr>
              <a:t> </a:t>
            </a:r>
            <a:r>
              <a:rPr lang="cs-CZ" sz="2800" b="0" strike="noStrike" spc="-1" dirty="0">
                <a:latin typeface="Calibri"/>
                <a:ea typeface="DejaVu Sans"/>
              </a:rPr>
              <a:t>(doplnění</a:t>
            </a:r>
            <a:r>
              <a:rPr lang="cs-CZ" sz="2800" b="0" strike="noStrike" spc="-75" dirty="0">
                <a:latin typeface="Calibri"/>
                <a:ea typeface="DejaVu Sans"/>
              </a:rPr>
              <a:t> </a:t>
            </a:r>
            <a:r>
              <a:rPr lang="cs-CZ" sz="2800" b="0" strike="noStrike" spc="-1" dirty="0">
                <a:latin typeface="Calibri"/>
                <a:ea typeface="DejaVu Sans"/>
              </a:rPr>
              <a:t>indikátorů,</a:t>
            </a:r>
            <a:r>
              <a:rPr lang="cs-CZ" sz="2800" b="0" strike="noStrike" spc="-66" dirty="0">
                <a:latin typeface="Calibri"/>
                <a:ea typeface="DejaVu Sans"/>
              </a:rPr>
              <a:t> </a:t>
            </a:r>
            <a:r>
              <a:rPr lang="cs-CZ" sz="2800" b="0" strike="noStrike" spc="-12" dirty="0">
                <a:latin typeface="Calibri"/>
                <a:ea typeface="DejaVu Sans"/>
              </a:rPr>
              <a:t>úprava</a:t>
            </a:r>
            <a:r>
              <a:rPr lang="cs-CZ" sz="2800" b="0" strike="noStrike" spc="-75" dirty="0">
                <a:latin typeface="Calibri"/>
                <a:ea typeface="DejaVu Sans"/>
              </a:rPr>
              <a:t> </a:t>
            </a:r>
            <a:r>
              <a:rPr lang="cs-CZ" sz="2800" b="0" strike="noStrike" spc="-12" dirty="0">
                <a:latin typeface="Calibri"/>
                <a:ea typeface="DejaVu Sans"/>
              </a:rPr>
              <a:t>navrhovaných intervencí)</a:t>
            </a:r>
            <a:endParaRPr lang="cs-CZ" sz="2800" b="0" strike="noStrike" spc="-1" dirty="0">
              <a:latin typeface="Arial"/>
            </a:endParaRPr>
          </a:p>
          <a:p>
            <a:pPr marL="12600" indent="-181440">
              <a:lnSpc>
                <a:spcPct val="100000"/>
              </a:lnSpc>
              <a:spcBef>
                <a:spcPts val="604"/>
              </a:spcBef>
              <a:buClr>
                <a:srgbClr val="A6B727"/>
              </a:buClr>
              <a:buSzPct val="80000"/>
              <a:buFont typeface="Corbel"/>
              <a:buChar char="•"/>
            </a:pPr>
            <a:r>
              <a:rPr lang="cs-CZ" sz="2800" b="0" strike="noStrike" spc="-1" dirty="0">
                <a:latin typeface="Arial"/>
                <a:ea typeface="DejaVu Sans"/>
              </a:rPr>
              <a:t>	</a:t>
            </a:r>
            <a:r>
              <a:rPr lang="cs-CZ" sz="2800" b="0" strike="noStrike" spc="-1" dirty="0">
                <a:latin typeface="Calibri"/>
                <a:ea typeface="DejaVu Sans"/>
              </a:rPr>
              <a:t>SP</a:t>
            </a:r>
            <a:r>
              <a:rPr lang="cs-CZ" sz="2800" b="0" strike="noStrike" spc="-41" dirty="0">
                <a:latin typeface="Calibri"/>
                <a:ea typeface="DejaVu Sans"/>
              </a:rPr>
              <a:t> </a:t>
            </a:r>
            <a:r>
              <a:rPr lang="cs-CZ" sz="2800" b="0" strike="noStrike" spc="-1" dirty="0">
                <a:latin typeface="Calibri"/>
                <a:ea typeface="DejaVu Sans"/>
              </a:rPr>
              <a:t>SZP</a:t>
            </a:r>
            <a:r>
              <a:rPr lang="cs-CZ" sz="2800" b="0" strike="noStrike" spc="-32" dirty="0">
                <a:latin typeface="Calibri"/>
                <a:ea typeface="DejaVu Sans"/>
              </a:rPr>
              <a:t> </a:t>
            </a:r>
            <a:r>
              <a:rPr lang="cs-CZ" sz="2800" b="0" strike="noStrike" spc="-1" dirty="0">
                <a:latin typeface="Calibri"/>
                <a:ea typeface="DejaVu Sans"/>
              </a:rPr>
              <a:t>schválen</a:t>
            </a:r>
            <a:r>
              <a:rPr lang="cs-CZ" sz="2800" b="0" strike="noStrike" spc="-26" dirty="0">
                <a:latin typeface="Calibri"/>
                <a:ea typeface="DejaVu Sans"/>
              </a:rPr>
              <a:t> </a:t>
            </a:r>
            <a:r>
              <a:rPr lang="cs-CZ" sz="2800" b="0" strike="noStrike" spc="-1" dirty="0">
                <a:latin typeface="Calibri"/>
                <a:ea typeface="DejaVu Sans"/>
              </a:rPr>
              <a:t>12.10.2022</a:t>
            </a:r>
            <a:r>
              <a:rPr lang="cs-CZ" sz="2800" b="0" strike="noStrike" spc="-72" dirty="0">
                <a:latin typeface="Calibri"/>
                <a:ea typeface="DejaVu Sans"/>
              </a:rPr>
              <a:t> </a:t>
            </a:r>
            <a:r>
              <a:rPr lang="cs-CZ" sz="2800" b="0" strike="noStrike" spc="-1" dirty="0">
                <a:latin typeface="Calibri"/>
                <a:ea typeface="DejaVu Sans"/>
              </a:rPr>
              <a:t>vládou</a:t>
            </a:r>
            <a:r>
              <a:rPr lang="cs-CZ" sz="2800" b="0" strike="noStrike" spc="-26" dirty="0">
                <a:latin typeface="Calibri"/>
                <a:ea typeface="DejaVu Sans"/>
              </a:rPr>
              <a:t> ČR</a:t>
            </a:r>
            <a:endParaRPr lang="cs-CZ" sz="2800" b="0" strike="noStrike" spc="-1" dirty="0">
              <a:latin typeface="Arial"/>
            </a:endParaRPr>
          </a:p>
          <a:p>
            <a:pPr marL="12600" indent="-181440">
              <a:lnSpc>
                <a:spcPct val="100000"/>
              </a:lnSpc>
              <a:spcBef>
                <a:spcPts val="601"/>
              </a:spcBef>
              <a:buClr>
                <a:srgbClr val="A6B727"/>
              </a:buClr>
              <a:buSzPct val="80000"/>
              <a:buFont typeface="Corbel"/>
              <a:buChar char="•"/>
            </a:pPr>
            <a:r>
              <a:rPr lang="cs-CZ" sz="2800" b="0" strike="noStrike" spc="-1" dirty="0">
                <a:latin typeface="Arial"/>
                <a:ea typeface="DejaVu Sans"/>
              </a:rPr>
              <a:t>	</a:t>
            </a:r>
            <a:r>
              <a:rPr lang="cs-CZ" sz="2800" b="0" strike="noStrike" spc="-1" dirty="0">
                <a:latin typeface="Calibri"/>
                <a:ea typeface="DejaVu Sans"/>
              </a:rPr>
              <a:t>finální</a:t>
            </a:r>
            <a:r>
              <a:rPr lang="cs-CZ" sz="2800" b="0" strike="noStrike" spc="-52" dirty="0">
                <a:latin typeface="Calibri"/>
                <a:ea typeface="DejaVu Sans"/>
              </a:rPr>
              <a:t> </a:t>
            </a:r>
            <a:r>
              <a:rPr lang="cs-CZ" sz="2800" b="0" strike="noStrike" spc="-1" dirty="0">
                <a:latin typeface="Calibri"/>
                <a:ea typeface="DejaVu Sans"/>
              </a:rPr>
              <a:t>verze</a:t>
            </a:r>
            <a:r>
              <a:rPr lang="cs-CZ" sz="2800" b="0" strike="noStrike" spc="-21" dirty="0">
                <a:latin typeface="Calibri"/>
                <a:ea typeface="DejaVu Sans"/>
              </a:rPr>
              <a:t> </a:t>
            </a:r>
            <a:r>
              <a:rPr lang="cs-CZ" sz="2800" b="0" strike="noStrike" spc="-1" dirty="0">
                <a:latin typeface="Calibri"/>
                <a:ea typeface="DejaVu Sans"/>
              </a:rPr>
              <a:t>SP</a:t>
            </a:r>
            <a:r>
              <a:rPr lang="cs-CZ" sz="2800" b="0" strike="noStrike" spc="-32" dirty="0">
                <a:latin typeface="Calibri"/>
                <a:ea typeface="DejaVu Sans"/>
              </a:rPr>
              <a:t> </a:t>
            </a:r>
            <a:r>
              <a:rPr lang="cs-CZ" sz="2800" b="0" strike="noStrike" spc="-1" dirty="0">
                <a:latin typeface="Calibri"/>
                <a:ea typeface="DejaVu Sans"/>
              </a:rPr>
              <a:t>SZP</a:t>
            </a:r>
            <a:r>
              <a:rPr lang="cs-CZ" sz="2800" b="0" strike="noStrike" spc="-35" dirty="0">
                <a:latin typeface="Calibri"/>
                <a:ea typeface="DejaVu Sans"/>
              </a:rPr>
              <a:t> </a:t>
            </a:r>
            <a:r>
              <a:rPr lang="cs-CZ" sz="2800" b="0" strike="noStrike" spc="-1" dirty="0">
                <a:latin typeface="Calibri"/>
                <a:ea typeface="DejaVu Sans"/>
              </a:rPr>
              <a:t>oficiálně</a:t>
            </a:r>
            <a:r>
              <a:rPr lang="cs-CZ" sz="2800" b="0" strike="noStrike" spc="-15" dirty="0">
                <a:latin typeface="Calibri"/>
                <a:ea typeface="DejaVu Sans"/>
              </a:rPr>
              <a:t> </a:t>
            </a:r>
            <a:r>
              <a:rPr lang="cs-CZ" sz="2800" b="0" strike="noStrike" spc="-1" dirty="0">
                <a:latin typeface="Calibri"/>
                <a:ea typeface="DejaVu Sans"/>
              </a:rPr>
              <a:t>zaslána</a:t>
            </a:r>
            <a:r>
              <a:rPr lang="cs-CZ" sz="2800" b="0" strike="noStrike" spc="-15" dirty="0">
                <a:latin typeface="Calibri"/>
                <a:ea typeface="DejaVu Sans"/>
              </a:rPr>
              <a:t> </a:t>
            </a:r>
            <a:r>
              <a:rPr lang="cs-CZ" sz="2800" b="0" strike="noStrike" spc="-1" dirty="0">
                <a:latin typeface="Calibri"/>
                <a:ea typeface="DejaVu Sans"/>
              </a:rPr>
              <a:t>na</a:t>
            </a:r>
            <a:r>
              <a:rPr lang="cs-CZ" sz="2800" b="0" strike="noStrike" spc="-32" dirty="0">
                <a:latin typeface="Calibri"/>
                <a:ea typeface="DejaVu Sans"/>
              </a:rPr>
              <a:t> </a:t>
            </a:r>
            <a:r>
              <a:rPr lang="cs-CZ" sz="2800" b="0" strike="noStrike" spc="-26" dirty="0">
                <a:latin typeface="Calibri"/>
                <a:ea typeface="DejaVu Sans"/>
              </a:rPr>
              <a:t>EK</a:t>
            </a:r>
          </a:p>
          <a:p>
            <a:pPr marL="12600" indent="-181440">
              <a:lnSpc>
                <a:spcPct val="100000"/>
              </a:lnSpc>
              <a:spcBef>
                <a:spcPts val="601"/>
              </a:spcBef>
              <a:buClr>
                <a:srgbClr val="A6B727"/>
              </a:buClr>
              <a:buSzPct val="80000"/>
              <a:buFont typeface="Corbel"/>
              <a:buChar char="•"/>
            </a:pPr>
            <a:r>
              <a:rPr lang="cs-CZ" sz="2800" spc="-26" dirty="0">
                <a:latin typeface="Calibri"/>
              </a:rPr>
              <a:t>         24. 11. 2022 – SP schválen EK</a:t>
            </a:r>
            <a:endParaRPr lang="cs-CZ" sz="2800" spc="-1" dirty="0">
              <a:latin typeface="Arial"/>
            </a:endParaRPr>
          </a:p>
          <a:p>
            <a:pPr marL="12600" indent="-181440">
              <a:lnSpc>
                <a:spcPct val="100000"/>
              </a:lnSpc>
              <a:spcBef>
                <a:spcPts val="601"/>
              </a:spcBef>
              <a:buClr>
                <a:srgbClr val="A6B727"/>
              </a:buClr>
              <a:buSzPct val="80000"/>
              <a:buFont typeface="Corbel"/>
              <a:buChar char="•"/>
            </a:pPr>
            <a:r>
              <a:rPr lang="cs-CZ" sz="2800" b="0" strike="noStrike" spc="-1" dirty="0">
                <a:latin typeface="Arial"/>
                <a:ea typeface="DejaVu Sans"/>
              </a:rPr>
              <a:t>       </a:t>
            </a:r>
            <a:r>
              <a:rPr lang="cs-CZ" sz="2800" b="0" strike="noStrike" spc="-1" dirty="0">
                <a:latin typeface="Calibri"/>
                <a:ea typeface="DejaVu Sans"/>
              </a:rPr>
              <a:t>probíhá</a:t>
            </a:r>
            <a:r>
              <a:rPr lang="cs-CZ" sz="2800" b="0" strike="noStrike" spc="-72" dirty="0">
                <a:latin typeface="Calibri"/>
                <a:ea typeface="DejaVu Sans"/>
              </a:rPr>
              <a:t> </a:t>
            </a:r>
            <a:r>
              <a:rPr lang="cs-CZ" sz="2800" b="0" strike="noStrike" spc="-12" dirty="0">
                <a:latin typeface="Calibri"/>
                <a:ea typeface="DejaVu Sans"/>
              </a:rPr>
              <a:t>příprava</a:t>
            </a:r>
            <a:r>
              <a:rPr lang="cs-CZ" sz="2800" b="0" strike="noStrike" spc="-55" dirty="0">
                <a:latin typeface="Calibri"/>
                <a:ea typeface="DejaVu Sans"/>
              </a:rPr>
              <a:t> </a:t>
            </a:r>
            <a:r>
              <a:rPr lang="cs-CZ" sz="2800" b="0" strike="noStrike" spc="-1" dirty="0">
                <a:latin typeface="Calibri"/>
                <a:ea typeface="DejaVu Sans"/>
              </a:rPr>
              <a:t>NV</a:t>
            </a:r>
            <a:r>
              <a:rPr lang="cs-CZ" sz="2800" b="0" strike="noStrike" spc="-52" dirty="0">
                <a:latin typeface="Calibri"/>
                <a:ea typeface="DejaVu Sans"/>
              </a:rPr>
              <a:t> </a:t>
            </a:r>
            <a:r>
              <a:rPr lang="cs-CZ" sz="2800" b="0" strike="noStrike" spc="-1" dirty="0">
                <a:latin typeface="Calibri"/>
                <a:ea typeface="DejaVu Sans"/>
              </a:rPr>
              <a:t>jednotlivých</a:t>
            </a:r>
            <a:r>
              <a:rPr lang="cs-CZ" sz="2800" b="0" strike="noStrike" spc="-66" dirty="0">
                <a:latin typeface="Calibri"/>
                <a:ea typeface="DejaVu Sans"/>
              </a:rPr>
              <a:t> </a:t>
            </a:r>
            <a:r>
              <a:rPr lang="cs-CZ" sz="2800" b="0" strike="noStrike" spc="-12" dirty="0">
                <a:latin typeface="Calibri"/>
                <a:ea typeface="DejaVu Sans"/>
              </a:rPr>
              <a:t>intervencí, </a:t>
            </a:r>
            <a:r>
              <a:rPr lang="cs-CZ" sz="2800" b="0" strike="noStrike" spc="-1" dirty="0">
                <a:latin typeface="Calibri"/>
                <a:ea typeface="DejaVu Sans"/>
              </a:rPr>
              <a:t>snaha</a:t>
            </a:r>
            <a:r>
              <a:rPr lang="cs-CZ" sz="2800" b="0" strike="noStrike" spc="-46" dirty="0">
                <a:latin typeface="Calibri"/>
                <a:ea typeface="DejaVu Sans"/>
              </a:rPr>
              <a:t> </a:t>
            </a:r>
            <a:r>
              <a:rPr lang="cs-CZ" sz="2800" b="0" strike="noStrike" spc="-1" dirty="0">
                <a:latin typeface="Calibri"/>
                <a:ea typeface="DejaVu Sans"/>
              </a:rPr>
              <a:t>o</a:t>
            </a:r>
            <a:endParaRPr lang="cs-CZ" sz="2800" b="0" strike="noStrike" spc="-52" dirty="0">
              <a:latin typeface="Calibri"/>
              <a:ea typeface="DejaVu Sans"/>
            </a:endParaRPr>
          </a:p>
          <a:p>
            <a:pPr>
              <a:lnSpc>
                <a:spcPct val="100000"/>
              </a:lnSpc>
              <a:spcBef>
                <a:spcPts val="601"/>
              </a:spcBef>
              <a:buClr>
                <a:srgbClr val="A6B727"/>
              </a:buClr>
              <a:buSzPct val="80000"/>
            </a:pPr>
            <a:r>
              <a:rPr lang="cs-CZ" sz="2800" spc="-52" dirty="0">
                <a:latin typeface="Calibri"/>
                <a:ea typeface="DejaVu Sans"/>
              </a:rPr>
              <a:t>            </a:t>
            </a:r>
            <a:r>
              <a:rPr lang="cs-CZ" sz="2800" b="0" strike="noStrike" spc="-1" dirty="0">
                <a:latin typeface="Calibri"/>
                <a:ea typeface="DejaVu Sans"/>
              </a:rPr>
              <a:t>zohlednění</a:t>
            </a:r>
            <a:r>
              <a:rPr lang="cs-CZ" sz="2800" b="0" strike="noStrike" spc="-66" dirty="0">
                <a:latin typeface="Calibri"/>
                <a:ea typeface="DejaVu Sans"/>
              </a:rPr>
              <a:t> </a:t>
            </a:r>
            <a:r>
              <a:rPr lang="cs-CZ" sz="2800" b="0" strike="noStrike" spc="-1" dirty="0">
                <a:latin typeface="Calibri"/>
                <a:ea typeface="DejaVu Sans"/>
              </a:rPr>
              <a:t>nejnovějších</a:t>
            </a:r>
            <a:r>
              <a:rPr lang="cs-CZ" sz="2800" b="0" strike="noStrike" spc="-41" dirty="0">
                <a:latin typeface="Calibri"/>
                <a:ea typeface="DejaVu Sans"/>
              </a:rPr>
              <a:t> </a:t>
            </a:r>
            <a:r>
              <a:rPr lang="cs-CZ" sz="2800" b="0" strike="noStrike" spc="-1" dirty="0">
                <a:latin typeface="Calibri"/>
                <a:ea typeface="DejaVu Sans"/>
              </a:rPr>
              <a:t>poznatků</a:t>
            </a:r>
            <a:r>
              <a:rPr lang="cs-CZ" sz="2800" b="0" strike="noStrike" spc="-60" dirty="0">
                <a:latin typeface="Calibri"/>
                <a:ea typeface="DejaVu Sans"/>
              </a:rPr>
              <a:t> </a:t>
            </a:r>
            <a:r>
              <a:rPr lang="cs-CZ" sz="2800" b="0" strike="noStrike" spc="-1" dirty="0">
                <a:latin typeface="Calibri"/>
                <a:ea typeface="DejaVu Sans"/>
              </a:rPr>
              <a:t>z</a:t>
            </a:r>
            <a:r>
              <a:rPr lang="cs-CZ" sz="2800" b="0" strike="noStrike" spc="-46" dirty="0">
                <a:latin typeface="Calibri"/>
                <a:ea typeface="DejaVu Sans"/>
              </a:rPr>
              <a:t> </a:t>
            </a:r>
            <a:r>
              <a:rPr lang="cs-CZ" sz="2800" b="0" strike="noStrike" spc="-12" dirty="0">
                <a:latin typeface="Calibri"/>
                <a:ea typeface="DejaVu Sans"/>
              </a:rPr>
              <a:t>praxe</a:t>
            </a:r>
            <a:endParaRPr lang="cs-CZ" sz="2800" b="0" strike="noStrike" spc="-1" dirty="0">
              <a:latin typeface="Arial"/>
            </a:endParaRPr>
          </a:p>
          <a:p>
            <a:pPr marL="12600" indent="-181440">
              <a:lnSpc>
                <a:spcPct val="100000"/>
              </a:lnSpc>
              <a:spcBef>
                <a:spcPts val="601"/>
              </a:spcBef>
              <a:buClr>
                <a:srgbClr val="A6B727"/>
              </a:buClr>
              <a:buSzPct val="80000"/>
              <a:buFont typeface="Corbel"/>
              <a:buChar char="•"/>
            </a:pPr>
            <a:r>
              <a:rPr lang="cs-CZ" sz="2800" b="0" strike="noStrike" spc="-1" dirty="0">
                <a:latin typeface="Arial"/>
                <a:ea typeface="DejaVu Sans"/>
              </a:rPr>
              <a:t>	</a:t>
            </a:r>
            <a:r>
              <a:rPr lang="cs-CZ" sz="2800" b="0" strike="noStrike" spc="-1" dirty="0">
                <a:latin typeface="Calibri"/>
                <a:ea typeface="DejaVu Sans"/>
              </a:rPr>
              <a:t>účinnost</a:t>
            </a:r>
            <a:r>
              <a:rPr lang="cs-CZ" sz="2800" b="0" strike="noStrike" spc="-41" dirty="0">
                <a:latin typeface="Calibri"/>
                <a:ea typeface="DejaVu Sans"/>
              </a:rPr>
              <a:t> </a:t>
            </a:r>
            <a:r>
              <a:rPr lang="cs-CZ" sz="2800" b="0" strike="noStrike" spc="-1" dirty="0">
                <a:latin typeface="Calibri"/>
                <a:ea typeface="DejaVu Sans"/>
              </a:rPr>
              <a:t>NV</a:t>
            </a:r>
            <a:r>
              <a:rPr lang="cs-CZ" sz="2800" b="0" strike="noStrike" spc="-41" dirty="0">
                <a:latin typeface="Calibri"/>
                <a:ea typeface="DejaVu Sans"/>
              </a:rPr>
              <a:t> </a:t>
            </a:r>
            <a:r>
              <a:rPr lang="cs-CZ" sz="2800" b="0" strike="noStrike" spc="-1" dirty="0">
                <a:latin typeface="Calibri"/>
                <a:ea typeface="DejaVu Sans"/>
              </a:rPr>
              <a:t>ANC,</a:t>
            </a:r>
            <a:r>
              <a:rPr lang="cs-CZ" sz="2800" b="0" strike="noStrike" spc="-26" dirty="0">
                <a:latin typeface="Calibri"/>
                <a:ea typeface="DejaVu Sans"/>
              </a:rPr>
              <a:t> </a:t>
            </a:r>
            <a:r>
              <a:rPr lang="cs-CZ" sz="2800" b="0" strike="noStrike" spc="-21" dirty="0">
                <a:latin typeface="Calibri"/>
                <a:ea typeface="DejaVu Sans"/>
              </a:rPr>
              <a:t>NATURA</a:t>
            </a:r>
            <a:r>
              <a:rPr lang="cs-CZ" sz="2800" b="0" strike="noStrike" spc="-35" dirty="0">
                <a:latin typeface="Calibri"/>
                <a:ea typeface="DejaVu Sans"/>
              </a:rPr>
              <a:t> </a:t>
            </a:r>
            <a:r>
              <a:rPr lang="cs-CZ" sz="2800" b="0" strike="noStrike" spc="-1" dirty="0">
                <a:latin typeface="Calibri"/>
                <a:ea typeface="DejaVu Sans"/>
              </a:rPr>
              <a:t>2000,</a:t>
            </a:r>
            <a:r>
              <a:rPr lang="cs-CZ" sz="2800" b="0" strike="noStrike" spc="-52" dirty="0">
                <a:latin typeface="Calibri"/>
                <a:ea typeface="DejaVu Sans"/>
              </a:rPr>
              <a:t> </a:t>
            </a:r>
            <a:r>
              <a:rPr lang="cs-CZ" sz="2800" b="0" strike="noStrike" spc="-21" dirty="0">
                <a:latin typeface="Calibri"/>
                <a:ea typeface="DejaVu Sans"/>
              </a:rPr>
              <a:t>AEKO,</a:t>
            </a:r>
            <a:r>
              <a:rPr lang="cs-CZ" sz="2800" b="0" strike="noStrike" spc="-52" dirty="0">
                <a:latin typeface="Calibri"/>
                <a:ea typeface="DejaVu Sans"/>
              </a:rPr>
              <a:t> </a:t>
            </a:r>
            <a:r>
              <a:rPr lang="cs-CZ" sz="2800" b="0" strike="noStrike" spc="-1" dirty="0">
                <a:latin typeface="Calibri"/>
                <a:ea typeface="DejaVu Sans"/>
              </a:rPr>
              <a:t>EZ,</a:t>
            </a:r>
            <a:r>
              <a:rPr lang="cs-CZ" sz="2800" b="0" strike="noStrike" spc="-32" dirty="0">
                <a:latin typeface="Calibri"/>
                <a:ea typeface="DejaVu Sans"/>
              </a:rPr>
              <a:t> </a:t>
            </a:r>
            <a:r>
              <a:rPr lang="cs-CZ" sz="2800" b="0" strike="noStrike" spc="-1" dirty="0">
                <a:latin typeface="Calibri"/>
                <a:ea typeface="DejaVu Sans"/>
              </a:rPr>
              <a:t>ALS,</a:t>
            </a:r>
            <a:r>
              <a:rPr lang="cs-CZ" sz="2800" b="0" strike="noStrike" spc="-21" dirty="0">
                <a:latin typeface="Calibri"/>
                <a:ea typeface="DejaVu Sans"/>
              </a:rPr>
              <a:t> </a:t>
            </a:r>
            <a:r>
              <a:rPr lang="cs-CZ" sz="2800" b="0" strike="noStrike" spc="-1" dirty="0">
                <a:latin typeface="Calibri"/>
                <a:ea typeface="DejaVu Sans"/>
              </a:rPr>
              <a:t>AMR</a:t>
            </a:r>
            <a:r>
              <a:rPr lang="cs-CZ" sz="2800" b="0" strike="noStrike" spc="-26" dirty="0">
                <a:latin typeface="Calibri"/>
                <a:ea typeface="DejaVu Sans"/>
              </a:rPr>
              <a:t> </a:t>
            </a:r>
            <a:r>
              <a:rPr lang="cs-CZ" sz="2800" b="0" strike="noStrike" spc="-52" dirty="0">
                <a:latin typeface="Calibri"/>
                <a:ea typeface="DejaVu Sans"/>
              </a:rPr>
              <a:t>a </a:t>
            </a:r>
            <a:r>
              <a:rPr lang="cs-CZ" sz="2800" b="0" strike="noStrike" spc="-1" dirty="0">
                <a:latin typeface="Calibri"/>
                <a:ea typeface="DejaVu Sans"/>
              </a:rPr>
              <a:t>DŽPZ</a:t>
            </a:r>
          </a:p>
          <a:p>
            <a:pPr>
              <a:lnSpc>
                <a:spcPct val="100000"/>
              </a:lnSpc>
              <a:spcBef>
                <a:spcPts val="601"/>
              </a:spcBef>
              <a:buClr>
                <a:srgbClr val="A6B727"/>
              </a:buClr>
              <a:buSzPct val="80000"/>
            </a:pPr>
            <a:r>
              <a:rPr lang="cs-CZ" sz="2800" spc="-1" dirty="0">
                <a:latin typeface="Calibri"/>
                <a:ea typeface="DejaVu Sans"/>
              </a:rPr>
              <a:t>           </a:t>
            </a:r>
            <a:r>
              <a:rPr lang="cs-CZ" sz="2800" b="0" strike="noStrike" spc="-32" dirty="0">
                <a:latin typeface="Calibri"/>
                <a:ea typeface="DejaVu Sans"/>
              </a:rPr>
              <a:t> </a:t>
            </a:r>
            <a:r>
              <a:rPr lang="cs-CZ" sz="2800" b="0" strike="noStrike" spc="-1" dirty="0">
                <a:latin typeface="Calibri"/>
                <a:ea typeface="DejaVu Sans"/>
              </a:rPr>
              <a:t>k</a:t>
            </a:r>
            <a:r>
              <a:rPr lang="cs-CZ" sz="2800" b="0" strike="noStrike" spc="-21" dirty="0">
                <a:latin typeface="Calibri"/>
                <a:ea typeface="DejaVu Sans"/>
              </a:rPr>
              <a:t> </a:t>
            </a:r>
            <a:r>
              <a:rPr lang="cs-CZ" sz="2800" b="0" strike="noStrike" spc="-1" dirty="0">
                <a:latin typeface="Calibri"/>
                <a:ea typeface="DejaVu Sans"/>
              </a:rPr>
              <a:t>1.</a:t>
            </a:r>
            <a:r>
              <a:rPr lang="cs-CZ" sz="2800" b="0" strike="noStrike" spc="-35" dirty="0">
                <a:latin typeface="Calibri"/>
                <a:ea typeface="DejaVu Sans"/>
              </a:rPr>
              <a:t> </a:t>
            </a:r>
            <a:r>
              <a:rPr lang="cs-CZ" sz="2800" b="0" strike="noStrike" spc="-1" dirty="0">
                <a:latin typeface="Calibri"/>
                <a:ea typeface="DejaVu Sans"/>
              </a:rPr>
              <a:t>4.</a:t>
            </a:r>
            <a:r>
              <a:rPr lang="cs-CZ" sz="2800" b="0" strike="noStrike" spc="-15" dirty="0">
                <a:latin typeface="Calibri"/>
                <a:ea typeface="DejaVu Sans"/>
              </a:rPr>
              <a:t> </a:t>
            </a:r>
            <a:r>
              <a:rPr lang="cs-CZ" sz="2800" b="0" strike="noStrike" spc="-21" dirty="0">
                <a:latin typeface="Calibri"/>
                <a:ea typeface="DejaVu Sans"/>
              </a:rPr>
              <a:t>2022</a:t>
            </a:r>
            <a:endParaRPr lang="cs-CZ" sz="28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BB8B7E-5024-4184-B3E6-F8DD8F055A8E}"/>
              </a:ext>
            </a:extLst>
          </p:cNvPr>
          <p:cNvSpPr>
            <a:spLocks noGrp="1"/>
          </p:cNvSpPr>
          <p:nvPr>
            <p:ph type="title"/>
          </p:nvPr>
        </p:nvSpPr>
        <p:spPr>
          <a:xfrm>
            <a:off x="492369" y="309489"/>
            <a:ext cx="10888394" cy="689317"/>
          </a:xfrm>
        </p:spPr>
        <p:txBody>
          <a:bodyPr>
            <a:normAutofit/>
          </a:bodyPr>
          <a:lstStyle/>
          <a:p>
            <a:pPr algn="ctr"/>
            <a:r>
              <a:rPr lang="cs-CZ" dirty="0"/>
              <a:t>Přehled váhových koeficientů</a:t>
            </a:r>
          </a:p>
        </p:txBody>
      </p:sp>
      <p:sp>
        <p:nvSpPr>
          <p:cNvPr id="3" name="Zástupný symbol pro obsah 2">
            <a:extLst>
              <a:ext uri="{FF2B5EF4-FFF2-40B4-BE49-F238E27FC236}">
                <a16:creationId xmlns:a16="http://schemas.microsoft.com/office/drawing/2014/main" xmlns="" id="{BD70807C-DC7D-4F00-B76B-07D3D1510E93}"/>
              </a:ext>
            </a:extLst>
          </p:cNvPr>
          <p:cNvSpPr>
            <a:spLocks noGrp="1"/>
          </p:cNvSpPr>
          <p:nvPr>
            <p:ph idx="1"/>
          </p:nvPr>
        </p:nvSpPr>
        <p:spPr>
          <a:xfrm>
            <a:off x="492369" y="998806"/>
            <a:ext cx="11113477" cy="5120640"/>
          </a:xfrm>
        </p:spPr>
        <p:txBody>
          <a:bodyPr>
            <a:normAutofit fontScale="92500" lnSpcReduction="10000"/>
          </a:bodyPr>
          <a:lstStyle/>
          <a:p>
            <a:endParaRPr lang="cs-CZ" dirty="0"/>
          </a:p>
          <a:p>
            <a:endParaRPr lang="cs-CZ" dirty="0"/>
          </a:p>
          <a:p>
            <a:r>
              <a:rPr lang="cs-CZ" sz="2400" dirty="0"/>
              <a:t>krajinný prvek-travnatá údolnice 			1,5 	</a:t>
            </a:r>
          </a:p>
          <a:p>
            <a:r>
              <a:rPr lang="cs-CZ" sz="2400" dirty="0"/>
              <a:t>meziplodiny 					0,3 	</a:t>
            </a:r>
          </a:p>
          <a:p>
            <a:r>
              <a:rPr lang="cs-CZ" sz="2400" dirty="0"/>
              <a:t>ochranný pás podle DZES 7 b) 			1 	</a:t>
            </a:r>
          </a:p>
          <a:p>
            <a:r>
              <a:rPr lang="cs-CZ" sz="2400" dirty="0"/>
              <a:t>ozeleněný kolejový řádek 				1 	</a:t>
            </a:r>
          </a:p>
          <a:p>
            <a:r>
              <a:rPr lang="cs-CZ" sz="2400" dirty="0"/>
              <a:t>ochranný pás podle agrolesnictví, </a:t>
            </a:r>
            <a:r>
              <a:rPr lang="cs-CZ" sz="2400" dirty="0" err="1"/>
              <a:t>biopás</a:t>
            </a:r>
            <a:r>
              <a:rPr lang="cs-CZ" sz="2400" dirty="0"/>
              <a:t> 		1 	</a:t>
            </a:r>
          </a:p>
          <a:p>
            <a:r>
              <a:rPr lang="cs-CZ" sz="2400" dirty="0"/>
              <a:t>plodiny dusík vázající 				1 	</a:t>
            </a:r>
          </a:p>
          <a:p>
            <a:r>
              <a:rPr lang="cs-CZ" sz="2400" dirty="0"/>
              <a:t>ochranný pás typu souvrať 				1 	</a:t>
            </a:r>
          </a:p>
          <a:p>
            <a:r>
              <a:rPr lang="cs-CZ" sz="2400" dirty="0"/>
              <a:t>úhor s porostem 					1 	</a:t>
            </a:r>
          </a:p>
          <a:p>
            <a:endParaRPr lang="cs-CZ" dirty="0"/>
          </a:p>
          <a:p>
            <a:endParaRPr lang="cs-CZ" dirty="0"/>
          </a:p>
        </p:txBody>
      </p:sp>
    </p:spTree>
    <p:extLst>
      <p:ext uri="{BB962C8B-B14F-4D97-AF65-F5344CB8AC3E}">
        <p14:creationId xmlns:p14="http://schemas.microsoft.com/office/powerpoint/2010/main" val="16716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B3D6CA-7B81-4D40-A908-348281F2A115}"/>
              </a:ext>
            </a:extLst>
          </p:cNvPr>
          <p:cNvSpPr>
            <a:spLocks noGrp="1"/>
          </p:cNvSpPr>
          <p:nvPr>
            <p:ph type="title"/>
          </p:nvPr>
        </p:nvSpPr>
        <p:spPr>
          <a:xfrm>
            <a:off x="1014176" y="281353"/>
            <a:ext cx="10478079" cy="928469"/>
          </a:xfrm>
        </p:spPr>
        <p:txBody>
          <a:bodyPr>
            <a:normAutofit/>
          </a:bodyPr>
          <a:lstStyle/>
          <a:p>
            <a:pPr algn="ctr"/>
            <a:r>
              <a:rPr lang="cs-CZ" b="1" dirty="0"/>
              <a:t>Krajinné prvky, včetně zákazu ořezu keřů a stromů </a:t>
            </a:r>
            <a:endParaRPr lang="cs-CZ" dirty="0"/>
          </a:p>
        </p:txBody>
      </p:sp>
      <p:sp>
        <p:nvSpPr>
          <p:cNvPr id="3" name="Zástupný symbol pro obsah 2">
            <a:extLst>
              <a:ext uri="{FF2B5EF4-FFF2-40B4-BE49-F238E27FC236}">
                <a16:creationId xmlns:a16="http://schemas.microsoft.com/office/drawing/2014/main" xmlns="" id="{39C780D8-3E4B-402F-BAB4-CBE9C2C591C6}"/>
              </a:ext>
            </a:extLst>
          </p:cNvPr>
          <p:cNvSpPr>
            <a:spLocks noGrp="1"/>
          </p:cNvSpPr>
          <p:nvPr>
            <p:ph idx="1"/>
          </p:nvPr>
        </p:nvSpPr>
        <p:spPr>
          <a:xfrm>
            <a:off x="576775" y="1111348"/>
            <a:ext cx="10915480" cy="4867421"/>
          </a:xfrm>
        </p:spPr>
        <p:txBody>
          <a:bodyPr>
            <a:normAutofit lnSpcReduction="10000"/>
          </a:bodyPr>
          <a:lstStyle/>
          <a:p>
            <a:pPr marL="0" indent="0">
              <a:buNone/>
            </a:pPr>
            <a:endParaRPr lang="cs-CZ" sz="2400" dirty="0"/>
          </a:p>
          <a:p>
            <a:pPr marL="0" indent="0">
              <a:buNone/>
            </a:pPr>
            <a:endParaRPr lang="cs-CZ" sz="2400" dirty="0"/>
          </a:p>
          <a:p>
            <a:pPr marL="0" indent="0">
              <a:buNone/>
            </a:pPr>
            <a:r>
              <a:rPr lang="cs-CZ" sz="2400" dirty="0"/>
              <a:t>Podmínky standardu dále přebírají podmínky současného standardu DZES 7 Zachování a nepoškozování veškerých krajinných prvků, včetně zákazu ořezu keřů a stromů v období hnízdění a odchovu mláďat. </a:t>
            </a:r>
          </a:p>
          <a:p>
            <a:pPr marL="0" indent="0">
              <a:buNone/>
            </a:pPr>
            <a:r>
              <a:rPr lang="cs-CZ" sz="2400" b="1" dirty="0"/>
              <a:t>Nesmí tedy dojít </a:t>
            </a:r>
            <a:endParaRPr lang="cs-CZ" sz="2400" dirty="0"/>
          </a:p>
          <a:p>
            <a:r>
              <a:rPr lang="cs-CZ" sz="2400" dirty="0"/>
              <a:t>•k </a:t>
            </a:r>
            <a:r>
              <a:rPr lang="cs-CZ" sz="2400" b="1" dirty="0"/>
              <a:t>poškození krajinných prvků </a:t>
            </a:r>
            <a:r>
              <a:rPr lang="cs-CZ" sz="2400" dirty="0"/>
              <a:t>stanovených podle nařízení vlády č. 307/2014 Sb. nebo jakýchkoli jiných krajinných prvků odpovídajících definici uvedené nařízením vlády, </a:t>
            </a:r>
          </a:p>
          <a:p>
            <a:r>
              <a:rPr lang="cs-CZ" sz="2400" dirty="0"/>
              <a:t>•k </a:t>
            </a:r>
            <a:r>
              <a:rPr lang="cs-CZ" sz="2400" b="1" dirty="0"/>
              <a:t>ořezu dřevin </a:t>
            </a:r>
            <a:r>
              <a:rPr lang="cs-CZ" sz="2400" dirty="0"/>
              <a:t>v období od 1. dubna do 31. října. </a:t>
            </a:r>
          </a:p>
          <a:p>
            <a:endParaRPr lang="cs-CZ" dirty="0"/>
          </a:p>
        </p:txBody>
      </p:sp>
    </p:spTree>
    <p:extLst>
      <p:ext uri="{BB962C8B-B14F-4D97-AF65-F5344CB8AC3E}">
        <p14:creationId xmlns:p14="http://schemas.microsoft.com/office/powerpoint/2010/main" val="305465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876F62D-337D-4684-B142-961C019F77C1}"/>
              </a:ext>
            </a:extLst>
          </p:cNvPr>
          <p:cNvSpPr>
            <a:spLocks noGrp="1"/>
          </p:cNvSpPr>
          <p:nvPr>
            <p:ph type="title"/>
          </p:nvPr>
        </p:nvSpPr>
        <p:spPr/>
        <p:txBody>
          <a:bodyPr/>
          <a:lstStyle/>
          <a:p>
            <a:pPr algn="ctr"/>
            <a:r>
              <a:rPr lang="cs-CZ" b="1" dirty="0"/>
              <a:t>Krajinné prvky, včetně zákazu ořezu keřů a stromů </a:t>
            </a:r>
            <a:endParaRPr lang="cs-CZ" dirty="0"/>
          </a:p>
        </p:txBody>
      </p:sp>
      <p:sp>
        <p:nvSpPr>
          <p:cNvPr id="3" name="Zástupný symbol pro obsah 2">
            <a:extLst>
              <a:ext uri="{FF2B5EF4-FFF2-40B4-BE49-F238E27FC236}">
                <a16:creationId xmlns:a16="http://schemas.microsoft.com/office/drawing/2014/main" xmlns="" id="{FBFAE7C5-EBB7-447A-8B72-0F8556D384A6}"/>
              </a:ext>
            </a:extLst>
          </p:cNvPr>
          <p:cNvSpPr>
            <a:spLocks noGrp="1"/>
          </p:cNvSpPr>
          <p:nvPr>
            <p:ph idx="1"/>
          </p:nvPr>
        </p:nvSpPr>
        <p:spPr/>
        <p:txBody>
          <a:bodyPr/>
          <a:lstStyle/>
          <a:p>
            <a:r>
              <a:rPr lang="cs-CZ" sz="2400" b="1" dirty="0"/>
              <a:t>Výjimka </a:t>
            </a:r>
            <a:r>
              <a:rPr lang="cs-CZ" sz="2400" dirty="0"/>
              <a:t>se týká pouze nezbytně nutných odborných řezů stromů, provedených prokazatelně dle standardu Řez stromů SPPK A02 002:2015 (v aktuální revizi), odborně způsobilou osobou. Za odborně způsobilou osobu se považuje: </a:t>
            </a:r>
          </a:p>
          <a:p>
            <a:r>
              <a:rPr lang="cs-CZ" sz="2400" dirty="0"/>
              <a:t>osoba s certifikátem ČCA – Český certifikovaný </a:t>
            </a:r>
            <a:r>
              <a:rPr lang="cs-CZ" sz="2400" dirty="0" err="1"/>
              <a:t>arborista</a:t>
            </a:r>
            <a:r>
              <a:rPr lang="cs-CZ" sz="2400" dirty="0"/>
              <a:t>, </a:t>
            </a:r>
          </a:p>
          <a:p>
            <a:r>
              <a:rPr lang="en-US" sz="2400" dirty="0" err="1"/>
              <a:t>osoba</a:t>
            </a:r>
            <a:r>
              <a:rPr lang="en-US" sz="2400" dirty="0"/>
              <a:t> s </a:t>
            </a:r>
            <a:r>
              <a:rPr lang="en-US" sz="2400" dirty="0" err="1"/>
              <a:t>certifikátem</a:t>
            </a:r>
            <a:r>
              <a:rPr lang="en-US" sz="2400" dirty="0"/>
              <a:t> ETW – European Tree Worker. </a:t>
            </a:r>
          </a:p>
          <a:p>
            <a:endParaRPr lang="cs-CZ" dirty="0"/>
          </a:p>
        </p:txBody>
      </p:sp>
    </p:spTree>
    <p:extLst>
      <p:ext uri="{BB962C8B-B14F-4D97-AF65-F5344CB8AC3E}">
        <p14:creationId xmlns:p14="http://schemas.microsoft.com/office/powerpoint/2010/main" val="556377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143000" y="0"/>
            <a:ext cx="9874080" cy="8613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endParaRPr lang="cs-CZ" sz="4400" b="1" strike="noStrike" spc="-1" dirty="0">
              <a:solidFill>
                <a:srgbClr val="C00000"/>
              </a:solidFill>
              <a:latin typeface="Corbel"/>
              <a:ea typeface="DejaVu Sans"/>
            </a:endParaRPr>
          </a:p>
          <a:p>
            <a:pPr>
              <a:lnSpc>
                <a:spcPct val="90000"/>
              </a:lnSpc>
            </a:pPr>
            <a:endParaRPr lang="cs-CZ" sz="4400" b="1" spc="-1" dirty="0">
              <a:solidFill>
                <a:srgbClr val="C00000"/>
              </a:solidFill>
              <a:latin typeface="Corbel"/>
              <a:ea typeface="DejaVu Sans"/>
            </a:endParaRPr>
          </a:p>
          <a:p>
            <a:pPr>
              <a:lnSpc>
                <a:spcPct val="90000"/>
              </a:lnSpc>
            </a:pPr>
            <a:endParaRPr lang="cs-CZ" sz="4400" b="1" strike="noStrike" spc="-1" dirty="0">
              <a:solidFill>
                <a:srgbClr val="C00000"/>
              </a:solidFill>
              <a:latin typeface="Corbel"/>
              <a:ea typeface="DejaVu Sans"/>
            </a:endParaRPr>
          </a:p>
          <a:p>
            <a:pPr>
              <a:lnSpc>
                <a:spcPct val="90000"/>
              </a:lnSpc>
            </a:pPr>
            <a:endParaRPr lang="cs-CZ" sz="4400" b="1" spc="-1" dirty="0">
              <a:solidFill>
                <a:srgbClr val="C00000"/>
              </a:solidFill>
              <a:latin typeface="Corbel"/>
              <a:ea typeface="DejaVu Sans"/>
            </a:endParaRPr>
          </a:p>
          <a:p>
            <a:pPr>
              <a:lnSpc>
                <a:spcPct val="90000"/>
              </a:lnSpc>
            </a:pPr>
            <a:endParaRPr lang="cs-CZ" sz="4400" b="1" strike="noStrike" spc="-1" dirty="0">
              <a:solidFill>
                <a:srgbClr val="C00000"/>
              </a:solidFill>
              <a:latin typeface="Corbel"/>
              <a:ea typeface="DejaVu Sans"/>
            </a:endParaRPr>
          </a:p>
          <a:p>
            <a:pPr>
              <a:lnSpc>
                <a:spcPct val="90000"/>
              </a:lnSpc>
            </a:pPr>
            <a:endParaRPr lang="cs-CZ" sz="4400" b="1" spc="-1" dirty="0">
              <a:solidFill>
                <a:srgbClr val="C00000"/>
              </a:solidFill>
              <a:latin typeface="Corbel"/>
              <a:ea typeface="DejaVu Sans"/>
            </a:endParaRPr>
          </a:p>
          <a:p>
            <a:pPr>
              <a:lnSpc>
                <a:spcPct val="90000"/>
              </a:lnSpc>
            </a:pPr>
            <a:endParaRPr lang="cs-CZ" sz="4400" b="1" strike="noStrike" spc="-1" dirty="0">
              <a:solidFill>
                <a:srgbClr val="C00000"/>
              </a:solidFill>
              <a:latin typeface="Corbel"/>
              <a:ea typeface="DejaVu Sans"/>
            </a:endParaRPr>
          </a:p>
          <a:p>
            <a:pPr>
              <a:lnSpc>
                <a:spcPct val="90000"/>
              </a:lnSpc>
            </a:pPr>
            <a:endParaRPr lang="cs-CZ" sz="4400" b="1" spc="-1" dirty="0">
              <a:solidFill>
                <a:srgbClr val="C00000"/>
              </a:solidFill>
              <a:latin typeface="Corbel"/>
              <a:ea typeface="DejaVu Sans"/>
            </a:endParaRPr>
          </a:p>
          <a:p>
            <a:pPr>
              <a:lnSpc>
                <a:spcPct val="90000"/>
              </a:lnSpc>
            </a:pPr>
            <a:endParaRPr lang="cs-CZ" sz="4400" b="1" strike="noStrike" spc="-1" dirty="0">
              <a:solidFill>
                <a:srgbClr val="C00000"/>
              </a:solidFill>
              <a:latin typeface="Corbel"/>
              <a:ea typeface="DejaVu Sans"/>
            </a:endParaRPr>
          </a:p>
          <a:p>
            <a:pPr>
              <a:lnSpc>
                <a:spcPct val="90000"/>
              </a:lnSpc>
            </a:pPr>
            <a:r>
              <a:rPr lang="cs-CZ" sz="4400" b="1" strike="noStrike" spc="-1" dirty="0">
                <a:solidFill>
                  <a:srgbClr val="C00000"/>
                </a:solidFill>
                <a:latin typeface="Corbel"/>
                <a:ea typeface="DejaVu Sans"/>
              </a:rPr>
              <a:t>PŘÍMÉ PLATBY OD ROKU 2023</a:t>
            </a:r>
            <a:endParaRPr lang="cs-CZ" sz="4400" b="0" strike="noStrike" spc="-1" dirty="0">
              <a:solidFill>
                <a:srgbClr val="C00000"/>
              </a:solidFill>
              <a:latin typeface="Arial"/>
            </a:endParaRPr>
          </a:p>
        </p:txBody>
      </p:sp>
      <p:sp>
        <p:nvSpPr>
          <p:cNvPr id="152" name="CustomShape 2"/>
          <p:cNvSpPr/>
          <p:nvPr/>
        </p:nvSpPr>
        <p:spPr>
          <a:xfrm>
            <a:off x="1143000" y="1072440"/>
            <a:ext cx="10708560" cy="471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gn="ctr">
              <a:lnSpc>
                <a:spcPct val="90000"/>
              </a:lnSpc>
              <a:spcBef>
                <a:spcPts val="1400"/>
              </a:spcBef>
            </a:pPr>
            <a:endParaRPr lang="cs-CZ" sz="2800" b="0" strike="noStrike" spc="-1" dirty="0">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35"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36"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0" strike="noStrike" spc="-1">
                <a:solidFill>
                  <a:srgbClr val="FFFFFF"/>
                </a:solidFill>
                <a:latin typeface="Corbel"/>
                <a:ea typeface="DejaVu Sans"/>
              </a:rPr>
              <a:t>A.  Přímé platby</a:t>
            </a:r>
            <a:endParaRPr lang="cs-CZ" sz="4400" b="0" strike="noStrike" spc="-1">
              <a:latin typeface="Arial"/>
            </a:endParaRPr>
          </a:p>
        </p:txBody>
      </p:sp>
      <p:sp>
        <p:nvSpPr>
          <p:cNvPr id="137"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8" name="CustomShape 5"/>
          <p:cNvSpPr/>
          <p:nvPr/>
        </p:nvSpPr>
        <p:spPr>
          <a:xfrm>
            <a:off x="321840" y="2658794"/>
            <a:ext cx="11115194" cy="39811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b="1" strike="noStrike" spc="-1" dirty="0">
                <a:latin typeface="Corbel"/>
                <a:ea typeface="DejaVu Sans"/>
              </a:rPr>
              <a:t>Jednotná žádost – předpokládaný termín příjmu žádostí je do 15. 5. daného kalendářního roku počínaje rokem 2023.Žadatelé budou moci podat žádost na tyto intervence:</a:t>
            </a:r>
            <a:endParaRPr lang="cs-CZ" b="0" strike="noStrike" spc="-1" dirty="0">
              <a:latin typeface="Arial"/>
            </a:endParaRPr>
          </a:p>
          <a:p>
            <a:pPr marL="45720">
              <a:lnSpc>
                <a:spcPct val="90000"/>
              </a:lnSpc>
              <a:spcBef>
                <a:spcPts val="1400"/>
              </a:spcBef>
            </a:pPr>
            <a:r>
              <a:rPr lang="cs-CZ" b="1" strike="noStrike" spc="-1" dirty="0">
                <a:latin typeface="Corbel"/>
                <a:ea typeface="DejaVu Sans"/>
              </a:rPr>
              <a:t>➢Základní podpora příjmu pro udržitelnost</a:t>
            </a:r>
            <a:endParaRPr lang="cs-CZ" b="0" strike="noStrike" spc="-1" dirty="0">
              <a:latin typeface="Arial"/>
            </a:endParaRPr>
          </a:p>
          <a:p>
            <a:pPr marL="45720">
              <a:lnSpc>
                <a:spcPct val="90000"/>
              </a:lnSpc>
              <a:spcBef>
                <a:spcPts val="1400"/>
              </a:spcBef>
            </a:pPr>
            <a:r>
              <a:rPr lang="cs-CZ" b="1" strike="noStrike" spc="-1" dirty="0">
                <a:latin typeface="Corbel"/>
                <a:ea typeface="DejaVu Sans"/>
              </a:rPr>
              <a:t>➢Platba pro malé zemědělce</a:t>
            </a:r>
            <a:endParaRPr lang="cs-CZ" b="0" strike="noStrike" spc="-1" dirty="0">
              <a:latin typeface="Arial"/>
            </a:endParaRPr>
          </a:p>
          <a:p>
            <a:pPr marL="45720">
              <a:lnSpc>
                <a:spcPct val="90000"/>
              </a:lnSpc>
              <a:spcBef>
                <a:spcPts val="1400"/>
              </a:spcBef>
            </a:pPr>
            <a:r>
              <a:rPr lang="cs-CZ" b="1" strike="noStrike" spc="-1" dirty="0">
                <a:latin typeface="Corbel"/>
                <a:ea typeface="DejaVu Sans"/>
              </a:rPr>
              <a:t>➢Doplňková </a:t>
            </a:r>
            <a:r>
              <a:rPr lang="cs-CZ" b="1" strike="noStrike" spc="-1" dirty="0" err="1">
                <a:latin typeface="Corbel"/>
                <a:ea typeface="DejaVu Sans"/>
              </a:rPr>
              <a:t>redistributivní</a:t>
            </a:r>
            <a:r>
              <a:rPr lang="cs-CZ" b="1" strike="noStrike" spc="-1" dirty="0">
                <a:latin typeface="Corbel"/>
                <a:ea typeface="DejaVu Sans"/>
              </a:rPr>
              <a:t>  podpora příjmu pro udržitelnost</a:t>
            </a:r>
            <a:endParaRPr lang="cs-CZ" b="0" strike="noStrike" spc="-1" dirty="0">
              <a:latin typeface="Arial"/>
            </a:endParaRPr>
          </a:p>
          <a:p>
            <a:pPr marL="45720">
              <a:lnSpc>
                <a:spcPct val="90000"/>
              </a:lnSpc>
              <a:spcBef>
                <a:spcPts val="1400"/>
              </a:spcBef>
            </a:pPr>
            <a:r>
              <a:rPr lang="cs-CZ" b="1" strike="noStrike" spc="-1" dirty="0">
                <a:latin typeface="Corbel"/>
                <a:ea typeface="DejaVu Sans"/>
              </a:rPr>
              <a:t>➢Doplňková podpora příjmu pro mladé zemědělce</a:t>
            </a:r>
            <a:endParaRPr lang="cs-CZ" b="0" strike="noStrike" spc="-1" dirty="0">
              <a:latin typeface="Arial"/>
            </a:endParaRPr>
          </a:p>
          <a:p>
            <a:pPr marL="45720">
              <a:lnSpc>
                <a:spcPct val="90000"/>
              </a:lnSpc>
              <a:spcBef>
                <a:spcPts val="1400"/>
              </a:spcBef>
            </a:pPr>
            <a:r>
              <a:rPr lang="cs-CZ" b="1" strike="noStrike" spc="-1" dirty="0">
                <a:latin typeface="Corbel"/>
                <a:ea typeface="DejaVu Sans"/>
              </a:rPr>
              <a:t>➢Režimy pro klima a životní prostředí - </a:t>
            </a:r>
            <a:r>
              <a:rPr lang="cs-CZ" b="1" strike="noStrike" spc="-1" dirty="0" err="1">
                <a:latin typeface="Corbel"/>
                <a:ea typeface="DejaVu Sans"/>
              </a:rPr>
              <a:t>Celofaremní</a:t>
            </a:r>
            <a:r>
              <a:rPr lang="cs-CZ" b="1" strike="noStrike" spc="-1" dirty="0">
                <a:latin typeface="Corbel"/>
                <a:ea typeface="DejaVu Sans"/>
              </a:rPr>
              <a:t> </a:t>
            </a:r>
            <a:r>
              <a:rPr lang="cs-CZ" b="1" strike="noStrike" spc="-1" dirty="0" err="1">
                <a:latin typeface="Corbel"/>
                <a:ea typeface="DejaVu Sans"/>
              </a:rPr>
              <a:t>ekoplatba</a:t>
            </a:r>
            <a:r>
              <a:rPr lang="cs-CZ" b="1" strike="noStrike" spc="-1" dirty="0">
                <a:latin typeface="Corbel"/>
                <a:ea typeface="DejaVu Sans"/>
              </a:rPr>
              <a:t> – základní úroveň / prémiová úroveň, precizní zemědělství</a:t>
            </a:r>
            <a:endParaRPr lang="cs-CZ" b="0" strike="noStrike" spc="-1" dirty="0">
              <a:latin typeface="Arial"/>
            </a:endParaRPr>
          </a:p>
          <a:p>
            <a:pPr marL="45720">
              <a:lnSpc>
                <a:spcPct val="90000"/>
              </a:lnSpc>
              <a:spcBef>
                <a:spcPts val="1400"/>
              </a:spcBef>
            </a:pPr>
            <a:r>
              <a:rPr lang="cs-CZ" b="1" strike="noStrike" spc="-1" dirty="0">
                <a:latin typeface="Corbel"/>
                <a:ea typeface="DejaVu Sans"/>
              </a:rPr>
              <a:t>➢Podpora příjmu vázaná na produkci – chmele, zeleniny, ovoce, cukrové řepy, bílkovinných plodin, škrobových brambor, mléka, hovězího masa a dále chov ovcí a koz</a:t>
            </a:r>
            <a:endParaRPr lang="cs-CZ" b="0" strike="noStrike" spc="-1" dirty="0">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54"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55"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0" strike="noStrike" spc="-1">
                <a:solidFill>
                  <a:srgbClr val="FFFFFF"/>
                </a:solidFill>
                <a:latin typeface="Corbel"/>
                <a:ea typeface="DejaVu Sans"/>
              </a:rPr>
              <a:t>Aktivní zemědělec</a:t>
            </a:r>
            <a:endParaRPr lang="cs-CZ" sz="4400" b="0" strike="noStrike" spc="-1">
              <a:latin typeface="Arial"/>
            </a:endParaRPr>
          </a:p>
        </p:txBody>
      </p:sp>
      <p:sp>
        <p:nvSpPr>
          <p:cNvPr id="156"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7" name="CustomShape 5"/>
          <p:cNvSpPr/>
          <p:nvPr/>
        </p:nvSpPr>
        <p:spPr>
          <a:xfrm>
            <a:off x="321840" y="2529720"/>
            <a:ext cx="11547000" cy="43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endParaRPr lang="cs-CZ" sz="1800" b="0" strike="noStrike" spc="-1" dirty="0">
              <a:latin typeface="Arial"/>
            </a:endParaRPr>
          </a:p>
          <a:p>
            <a:r>
              <a:rPr lang="cs-CZ" sz="2400" b="1" dirty="0"/>
              <a:t>Zemědělský podnikatel</a:t>
            </a:r>
          </a:p>
          <a:p>
            <a:endParaRPr lang="cs-CZ" sz="2400" dirty="0"/>
          </a:p>
          <a:p>
            <a:r>
              <a:rPr lang="cs-CZ" sz="2400" b="1" dirty="0"/>
              <a:t>vícekriteriální posouzení:</a:t>
            </a:r>
          </a:p>
          <a:p>
            <a:pPr marL="342900" indent="-342900">
              <a:buFont typeface="Arial" panose="020B0604020202020204" pitchFamily="34" charset="0"/>
              <a:buChar char="•"/>
            </a:pPr>
            <a:r>
              <a:rPr lang="cs-CZ" sz="2400" dirty="0" err="1"/>
              <a:t>Prvožadatel</a:t>
            </a:r>
            <a:r>
              <a:rPr lang="cs-CZ" sz="2400" dirty="0"/>
              <a:t> – žádá o platbu poprvé nebo nežádal v uplynulých třech letech</a:t>
            </a:r>
          </a:p>
          <a:p>
            <a:r>
              <a:rPr lang="cs-CZ" sz="2400" dirty="0"/>
              <a:t>•  do 5.000 € přímých plateb za rok 2022</a:t>
            </a:r>
          </a:p>
          <a:p>
            <a:r>
              <a:rPr lang="cs-CZ" sz="2400" dirty="0"/>
              <a:t>•   nad rámec základních činností (intenzita zvířat – 0,3 VDJ/</a:t>
            </a:r>
            <a:r>
              <a:rPr lang="cs-CZ" sz="2400" dirty="0" err="1"/>
              <a:t>z.p</a:t>
            </a:r>
            <a:r>
              <a:rPr lang="cs-CZ" sz="2400" dirty="0"/>
              <a:t>.), 10 % VCS, 10 % </a:t>
            </a:r>
          </a:p>
          <a:p>
            <a:r>
              <a:rPr lang="cs-CZ" sz="2400" dirty="0"/>
              <a:t>     integrovaná produkce)</a:t>
            </a:r>
          </a:p>
          <a:p>
            <a:r>
              <a:rPr lang="cs-CZ" sz="2400" dirty="0"/>
              <a:t>•  příjmový test -zemědělské příjmy představují alespoň 30 % celkových příjmů + </a:t>
            </a:r>
          </a:p>
          <a:p>
            <a:r>
              <a:rPr lang="cs-CZ" sz="2400" dirty="0"/>
              <a:t>     maximální podíl přímých plateb </a:t>
            </a:r>
          </a:p>
          <a:p>
            <a:r>
              <a:rPr lang="cs-CZ" sz="2400" dirty="0"/>
              <a:t>•  </a:t>
            </a:r>
            <a:r>
              <a:rPr lang="cs-CZ" sz="2400" b="1" dirty="0"/>
              <a:t>auditorská zpráva ke dni podání JŽ </a:t>
            </a:r>
            <a:r>
              <a:rPr lang="cs-CZ" sz="2400" b="0" strike="noStrike" spc="-1" dirty="0">
                <a:solidFill>
                  <a:srgbClr val="00B050"/>
                </a:solidFill>
                <a:latin typeface="TimesNewRomanPSMT"/>
                <a:ea typeface="DejaVu Sans"/>
              </a:rPr>
              <a:t>.</a:t>
            </a:r>
            <a:endParaRPr lang="cs-CZ" sz="2400" b="0" strike="noStrike" spc="-1" dirty="0">
              <a:solidFill>
                <a:srgbClr val="00B05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3DB121-A170-4001-853C-EB1AB04D4AE3}"/>
              </a:ext>
            </a:extLst>
          </p:cNvPr>
          <p:cNvSpPr>
            <a:spLocks noGrp="1"/>
          </p:cNvSpPr>
          <p:nvPr>
            <p:ph type="title"/>
          </p:nvPr>
        </p:nvSpPr>
        <p:spPr>
          <a:xfrm>
            <a:off x="1534696" y="804520"/>
            <a:ext cx="9520158" cy="587136"/>
          </a:xfrm>
        </p:spPr>
        <p:txBody>
          <a:bodyPr/>
          <a:lstStyle/>
          <a:p>
            <a:r>
              <a:rPr lang="cs-CZ" dirty="0"/>
              <a:t>Aktivní zemědělec</a:t>
            </a:r>
          </a:p>
        </p:txBody>
      </p:sp>
      <p:sp>
        <p:nvSpPr>
          <p:cNvPr id="3" name="Zástupný symbol pro obsah 2">
            <a:extLst>
              <a:ext uri="{FF2B5EF4-FFF2-40B4-BE49-F238E27FC236}">
                <a16:creationId xmlns:a16="http://schemas.microsoft.com/office/drawing/2014/main" xmlns="" id="{3683E1A0-D2D0-415D-96C0-AA8299C720D7}"/>
              </a:ext>
            </a:extLst>
          </p:cNvPr>
          <p:cNvSpPr>
            <a:spLocks noGrp="1"/>
          </p:cNvSpPr>
          <p:nvPr>
            <p:ph idx="1"/>
          </p:nvPr>
        </p:nvSpPr>
        <p:spPr>
          <a:xfrm>
            <a:off x="1071563" y="1800226"/>
            <a:ext cx="10272712" cy="3686174"/>
          </a:xfrm>
        </p:spPr>
        <p:txBody>
          <a:bodyPr>
            <a:normAutofit lnSpcReduction="10000"/>
          </a:bodyPr>
          <a:lstStyle/>
          <a:p>
            <a:endParaRPr lang="cs-CZ" sz="2400" dirty="0"/>
          </a:p>
          <a:p>
            <a:r>
              <a:rPr lang="cs-CZ" sz="2400" dirty="0"/>
              <a:t>Bude posuzována účelovost rozdělení podniků</a:t>
            </a:r>
          </a:p>
          <a:p>
            <a:r>
              <a:rPr lang="cs-CZ" sz="2400" dirty="0"/>
              <a:t>Nebudou se legislativně vymezovat důvody, které vedly k rozdělení</a:t>
            </a:r>
          </a:p>
          <a:p>
            <a:r>
              <a:rPr lang="cs-CZ" sz="2400" dirty="0"/>
              <a:t>Každý žadatel bude posuzován </a:t>
            </a:r>
            <a:r>
              <a:rPr lang="cs-CZ" sz="2400" dirty="0" err="1"/>
              <a:t>individuelně</a:t>
            </a:r>
            <a:endParaRPr lang="cs-CZ" sz="2400" dirty="0"/>
          </a:p>
          <a:p>
            <a:endParaRPr lang="cs-CZ" sz="2400" dirty="0"/>
          </a:p>
          <a:p>
            <a:r>
              <a:rPr lang="cs-CZ" sz="2400" dirty="0"/>
              <a:t>Zemědělské příjmy – minimálně 30 % z celkových příjmů se týkají příjmů z prvovýroby </a:t>
            </a:r>
          </a:p>
        </p:txBody>
      </p:sp>
    </p:spTree>
    <p:extLst>
      <p:ext uri="{BB962C8B-B14F-4D97-AF65-F5344CB8AC3E}">
        <p14:creationId xmlns:p14="http://schemas.microsoft.com/office/powerpoint/2010/main" val="307551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0" y="-9000"/>
            <a:ext cx="12190680" cy="6856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79" name="CustomShape 2"/>
          <p:cNvSpPr/>
          <p:nvPr/>
        </p:nvSpPr>
        <p:spPr>
          <a:xfrm>
            <a:off x="231120" y="234720"/>
            <a:ext cx="11723040" cy="637632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180" name="CustomShape 3"/>
          <p:cNvSpPr/>
          <p:nvPr/>
        </p:nvSpPr>
        <p:spPr>
          <a:xfrm>
            <a:off x="7569720" y="0"/>
            <a:ext cx="4620960" cy="685656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181" name="CustomShape 4"/>
          <p:cNvSpPr/>
          <p:nvPr/>
        </p:nvSpPr>
        <p:spPr>
          <a:xfrm>
            <a:off x="7989480" y="609480"/>
            <a:ext cx="3573000" cy="54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6000" b="1" strike="noStrike" spc="-1">
                <a:solidFill>
                  <a:srgbClr val="FFFFFF"/>
                </a:solidFill>
                <a:latin typeface="Corbel"/>
                <a:ea typeface="DejaVu Sans"/>
              </a:rPr>
              <a:t>PŘÍMÉ PLATBY OD ROKU 2023</a:t>
            </a:r>
            <a:endParaRPr lang="cs-CZ" sz="6000" b="0" strike="noStrike" spc="-1">
              <a:latin typeface="Arial"/>
            </a:endParaRPr>
          </a:p>
        </p:txBody>
      </p:sp>
      <p:sp>
        <p:nvSpPr>
          <p:cNvPr id="182" name="CustomShape 5"/>
          <p:cNvSpPr/>
          <p:nvPr/>
        </p:nvSpPr>
        <p:spPr>
          <a:xfrm>
            <a:off x="231120" y="243720"/>
            <a:ext cx="11723040" cy="637632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graphicFrame>
        <p:nvGraphicFramePr>
          <p:cNvPr id="4" name="Diagram4"/>
          <p:cNvGraphicFramePr/>
          <p:nvPr>
            <p:extLst/>
          </p:nvPr>
        </p:nvGraphicFramePr>
        <p:xfrm>
          <a:off x="861840" y="880920"/>
          <a:ext cx="6053400" cy="5131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84"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85"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a:solidFill>
                  <a:srgbClr val="FFFFFF"/>
                </a:solidFill>
                <a:latin typeface="Corbel"/>
                <a:ea typeface="DejaVu Sans"/>
              </a:rPr>
              <a:t>PLATBA PRO MALÉ ZEMĚDĚLCE</a:t>
            </a:r>
            <a:endParaRPr lang="cs-CZ" sz="4400" b="0" strike="noStrike" spc="-1">
              <a:latin typeface="Arial"/>
            </a:endParaRPr>
          </a:p>
        </p:txBody>
      </p:sp>
      <p:sp>
        <p:nvSpPr>
          <p:cNvPr id="186" name="CustomShape 4"/>
          <p:cNvSpPr/>
          <p:nvPr/>
        </p:nvSpPr>
        <p:spPr>
          <a:xfrm>
            <a:off x="160256" y="2384981"/>
            <a:ext cx="12498304" cy="468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7" name="CustomShape 5"/>
          <p:cNvSpPr/>
          <p:nvPr/>
        </p:nvSpPr>
        <p:spPr>
          <a:xfrm>
            <a:off x="321840" y="2629080"/>
            <a:ext cx="11402280" cy="399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400" b="1" strike="noStrike" spc="-1" dirty="0">
                <a:latin typeface="Corbel"/>
                <a:ea typeface="DejaVu Sans"/>
              </a:rPr>
              <a:t>Nová platba pro drobné zemědělce</a:t>
            </a:r>
            <a:r>
              <a:rPr lang="cs-CZ" sz="2400" b="0" strike="noStrike" spc="-1" dirty="0">
                <a:latin typeface="Corbel"/>
                <a:ea typeface="DejaVu Sans"/>
              </a:rPr>
              <a:t>, kteří si </a:t>
            </a:r>
            <a:r>
              <a:rPr lang="cs-CZ" sz="2400" b="1" strike="noStrike" spc="-1" dirty="0">
                <a:latin typeface="Corbel"/>
                <a:ea typeface="DejaVu Sans"/>
              </a:rPr>
              <a:t>podají žádost maximálně na 4 hektary </a:t>
            </a:r>
            <a:r>
              <a:rPr lang="cs-CZ" sz="2400" b="0" strike="noStrike" spc="-1" dirty="0">
                <a:latin typeface="Corbel"/>
                <a:ea typeface="DejaVu Sans"/>
              </a:rPr>
              <a:t>zemědělské půdy (bez ohledu na celkovou jimi obhospodařovanou výměru).</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Cílem je stabilizace příjmů nejmenších podniků. </a:t>
            </a:r>
            <a:r>
              <a:rPr lang="cs-CZ" sz="2400" b="1" strike="noStrike" spc="-1" dirty="0">
                <a:latin typeface="Corbel"/>
                <a:ea typeface="DejaVu Sans"/>
              </a:rPr>
              <a:t>Nahrazuje všechny ostatní přímé platby – nelze žádat o tuto platbu a zároveň o jinou přímou platbu! </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Jedná se o zjednodušení administrace pro drobné žadatele – na základě jedné žádosti obdrží platbu odpovídající součtu plateb BISS, CRISS a </a:t>
            </a:r>
            <a:r>
              <a:rPr lang="cs-CZ" sz="2400" b="0" strike="noStrike" spc="-1" dirty="0" err="1">
                <a:latin typeface="Corbel"/>
                <a:ea typeface="DejaVu Sans"/>
              </a:rPr>
              <a:t>celofaremní</a:t>
            </a:r>
            <a:r>
              <a:rPr lang="cs-CZ" sz="2400" b="0" strike="noStrike" spc="-1" dirty="0">
                <a:latin typeface="Corbel"/>
                <a:ea typeface="DejaVu Sans"/>
              </a:rPr>
              <a:t> </a:t>
            </a:r>
            <a:r>
              <a:rPr lang="cs-CZ" sz="2400" b="0" strike="noStrike" spc="-1" dirty="0" err="1">
                <a:latin typeface="Corbel"/>
                <a:ea typeface="DejaVu Sans"/>
              </a:rPr>
              <a:t>ekoplatba</a:t>
            </a:r>
            <a:r>
              <a:rPr lang="cs-CZ" sz="2400" b="0" strike="noStrike" spc="-1" dirty="0">
                <a:latin typeface="Corbel"/>
                <a:ea typeface="DejaVu Sans"/>
              </a:rPr>
              <a:t>. </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Bude poskytována formou roční platby na hektar využívané zemědělské plochy.</a:t>
            </a:r>
            <a:endParaRPr lang="cs-CZ" sz="2400" b="0" strike="noStrike" spc="-1" dirty="0">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89"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90"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a:solidFill>
                  <a:srgbClr val="FFFFFF"/>
                </a:solidFill>
                <a:latin typeface="Corbel"/>
                <a:ea typeface="DejaVu Sans"/>
              </a:rPr>
              <a:t>PLATBA PRO MALÉ ZEMĚDĚLCE</a:t>
            </a:r>
            <a:endParaRPr lang="cs-CZ" sz="4400" b="0" strike="noStrike" spc="-1">
              <a:latin typeface="Arial"/>
            </a:endParaRPr>
          </a:p>
        </p:txBody>
      </p:sp>
      <p:sp>
        <p:nvSpPr>
          <p:cNvPr id="191"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2" name="CustomShape 5"/>
          <p:cNvSpPr/>
          <p:nvPr/>
        </p:nvSpPr>
        <p:spPr>
          <a:xfrm>
            <a:off x="1143000" y="2852640"/>
            <a:ext cx="9871560" cy="368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400" b="1" strike="noStrike" spc="-1" dirty="0">
                <a:latin typeface="Corbel"/>
                <a:ea typeface="DejaVu Sans"/>
              </a:rPr>
              <a:t>Žadatel</a:t>
            </a:r>
            <a:endParaRPr lang="cs-CZ" sz="2400" b="0" strike="noStrike" spc="-1" dirty="0">
              <a:latin typeface="Arial"/>
            </a:endParaRPr>
          </a:p>
          <a:p>
            <a:pPr marL="45720">
              <a:lnSpc>
                <a:spcPct val="90000"/>
              </a:lnSpc>
              <a:spcBef>
                <a:spcPts val="1400"/>
              </a:spcBef>
            </a:pP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musí být aktivním zemědělcem</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obhospodařuje </a:t>
            </a:r>
            <a:r>
              <a:rPr lang="cs-CZ" sz="2400" b="1" strike="noStrike" spc="-1" dirty="0">
                <a:latin typeface="Corbel"/>
                <a:ea typeface="DejaVu Sans"/>
              </a:rPr>
              <a:t>min. 1 ha </a:t>
            </a:r>
            <a:r>
              <a:rPr lang="cs-CZ" sz="2400" b="0" strike="noStrike" spc="-1" dirty="0">
                <a:latin typeface="Corbel"/>
                <a:ea typeface="DejaVu Sans"/>
              </a:rPr>
              <a:t>a žádost podá </a:t>
            </a:r>
            <a:r>
              <a:rPr lang="cs-CZ" sz="2400" b="1" strike="noStrike" spc="-1" dirty="0">
                <a:latin typeface="Corbel"/>
                <a:ea typeface="DejaVu Sans"/>
              </a:rPr>
              <a:t>maximálně na 4 ha </a:t>
            </a:r>
            <a:r>
              <a:rPr lang="cs-CZ" sz="2400" b="0" strike="noStrike" spc="-1" dirty="0">
                <a:latin typeface="Corbel"/>
                <a:ea typeface="DejaVu Sans"/>
              </a:rPr>
              <a:t>zemědělské půdy evidované v LPIS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deklarovaná zemědělská plocha musí být řádně zemědělsky obhospodařovaná</a:t>
            </a:r>
            <a:endParaRPr lang="cs-CZ" sz="24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28"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29"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dirty="0">
                <a:solidFill>
                  <a:srgbClr val="FFFFFF"/>
                </a:solidFill>
                <a:latin typeface="Corbel"/>
                <a:ea typeface="DejaVu Sans"/>
              </a:rPr>
              <a:t>SP SZP  -  3 oblasti intervencí</a:t>
            </a:r>
            <a:endParaRPr lang="cs-CZ" sz="4400" b="0" strike="noStrike" spc="-1" dirty="0">
              <a:latin typeface="Arial"/>
            </a:endParaRPr>
          </a:p>
        </p:txBody>
      </p:sp>
      <p:sp>
        <p:nvSpPr>
          <p:cNvPr id="130"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1" name="CustomShape 5"/>
          <p:cNvSpPr/>
          <p:nvPr/>
        </p:nvSpPr>
        <p:spPr>
          <a:xfrm>
            <a:off x="1143000" y="2852640"/>
            <a:ext cx="9871560" cy="324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400"/>
              </a:spcBef>
            </a:pPr>
            <a:r>
              <a:rPr lang="cs-CZ" sz="1200" b="0" strike="noStrike" spc="-1" dirty="0">
                <a:solidFill>
                  <a:srgbClr val="000000"/>
                </a:solidFill>
                <a:latin typeface="Arial"/>
                <a:ea typeface="DejaVu Sans"/>
              </a:rPr>
              <a:t>	A)      Přímé platby</a:t>
            </a:r>
            <a:endParaRPr lang="cs-CZ" sz="1200" b="0" strike="noStrike" spc="-1" dirty="0">
              <a:latin typeface="Arial"/>
            </a:endParaRPr>
          </a:p>
          <a:p>
            <a:pPr>
              <a:lnSpc>
                <a:spcPct val="90000"/>
              </a:lnSpc>
              <a:spcBef>
                <a:spcPts val="1400"/>
              </a:spcBef>
            </a:pPr>
            <a:r>
              <a:rPr lang="cs-CZ" sz="1200" b="0" strike="noStrike" spc="-1" dirty="0">
                <a:solidFill>
                  <a:srgbClr val="000000"/>
                </a:solidFill>
                <a:latin typeface="Arial"/>
                <a:ea typeface="DejaVu Sans"/>
              </a:rPr>
              <a:t>	B)      Sektorové intervence</a:t>
            </a:r>
            <a:endParaRPr lang="cs-CZ" sz="1200" b="0" strike="noStrike" spc="-1" dirty="0">
              <a:latin typeface="Arial"/>
            </a:endParaRPr>
          </a:p>
          <a:p>
            <a:pPr>
              <a:lnSpc>
                <a:spcPct val="90000"/>
              </a:lnSpc>
              <a:spcBef>
                <a:spcPts val="1400"/>
              </a:spcBef>
            </a:pPr>
            <a:r>
              <a:rPr lang="cs-CZ" sz="1200" b="0" strike="noStrike" spc="-1" dirty="0">
                <a:solidFill>
                  <a:srgbClr val="000000"/>
                </a:solidFill>
                <a:latin typeface="Arial"/>
                <a:ea typeface="DejaVu Sans"/>
              </a:rPr>
              <a:t>	C)      Rozvoj venkova</a:t>
            </a:r>
            <a:endParaRPr lang="cs-CZ" sz="1200" b="0" strike="noStrike" spc="-1" dirty="0">
              <a:latin typeface="Arial"/>
            </a:endParaRPr>
          </a:p>
          <a:p>
            <a:pPr>
              <a:lnSpc>
                <a:spcPct val="90000"/>
              </a:lnSpc>
              <a:spcBef>
                <a:spcPts val="1400"/>
              </a:spcBef>
            </a:pPr>
            <a:endParaRPr lang="cs-CZ" sz="1200" b="0" strike="noStrike" spc="-1" dirty="0">
              <a:latin typeface="Arial"/>
            </a:endParaRPr>
          </a:p>
          <a:p>
            <a:pPr>
              <a:lnSpc>
                <a:spcPct val="90000"/>
              </a:lnSpc>
              <a:spcBef>
                <a:spcPts val="1400"/>
              </a:spcBef>
            </a:pPr>
            <a:r>
              <a:rPr lang="cs-CZ" sz="1200" b="1" strike="noStrike" spc="-1" dirty="0">
                <a:solidFill>
                  <a:srgbClr val="000000"/>
                </a:solidFill>
                <a:latin typeface="Arial"/>
                <a:ea typeface="DejaVu Sans"/>
              </a:rPr>
              <a:t>Finanční rámec: </a:t>
            </a:r>
            <a:endParaRPr lang="cs-CZ" sz="1200" b="0" strike="noStrike" spc="-1" dirty="0">
              <a:latin typeface="Arial"/>
            </a:endParaRPr>
          </a:p>
          <a:p>
            <a:pPr marL="228600" indent="-181440">
              <a:lnSpc>
                <a:spcPct val="90000"/>
              </a:lnSpc>
              <a:spcBef>
                <a:spcPts val="1400"/>
              </a:spcBef>
              <a:buClr>
                <a:srgbClr val="A6B727"/>
              </a:buClr>
              <a:buSzPct val="80000"/>
              <a:buFont typeface="Corbel"/>
              <a:buChar char="•"/>
            </a:pPr>
            <a:r>
              <a:rPr lang="cs-CZ" sz="1200" b="0" strike="noStrike" spc="-1" dirty="0">
                <a:solidFill>
                  <a:srgbClr val="000000"/>
                </a:solidFill>
                <a:latin typeface="Arial"/>
                <a:ea typeface="DejaVu Sans"/>
              </a:rPr>
              <a:t>Celkový rozpočet na SP SZP cca 8 mld. EUR </a:t>
            </a:r>
            <a:endParaRPr lang="cs-CZ" sz="1200" b="0" strike="noStrike" spc="-1" dirty="0">
              <a:latin typeface="Arial"/>
            </a:endParaRPr>
          </a:p>
          <a:p>
            <a:pPr marL="228600" indent="-181440">
              <a:lnSpc>
                <a:spcPct val="90000"/>
              </a:lnSpc>
              <a:spcBef>
                <a:spcPts val="1400"/>
              </a:spcBef>
              <a:buClr>
                <a:srgbClr val="A6B727"/>
              </a:buClr>
              <a:buSzPct val="80000"/>
              <a:buFont typeface="Corbel"/>
              <a:buChar char="•"/>
            </a:pPr>
            <a:r>
              <a:rPr lang="cs-CZ" sz="1200" b="0" strike="noStrike" spc="-1" dirty="0">
                <a:solidFill>
                  <a:srgbClr val="000000"/>
                </a:solidFill>
                <a:latin typeface="Arial"/>
                <a:ea typeface="DejaVu Sans"/>
              </a:rPr>
              <a:t>Rozpočet na oblast Přímé platby (jen z EZZF) 4,1 mld. EUR </a:t>
            </a:r>
            <a:endParaRPr lang="cs-CZ" sz="1200" b="0" strike="noStrike" spc="-1" dirty="0">
              <a:latin typeface="Arial"/>
            </a:endParaRPr>
          </a:p>
          <a:p>
            <a:pPr marL="228600" indent="-181440">
              <a:lnSpc>
                <a:spcPct val="90000"/>
              </a:lnSpc>
              <a:spcBef>
                <a:spcPts val="1400"/>
              </a:spcBef>
              <a:buClr>
                <a:srgbClr val="A6B727"/>
              </a:buClr>
              <a:buSzPct val="80000"/>
              <a:buFont typeface="Corbel"/>
              <a:buChar char="•"/>
            </a:pPr>
            <a:r>
              <a:rPr lang="cs-CZ" sz="1200" b="0" strike="noStrike" spc="-1" dirty="0">
                <a:solidFill>
                  <a:srgbClr val="000000"/>
                </a:solidFill>
                <a:latin typeface="Arial"/>
                <a:ea typeface="DejaVu Sans"/>
              </a:rPr>
              <a:t>Rozpočet na oblast Rozvoj venkova 3,7 mld. EUR (s kofinancováním) </a:t>
            </a:r>
            <a:endParaRPr lang="cs-CZ" sz="1200" b="0" strike="noStrike" spc="-1" dirty="0">
              <a:latin typeface="Arial"/>
            </a:endParaRPr>
          </a:p>
          <a:p>
            <a:pPr marL="228600" indent="-181440">
              <a:lnSpc>
                <a:spcPct val="90000"/>
              </a:lnSpc>
              <a:spcBef>
                <a:spcPts val="1400"/>
              </a:spcBef>
              <a:buClr>
                <a:srgbClr val="A6B727"/>
              </a:buClr>
              <a:buSzPct val="80000"/>
              <a:buFont typeface="Corbel"/>
              <a:buChar char="•"/>
            </a:pPr>
            <a:r>
              <a:rPr lang="cs-CZ" sz="1200" b="0" strike="noStrike" spc="-1" dirty="0">
                <a:solidFill>
                  <a:srgbClr val="000000"/>
                </a:solidFill>
                <a:latin typeface="Arial"/>
                <a:ea typeface="DejaVu Sans"/>
              </a:rPr>
              <a:t>Rozpočet na oblast Sektorové intervence je 50 mil. EUR + 20 mil. EUR pro víno + 20 mil. EUR pro včely (uváděno s kofinancováním). Pro organizace producentů je připraven rozpočet zvlášť , a to ve výši 50 mil. EUR. </a:t>
            </a:r>
            <a:endParaRPr lang="cs-CZ" sz="1200" b="0" strike="noStrike" spc="-1" dirty="0">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94"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95"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700" b="1" strike="noStrike" spc="-1">
                <a:solidFill>
                  <a:srgbClr val="FFFFFF"/>
                </a:solidFill>
                <a:latin typeface="Corbel"/>
                <a:ea typeface="DejaVu Sans"/>
              </a:rPr>
              <a:t>DOPLŇKOVÁ REDISTRIBUTIVNÍ PODPORA PŘÍJMU PRO UDRŽITELNOST (CRISS)</a:t>
            </a:r>
            <a:endParaRPr lang="cs-CZ" sz="3700" b="0" strike="noStrike" spc="-1">
              <a:latin typeface="Arial"/>
            </a:endParaRPr>
          </a:p>
        </p:txBody>
      </p:sp>
      <p:sp>
        <p:nvSpPr>
          <p:cNvPr id="196"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7" name="CustomShape 5"/>
          <p:cNvSpPr/>
          <p:nvPr/>
        </p:nvSpPr>
        <p:spPr>
          <a:xfrm>
            <a:off x="321840" y="2529720"/>
            <a:ext cx="11547000" cy="441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400" b="1" strike="noStrike" spc="-1" dirty="0">
                <a:latin typeface="Corbel"/>
                <a:ea typeface="DejaVu Sans"/>
              </a:rPr>
              <a:t>Nová platba pro všechny žadatele</a:t>
            </a:r>
            <a:r>
              <a:rPr lang="cs-CZ" sz="2400" b="0" strike="noStrike" spc="-1" dirty="0">
                <a:latin typeface="Corbel"/>
                <a:ea typeface="DejaVu Sans"/>
              </a:rPr>
              <a:t>, poskytovaná všem žadatelům </a:t>
            </a:r>
            <a:r>
              <a:rPr lang="cs-CZ" sz="2400" b="1" strike="noStrike" spc="-1" dirty="0">
                <a:latin typeface="Corbel"/>
                <a:ea typeface="DejaVu Sans"/>
              </a:rPr>
              <a:t>na prvních 150 hektarů. </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Bude poskytována formou roční platby na hektar využívané zemědělské plochy. Podmínkou je nárok na základní platbu BISS.</a:t>
            </a: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Žadatel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musí být aktivním zemědělcem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obhospodařuje min. 1 ha zemědělské půdy evidované v LPIS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deklarovaná zemědělská plocha musí být řádně zemědělsky     obhospodařovaná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musí dodržovat požadavky podmíněnosti (DZES, PPH)</a:t>
            </a:r>
            <a:endParaRPr lang="cs-CZ" sz="2400" b="0" strike="noStrike" spc="-1" dirty="0">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99"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200"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cs-CZ" sz="4400" b="1" strike="noStrike" spc="-1">
                <a:solidFill>
                  <a:srgbClr val="FFFFFF"/>
                </a:solidFill>
                <a:latin typeface="Corbel"/>
                <a:ea typeface="DejaVu Sans"/>
              </a:rPr>
              <a:t>DOPLŇKOVÁ PODPORA PŘÍJMU PRO MLADÉ ZEMĚDĚLCE</a:t>
            </a:r>
            <a:endParaRPr lang="cs-CZ" sz="4400" b="0" strike="noStrike" spc="-1">
              <a:latin typeface="Arial"/>
            </a:endParaRPr>
          </a:p>
        </p:txBody>
      </p:sp>
      <p:sp>
        <p:nvSpPr>
          <p:cNvPr id="201"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2" name="CustomShape 5"/>
          <p:cNvSpPr/>
          <p:nvPr/>
        </p:nvSpPr>
        <p:spPr>
          <a:xfrm>
            <a:off x="321840" y="2529720"/>
            <a:ext cx="11547000" cy="418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endParaRPr lang="cs-CZ" sz="1800" b="0" strike="noStrike" spc="-1" dirty="0">
              <a:latin typeface="Arial"/>
            </a:endParaRPr>
          </a:p>
          <a:p>
            <a:pPr marL="45720">
              <a:lnSpc>
                <a:spcPct val="90000"/>
              </a:lnSpc>
              <a:spcBef>
                <a:spcPts val="1400"/>
              </a:spcBef>
            </a:pPr>
            <a:r>
              <a:rPr lang="cs-CZ" sz="2400" strike="noStrike" spc="-1" dirty="0">
                <a:latin typeface="Corbel"/>
                <a:ea typeface="DejaVu Sans"/>
              </a:rPr>
              <a:t>Platba navazuje na podpory pro mladé zemědělce v současném období. Je určena pro mladé začínající zemědělce, kteří ke dni podání žádosti nedosáhli věku 41 let</a:t>
            </a:r>
            <a:endParaRPr lang="cs-CZ" sz="2400" strike="noStrike" spc="-1" dirty="0">
              <a:latin typeface="Arial"/>
            </a:endParaRPr>
          </a:p>
          <a:p>
            <a:pPr marL="45720">
              <a:lnSpc>
                <a:spcPct val="90000"/>
              </a:lnSpc>
              <a:spcBef>
                <a:spcPts val="1400"/>
              </a:spcBef>
            </a:pPr>
            <a:r>
              <a:rPr lang="cs-CZ" sz="2400" strike="noStrike" spc="-1" dirty="0">
                <a:latin typeface="Corbel"/>
                <a:ea typeface="DejaVu Sans"/>
              </a:rPr>
              <a:t>Jedná se o doplňkový příjem po zahájení činnosti. Nárok na ni mají žadatelé, kteří poprvé založili nový zemědělský podnik nebo převzali hospodářství po starších zemědělcích. </a:t>
            </a:r>
          </a:p>
          <a:p>
            <a:pPr marL="45720">
              <a:lnSpc>
                <a:spcPct val="90000"/>
              </a:lnSpc>
              <a:spcBef>
                <a:spcPts val="1400"/>
              </a:spcBef>
            </a:pPr>
            <a:r>
              <a:rPr lang="cs-CZ" sz="2400" strike="noStrike" spc="-1" dirty="0">
                <a:latin typeface="Corbel"/>
                <a:ea typeface="DejaVu Sans"/>
              </a:rPr>
              <a:t>Podmínkou je nárok na základní platbu BISS. Platba bude poskytnuta formou roční platby na hektar maximálně </a:t>
            </a:r>
            <a:r>
              <a:rPr lang="cs-CZ" sz="2400" b="1" strike="noStrike" spc="-1" dirty="0">
                <a:solidFill>
                  <a:srgbClr val="00B050"/>
                </a:solidFill>
                <a:latin typeface="Corbel"/>
                <a:ea typeface="DejaVu Sans"/>
              </a:rPr>
              <a:t>na 90 ha zemědělské půdy</a:t>
            </a:r>
            <a:r>
              <a:rPr lang="cs-CZ" sz="2400" strike="noStrike" spc="-1" dirty="0">
                <a:latin typeface="Corbel"/>
                <a:ea typeface="DejaVu Sans"/>
              </a:rPr>
              <a:t>. Žádost je možno podávat 5 po sobě jdoucích let.</a:t>
            </a:r>
            <a:endParaRPr lang="cs-CZ" sz="2400" strike="noStrike" spc="-1" dirty="0">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204"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205" name="CustomShape 3"/>
          <p:cNvSpPr/>
          <p:nvPr/>
        </p:nvSpPr>
        <p:spPr>
          <a:xfrm>
            <a:off x="1143000" y="609480"/>
            <a:ext cx="9874080" cy="9277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000" lnSpcReduction="20000"/>
          </a:bodyPr>
          <a:lstStyle/>
          <a:p>
            <a:pPr>
              <a:lnSpc>
                <a:spcPct val="90000"/>
              </a:lnSpc>
            </a:pPr>
            <a:r>
              <a:rPr lang="cs-CZ" sz="4400" b="1" strike="noStrike" spc="-1" dirty="0">
                <a:solidFill>
                  <a:srgbClr val="FFFFFF"/>
                </a:solidFill>
                <a:latin typeface="Corbel"/>
                <a:ea typeface="DejaVu Sans"/>
              </a:rPr>
              <a:t>DOPLŇKOVÁ PODPORA PŘÍJMU PRO MLADÉ ZEMĚDĚLCE</a:t>
            </a:r>
            <a:endParaRPr lang="cs-CZ" sz="4400" b="0" strike="noStrike" spc="-1" dirty="0">
              <a:latin typeface="Arial"/>
            </a:endParaRPr>
          </a:p>
        </p:txBody>
      </p:sp>
      <p:sp>
        <p:nvSpPr>
          <p:cNvPr id="206"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7" name="CustomShape 5"/>
          <p:cNvSpPr/>
          <p:nvPr/>
        </p:nvSpPr>
        <p:spPr>
          <a:xfrm>
            <a:off x="321840" y="2657474"/>
            <a:ext cx="11547000" cy="47005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a:lnSpc>
                <a:spcPct val="90000"/>
              </a:lnSpc>
              <a:spcBef>
                <a:spcPts val="1400"/>
              </a:spcBef>
            </a:pPr>
            <a:r>
              <a:rPr lang="cs-CZ" sz="2400" b="1" strike="noStrike" spc="-1" dirty="0">
                <a:latin typeface="Corbel"/>
                <a:ea typeface="DejaVu Sans"/>
              </a:rPr>
              <a:t>Žadate</a:t>
            </a:r>
            <a:r>
              <a:rPr lang="cs-CZ" sz="2000" b="1" strike="noStrike" spc="-1" dirty="0">
                <a:latin typeface="Corbel"/>
                <a:ea typeface="DejaVu Sans"/>
              </a:rPr>
              <a:t>l</a:t>
            </a:r>
            <a:endParaRPr lang="cs-CZ" sz="20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musí být aktivním zemědělcem </a:t>
            </a: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obhospodařuje min. 1 ha zemědělské půdy evidované v LPIS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deklarovaná zemědělská plocha musí být řádně zemědělsky obhospodařovaná musí dodržovat požadavky podmíněnosti (DZES, PPH) musí mít nárok na základní platbu BISS, tj. musí splnit všechny podmínky stanovené pro poskytnutí platby BISS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při podání žádosti o platbu musí doložit splnění alespoň minimální zemědělské kvalifikace </a:t>
            </a:r>
          </a:p>
          <a:p>
            <a:pPr marL="228600" indent="-181440">
              <a:lnSpc>
                <a:spcPct val="90000"/>
              </a:lnSpc>
              <a:spcBef>
                <a:spcPts val="1400"/>
              </a:spcBef>
              <a:buClr>
                <a:srgbClr val="A6B727"/>
              </a:buClr>
              <a:buSzPct val="80000"/>
              <a:buFont typeface="Wingdings" charset="2"/>
              <a:buChar char=""/>
            </a:pPr>
            <a:r>
              <a:rPr lang="cs-CZ" sz="2400" b="1" spc="-1" dirty="0">
                <a:latin typeface="Corbel"/>
              </a:rPr>
              <a:t>Není registrován v evidenci zemědělského podnikatele déle než 24 měsíců</a:t>
            </a:r>
            <a:endParaRPr lang="cs-CZ" sz="2400" b="1" strike="noStrike" spc="-1" dirty="0">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a:solidFill>
                  <a:srgbClr val="FFFFFF"/>
                </a:solidFill>
                <a:latin typeface="Corbel"/>
                <a:ea typeface="DejaVu Sans"/>
              </a:rPr>
              <a:t>DOPLŇKOVÁ PODPORA PŘÍJMU PRO MLADÉ ZEMĚDĚLCE</a:t>
            </a:r>
            <a:endParaRPr lang="cs-CZ" sz="4400" b="0" strike="noStrike" spc="-1">
              <a:latin typeface="Arial"/>
            </a:endParaRPr>
          </a:p>
        </p:txBody>
      </p:sp>
      <p:sp>
        <p:nvSpPr>
          <p:cNvPr id="211"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2" name="CustomShape 5"/>
          <p:cNvSpPr/>
          <p:nvPr/>
        </p:nvSpPr>
        <p:spPr>
          <a:xfrm>
            <a:off x="438120" y="2529720"/>
            <a:ext cx="11430720" cy="400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45720">
              <a:lnSpc>
                <a:spcPct val="90000"/>
              </a:lnSpc>
              <a:spcBef>
                <a:spcPts val="1400"/>
              </a:spcBef>
            </a:pPr>
            <a:endParaRPr lang="cs-CZ" sz="1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spc="-1" dirty="0">
                <a:latin typeface="Corbel"/>
                <a:ea typeface="DejaVu Sans"/>
              </a:rPr>
              <a:t>musí splnit podmínky „vedoucího podniku“ </a:t>
            </a:r>
          </a:p>
          <a:p>
            <a:pPr marL="228600" indent="-181440">
              <a:lnSpc>
                <a:spcPct val="90000"/>
              </a:lnSpc>
              <a:spcBef>
                <a:spcPts val="1400"/>
              </a:spcBef>
              <a:buClr>
                <a:srgbClr val="A6B727"/>
              </a:buClr>
              <a:buSzPct val="80000"/>
              <a:buFont typeface="Wingdings" charset="2"/>
              <a:buChar char=""/>
            </a:pPr>
            <a:r>
              <a:rPr lang="cs-CZ" sz="2400" spc="-1" dirty="0">
                <a:latin typeface="Corbel"/>
                <a:ea typeface="DejaVu Sans"/>
              </a:rPr>
              <a:t>podmínky se liší pro nové žadatele a pro žadatele pokračující ze stávajícího programového období po zbytek pětiletého období a budou podrobně uvedeny v nařízení vlády </a:t>
            </a:r>
          </a:p>
          <a:p>
            <a:pPr marL="228600" indent="-181440">
              <a:lnSpc>
                <a:spcPct val="90000"/>
              </a:lnSpc>
              <a:spcBef>
                <a:spcPts val="1400"/>
              </a:spcBef>
              <a:buClr>
                <a:srgbClr val="A6B727"/>
              </a:buClr>
              <a:buSzPct val="80000"/>
              <a:buFont typeface="Wingdings" charset="2"/>
              <a:buChar char=""/>
            </a:pPr>
            <a:r>
              <a:rPr lang="cs-CZ" sz="2400" spc="-1" dirty="0">
                <a:latin typeface="Corbel"/>
                <a:ea typeface="DejaVu Sans"/>
              </a:rPr>
              <a:t>ke dni podání žádosti nedosáhl věku 41 let</a:t>
            </a: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O platbu může požádat fyzická i právnická osoba.</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O platbu může požádat i žadatel, který žádal v programovém období do r. 2022 a nevyčerpal 5 po sobě jdoucích let. </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Tento žadatel nemusí dokládat splnění minimální zemědělské kvalifikace</a:t>
            </a:r>
            <a:r>
              <a:rPr lang="cs-CZ" sz="2400" b="0" strike="noStrike" spc="-1" dirty="0">
                <a:solidFill>
                  <a:srgbClr val="00B050"/>
                </a:solidFill>
                <a:latin typeface="Corbel"/>
                <a:ea typeface="DejaVu Sans"/>
              </a:rPr>
              <a:t>.</a:t>
            </a:r>
            <a:endParaRPr lang="cs-CZ" sz="2400" b="0" strike="noStrike" spc="-1" dirty="0">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231120" y="243720"/>
            <a:ext cx="11723040" cy="637632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214" name="CustomShape 2"/>
          <p:cNvSpPr/>
          <p:nvPr/>
        </p:nvSpPr>
        <p:spPr>
          <a:xfrm>
            <a:off x="6106680" y="371520"/>
            <a:ext cx="536292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100" b="1" strike="noStrike" spc="-1" dirty="0">
                <a:latin typeface="Corbel"/>
                <a:ea typeface="DejaVu Sans"/>
              </a:rPr>
              <a:t>PODPORA PŘÍJMU VÁZANÁ NA PRODUKCI (CIS)</a:t>
            </a:r>
            <a:endParaRPr lang="cs-CZ" sz="3100" b="0" strike="noStrike" spc="-1" dirty="0">
              <a:latin typeface="Arial"/>
            </a:endParaRPr>
          </a:p>
        </p:txBody>
      </p:sp>
      <p:pic>
        <p:nvPicPr>
          <p:cNvPr id="215" name="Graphic 6"/>
          <p:cNvPicPr/>
          <p:nvPr/>
        </p:nvPicPr>
        <p:blipFill>
          <a:blip r:embed="rId2"/>
          <a:stretch/>
        </p:blipFill>
        <p:spPr>
          <a:xfrm>
            <a:off x="871920" y="1131120"/>
            <a:ext cx="3951871" cy="4592160"/>
          </a:xfrm>
          <a:prstGeom prst="rect">
            <a:avLst/>
          </a:prstGeom>
          <a:ln>
            <a:noFill/>
          </a:ln>
          <a:effectLst>
            <a:outerShdw blurRad="292100" dist="139700" dir="2700000" algn="tl" rotWithShape="0">
              <a:srgbClr val="333333">
                <a:alpha val="65000"/>
              </a:srgbClr>
            </a:outerShdw>
          </a:effectLst>
        </p:spPr>
      </p:pic>
      <p:sp>
        <p:nvSpPr>
          <p:cNvPr id="216" name="CustomShape 3"/>
          <p:cNvSpPr/>
          <p:nvPr/>
        </p:nvSpPr>
        <p:spPr>
          <a:xfrm>
            <a:off x="5465880" y="1362240"/>
            <a:ext cx="6004080" cy="49457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a:lnSpc>
                <a:spcPct val="90000"/>
              </a:lnSpc>
              <a:spcBef>
                <a:spcPts val="1400"/>
              </a:spcBef>
            </a:pPr>
            <a:r>
              <a:rPr lang="cs-CZ" sz="2400" b="1" strike="noStrike" spc="-1" dirty="0">
                <a:latin typeface="Corbel"/>
                <a:ea typeface="DejaVu Sans"/>
              </a:rPr>
              <a:t>Týká se</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pěstování chmele,</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zeleniny,</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ovoce,</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cukrové řepy,</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bílkovinných plodin,</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škrobových brambor, </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chovu ovcí a koz,</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produkci hovězího masa</a:t>
            </a:r>
            <a:endParaRPr lang="cs-CZ" sz="2400" b="0" strike="noStrike" spc="-1" dirty="0">
              <a:latin typeface="Arial"/>
            </a:endParaRPr>
          </a:p>
          <a:p>
            <a:pPr marL="45720">
              <a:lnSpc>
                <a:spcPct val="90000"/>
              </a:lnSpc>
              <a:spcBef>
                <a:spcPts val="1400"/>
              </a:spcBef>
            </a:pPr>
            <a:r>
              <a:rPr lang="cs-CZ" sz="2400" b="0" strike="noStrike" spc="-1" dirty="0">
                <a:latin typeface="Corbel"/>
                <a:ea typeface="DejaVu Sans"/>
              </a:rPr>
              <a:t>• produkci mléka.</a:t>
            </a:r>
            <a:endParaRPr lang="cs-CZ" sz="2400" b="0" strike="noStrike" spc="-1" dirty="0">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143000" y="609480"/>
            <a:ext cx="9874080" cy="51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2500" lnSpcReduction="20000"/>
          </a:bodyPr>
          <a:lstStyle/>
          <a:p>
            <a:pPr algn="ctr">
              <a:lnSpc>
                <a:spcPct val="90000"/>
              </a:lnSpc>
            </a:pPr>
            <a:r>
              <a:rPr lang="cs-CZ" sz="4400" b="0" strike="noStrike" spc="-1" dirty="0">
                <a:latin typeface="Corbel"/>
                <a:ea typeface="DejaVu Sans"/>
              </a:rPr>
              <a:t>Platba vázaná na produkci</a:t>
            </a:r>
            <a:endParaRPr lang="cs-CZ" sz="4400" b="0" strike="noStrike" spc="-1" dirty="0">
              <a:latin typeface="Arial"/>
            </a:endParaRPr>
          </a:p>
        </p:txBody>
      </p:sp>
      <p:pic>
        <p:nvPicPr>
          <p:cNvPr id="218" name="Zástupný obsah 4"/>
          <p:cNvPicPr/>
          <p:nvPr/>
        </p:nvPicPr>
        <p:blipFill>
          <a:blip r:embed="rId2"/>
          <a:stretch/>
        </p:blipFill>
        <p:spPr>
          <a:xfrm>
            <a:off x="593651" y="1458467"/>
            <a:ext cx="10660320" cy="4545000"/>
          </a:xfrm>
          <a:prstGeom prst="rect">
            <a:avLst/>
          </a:prstGeom>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1143000" y="609480"/>
            <a:ext cx="987408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8500" lnSpcReduction="20000"/>
          </a:bodyPr>
          <a:lstStyle/>
          <a:p>
            <a:pPr>
              <a:lnSpc>
                <a:spcPct val="90000"/>
              </a:lnSpc>
            </a:pPr>
            <a:r>
              <a:rPr lang="cs-CZ" sz="4400" b="0" strike="noStrike" spc="-1" dirty="0">
                <a:latin typeface="Corbel"/>
                <a:ea typeface="DejaVu Sans"/>
              </a:rPr>
              <a:t>Plánované sazby přímých plateb </a:t>
            </a:r>
            <a:endParaRPr lang="cs-CZ" sz="4400" b="0" strike="noStrike" spc="-1" dirty="0">
              <a:latin typeface="Arial"/>
            </a:endParaRPr>
          </a:p>
        </p:txBody>
      </p:sp>
      <p:sp>
        <p:nvSpPr>
          <p:cNvPr id="220" name="CustomShape 2"/>
          <p:cNvSpPr/>
          <p:nvPr/>
        </p:nvSpPr>
        <p:spPr>
          <a:xfrm>
            <a:off x="961560" y="1461240"/>
            <a:ext cx="10396440" cy="49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400"/>
              </a:spcBef>
            </a:pPr>
            <a:endParaRPr lang="cs-CZ" sz="18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Sazba BISS – základní podpora					72,48 EUR/ha</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Sazba pro malé zemědělce (do 4 ha)		  	  	 312,50 EUR/ha</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err="1">
                <a:latin typeface="Corbel"/>
                <a:ea typeface="DejaVu Sans"/>
              </a:rPr>
              <a:t>Redistributivní</a:t>
            </a:r>
            <a:r>
              <a:rPr lang="cs-CZ" sz="2200" b="1" strike="noStrike" spc="-1" dirty="0">
                <a:latin typeface="Corbel"/>
                <a:ea typeface="DejaVu Sans"/>
              </a:rPr>
              <a:t> platba (do 150 ha)		       		153,90 EUR/ha</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Doplňková platba – mladý zemědělec	           	109 – 140 EUR /ha</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Podpora příjmu vázaná na produkci chmele	       	589,25 EUR/ha</a:t>
            </a:r>
            <a:endParaRPr lang="cs-CZ" sz="2200" b="0" strike="noStrike" spc="-1" dirty="0">
              <a:latin typeface="Arial"/>
            </a:endParaRPr>
          </a:p>
          <a:p>
            <a:pPr marL="45720">
              <a:lnSpc>
                <a:spcPct val="90000"/>
              </a:lnSpc>
              <a:spcBef>
                <a:spcPts val="1400"/>
              </a:spcBef>
            </a:pPr>
            <a:r>
              <a:rPr lang="cs-CZ" sz="2200" b="1" strike="noStrike" spc="-1" dirty="0">
                <a:latin typeface="Corbel"/>
                <a:ea typeface="DejaVu Sans"/>
              </a:rPr>
              <a:t>Podpora příjmu vázaná na produkci zeleniny	</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Zelenina s vysokou pracností					187,09 EUR/ha</a:t>
            </a:r>
            <a:endParaRPr lang="cs-CZ" sz="2200" b="0" strike="noStrike" spc="-1" dirty="0">
              <a:latin typeface="Arial"/>
            </a:endParaRPr>
          </a:p>
          <a:p>
            <a:pPr marL="228600" indent="-181440">
              <a:lnSpc>
                <a:spcPct val="90000"/>
              </a:lnSpc>
              <a:spcBef>
                <a:spcPts val="1400"/>
              </a:spcBef>
              <a:buClr>
                <a:srgbClr val="A6B727"/>
              </a:buClr>
              <a:buSzPct val="80000"/>
              <a:buFont typeface="Corbel"/>
              <a:buChar char="•"/>
            </a:pPr>
            <a:r>
              <a:rPr lang="cs-CZ" sz="2200" b="1" strike="noStrike" spc="-1" dirty="0">
                <a:latin typeface="Corbel"/>
                <a:ea typeface="DejaVu Sans"/>
              </a:rPr>
              <a:t>Zelenina s velmi vysokou pracností				551,79 EUR/h</a:t>
            </a:r>
            <a:endParaRPr lang="cs-CZ" sz="2200" b="0" strike="noStrike" spc="-1" dirty="0">
              <a:latin typeface="Arial"/>
            </a:endParaRPr>
          </a:p>
          <a:p>
            <a:pPr>
              <a:lnSpc>
                <a:spcPct val="90000"/>
              </a:lnSpc>
              <a:spcBef>
                <a:spcPts val="1400"/>
              </a:spcBef>
            </a:pPr>
            <a:endParaRPr lang="cs-CZ" sz="2200" b="0" strike="noStrike" spc="-1" dirty="0">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1143000" y="609480"/>
            <a:ext cx="987408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8500" lnSpcReduction="20000"/>
          </a:bodyPr>
          <a:lstStyle/>
          <a:p>
            <a:pPr>
              <a:lnSpc>
                <a:spcPct val="90000"/>
              </a:lnSpc>
            </a:pPr>
            <a:r>
              <a:rPr lang="cs-CZ" sz="4400" b="0" strike="noStrike" spc="-1" dirty="0">
                <a:latin typeface="Corbel"/>
                <a:ea typeface="DejaVu Sans"/>
              </a:rPr>
              <a:t>Plánované sazby přímých plateb </a:t>
            </a:r>
            <a:endParaRPr lang="cs-CZ" sz="4400" b="0" strike="noStrike" spc="-1" dirty="0">
              <a:latin typeface="Arial"/>
            </a:endParaRPr>
          </a:p>
        </p:txBody>
      </p:sp>
      <p:sp>
        <p:nvSpPr>
          <p:cNvPr id="222" name="CustomShape 2"/>
          <p:cNvSpPr/>
          <p:nvPr/>
        </p:nvSpPr>
        <p:spPr>
          <a:xfrm>
            <a:off x="961560" y="1517760"/>
            <a:ext cx="10396440" cy="49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200" b="1" strike="noStrike" spc="-1" dirty="0">
                <a:latin typeface="Corbel"/>
                <a:ea typeface="DejaVu Sans"/>
              </a:rPr>
              <a:t>Podpora příjmu vázaná na produkci ovoce</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Ovoce s vysokou pracností									403,98 EUR/ha</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Ovoce s velmi vysokou pracností							627,95 EUR/ha</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produkci mléka					136,65 EUR/ks</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chov ovcí a koz					 20,83 EUR/ks</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produkci cukrové řepy			259,12 EUR/ha</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produkci hovězího masa			128,52 EUR/ks</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produkci bílkovinných plodin	 	61,68 EUR/ha</a:t>
            </a:r>
            <a:endParaRPr lang="cs-CZ" sz="2200" b="0" strike="noStrike" spc="-1" dirty="0">
              <a:latin typeface="Arial"/>
            </a:endParaRPr>
          </a:p>
          <a:p>
            <a:pPr marL="228600" indent="-181440">
              <a:lnSpc>
                <a:spcPct val="90000"/>
              </a:lnSpc>
              <a:spcBef>
                <a:spcPts val="1400"/>
              </a:spcBef>
              <a:buClr>
                <a:srgbClr val="A6B727"/>
              </a:buClr>
              <a:buSzPct val="80000"/>
              <a:buFont typeface="Arial"/>
              <a:buChar char="•"/>
            </a:pPr>
            <a:r>
              <a:rPr lang="cs-CZ" sz="2200" b="1" strike="noStrike" spc="-1" dirty="0">
                <a:latin typeface="Corbel"/>
                <a:ea typeface="DejaVu Sans"/>
              </a:rPr>
              <a:t>Podpora příjmu vázaná na produkci škrobových brambor	538,33 EUR/ha</a:t>
            </a:r>
            <a:endParaRPr lang="cs-CZ" sz="2200" b="0" strike="noStrike" spc="-1" dirty="0">
              <a:latin typeface="Arial"/>
            </a:endParaRPr>
          </a:p>
          <a:p>
            <a:pPr>
              <a:lnSpc>
                <a:spcPct val="90000"/>
              </a:lnSpc>
              <a:spcBef>
                <a:spcPts val="1400"/>
              </a:spcBef>
            </a:pPr>
            <a:endParaRPr lang="cs-CZ" sz="2200" b="0" strike="noStrike" spc="-1" dirty="0">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D856E3-321C-41AE-9898-4EF7826D4C25}"/>
              </a:ext>
            </a:extLst>
          </p:cNvPr>
          <p:cNvSpPr>
            <a:spLocks noGrp="1"/>
          </p:cNvSpPr>
          <p:nvPr>
            <p:ph type="title"/>
          </p:nvPr>
        </p:nvSpPr>
        <p:spPr>
          <a:xfrm>
            <a:off x="1451579" y="278297"/>
            <a:ext cx="9603275" cy="675860"/>
          </a:xfrm>
        </p:spPr>
        <p:txBody>
          <a:bodyPr/>
          <a:lstStyle/>
          <a:p>
            <a:r>
              <a:rPr lang="it-IT" dirty="0"/>
              <a:t>SCHÉMATA PRO KLIMA A ŽIVOTNÍ PROSTŘEDÍ</a:t>
            </a:r>
            <a:endParaRPr lang="cs-CZ" dirty="0"/>
          </a:p>
        </p:txBody>
      </p:sp>
      <p:sp>
        <p:nvSpPr>
          <p:cNvPr id="3" name="Zástupný symbol pro obsah 2">
            <a:extLst>
              <a:ext uri="{FF2B5EF4-FFF2-40B4-BE49-F238E27FC236}">
                <a16:creationId xmlns:a16="http://schemas.microsoft.com/office/drawing/2014/main" xmlns="" id="{29D2A91F-0773-4FEE-9CA9-29E556249F1B}"/>
              </a:ext>
            </a:extLst>
          </p:cNvPr>
          <p:cNvSpPr>
            <a:spLocks noGrp="1"/>
          </p:cNvSpPr>
          <p:nvPr>
            <p:ph idx="1"/>
          </p:nvPr>
        </p:nvSpPr>
        <p:spPr>
          <a:xfrm>
            <a:off x="622852" y="1073426"/>
            <a:ext cx="10641495" cy="4823791"/>
          </a:xfrm>
        </p:spPr>
        <p:txBody>
          <a:bodyPr>
            <a:normAutofit/>
          </a:bodyPr>
          <a:lstStyle/>
          <a:p>
            <a:pPr marL="0" indent="0">
              <a:buNone/>
            </a:pPr>
            <a:r>
              <a:rPr lang="cs-CZ" sz="2400" b="1" dirty="0"/>
              <a:t>            Základní </a:t>
            </a:r>
            <a:r>
              <a:rPr lang="cs-CZ" sz="2400" b="1" dirty="0" err="1"/>
              <a:t>celofaremní</a:t>
            </a:r>
            <a:r>
              <a:rPr lang="cs-CZ" sz="2400" b="1" dirty="0"/>
              <a:t> </a:t>
            </a:r>
            <a:r>
              <a:rPr lang="cs-CZ" sz="2400" b="1" dirty="0" err="1"/>
              <a:t>ekoplatba</a:t>
            </a:r>
            <a:endParaRPr lang="cs-CZ" sz="2400" b="1" dirty="0"/>
          </a:p>
          <a:p>
            <a:pPr marL="0" indent="0">
              <a:buNone/>
            </a:pPr>
            <a:endParaRPr lang="cs-CZ" sz="2400" b="1" dirty="0"/>
          </a:p>
          <a:p>
            <a:r>
              <a:rPr lang="cs-CZ" sz="2400" dirty="0"/>
              <a:t>dobrovolnost</a:t>
            </a:r>
          </a:p>
          <a:p>
            <a:r>
              <a:rPr lang="cs-CZ" sz="2400" dirty="0"/>
              <a:t>stanoveny specifické podmínky pro jednotlivé zemědělské kultury</a:t>
            </a:r>
          </a:p>
          <a:p>
            <a:r>
              <a:rPr lang="cs-CZ" sz="2400" dirty="0"/>
              <a:t>platba za výsledek, aktivitu navíc</a:t>
            </a:r>
          </a:p>
          <a:p>
            <a:r>
              <a:rPr lang="cs-CZ" sz="2400" dirty="0"/>
              <a:t>při splnění podmínek nárok na platbu na všechny hektary podniku</a:t>
            </a:r>
          </a:p>
          <a:p>
            <a:pPr marL="0" indent="0">
              <a:buNone/>
            </a:pPr>
            <a:r>
              <a:rPr lang="cs-CZ" sz="2400" b="1" dirty="0"/>
              <a:t>Prémiová </a:t>
            </a:r>
            <a:r>
              <a:rPr lang="cs-CZ" sz="2400" b="1" dirty="0" err="1"/>
              <a:t>celofaremní</a:t>
            </a:r>
            <a:r>
              <a:rPr lang="cs-CZ" sz="2400" b="1" dirty="0"/>
              <a:t> </a:t>
            </a:r>
            <a:r>
              <a:rPr lang="cs-CZ" sz="2400" b="1" dirty="0" err="1"/>
              <a:t>ekoplatba</a:t>
            </a:r>
            <a:endParaRPr lang="cs-CZ" sz="2400" b="1" dirty="0"/>
          </a:p>
          <a:p>
            <a:r>
              <a:rPr lang="cs-CZ" sz="2400" dirty="0"/>
              <a:t>navazuje na základní </a:t>
            </a:r>
            <a:r>
              <a:rPr lang="cs-CZ" sz="2400" dirty="0" err="1"/>
              <a:t>celofaremní</a:t>
            </a:r>
            <a:r>
              <a:rPr lang="cs-CZ" sz="2400" dirty="0"/>
              <a:t> </a:t>
            </a:r>
            <a:r>
              <a:rPr lang="cs-CZ" sz="2400" dirty="0" err="1"/>
              <a:t>ekoplatbu</a:t>
            </a:r>
            <a:endParaRPr lang="cs-CZ" sz="2400" dirty="0"/>
          </a:p>
        </p:txBody>
      </p:sp>
    </p:spTree>
    <p:extLst>
      <p:ext uri="{BB962C8B-B14F-4D97-AF65-F5344CB8AC3E}">
        <p14:creationId xmlns:p14="http://schemas.microsoft.com/office/powerpoint/2010/main" val="1949034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D856E3-321C-41AE-9898-4EF7826D4C25}"/>
              </a:ext>
            </a:extLst>
          </p:cNvPr>
          <p:cNvSpPr>
            <a:spLocks noGrp="1"/>
          </p:cNvSpPr>
          <p:nvPr>
            <p:ph type="title"/>
          </p:nvPr>
        </p:nvSpPr>
        <p:spPr>
          <a:xfrm>
            <a:off x="1451579" y="278297"/>
            <a:ext cx="9603275" cy="675860"/>
          </a:xfrm>
        </p:spPr>
        <p:txBody>
          <a:bodyPr/>
          <a:lstStyle/>
          <a:p>
            <a:r>
              <a:rPr lang="it-IT" dirty="0"/>
              <a:t>SCHÉMATA PRO KLIMA A ŽIVOTNÍ PROSTŘEDÍ</a:t>
            </a:r>
            <a:endParaRPr lang="cs-CZ" dirty="0"/>
          </a:p>
        </p:txBody>
      </p:sp>
      <p:sp>
        <p:nvSpPr>
          <p:cNvPr id="3" name="Zástupný symbol pro obsah 2">
            <a:extLst>
              <a:ext uri="{FF2B5EF4-FFF2-40B4-BE49-F238E27FC236}">
                <a16:creationId xmlns:a16="http://schemas.microsoft.com/office/drawing/2014/main" xmlns="" id="{29D2A91F-0773-4FEE-9CA9-29E556249F1B}"/>
              </a:ext>
            </a:extLst>
          </p:cNvPr>
          <p:cNvSpPr>
            <a:spLocks noGrp="1"/>
          </p:cNvSpPr>
          <p:nvPr>
            <p:ph idx="1"/>
          </p:nvPr>
        </p:nvSpPr>
        <p:spPr>
          <a:xfrm>
            <a:off x="622852" y="1073426"/>
            <a:ext cx="10641495" cy="4823791"/>
          </a:xfrm>
        </p:spPr>
        <p:txBody>
          <a:bodyPr>
            <a:normAutofit/>
          </a:bodyPr>
          <a:lstStyle/>
          <a:p>
            <a:pPr marL="0" indent="0">
              <a:buNone/>
            </a:pPr>
            <a:r>
              <a:rPr lang="cs-CZ" sz="2400" dirty="0"/>
              <a:t>	</a:t>
            </a:r>
            <a:r>
              <a:rPr lang="cs-CZ" sz="2400" b="1" dirty="0"/>
              <a:t>Prémiová </a:t>
            </a:r>
            <a:r>
              <a:rPr lang="cs-CZ" sz="2400" b="1" dirty="0" err="1"/>
              <a:t>ekoplatba</a:t>
            </a:r>
            <a:endParaRPr lang="cs-CZ" sz="2400" b="1" dirty="0"/>
          </a:p>
          <a:p>
            <a:pPr marL="0" indent="0">
              <a:buNone/>
            </a:pPr>
            <a:endParaRPr lang="cs-CZ" sz="2400" dirty="0"/>
          </a:p>
          <a:p>
            <a:pPr marL="0" indent="0">
              <a:buNone/>
            </a:pPr>
            <a:r>
              <a:rPr lang="cs-CZ" sz="2400" dirty="0"/>
              <a:t>	2 podmínky k plnění zároveň:</a:t>
            </a:r>
          </a:p>
          <a:p>
            <a:r>
              <a:rPr lang="cs-CZ" sz="2400" dirty="0"/>
              <a:t>vyčlenění plochy pásů podél vodních toků typu prémiový,</a:t>
            </a:r>
          </a:p>
          <a:p>
            <a:r>
              <a:rPr lang="cs-CZ" sz="2400" dirty="0"/>
              <a:t>a zároveň vyčlenění neprodukční plochy ve výši 7 % z orné půdy</a:t>
            </a:r>
          </a:p>
          <a:p>
            <a:pPr marL="0" indent="0">
              <a:buNone/>
            </a:pPr>
            <a:r>
              <a:rPr lang="cs-CZ" sz="2400" dirty="0"/>
              <a:t>    podniku – liniový úhor, </a:t>
            </a:r>
            <a:r>
              <a:rPr lang="cs-CZ" sz="2400" dirty="0" err="1"/>
              <a:t>ochrané</a:t>
            </a:r>
            <a:r>
              <a:rPr lang="cs-CZ" sz="2400" dirty="0"/>
              <a:t> pásy, krajinné prvky</a:t>
            </a:r>
          </a:p>
          <a:p>
            <a:pPr marL="0" indent="0">
              <a:buNone/>
            </a:pPr>
            <a:r>
              <a:rPr lang="cs-CZ" sz="2400" b="1" dirty="0"/>
              <a:t>Precizní zemědělství</a:t>
            </a:r>
          </a:p>
          <a:p>
            <a:r>
              <a:rPr lang="cs-CZ" sz="2400" dirty="0"/>
              <a:t>nezávislá platba, možný souběh se základní </a:t>
            </a:r>
            <a:r>
              <a:rPr lang="cs-CZ" sz="2400" dirty="0" err="1"/>
              <a:t>celofaremní</a:t>
            </a:r>
            <a:r>
              <a:rPr lang="cs-CZ" sz="2400" dirty="0"/>
              <a:t> </a:t>
            </a:r>
            <a:r>
              <a:rPr lang="cs-CZ" sz="2400" dirty="0" err="1"/>
              <a:t>ekoplatbou</a:t>
            </a:r>
            <a:endParaRPr lang="cs-CZ" sz="2400" dirty="0"/>
          </a:p>
        </p:txBody>
      </p:sp>
    </p:spTree>
    <p:extLst>
      <p:ext uri="{BB962C8B-B14F-4D97-AF65-F5344CB8AC3E}">
        <p14:creationId xmlns:p14="http://schemas.microsoft.com/office/powerpoint/2010/main" val="236136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0" y="0"/>
            <a:ext cx="12190680" cy="6856560"/>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135" name="CustomShape 2"/>
          <p:cNvSpPr/>
          <p:nvPr/>
        </p:nvSpPr>
        <p:spPr>
          <a:xfrm>
            <a:off x="321840" y="321840"/>
            <a:ext cx="11547000" cy="1884960"/>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36" name="CustomShape 3"/>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0" strike="noStrike" spc="-1">
                <a:solidFill>
                  <a:srgbClr val="FFFFFF"/>
                </a:solidFill>
                <a:latin typeface="Corbel"/>
                <a:ea typeface="DejaVu Sans"/>
              </a:rPr>
              <a:t>A.  Přímé platby</a:t>
            </a:r>
            <a:endParaRPr lang="cs-CZ" sz="4400" b="0" strike="noStrike" spc="-1">
              <a:latin typeface="Arial"/>
            </a:endParaRPr>
          </a:p>
        </p:txBody>
      </p:sp>
      <p:sp>
        <p:nvSpPr>
          <p:cNvPr id="137" name="CustomShape 4"/>
          <p:cNvSpPr/>
          <p:nvPr/>
        </p:nvSpPr>
        <p:spPr>
          <a:xfrm>
            <a:off x="0" y="2529720"/>
            <a:ext cx="12190680" cy="43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8" name="CustomShape 5"/>
          <p:cNvSpPr/>
          <p:nvPr/>
        </p:nvSpPr>
        <p:spPr>
          <a:xfrm>
            <a:off x="321840" y="2528640"/>
            <a:ext cx="10692720" cy="43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000" b="1" strike="noStrike" spc="-1" dirty="0">
                <a:ea typeface="DejaVu Sans"/>
              </a:rPr>
              <a:t>Zahrnují tyto intervence:</a:t>
            </a:r>
          </a:p>
          <a:p>
            <a:pPr marL="45720">
              <a:lnSpc>
                <a:spcPct val="90000"/>
              </a:lnSpc>
              <a:spcBef>
                <a:spcPts val="1400"/>
              </a:spcBef>
            </a:pPr>
            <a:r>
              <a:rPr lang="cs-CZ" sz="2000" b="1" strike="noStrike" spc="-1" dirty="0">
                <a:ea typeface="DejaVu Sans"/>
              </a:rPr>
              <a:t>➢Základní podpora příjmu pro udržitelnost</a:t>
            </a:r>
            <a:endParaRPr lang="cs-CZ" sz="2000" b="0" strike="noStrike" spc="-1" dirty="0"/>
          </a:p>
          <a:p>
            <a:pPr marL="45720">
              <a:lnSpc>
                <a:spcPct val="90000"/>
              </a:lnSpc>
              <a:spcBef>
                <a:spcPts val="1400"/>
              </a:spcBef>
            </a:pPr>
            <a:r>
              <a:rPr lang="cs-CZ" sz="2000" b="1" strike="noStrike" spc="-1" dirty="0">
                <a:ea typeface="DejaVu Sans"/>
              </a:rPr>
              <a:t>➢Platba pro malé zemědělce</a:t>
            </a:r>
            <a:endParaRPr lang="cs-CZ" sz="2000" b="0" strike="noStrike" spc="-1" dirty="0"/>
          </a:p>
          <a:p>
            <a:pPr marL="45720">
              <a:lnSpc>
                <a:spcPct val="90000"/>
              </a:lnSpc>
              <a:spcBef>
                <a:spcPts val="1400"/>
              </a:spcBef>
            </a:pPr>
            <a:r>
              <a:rPr lang="cs-CZ" sz="2000" b="1" strike="noStrike" spc="-1" dirty="0">
                <a:ea typeface="DejaVu Sans"/>
              </a:rPr>
              <a:t>➢Doplňková </a:t>
            </a:r>
            <a:r>
              <a:rPr lang="cs-CZ" sz="2000" b="1" strike="noStrike" spc="-1" dirty="0" err="1">
                <a:ea typeface="DejaVu Sans"/>
              </a:rPr>
              <a:t>redistributivní</a:t>
            </a:r>
            <a:r>
              <a:rPr lang="cs-CZ" sz="2000" b="1" strike="noStrike" spc="-1" dirty="0">
                <a:ea typeface="DejaVu Sans"/>
              </a:rPr>
              <a:t>  podpora příjmu pro udržitelnost</a:t>
            </a:r>
            <a:endParaRPr lang="cs-CZ" sz="2000" b="0" strike="noStrike" spc="-1" dirty="0"/>
          </a:p>
          <a:p>
            <a:pPr marL="45720">
              <a:lnSpc>
                <a:spcPct val="90000"/>
              </a:lnSpc>
              <a:spcBef>
                <a:spcPts val="1400"/>
              </a:spcBef>
            </a:pPr>
            <a:r>
              <a:rPr lang="cs-CZ" sz="2000" b="1" strike="noStrike" spc="-1" dirty="0">
                <a:ea typeface="DejaVu Sans"/>
              </a:rPr>
              <a:t>➢Doplňková podpora příjmu pro mladé zemědělce</a:t>
            </a:r>
            <a:endParaRPr lang="cs-CZ" sz="2000" b="0" strike="noStrike" spc="-1" dirty="0"/>
          </a:p>
          <a:p>
            <a:pPr marL="45720">
              <a:lnSpc>
                <a:spcPct val="90000"/>
              </a:lnSpc>
              <a:spcBef>
                <a:spcPts val="1400"/>
              </a:spcBef>
            </a:pPr>
            <a:r>
              <a:rPr lang="cs-CZ" sz="2000" b="1" strike="noStrike" spc="-1" dirty="0">
                <a:ea typeface="DejaVu Sans"/>
              </a:rPr>
              <a:t>➢Režimy pro klima a životní prostředí - </a:t>
            </a:r>
            <a:r>
              <a:rPr lang="cs-CZ" sz="2000" b="1" strike="noStrike" spc="-1" dirty="0" err="1">
                <a:ea typeface="DejaVu Sans"/>
              </a:rPr>
              <a:t>Celofaremní</a:t>
            </a:r>
            <a:r>
              <a:rPr lang="cs-CZ" sz="2000" b="1" strike="noStrike" spc="-1" dirty="0">
                <a:ea typeface="DejaVu Sans"/>
              </a:rPr>
              <a:t> </a:t>
            </a:r>
            <a:r>
              <a:rPr lang="cs-CZ" sz="2000" b="1" strike="noStrike" spc="-1" dirty="0" err="1">
                <a:ea typeface="DejaVu Sans"/>
              </a:rPr>
              <a:t>ekoplatba</a:t>
            </a:r>
            <a:r>
              <a:rPr lang="cs-CZ" sz="2000" b="1" strike="noStrike" spc="-1" dirty="0">
                <a:ea typeface="DejaVu Sans"/>
              </a:rPr>
              <a:t> – základní úroveň / prémiová úroveň, precizní zemědělství</a:t>
            </a:r>
            <a:endParaRPr lang="cs-CZ" sz="2000" b="0" strike="noStrike" spc="-1" dirty="0"/>
          </a:p>
          <a:p>
            <a:pPr marL="45720">
              <a:lnSpc>
                <a:spcPct val="90000"/>
              </a:lnSpc>
              <a:spcBef>
                <a:spcPts val="1400"/>
              </a:spcBef>
            </a:pPr>
            <a:r>
              <a:rPr lang="cs-CZ" sz="2000" b="1" strike="noStrike" spc="-1" dirty="0">
                <a:ea typeface="DejaVu Sans"/>
              </a:rPr>
              <a:t>➢Podpora příjmu vázaná na produkci – chmele, zeleniny, ovoce, cukrové řepy, bílkovinných plodin, škrobových brambor, mléka, hovězího masa a dále chov ovcí a koz</a:t>
            </a:r>
            <a:endParaRPr lang="cs-CZ" sz="2000" b="0" strike="noStrike" spc="-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1143000" y="609480"/>
            <a:ext cx="9874080" cy="77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000" b="1" strike="noStrike" spc="-1" dirty="0" err="1">
                <a:latin typeface="Corbel"/>
                <a:ea typeface="DejaVu Sans"/>
              </a:rPr>
              <a:t>Ekoschémata</a:t>
            </a:r>
            <a:r>
              <a:rPr lang="cs-CZ" sz="4000" b="1" strike="noStrike" spc="-1" dirty="0">
                <a:latin typeface="Corbel"/>
                <a:ea typeface="DejaVu Sans"/>
              </a:rPr>
              <a:t> -  Podmínky způsobilosti</a:t>
            </a:r>
            <a:endParaRPr lang="cs-CZ" sz="4000" b="0" strike="noStrike" spc="-1" dirty="0">
              <a:latin typeface="Arial"/>
            </a:endParaRPr>
          </a:p>
        </p:txBody>
      </p:sp>
      <p:sp>
        <p:nvSpPr>
          <p:cNvPr id="226" name="CustomShape 2"/>
          <p:cNvSpPr/>
          <p:nvPr/>
        </p:nvSpPr>
        <p:spPr>
          <a:xfrm>
            <a:off x="1143000" y="1459080"/>
            <a:ext cx="9871560" cy="463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5720">
              <a:lnSpc>
                <a:spcPct val="90000"/>
              </a:lnSpc>
              <a:spcBef>
                <a:spcPts val="1400"/>
              </a:spcBef>
            </a:pPr>
            <a:r>
              <a:rPr lang="cs-CZ" sz="2800" b="1" strike="noStrike" spc="-1" dirty="0">
                <a:solidFill>
                  <a:srgbClr val="C00000"/>
                </a:solidFill>
                <a:latin typeface="Corbel"/>
                <a:ea typeface="DejaVu Sans"/>
              </a:rPr>
              <a:t>Příjemci jsou uživatelé půdy - zemědělci:</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solidFill>
                  <a:srgbClr val="A6B727"/>
                </a:solidFill>
                <a:latin typeface="Corbel"/>
                <a:ea typeface="DejaVu Sans"/>
              </a:rPr>
              <a:t> </a:t>
            </a:r>
            <a:r>
              <a:rPr lang="cs-CZ" sz="2800" b="1" strike="noStrike" spc="-1" dirty="0">
                <a:latin typeface="Corbel"/>
                <a:ea typeface="DejaVu Sans"/>
              </a:rPr>
              <a:t>evidovaní v registru zemědělské půdy (LPIS), kteří </a:t>
            </a:r>
            <a:r>
              <a:rPr lang="cs-CZ" sz="2800" b="1" strike="noStrike" spc="-1" dirty="0">
                <a:solidFill>
                  <a:srgbClr val="C00000"/>
                </a:solidFill>
                <a:latin typeface="Corbel"/>
                <a:ea typeface="DejaVu Sans"/>
              </a:rPr>
              <a:t>se dobrovolně zaváží   </a:t>
            </a:r>
            <a:r>
              <a:rPr lang="cs-CZ" sz="2800" b="1" strike="noStrike" spc="-1" dirty="0">
                <a:latin typeface="Corbel"/>
                <a:ea typeface="DejaVu Sans"/>
              </a:rPr>
              <a:t>k provádění  podmínek v rámci této intervence,</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800" b="1" strike="noStrike" spc="-1" dirty="0">
                <a:solidFill>
                  <a:srgbClr val="A6B727"/>
                </a:solidFill>
                <a:latin typeface="Corbel"/>
                <a:ea typeface="DejaVu Sans"/>
              </a:rPr>
              <a:t> </a:t>
            </a:r>
            <a:r>
              <a:rPr lang="cs-CZ" sz="2800" b="1" strike="noStrike" spc="-1" dirty="0">
                <a:latin typeface="Corbel"/>
                <a:ea typeface="DejaVu Sans"/>
              </a:rPr>
              <a:t>s podmínkou aktivního zemědělce,</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800" b="1" strike="noStrike" spc="-1" dirty="0">
                <a:latin typeface="Corbel"/>
                <a:ea typeface="DejaVu Sans"/>
              </a:rPr>
              <a:t> s minimální výměrou 1 ha zemědělské půdy,</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800" b="1" strike="noStrike" spc="-1" dirty="0">
                <a:latin typeface="Corbel"/>
                <a:ea typeface="DejaVu Sans"/>
              </a:rPr>
              <a:t> deklarovanou výměru musí mít evidovanou v LPIS v      příslušném kalendářním roce,</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800" b="1" strike="noStrike" spc="-1" dirty="0">
                <a:latin typeface="Corbel"/>
                <a:ea typeface="DejaVu Sans"/>
              </a:rPr>
              <a:t> plní minimální požadavky pro použití hnojiv a přípravků na ochranu rostlin</a:t>
            </a:r>
            <a:endParaRPr lang="cs-CZ" sz="2800" b="0" strike="noStrike" spc="-1" dirty="0">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5047E5E-F5DF-4F8A-A3EF-809ABED0AA61}"/>
              </a:ext>
            </a:extLst>
          </p:cNvPr>
          <p:cNvSpPr>
            <a:spLocks noGrp="1"/>
          </p:cNvSpPr>
          <p:nvPr>
            <p:ph type="title"/>
          </p:nvPr>
        </p:nvSpPr>
        <p:spPr>
          <a:xfrm>
            <a:off x="1451579" y="119271"/>
            <a:ext cx="9603275" cy="636103"/>
          </a:xfrm>
        </p:spPr>
        <p:txBody>
          <a:bodyPr/>
          <a:lstStyle/>
          <a:p>
            <a:pPr algn="ctr"/>
            <a:r>
              <a:rPr lang="cs-CZ" dirty="0"/>
              <a:t>ZÁKLADNÍ CELOFAREMNÍ EKOPLATBA</a:t>
            </a:r>
          </a:p>
        </p:txBody>
      </p:sp>
      <p:sp>
        <p:nvSpPr>
          <p:cNvPr id="3" name="Zástupný symbol pro obsah 2">
            <a:extLst>
              <a:ext uri="{FF2B5EF4-FFF2-40B4-BE49-F238E27FC236}">
                <a16:creationId xmlns:a16="http://schemas.microsoft.com/office/drawing/2014/main" xmlns="" id="{4D48D941-DD01-489F-9C46-C5C154BE9846}"/>
              </a:ext>
            </a:extLst>
          </p:cNvPr>
          <p:cNvSpPr>
            <a:spLocks noGrp="1"/>
          </p:cNvSpPr>
          <p:nvPr>
            <p:ph idx="1"/>
          </p:nvPr>
        </p:nvSpPr>
        <p:spPr>
          <a:xfrm>
            <a:off x="437322" y="874643"/>
            <a:ext cx="11582399" cy="4983232"/>
          </a:xfrm>
        </p:spPr>
        <p:txBody>
          <a:bodyPr>
            <a:normAutofit fontScale="85000" lnSpcReduction="20000"/>
          </a:bodyPr>
          <a:lstStyle/>
          <a:p>
            <a:endParaRPr lang="cs-CZ" sz="800" dirty="0">
              <a:solidFill>
                <a:srgbClr val="000000"/>
              </a:solidFill>
              <a:latin typeface="Gill Sans MT" panose="020B0502020104020203" pitchFamily="34" charset="-18"/>
            </a:endParaRPr>
          </a:p>
          <a:p>
            <a:pPr marL="0" indent="0">
              <a:buNone/>
            </a:pPr>
            <a:r>
              <a:rPr lang="cs-CZ" sz="2800" b="1" dirty="0">
                <a:solidFill>
                  <a:srgbClr val="528135"/>
                </a:solidFill>
                <a:latin typeface="Gill Sans MT" panose="020B0502020104020203" pitchFamily="34" charset="-18"/>
              </a:rPr>
              <a:t>	Obecné podmínky</a:t>
            </a:r>
          </a:p>
          <a:p>
            <a:pPr marL="0" indent="0">
              <a:buNone/>
            </a:pPr>
            <a:endParaRPr lang="cs-CZ" sz="2300" dirty="0">
              <a:solidFill>
                <a:srgbClr val="528135"/>
              </a:solidFill>
              <a:latin typeface="Gill Sans MT" panose="020B0502020104020203" pitchFamily="34" charset="-18"/>
            </a:endParaRPr>
          </a:p>
          <a:p>
            <a:pPr marL="0" indent="0">
              <a:buNone/>
            </a:pPr>
            <a:r>
              <a:rPr lang="cs-CZ" sz="2600" dirty="0">
                <a:solidFill>
                  <a:srgbClr val="000000"/>
                </a:solidFill>
                <a:latin typeface="Gill Sans MT" panose="020B0502020104020203" pitchFamily="34" charset="-18"/>
              </a:rPr>
              <a:t>součástí žádosti je:</a:t>
            </a: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deklarace plodin na R, U a G</a:t>
            </a: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deklarace neprodukčních ploch</a:t>
            </a: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deklarace ploch pro zatravnění (zatravněných)</a:t>
            </a:r>
          </a:p>
          <a:p>
            <a:endParaRPr lang="cs-CZ" sz="2600" dirty="0">
              <a:solidFill>
                <a:srgbClr val="000000"/>
              </a:solidFill>
              <a:latin typeface="Gill Sans MT" panose="020B0502020104020203" pitchFamily="34" charset="-18"/>
            </a:endParaRP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podmínky se posuzují vůči DPB evidovaným v LPIS na žadatele ke dni podání žádosti</a:t>
            </a: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podmínky navazují na podmíněnost  x  není možné využít výjimky definované pro podmíněnost</a:t>
            </a:r>
          </a:p>
          <a:p>
            <a:r>
              <a:rPr lang="cs-CZ" sz="2600" dirty="0">
                <a:solidFill>
                  <a:srgbClr val="CDCE00"/>
                </a:solidFill>
                <a:latin typeface="Arial" panose="020B0604020202020204" pitchFamily="34" charset="0"/>
              </a:rPr>
              <a:t>•</a:t>
            </a:r>
            <a:r>
              <a:rPr lang="cs-CZ" sz="2600" dirty="0">
                <a:solidFill>
                  <a:srgbClr val="000000"/>
                </a:solidFill>
                <a:latin typeface="Gill Sans MT" panose="020B0502020104020203" pitchFamily="34" charset="-18"/>
              </a:rPr>
              <a:t>plánovaná sazba cca 1640 Kč/ha</a:t>
            </a:r>
          </a:p>
          <a:p>
            <a:endParaRPr lang="cs-CZ" dirty="0"/>
          </a:p>
        </p:txBody>
      </p:sp>
    </p:spTree>
    <p:extLst>
      <p:ext uri="{BB962C8B-B14F-4D97-AF65-F5344CB8AC3E}">
        <p14:creationId xmlns:p14="http://schemas.microsoft.com/office/powerpoint/2010/main" val="1425708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0A819D2-C9F9-43AE-8C8C-7A694A618C2D}"/>
              </a:ext>
            </a:extLst>
          </p:cNvPr>
          <p:cNvSpPr>
            <a:spLocks noGrp="1"/>
          </p:cNvSpPr>
          <p:nvPr>
            <p:ph type="title"/>
          </p:nvPr>
        </p:nvSpPr>
        <p:spPr>
          <a:xfrm>
            <a:off x="1451579" y="132523"/>
            <a:ext cx="9603275" cy="596347"/>
          </a:xfrm>
        </p:spPr>
        <p:txBody>
          <a:bodyPr/>
          <a:lstStyle/>
          <a:p>
            <a:pPr algn="ctr"/>
            <a:r>
              <a:rPr lang="cs-CZ" dirty="0"/>
              <a:t>ZÁKLADNÍ CELOFAREMNÍ EKOPLATBA -T</a:t>
            </a:r>
          </a:p>
        </p:txBody>
      </p:sp>
      <p:sp>
        <p:nvSpPr>
          <p:cNvPr id="3" name="Zástupný symbol pro obsah 2">
            <a:extLst>
              <a:ext uri="{FF2B5EF4-FFF2-40B4-BE49-F238E27FC236}">
                <a16:creationId xmlns:a16="http://schemas.microsoft.com/office/drawing/2014/main" xmlns="" id="{75E79DB9-609E-4987-A744-34DAF558E83D}"/>
              </a:ext>
            </a:extLst>
          </p:cNvPr>
          <p:cNvSpPr>
            <a:spLocks noGrp="1"/>
          </p:cNvSpPr>
          <p:nvPr>
            <p:ph idx="1"/>
          </p:nvPr>
        </p:nvSpPr>
        <p:spPr>
          <a:xfrm>
            <a:off x="344557" y="834888"/>
            <a:ext cx="11277600" cy="4631458"/>
          </a:xfrm>
        </p:spPr>
        <p:txBody>
          <a:bodyPr>
            <a:normAutofit/>
          </a:bodyPr>
          <a:lstStyle/>
          <a:p>
            <a:endParaRPr lang="cs-CZ" dirty="0"/>
          </a:p>
          <a:p>
            <a:endParaRPr lang="cs-CZ" dirty="0"/>
          </a:p>
          <a:p>
            <a:pPr>
              <a:buFont typeface="Wingdings" panose="05000000000000000000" pitchFamily="2" charset="2"/>
              <a:buChar char="v"/>
            </a:pPr>
            <a:r>
              <a:rPr lang="cs-CZ" sz="2400" b="1" dirty="0"/>
              <a:t>  Provedení údržby</a:t>
            </a:r>
            <a:endParaRPr lang="cs-CZ" sz="2400" dirty="0"/>
          </a:p>
          <a:p>
            <a:pPr>
              <a:buFont typeface="Wingdings" panose="05000000000000000000" pitchFamily="2" charset="2"/>
              <a:buChar char="v"/>
            </a:pPr>
            <a:r>
              <a:rPr lang="cs-CZ" sz="2400" b="1" dirty="0"/>
              <a:t>  Ponechání nepokosených ploch</a:t>
            </a:r>
            <a:endParaRPr lang="cs-CZ" sz="2400" dirty="0"/>
          </a:p>
          <a:p>
            <a:pPr>
              <a:buFont typeface="Wingdings" panose="05000000000000000000" pitchFamily="2" charset="2"/>
              <a:buChar char="v"/>
            </a:pPr>
            <a:r>
              <a:rPr lang="cs-CZ" sz="2400" b="1" dirty="0"/>
              <a:t>  Zpětné zatravnění</a:t>
            </a:r>
          </a:p>
          <a:p>
            <a:pPr>
              <a:buFont typeface="Wingdings" panose="05000000000000000000" pitchFamily="2" charset="2"/>
              <a:buChar char="v"/>
            </a:pPr>
            <a:endParaRPr lang="cs-CZ" sz="2400" dirty="0"/>
          </a:p>
          <a:p>
            <a:pPr>
              <a:buFont typeface="Wingdings" panose="05000000000000000000" pitchFamily="2" charset="2"/>
              <a:buChar char="§"/>
            </a:pPr>
            <a:r>
              <a:rPr lang="cs-CZ" sz="2400" b="1" dirty="0"/>
              <a:t>  </a:t>
            </a:r>
            <a:r>
              <a:rPr lang="cs-CZ" sz="2400" dirty="0"/>
              <a:t>provedení seče s odklizením biomasy nebo pastva v termínu  do 31. července </a:t>
            </a:r>
          </a:p>
          <a:p>
            <a:pPr>
              <a:buFont typeface="Wingdings" panose="05000000000000000000" pitchFamily="2" charset="2"/>
              <a:buChar char="§"/>
            </a:pPr>
            <a:r>
              <a:rPr lang="cs-CZ" sz="2400" dirty="0"/>
              <a:t>  možné posuny termínu:</a:t>
            </a:r>
          </a:p>
        </p:txBody>
      </p:sp>
    </p:spTree>
    <p:extLst>
      <p:ext uri="{BB962C8B-B14F-4D97-AF65-F5344CB8AC3E}">
        <p14:creationId xmlns:p14="http://schemas.microsoft.com/office/powerpoint/2010/main" val="407167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0A819D2-C9F9-43AE-8C8C-7A694A618C2D}"/>
              </a:ext>
            </a:extLst>
          </p:cNvPr>
          <p:cNvSpPr>
            <a:spLocks noGrp="1"/>
          </p:cNvSpPr>
          <p:nvPr>
            <p:ph type="title"/>
          </p:nvPr>
        </p:nvSpPr>
        <p:spPr>
          <a:xfrm>
            <a:off x="1451579" y="132523"/>
            <a:ext cx="9603275" cy="596347"/>
          </a:xfrm>
        </p:spPr>
        <p:txBody>
          <a:bodyPr/>
          <a:lstStyle/>
          <a:p>
            <a:pPr algn="ctr"/>
            <a:r>
              <a:rPr lang="cs-CZ" dirty="0"/>
              <a:t>ZÁKLADNÍ CELOFAREMNÍ EKOPLATBA -T</a:t>
            </a:r>
          </a:p>
        </p:txBody>
      </p:sp>
      <p:sp>
        <p:nvSpPr>
          <p:cNvPr id="3" name="Zástupný symbol pro obsah 2">
            <a:extLst>
              <a:ext uri="{FF2B5EF4-FFF2-40B4-BE49-F238E27FC236}">
                <a16:creationId xmlns:a16="http://schemas.microsoft.com/office/drawing/2014/main" xmlns="" id="{75E79DB9-609E-4987-A744-34DAF558E83D}"/>
              </a:ext>
            </a:extLst>
          </p:cNvPr>
          <p:cNvSpPr>
            <a:spLocks noGrp="1"/>
          </p:cNvSpPr>
          <p:nvPr>
            <p:ph idx="1"/>
          </p:nvPr>
        </p:nvSpPr>
        <p:spPr>
          <a:xfrm>
            <a:off x="344557" y="834888"/>
            <a:ext cx="11277600" cy="4631458"/>
          </a:xfrm>
        </p:spPr>
        <p:txBody>
          <a:bodyPr>
            <a:normAutofit/>
          </a:bodyPr>
          <a:lstStyle/>
          <a:p>
            <a:endParaRPr lang="cs-CZ" dirty="0"/>
          </a:p>
          <a:p>
            <a:endParaRPr lang="cs-CZ" dirty="0"/>
          </a:p>
          <a:p>
            <a:r>
              <a:rPr lang="cs-CZ" sz="2400" dirty="0" err="1"/>
              <a:t>agroenvironmentálně</a:t>
            </a:r>
            <a:r>
              <a:rPr lang="cs-CZ" sz="2400" dirty="0"/>
              <a:t>-klimatických opatření (staré i nové) a EZ</a:t>
            </a:r>
          </a:p>
          <a:p>
            <a:r>
              <a:rPr lang="cs-CZ" sz="2400" dirty="0"/>
              <a:t>souhlasné stanovisko OOP  </a:t>
            </a:r>
          </a:p>
          <a:p>
            <a:r>
              <a:rPr lang="cs-CZ" sz="2400" dirty="0"/>
              <a:t>obnova trvalého travního porostu</a:t>
            </a:r>
          </a:p>
          <a:p>
            <a:r>
              <a:rPr lang="cs-CZ" sz="2400" dirty="0"/>
              <a:t>výjimka pro likvidaci </a:t>
            </a:r>
            <a:r>
              <a:rPr lang="cs-CZ" sz="2400" dirty="0" err="1"/>
              <a:t>nedopasků</a:t>
            </a:r>
            <a:r>
              <a:rPr lang="cs-CZ" sz="2400" dirty="0"/>
              <a:t> na ploše se sklonitostí &gt;10° </a:t>
            </a:r>
          </a:p>
          <a:p>
            <a:pPr marL="0" indent="0">
              <a:buNone/>
            </a:pPr>
            <a:endParaRPr lang="cs-CZ" sz="2400" b="1" dirty="0"/>
          </a:p>
          <a:p>
            <a:pPr marL="0" indent="0">
              <a:buNone/>
            </a:pPr>
            <a:r>
              <a:rPr lang="cs-CZ" sz="2400" b="1" dirty="0"/>
              <a:t>Ponechání nepokosené plochy 3%-15% - </a:t>
            </a:r>
            <a:r>
              <a:rPr lang="cs-CZ" sz="2400" dirty="0"/>
              <a:t>DPB:  Na kterých probíhá seč &gt;12ha</a:t>
            </a:r>
          </a:p>
          <a:p>
            <a:endParaRPr lang="cs-CZ" dirty="0"/>
          </a:p>
        </p:txBody>
      </p:sp>
    </p:spTree>
    <p:extLst>
      <p:ext uri="{BB962C8B-B14F-4D97-AF65-F5344CB8AC3E}">
        <p14:creationId xmlns:p14="http://schemas.microsoft.com/office/powerpoint/2010/main" val="3313270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2E5EF82-07E9-4CA7-8391-AD6263A7AE91}"/>
              </a:ext>
            </a:extLst>
          </p:cNvPr>
          <p:cNvSpPr>
            <a:spLocks noGrp="1"/>
          </p:cNvSpPr>
          <p:nvPr>
            <p:ph type="title"/>
          </p:nvPr>
        </p:nvSpPr>
        <p:spPr>
          <a:xfrm>
            <a:off x="1451579" y="106018"/>
            <a:ext cx="9603275" cy="702366"/>
          </a:xfrm>
        </p:spPr>
        <p:txBody>
          <a:bodyPr/>
          <a:lstStyle/>
          <a:p>
            <a:pPr algn="ctr"/>
            <a:r>
              <a:rPr lang="cs-CZ" b="1" dirty="0">
                <a:solidFill>
                  <a:srgbClr val="804800"/>
                </a:solidFill>
                <a:latin typeface="Gill Sans MT" panose="020B0502020104020203" pitchFamily="34" charset="-18"/>
              </a:rPr>
              <a:t>ZÁKLADNÍ CELOFAREMNÍEKOPLATBA -T</a:t>
            </a:r>
            <a:endParaRPr lang="cs-CZ" dirty="0"/>
          </a:p>
        </p:txBody>
      </p:sp>
      <p:sp>
        <p:nvSpPr>
          <p:cNvPr id="3" name="Zástupný symbol pro obsah 2">
            <a:extLst>
              <a:ext uri="{FF2B5EF4-FFF2-40B4-BE49-F238E27FC236}">
                <a16:creationId xmlns:a16="http://schemas.microsoft.com/office/drawing/2014/main" xmlns="" id="{3F1F67FE-7D6E-4C68-AF42-6168435AE6C9}"/>
              </a:ext>
            </a:extLst>
          </p:cNvPr>
          <p:cNvSpPr>
            <a:spLocks noGrp="1"/>
          </p:cNvSpPr>
          <p:nvPr>
            <p:ph idx="1"/>
          </p:nvPr>
        </p:nvSpPr>
        <p:spPr>
          <a:xfrm>
            <a:off x="516835" y="662610"/>
            <a:ext cx="11118574" cy="5300868"/>
          </a:xfrm>
        </p:spPr>
        <p:txBody>
          <a:bodyPr>
            <a:normAutofit/>
          </a:bodyPr>
          <a:lstStyle/>
          <a:p>
            <a:pPr marL="0" indent="0">
              <a:buNone/>
            </a:pPr>
            <a:r>
              <a:rPr lang="cs-CZ" sz="3200" b="1" dirty="0">
                <a:solidFill>
                  <a:srgbClr val="528135"/>
                </a:solidFill>
                <a:latin typeface="Gill Sans MT" panose="020B0502020104020203" pitchFamily="34" charset="-18"/>
              </a:rPr>
              <a:t>Zpětné zatravnění do31.října</a:t>
            </a:r>
            <a:endParaRPr lang="cs-CZ" sz="3200" dirty="0">
              <a:solidFill>
                <a:srgbClr val="528135"/>
              </a:solidFill>
              <a:latin typeface="Gill Sans MT" panose="020B0502020104020203" pitchFamily="34" charset="-18"/>
            </a:endParaRPr>
          </a:p>
          <a:p>
            <a:pPr marL="0" indent="0">
              <a:buNone/>
            </a:pPr>
            <a:r>
              <a:rPr lang="cs-CZ" sz="2800" b="1" dirty="0">
                <a:solidFill>
                  <a:srgbClr val="000000"/>
                </a:solidFill>
                <a:latin typeface="Gill Sans MT" panose="020B0502020104020203" pitchFamily="34" charset="-18"/>
              </a:rPr>
              <a:t>1)zatravnění </a:t>
            </a:r>
            <a:r>
              <a:rPr lang="cs-CZ" sz="2800" b="1" dirty="0" err="1">
                <a:solidFill>
                  <a:srgbClr val="000000"/>
                </a:solidFill>
                <a:latin typeface="Gill Sans MT" panose="020B0502020104020203" pitchFamily="34" charset="-18"/>
              </a:rPr>
              <a:t>environmnetálně</a:t>
            </a:r>
            <a:r>
              <a:rPr lang="cs-CZ" sz="2800" b="1" dirty="0">
                <a:solidFill>
                  <a:srgbClr val="000000"/>
                </a:solidFill>
                <a:latin typeface="Gill Sans MT" panose="020B0502020104020203" pitchFamily="34" charset="-18"/>
              </a:rPr>
              <a:t> citlivých ploch NATURA</a:t>
            </a:r>
            <a:endParaRPr lang="cs-CZ" sz="2800" dirty="0">
              <a:solidFill>
                <a:srgbClr val="000000"/>
              </a:solidFill>
              <a:latin typeface="Gill Sans MT" panose="020B0502020104020203" pitchFamily="34" charset="-18"/>
            </a:endParaRPr>
          </a:p>
          <a:p>
            <a:r>
              <a:rPr lang="cs-CZ" dirty="0">
                <a:solidFill>
                  <a:srgbClr val="000000"/>
                </a:solidFill>
                <a:latin typeface="Gill Sans MT" panose="020B0502020104020203" pitchFamily="34" charset="-18"/>
              </a:rPr>
              <a:t>v1.a 2.zóně chráněných krajinných oblastí a na území národních parků,</a:t>
            </a:r>
          </a:p>
          <a:p>
            <a:r>
              <a:rPr lang="cs-CZ" dirty="0">
                <a:solidFill>
                  <a:srgbClr val="000000"/>
                </a:solidFill>
                <a:latin typeface="Gill Sans MT" panose="020B0502020104020203" pitchFamily="34" charset="-18"/>
              </a:rPr>
              <a:t>V národních přírodních památkách, národních přírodních rezervacích, přírodních rezervacích a přírodních památkách,</a:t>
            </a:r>
          </a:p>
          <a:p>
            <a:r>
              <a:rPr lang="cs-CZ" dirty="0">
                <a:solidFill>
                  <a:srgbClr val="000000"/>
                </a:solidFill>
                <a:latin typeface="Gill Sans MT" panose="020B0502020104020203" pitchFamily="34" charset="-18"/>
              </a:rPr>
              <a:t>Ve vzdálenosti do12m od vodního útvaru,</a:t>
            </a:r>
          </a:p>
          <a:p>
            <a:r>
              <a:rPr lang="cs-CZ" dirty="0">
                <a:solidFill>
                  <a:srgbClr val="000000"/>
                </a:solidFill>
                <a:latin typeface="Gill Sans MT" panose="020B0502020104020203" pitchFamily="34" charset="-18"/>
              </a:rPr>
              <a:t>Ploch silně erozně ohrožených,</a:t>
            </a:r>
          </a:p>
          <a:p>
            <a:r>
              <a:rPr lang="cs-CZ" dirty="0">
                <a:solidFill>
                  <a:srgbClr val="000000"/>
                </a:solidFill>
                <a:latin typeface="Gill Sans MT" panose="020B0502020104020203" pitchFamily="34" charset="-18"/>
              </a:rPr>
              <a:t>Podmáčených a rašelinných luk</a:t>
            </a:r>
          </a:p>
          <a:p>
            <a:r>
              <a:rPr lang="cs-CZ" dirty="0">
                <a:solidFill>
                  <a:srgbClr val="000000"/>
                </a:solidFill>
                <a:latin typeface="Gill Sans MT" panose="020B0502020104020203" pitchFamily="34" charset="-18"/>
              </a:rPr>
              <a:t>Ploch ve 3.aplikačním pásmu nitrátově zranitelných oblastí</a:t>
            </a:r>
          </a:p>
          <a:p>
            <a:r>
              <a:rPr lang="cs-CZ" dirty="0">
                <a:solidFill>
                  <a:srgbClr val="000000"/>
                </a:solidFill>
                <a:latin typeface="Gill Sans MT" panose="020B0502020104020203" pitchFamily="34" charset="-18"/>
              </a:rPr>
              <a:t>Ploch v lokalitách NATURA</a:t>
            </a:r>
          </a:p>
          <a:p>
            <a:endParaRPr lang="cs-CZ" dirty="0"/>
          </a:p>
        </p:txBody>
      </p:sp>
    </p:spTree>
    <p:extLst>
      <p:ext uri="{BB962C8B-B14F-4D97-AF65-F5344CB8AC3E}">
        <p14:creationId xmlns:p14="http://schemas.microsoft.com/office/powerpoint/2010/main" val="3784117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3DEE148-915A-4B90-884F-215514821176}"/>
              </a:ext>
            </a:extLst>
          </p:cNvPr>
          <p:cNvSpPr>
            <a:spLocks noGrp="1"/>
          </p:cNvSpPr>
          <p:nvPr>
            <p:ph type="title"/>
          </p:nvPr>
        </p:nvSpPr>
        <p:spPr>
          <a:xfrm>
            <a:off x="1451579" y="145774"/>
            <a:ext cx="9603275" cy="662609"/>
          </a:xfrm>
        </p:spPr>
        <p:txBody>
          <a:bodyPr/>
          <a:lstStyle/>
          <a:p>
            <a:r>
              <a:rPr lang="cs-CZ" b="1" dirty="0">
                <a:solidFill>
                  <a:srgbClr val="804800"/>
                </a:solidFill>
                <a:latin typeface="Gill Sans MT" panose="020B0502020104020203" pitchFamily="34" charset="-18"/>
              </a:rPr>
              <a:t>ZÁKLADNÍ CELOFAREMNÍ EKOPLATBA -T</a:t>
            </a:r>
            <a:endParaRPr lang="cs-CZ" dirty="0"/>
          </a:p>
        </p:txBody>
      </p:sp>
      <p:sp>
        <p:nvSpPr>
          <p:cNvPr id="3" name="Zástupný symbol pro obsah 2">
            <a:extLst>
              <a:ext uri="{FF2B5EF4-FFF2-40B4-BE49-F238E27FC236}">
                <a16:creationId xmlns:a16="http://schemas.microsoft.com/office/drawing/2014/main" xmlns="" id="{A167FEBD-3C38-4484-B350-F31202E07BE6}"/>
              </a:ext>
            </a:extLst>
          </p:cNvPr>
          <p:cNvSpPr>
            <a:spLocks noGrp="1"/>
          </p:cNvSpPr>
          <p:nvPr>
            <p:ph idx="1"/>
          </p:nvPr>
        </p:nvSpPr>
        <p:spPr/>
        <p:txBody>
          <a:bodyPr/>
          <a:lstStyle/>
          <a:p>
            <a:endParaRPr lang="cs-CZ" sz="800" dirty="0">
              <a:solidFill>
                <a:srgbClr val="000000"/>
              </a:solidFill>
              <a:latin typeface="Gill Sans MT" panose="020B0502020104020203" pitchFamily="34" charset="-18"/>
            </a:endParaRPr>
          </a:p>
          <a:p>
            <a:pPr marL="0" indent="0">
              <a:buNone/>
            </a:pPr>
            <a:r>
              <a:rPr lang="cs-CZ" sz="2400" dirty="0">
                <a:solidFill>
                  <a:srgbClr val="000000"/>
                </a:solidFill>
                <a:latin typeface="Gill Sans MT" panose="020B0502020104020203" pitchFamily="34" charset="-18"/>
              </a:rPr>
              <a:t>Týká se ploch/DPB:</a:t>
            </a:r>
          </a:p>
          <a:p>
            <a:r>
              <a:rPr lang="cs-CZ" sz="2400" dirty="0">
                <a:solidFill>
                  <a:srgbClr val="000000"/>
                </a:solidFill>
                <a:latin typeface="Gill Sans MT" panose="020B0502020104020203" pitchFamily="34" charset="-18"/>
              </a:rPr>
              <a:t>Evidovaných v LPIS na žadatele ke dni podání žádosti které byly k1.4.2023 evidované v kultuře T</a:t>
            </a:r>
          </a:p>
          <a:p>
            <a:r>
              <a:rPr lang="cs-CZ" sz="2400" dirty="0">
                <a:solidFill>
                  <a:srgbClr val="000000"/>
                </a:solidFill>
                <a:latin typeface="Gill Sans MT" panose="020B0502020104020203" pitchFamily="34" charset="-18"/>
              </a:rPr>
              <a:t>Následně byly přeměněny na jinou kulturu</a:t>
            </a:r>
          </a:p>
          <a:p>
            <a:r>
              <a:rPr lang="cs-CZ" sz="2400" b="1" dirty="0">
                <a:solidFill>
                  <a:srgbClr val="000000"/>
                </a:solidFill>
                <a:latin typeface="Gill Sans MT" panose="020B0502020104020203" pitchFamily="34" charset="-18"/>
              </a:rPr>
              <a:t>Povinnost se váže k ploše, pokračuje v čase</a:t>
            </a:r>
            <a:endParaRPr lang="cs-CZ" sz="2400" dirty="0">
              <a:solidFill>
                <a:srgbClr val="000000"/>
              </a:solidFill>
              <a:latin typeface="Gill Sans MT" panose="020B0502020104020203" pitchFamily="34" charset="-18"/>
            </a:endParaRPr>
          </a:p>
          <a:p>
            <a:endParaRPr lang="cs-CZ" dirty="0"/>
          </a:p>
        </p:txBody>
      </p:sp>
    </p:spTree>
    <p:extLst>
      <p:ext uri="{BB962C8B-B14F-4D97-AF65-F5344CB8AC3E}">
        <p14:creationId xmlns:p14="http://schemas.microsoft.com/office/powerpoint/2010/main" val="1143145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4EB729-EB75-4050-BC94-F6BC814D49CD}"/>
              </a:ext>
            </a:extLst>
          </p:cNvPr>
          <p:cNvSpPr>
            <a:spLocks noGrp="1"/>
          </p:cNvSpPr>
          <p:nvPr>
            <p:ph type="title"/>
          </p:nvPr>
        </p:nvSpPr>
        <p:spPr>
          <a:xfrm>
            <a:off x="1451579" y="185981"/>
            <a:ext cx="9603275" cy="743917"/>
          </a:xfrm>
        </p:spPr>
        <p:txBody>
          <a:bodyPr/>
          <a:lstStyle/>
          <a:p>
            <a:pPr algn="ctr"/>
            <a:r>
              <a:rPr lang="cs-CZ" b="1" dirty="0">
                <a:solidFill>
                  <a:srgbClr val="804800"/>
                </a:solidFill>
                <a:latin typeface="Gill Sans MT" panose="020B0502020104020203" pitchFamily="34" charset="-18"/>
              </a:rPr>
              <a:t>ZÁKLADNÍ CELOFAREMNÍ EKOPLATBA-T</a:t>
            </a:r>
            <a:endParaRPr lang="cs-CZ" dirty="0"/>
          </a:p>
        </p:txBody>
      </p:sp>
      <p:sp>
        <p:nvSpPr>
          <p:cNvPr id="3" name="Zástupný symbol pro obsah 2">
            <a:extLst>
              <a:ext uri="{FF2B5EF4-FFF2-40B4-BE49-F238E27FC236}">
                <a16:creationId xmlns:a16="http://schemas.microsoft.com/office/drawing/2014/main" xmlns="" id="{1D8BFFFF-F47B-4C5F-9294-CB626FCE0C20}"/>
              </a:ext>
            </a:extLst>
          </p:cNvPr>
          <p:cNvSpPr>
            <a:spLocks noGrp="1"/>
          </p:cNvSpPr>
          <p:nvPr>
            <p:ph idx="1"/>
          </p:nvPr>
        </p:nvSpPr>
        <p:spPr>
          <a:xfrm>
            <a:off x="294468" y="929898"/>
            <a:ext cx="11670223" cy="4536447"/>
          </a:xfrm>
        </p:spPr>
        <p:txBody>
          <a:bodyPr>
            <a:normAutofit/>
          </a:bodyPr>
          <a:lstStyle/>
          <a:p>
            <a:pPr marL="0" indent="0">
              <a:buNone/>
            </a:pPr>
            <a:r>
              <a:rPr lang="cs-CZ" sz="2400" b="1" dirty="0" err="1">
                <a:solidFill>
                  <a:srgbClr val="528135"/>
                </a:solidFill>
                <a:latin typeface="Gill Sans MT" panose="020B0502020104020203" pitchFamily="34" charset="-18"/>
              </a:rPr>
              <a:t>Zpětnézatravnění</a:t>
            </a:r>
            <a:r>
              <a:rPr lang="cs-CZ" sz="2400" b="1" dirty="0">
                <a:solidFill>
                  <a:srgbClr val="528135"/>
                </a:solidFill>
                <a:latin typeface="Gill Sans MT" panose="020B0502020104020203" pitchFamily="34" charset="-18"/>
              </a:rPr>
              <a:t> do 31.října</a:t>
            </a:r>
            <a:endParaRPr lang="cs-CZ" sz="2400" dirty="0">
              <a:solidFill>
                <a:srgbClr val="528135"/>
              </a:solidFill>
              <a:latin typeface="Gill Sans MT" panose="020B0502020104020203" pitchFamily="34" charset="-18"/>
            </a:endParaRPr>
          </a:p>
          <a:p>
            <a:pPr marL="0" indent="0">
              <a:buNone/>
            </a:pPr>
            <a:r>
              <a:rPr lang="cs-CZ" b="1" dirty="0">
                <a:solidFill>
                  <a:srgbClr val="000000"/>
                </a:solidFill>
                <a:latin typeface="Gill Sans MT" panose="020B0502020104020203" pitchFamily="34" charset="-18"/>
              </a:rPr>
              <a:t>2</a:t>
            </a:r>
            <a:r>
              <a:rPr lang="cs-CZ" sz="2400" b="1" dirty="0">
                <a:solidFill>
                  <a:srgbClr val="000000"/>
                </a:solidFill>
                <a:latin typeface="Gill Sans MT" panose="020B0502020104020203" pitchFamily="34" charset="-18"/>
              </a:rPr>
              <a:t>) Zatravnění náhradou</a:t>
            </a:r>
            <a:endParaRPr lang="cs-CZ" sz="2400" dirty="0">
              <a:solidFill>
                <a:srgbClr val="000000"/>
              </a:solidFill>
              <a:latin typeface="Gill Sans MT" panose="020B0502020104020203" pitchFamily="34" charset="-18"/>
            </a:endParaRPr>
          </a:p>
          <a:p>
            <a:r>
              <a:rPr lang="cs-CZ" sz="2400" dirty="0">
                <a:solidFill>
                  <a:srgbClr val="000000"/>
                </a:solidFill>
                <a:latin typeface="Gill Sans MT" panose="020B0502020104020203" pitchFamily="34" charset="-18"/>
              </a:rPr>
              <a:t>Týká se ploch/DPB mimo ECP a NATURA</a:t>
            </a:r>
          </a:p>
          <a:p>
            <a:r>
              <a:rPr lang="cs-CZ" sz="2400" dirty="0">
                <a:solidFill>
                  <a:srgbClr val="000000"/>
                </a:solidFill>
                <a:latin typeface="Gill Sans MT" panose="020B0502020104020203" pitchFamily="34" charset="-18"/>
              </a:rPr>
              <a:t>Vychází z ploch/DPB evidovaných v LPIS na žadatele v kontrolním období od data podání žádosti předchozího kalendářního roku do data podání žádosti</a:t>
            </a:r>
          </a:p>
          <a:p>
            <a:r>
              <a:rPr lang="cs-CZ" sz="2400" dirty="0">
                <a:solidFill>
                  <a:srgbClr val="000000"/>
                </a:solidFill>
                <a:latin typeface="Gill Sans MT" panose="020B0502020104020203" pitchFamily="34" charset="-18"/>
              </a:rPr>
              <a:t>Rok 2023 posuzován od 1.4.2023</a:t>
            </a:r>
          </a:p>
          <a:p>
            <a:r>
              <a:rPr lang="cs-CZ" sz="2400" dirty="0">
                <a:solidFill>
                  <a:srgbClr val="000000"/>
                </a:solidFill>
                <a:latin typeface="Gill Sans MT" panose="020B0502020104020203" pitchFamily="34" charset="-18"/>
              </a:rPr>
              <a:t>Které byly evidované v </a:t>
            </a:r>
            <a:r>
              <a:rPr lang="cs-CZ" sz="2400" dirty="0" err="1">
                <a:solidFill>
                  <a:srgbClr val="000000"/>
                </a:solidFill>
                <a:latin typeface="Gill Sans MT" panose="020B0502020104020203" pitchFamily="34" charset="-18"/>
              </a:rPr>
              <a:t>kultuř</a:t>
            </a:r>
            <a:r>
              <a:rPr lang="cs-CZ" sz="2400" dirty="0">
                <a:solidFill>
                  <a:srgbClr val="000000"/>
                </a:solidFill>
                <a:latin typeface="Gill Sans MT" panose="020B0502020104020203" pitchFamily="34" charset="-18"/>
              </a:rPr>
              <a:t> e T a následně byly přeměněny na jinou kulturu</a:t>
            </a:r>
          </a:p>
          <a:p>
            <a:r>
              <a:rPr lang="cs-CZ" sz="2400" b="1" dirty="0">
                <a:solidFill>
                  <a:srgbClr val="000000"/>
                </a:solidFill>
                <a:latin typeface="Gill Sans MT" panose="020B0502020104020203" pitchFamily="34" charset="-18"/>
              </a:rPr>
              <a:t>Povinnost se váže k výměře a dotačnímu roku</a:t>
            </a:r>
            <a:endParaRPr lang="cs-CZ" sz="2400" dirty="0">
              <a:solidFill>
                <a:srgbClr val="000000"/>
              </a:solidFill>
              <a:latin typeface="Gill Sans MT" panose="020B0502020104020203" pitchFamily="34" charset="-18"/>
            </a:endParaRPr>
          </a:p>
          <a:p>
            <a:endParaRPr lang="cs-CZ" dirty="0"/>
          </a:p>
        </p:txBody>
      </p:sp>
    </p:spTree>
    <p:extLst>
      <p:ext uri="{BB962C8B-B14F-4D97-AF65-F5344CB8AC3E}">
        <p14:creationId xmlns:p14="http://schemas.microsoft.com/office/powerpoint/2010/main" val="1552717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DD0A3A2-FE8A-499C-AB7C-45521A91FE2F}"/>
              </a:ext>
            </a:extLst>
          </p:cNvPr>
          <p:cNvSpPr>
            <a:spLocks noGrp="1"/>
          </p:cNvSpPr>
          <p:nvPr>
            <p:ph type="title"/>
          </p:nvPr>
        </p:nvSpPr>
        <p:spPr>
          <a:xfrm>
            <a:off x="1451579" y="123987"/>
            <a:ext cx="9603275" cy="821410"/>
          </a:xfrm>
        </p:spPr>
        <p:txBody>
          <a:bodyPr/>
          <a:lstStyle/>
          <a:p>
            <a:r>
              <a:rPr lang="cs-CZ" b="1" dirty="0"/>
              <a:t>ZÁKLADNÍ CELOFAREMNÍ EKOPLATBA -T</a:t>
            </a:r>
          </a:p>
        </p:txBody>
      </p:sp>
      <p:sp>
        <p:nvSpPr>
          <p:cNvPr id="3" name="Zástupný symbol pro obsah 2">
            <a:extLst>
              <a:ext uri="{FF2B5EF4-FFF2-40B4-BE49-F238E27FC236}">
                <a16:creationId xmlns:a16="http://schemas.microsoft.com/office/drawing/2014/main" xmlns="" id="{A1191E51-B6D2-4BA6-BB24-4EFD3E445346}"/>
              </a:ext>
            </a:extLst>
          </p:cNvPr>
          <p:cNvSpPr>
            <a:spLocks noGrp="1"/>
          </p:cNvSpPr>
          <p:nvPr>
            <p:ph idx="1"/>
          </p:nvPr>
        </p:nvSpPr>
        <p:spPr>
          <a:xfrm>
            <a:off x="325465" y="759417"/>
            <a:ext cx="11406752" cy="5207429"/>
          </a:xfrm>
        </p:spPr>
        <p:txBody>
          <a:bodyPr>
            <a:normAutofit/>
          </a:bodyPr>
          <a:lstStyle/>
          <a:p>
            <a:r>
              <a:rPr lang="cs-CZ" sz="2400" b="1" dirty="0">
                <a:solidFill>
                  <a:srgbClr val="528135"/>
                </a:solidFill>
                <a:latin typeface="Gill Sans MT" panose="020B0502020104020203" pitchFamily="34" charset="-18"/>
              </a:rPr>
              <a:t>Zpětné zatravnění – výjimky (pro oba typy zatravnění)</a:t>
            </a:r>
            <a:endParaRPr lang="cs-CZ" sz="2400" dirty="0">
              <a:solidFill>
                <a:srgbClr val="528135"/>
              </a:solidFill>
              <a:latin typeface="Gill Sans MT" panose="020B0502020104020203" pitchFamily="34" charset="-18"/>
            </a:endParaRPr>
          </a:p>
          <a:p>
            <a:endParaRPr lang="cs-CZ" dirty="0"/>
          </a:p>
          <a:p>
            <a:pPr marL="0" indent="0">
              <a:buNone/>
            </a:pPr>
            <a:r>
              <a:rPr lang="cs-CZ" sz="2400" dirty="0"/>
              <a:t>Přeměna:</a:t>
            </a:r>
          </a:p>
          <a:p>
            <a:r>
              <a:rPr lang="cs-CZ" sz="2400" dirty="0"/>
              <a:t>na ornou půdu v režimu ekologického zemědělství,</a:t>
            </a:r>
          </a:p>
          <a:p>
            <a:r>
              <a:rPr lang="cs-CZ" sz="2400" dirty="0"/>
              <a:t>na druh ekologicky významného prvku krajinotvorný sad,</a:t>
            </a:r>
          </a:p>
          <a:p>
            <a:r>
              <a:rPr lang="cs-CZ" sz="2400" dirty="0"/>
              <a:t>při zalesňování zemědělské půdy,</a:t>
            </a:r>
          </a:p>
          <a:p>
            <a:r>
              <a:rPr lang="cs-CZ" sz="2400" dirty="0"/>
              <a:t>na krajinný prvek,</a:t>
            </a:r>
          </a:p>
          <a:p>
            <a:r>
              <a:rPr lang="cs-CZ" sz="2400" dirty="0"/>
              <a:t>na plochu v režimu agrolesnictví</a:t>
            </a:r>
          </a:p>
          <a:p>
            <a:r>
              <a:rPr lang="cs-CZ" sz="2400" dirty="0"/>
              <a:t>o výměře menší než 0,1 ha</a:t>
            </a:r>
          </a:p>
        </p:txBody>
      </p:sp>
    </p:spTree>
    <p:extLst>
      <p:ext uri="{BB962C8B-B14F-4D97-AF65-F5344CB8AC3E}">
        <p14:creationId xmlns:p14="http://schemas.microsoft.com/office/powerpoint/2010/main" val="2586099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BF345BE-41D2-49AD-AC5D-BDC1B5690B43}"/>
              </a:ext>
            </a:extLst>
          </p:cNvPr>
          <p:cNvSpPr>
            <a:spLocks noGrp="1"/>
          </p:cNvSpPr>
          <p:nvPr>
            <p:ph type="title"/>
          </p:nvPr>
        </p:nvSpPr>
        <p:spPr>
          <a:xfrm>
            <a:off x="1451579" y="108489"/>
            <a:ext cx="9603275" cy="697423"/>
          </a:xfrm>
        </p:spPr>
        <p:txBody>
          <a:bodyPr/>
          <a:lstStyle/>
          <a:p>
            <a:r>
              <a:rPr lang="cs-CZ" b="1" dirty="0">
                <a:solidFill>
                  <a:srgbClr val="804800"/>
                </a:solidFill>
                <a:latin typeface="Gill Sans MT" panose="020B0502020104020203" pitchFamily="34" charset="-18"/>
              </a:rPr>
              <a:t>ZÁKLADNÍ CELOFAREMNÍ EKOPLATBA - G</a:t>
            </a:r>
            <a:endParaRPr lang="cs-CZ" dirty="0"/>
          </a:p>
        </p:txBody>
      </p:sp>
      <p:sp>
        <p:nvSpPr>
          <p:cNvPr id="3" name="Zástupný symbol pro obsah 2">
            <a:extLst>
              <a:ext uri="{FF2B5EF4-FFF2-40B4-BE49-F238E27FC236}">
                <a16:creationId xmlns:a16="http://schemas.microsoft.com/office/drawing/2014/main" xmlns="" id="{75AFCD94-E993-4D82-9562-6EF904CE3747}"/>
              </a:ext>
            </a:extLst>
          </p:cNvPr>
          <p:cNvSpPr>
            <a:spLocks noGrp="1"/>
          </p:cNvSpPr>
          <p:nvPr>
            <p:ph idx="1"/>
          </p:nvPr>
        </p:nvSpPr>
        <p:spPr>
          <a:xfrm>
            <a:off x="433953" y="805912"/>
            <a:ext cx="11623728" cy="5036949"/>
          </a:xfrm>
        </p:spPr>
        <p:txBody>
          <a:bodyPr>
            <a:normAutofit/>
          </a:bodyPr>
          <a:lstStyle/>
          <a:p>
            <a:r>
              <a:rPr lang="cs-CZ" sz="2400" dirty="0"/>
              <a:t>v období od podání žádosti do 31. října se nesníží výměra</a:t>
            </a:r>
          </a:p>
          <a:p>
            <a:pPr marL="0" indent="0">
              <a:buNone/>
            </a:pPr>
            <a:r>
              <a:rPr lang="cs-CZ" sz="2400" dirty="0"/>
              <a:t>    zemědělské kultury travní porost</a:t>
            </a:r>
          </a:p>
          <a:p>
            <a:pPr marL="0" indent="0">
              <a:buNone/>
            </a:pPr>
            <a:r>
              <a:rPr lang="cs-CZ" sz="2400" dirty="0"/>
              <a:t>nebo</a:t>
            </a:r>
          </a:p>
          <a:p>
            <a:r>
              <a:rPr lang="cs-CZ" sz="2400" dirty="0"/>
              <a:t>tato plocha, případně její část se změní v evidenci využití půdy na</a:t>
            </a:r>
          </a:p>
          <a:p>
            <a:pPr marL="0" indent="0">
              <a:buNone/>
            </a:pPr>
            <a:r>
              <a:rPr lang="cs-CZ" sz="2400" dirty="0"/>
              <a:t>   druh zemědělské kultury trvalý travní porost, a podmínky analogicky T:</a:t>
            </a:r>
          </a:p>
          <a:p>
            <a:r>
              <a:rPr lang="cs-CZ" sz="2400" dirty="0"/>
              <a:t>provedení seče s odklizením biomasy nebo pastvu v termínu do 31. července příslušného kalendářního roku</a:t>
            </a:r>
          </a:p>
          <a:p>
            <a:r>
              <a:rPr lang="cs-CZ" sz="2400" dirty="0"/>
              <a:t>ponechání nepokosené plochy minimálně 3 % a nejvýše 15 % </a:t>
            </a:r>
            <a:r>
              <a:rPr lang="cs-CZ" sz="2400" dirty="0" err="1"/>
              <a:t>nadílu</a:t>
            </a:r>
            <a:r>
              <a:rPr lang="cs-CZ" sz="2400" dirty="0"/>
              <a:t> půdního bloku s výměrou větší než 12 ha</a:t>
            </a:r>
          </a:p>
        </p:txBody>
      </p:sp>
    </p:spTree>
    <p:extLst>
      <p:ext uri="{BB962C8B-B14F-4D97-AF65-F5344CB8AC3E}">
        <p14:creationId xmlns:p14="http://schemas.microsoft.com/office/powerpoint/2010/main" val="379093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9593B30-8429-49D4-AB50-1949D5E5A674}"/>
              </a:ext>
            </a:extLst>
          </p:cNvPr>
          <p:cNvSpPr>
            <a:spLocks noGrp="1"/>
          </p:cNvSpPr>
          <p:nvPr>
            <p:ph type="title"/>
          </p:nvPr>
        </p:nvSpPr>
        <p:spPr>
          <a:xfrm>
            <a:off x="495947" y="170481"/>
            <a:ext cx="10558908" cy="1022889"/>
          </a:xfrm>
        </p:spPr>
        <p:txBody>
          <a:bodyPr>
            <a:normAutofit/>
          </a:bodyPr>
          <a:lstStyle/>
          <a:p>
            <a:pPr algn="ctr"/>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FE1F6E2C-7234-4096-B265-CF270DD1DA30}"/>
              </a:ext>
            </a:extLst>
          </p:cNvPr>
          <p:cNvSpPr>
            <a:spLocks noGrp="1"/>
          </p:cNvSpPr>
          <p:nvPr>
            <p:ph idx="1"/>
          </p:nvPr>
        </p:nvSpPr>
        <p:spPr>
          <a:xfrm>
            <a:off x="278969" y="1007390"/>
            <a:ext cx="10775885" cy="4458955"/>
          </a:xfrm>
        </p:spPr>
        <p:txBody>
          <a:bodyPr>
            <a:normAutofit/>
          </a:bodyPr>
          <a:lstStyle/>
          <a:p>
            <a:pPr lvl="3"/>
            <a:r>
              <a:rPr lang="cs-CZ" sz="2400" dirty="0"/>
              <a:t>Diverzifikace plodin</a:t>
            </a:r>
          </a:p>
          <a:p>
            <a:pPr lvl="3"/>
            <a:r>
              <a:rPr lang="cs-CZ" sz="2400" dirty="0"/>
              <a:t>Hospodaření s organickou hmotou</a:t>
            </a:r>
          </a:p>
          <a:p>
            <a:pPr lvl="3"/>
            <a:r>
              <a:rPr lang="cs-CZ" sz="2400" dirty="0"/>
              <a:t>Vyčlenění ochranného pásu podíl vodního toku</a:t>
            </a:r>
          </a:p>
          <a:p>
            <a:endParaRPr lang="cs-CZ" sz="2400" dirty="0"/>
          </a:p>
          <a:p>
            <a:pPr marL="0" indent="0">
              <a:buNone/>
            </a:pPr>
            <a:r>
              <a:rPr lang="cs-CZ" sz="2400" b="1" dirty="0"/>
              <a:t>Diverzifikace plodin 2023</a:t>
            </a:r>
          </a:p>
          <a:p>
            <a:r>
              <a:rPr lang="cs-CZ" sz="2400" dirty="0"/>
              <a:t>Platí dosavadní nastavení z </a:t>
            </a:r>
            <a:r>
              <a:rPr lang="cs-CZ" sz="2400" dirty="0" err="1"/>
              <a:t>greeningu</a:t>
            </a:r>
            <a:r>
              <a:rPr lang="cs-CZ" sz="2400" dirty="0"/>
              <a:t>, tzn. stejná definice plodin,</a:t>
            </a:r>
          </a:p>
          <a:p>
            <a:r>
              <a:rPr lang="cs-CZ" sz="2400" dirty="0"/>
              <a:t>požadované počty a podíly plodin, včetně zohlednění výjimek.</a:t>
            </a:r>
          </a:p>
        </p:txBody>
      </p:sp>
    </p:spTree>
    <p:extLst>
      <p:ext uri="{BB962C8B-B14F-4D97-AF65-F5344CB8AC3E}">
        <p14:creationId xmlns:p14="http://schemas.microsoft.com/office/powerpoint/2010/main" val="206990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43000" y="609480"/>
            <a:ext cx="9874080" cy="66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90000"/>
              </a:lnSpc>
            </a:pPr>
            <a:r>
              <a:rPr lang="cs-CZ" sz="4400" b="1" strike="noStrike" spc="-1" dirty="0">
                <a:solidFill>
                  <a:srgbClr val="000000"/>
                </a:solidFill>
                <a:latin typeface="Arial"/>
                <a:ea typeface="DejaVu Sans"/>
              </a:rPr>
              <a:t>B) Sektorové intervence </a:t>
            </a:r>
            <a:endParaRPr lang="cs-CZ" sz="4400" b="0" strike="noStrike" spc="-1" dirty="0">
              <a:latin typeface="Arial"/>
            </a:endParaRPr>
          </a:p>
        </p:txBody>
      </p:sp>
      <p:sp>
        <p:nvSpPr>
          <p:cNvPr id="140" name="CustomShape 2"/>
          <p:cNvSpPr/>
          <p:nvPr/>
        </p:nvSpPr>
        <p:spPr>
          <a:xfrm>
            <a:off x="704880" y="1400040"/>
            <a:ext cx="10895040" cy="507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800" b="1" u="sng" strike="noStrike" spc="-1" dirty="0">
                <a:solidFill>
                  <a:srgbClr val="C00000"/>
                </a:solidFill>
                <a:uFillTx/>
                <a:latin typeface="Corbel"/>
                <a:ea typeface="DejaVu Sans"/>
              </a:rPr>
              <a:t>Typy podpor od roku 2023 – sektorové intervence - organizace producentů</a:t>
            </a:r>
            <a:endParaRPr lang="cs-CZ" sz="28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ORGANIZACE PRODUCE NTŮ V ODVĚTVÍ OVOCE A ZELENINY</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ORGANIZACE PRODUCENTŮ V ODVĚTVÍ MLÉKA</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1" strike="noStrike" spc="-1" dirty="0">
                <a:latin typeface="Corbel"/>
                <a:ea typeface="DejaVu Sans"/>
              </a:rPr>
              <a:t>ORGANIZACE PRODUCENTŮ PRO DALŠÍ ODVĚTVÍ</a:t>
            </a: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Z výše uvedených důvodů jsou v rámci přípravy Strategického plánu SZP zapracovány pro podporu prostřednictvím organizací producentů vedle ovoce a zeleniny i sektory produkce vajec, brambor a okrasných rostlin.</a:t>
            </a: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Pro tyto účely se v návrhu Strategického plánu SZP předpokládá alokace finančních prostředků ve výši 50,2 mil. € na následující pětileté období.</a:t>
            </a:r>
            <a:endParaRPr lang="cs-CZ" sz="2400" b="0" strike="noStrike" spc="-1" dirty="0">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AA3C4C-DB5B-4386-84A9-1BF179845B53}"/>
              </a:ext>
            </a:extLst>
          </p:cNvPr>
          <p:cNvSpPr>
            <a:spLocks noGrp="1"/>
          </p:cNvSpPr>
          <p:nvPr>
            <p:ph type="title"/>
          </p:nvPr>
        </p:nvSpPr>
        <p:spPr>
          <a:xfrm>
            <a:off x="1451579" y="232476"/>
            <a:ext cx="9603275" cy="852406"/>
          </a:xfrm>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5674AC12-E77B-4652-8FCF-53ADED3C0938}"/>
              </a:ext>
            </a:extLst>
          </p:cNvPr>
          <p:cNvSpPr>
            <a:spLocks noGrp="1"/>
          </p:cNvSpPr>
          <p:nvPr>
            <p:ph idx="1"/>
          </p:nvPr>
        </p:nvSpPr>
        <p:spPr>
          <a:xfrm>
            <a:off x="139485" y="1084882"/>
            <a:ext cx="11670223" cy="4381463"/>
          </a:xfrm>
        </p:spPr>
        <p:txBody>
          <a:bodyPr>
            <a:normAutofit lnSpcReduction="10000"/>
          </a:bodyPr>
          <a:lstStyle/>
          <a:p>
            <a:pPr marL="0" indent="0">
              <a:buNone/>
            </a:pPr>
            <a:r>
              <a:rPr lang="cs-CZ" sz="2400" b="1" dirty="0"/>
              <a:t>		Diverzifikace plodin 2024</a:t>
            </a:r>
          </a:p>
          <a:p>
            <a:pPr marL="0" indent="0">
              <a:buNone/>
            </a:pPr>
            <a:endParaRPr lang="cs-CZ" sz="2400" b="1" dirty="0"/>
          </a:p>
          <a:p>
            <a:r>
              <a:rPr lang="cs-CZ" sz="2400" dirty="0"/>
              <a:t>ozimá a jařina = 1 plodina</a:t>
            </a:r>
          </a:p>
          <a:p>
            <a:r>
              <a:rPr lang="cs-CZ" sz="2400" dirty="0"/>
              <a:t>neaplikují se výjimky (EZ, pěstování trav)</a:t>
            </a:r>
          </a:p>
          <a:p>
            <a:r>
              <a:rPr lang="cs-CZ" sz="2400" dirty="0"/>
              <a:t>od 4 do 30 ha alespoň 2 plodiny</a:t>
            </a:r>
          </a:p>
          <a:p>
            <a:r>
              <a:rPr lang="cs-CZ" sz="2400" dirty="0"/>
              <a:t>od 30 do 150 ha alespoň 3 plodiny</a:t>
            </a:r>
          </a:p>
          <a:p>
            <a:r>
              <a:rPr lang="cs-CZ" sz="2400" dirty="0"/>
              <a:t>nad 150 ha alespoň 4 plodiny</a:t>
            </a:r>
          </a:p>
          <a:p>
            <a:r>
              <a:rPr lang="cs-CZ" sz="2400" dirty="0"/>
              <a:t>KP součást plochy plodiny</a:t>
            </a:r>
          </a:p>
        </p:txBody>
      </p:sp>
    </p:spTree>
    <p:extLst>
      <p:ext uri="{BB962C8B-B14F-4D97-AF65-F5344CB8AC3E}">
        <p14:creationId xmlns:p14="http://schemas.microsoft.com/office/powerpoint/2010/main" val="781576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8C4CCC7-E40B-4113-B6D5-6000B160293D}"/>
              </a:ext>
            </a:extLst>
          </p:cNvPr>
          <p:cNvSpPr>
            <a:spLocks noGrp="1"/>
          </p:cNvSpPr>
          <p:nvPr>
            <p:ph type="title"/>
          </p:nvPr>
        </p:nvSpPr>
        <p:spPr>
          <a:xfrm>
            <a:off x="774916" y="185981"/>
            <a:ext cx="10419423" cy="728419"/>
          </a:xfrm>
        </p:spPr>
        <p:txBody>
          <a:bodyPr/>
          <a:lstStyle/>
          <a:p>
            <a:pPr algn="ctr"/>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051A9A82-DDBA-4805-9495-0ACF1EA9A755}"/>
              </a:ext>
            </a:extLst>
          </p:cNvPr>
          <p:cNvSpPr>
            <a:spLocks noGrp="1"/>
          </p:cNvSpPr>
          <p:nvPr>
            <p:ph idx="1"/>
          </p:nvPr>
        </p:nvSpPr>
        <p:spPr>
          <a:xfrm>
            <a:off x="464949" y="914400"/>
            <a:ext cx="11499743" cy="4551945"/>
          </a:xfrm>
        </p:spPr>
        <p:txBody>
          <a:bodyPr>
            <a:normAutofit lnSpcReduction="10000"/>
          </a:bodyPr>
          <a:lstStyle/>
          <a:p>
            <a:pPr marL="914400" lvl="2" indent="0">
              <a:buNone/>
            </a:pPr>
            <a:r>
              <a:rPr lang="cs-CZ" sz="2400" b="1" dirty="0">
                <a:solidFill>
                  <a:srgbClr val="528135"/>
                </a:solidFill>
                <a:latin typeface="Gill Sans MT" panose="020B0502020104020203" pitchFamily="34" charset="-18"/>
              </a:rPr>
              <a:t>Hospodaření s organickou hmotou</a:t>
            </a:r>
          </a:p>
          <a:p>
            <a:pPr marL="0" indent="0">
              <a:buNone/>
            </a:pPr>
            <a:endParaRPr lang="cs-CZ" sz="2800" dirty="0">
              <a:solidFill>
                <a:srgbClr val="528135"/>
              </a:solidFill>
              <a:latin typeface="Gill Sans MT" panose="020B0502020104020203" pitchFamily="34" charset="-18"/>
            </a:endParaRPr>
          </a:p>
          <a:p>
            <a:pPr marL="0" indent="0">
              <a:buNone/>
            </a:pPr>
            <a:r>
              <a:rPr lang="cs-CZ" sz="2600" dirty="0"/>
              <a:t>dodávání organické hmoty nejméně na 35 % výměry orné půdy</a:t>
            </a:r>
          </a:p>
          <a:p>
            <a:pPr marL="0" indent="0">
              <a:buNone/>
            </a:pPr>
            <a:r>
              <a:rPr lang="cs-CZ" sz="2600" dirty="0"/>
              <a:t>na lehkých nebo těžkých půdách je podíl 30 %</a:t>
            </a:r>
          </a:p>
          <a:p>
            <a:pPr marL="0" indent="0">
              <a:buNone/>
            </a:pPr>
            <a:r>
              <a:rPr lang="cs-CZ" sz="2600" dirty="0"/>
              <a:t>započítává se standardní orná půda, travní porosty a úhor</a:t>
            </a:r>
          </a:p>
          <a:p>
            <a:pPr marL="0" indent="0">
              <a:buNone/>
            </a:pPr>
            <a:r>
              <a:rPr lang="cs-CZ" sz="2600" dirty="0"/>
              <a:t>kontrolní období = hospodářský rok</a:t>
            </a:r>
          </a:p>
          <a:p>
            <a:pPr marL="0" indent="0">
              <a:buNone/>
            </a:pPr>
            <a:r>
              <a:rPr lang="cs-CZ" sz="2600" dirty="0"/>
              <a:t>od 1. července předchozího kalendářního roku do 30. června roku podání žádosti</a:t>
            </a:r>
          </a:p>
          <a:p>
            <a:pPr marL="0" indent="0">
              <a:buNone/>
            </a:pPr>
            <a:endParaRPr lang="cs-CZ" sz="2600" dirty="0"/>
          </a:p>
        </p:txBody>
      </p:sp>
    </p:spTree>
    <p:extLst>
      <p:ext uri="{BB962C8B-B14F-4D97-AF65-F5344CB8AC3E}">
        <p14:creationId xmlns:p14="http://schemas.microsoft.com/office/powerpoint/2010/main" val="2827786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8C4CCC7-E40B-4113-B6D5-6000B160293D}"/>
              </a:ext>
            </a:extLst>
          </p:cNvPr>
          <p:cNvSpPr>
            <a:spLocks noGrp="1"/>
          </p:cNvSpPr>
          <p:nvPr>
            <p:ph type="title"/>
          </p:nvPr>
        </p:nvSpPr>
        <p:spPr>
          <a:xfrm>
            <a:off x="774916" y="185981"/>
            <a:ext cx="10419423" cy="728419"/>
          </a:xfrm>
        </p:spPr>
        <p:txBody>
          <a:bodyPr/>
          <a:lstStyle/>
          <a:p>
            <a:pPr algn="ctr"/>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051A9A82-DDBA-4805-9495-0ACF1EA9A755}"/>
              </a:ext>
            </a:extLst>
          </p:cNvPr>
          <p:cNvSpPr>
            <a:spLocks noGrp="1"/>
          </p:cNvSpPr>
          <p:nvPr>
            <p:ph idx="1"/>
          </p:nvPr>
        </p:nvSpPr>
        <p:spPr>
          <a:xfrm>
            <a:off x="464949" y="914400"/>
            <a:ext cx="11499743" cy="4551945"/>
          </a:xfrm>
        </p:spPr>
        <p:txBody>
          <a:bodyPr>
            <a:normAutofit lnSpcReduction="10000"/>
          </a:bodyPr>
          <a:lstStyle/>
          <a:p>
            <a:pPr marL="0" indent="0">
              <a:buNone/>
            </a:pPr>
            <a:r>
              <a:rPr lang="cs-CZ" sz="2600" dirty="0"/>
              <a:t>		</a:t>
            </a:r>
            <a:r>
              <a:rPr lang="cs-CZ" sz="2800" b="1" dirty="0">
                <a:solidFill>
                  <a:srgbClr val="528135"/>
                </a:solidFill>
                <a:latin typeface="Gill Sans MT" panose="020B0502020104020203" pitchFamily="34" charset="-18"/>
              </a:rPr>
              <a:t>Hospodaření s organickou hmotou</a:t>
            </a:r>
          </a:p>
          <a:p>
            <a:pPr marL="0" indent="0">
              <a:buNone/>
            </a:pPr>
            <a:endParaRPr lang="cs-CZ" sz="2600" dirty="0"/>
          </a:p>
          <a:p>
            <a:pPr marL="0" indent="0">
              <a:buNone/>
            </a:pPr>
            <a:endParaRPr lang="cs-CZ" sz="2600" dirty="0"/>
          </a:p>
          <a:p>
            <a:pPr>
              <a:buFont typeface="Wingdings" panose="05000000000000000000" pitchFamily="2" charset="2"/>
              <a:buChar char="Ø"/>
            </a:pPr>
            <a:r>
              <a:rPr lang="cs-CZ" sz="2600" dirty="0"/>
              <a:t>  specifické postupy – přepočítací koeficienty</a:t>
            </a:r>
          </a:p>
          <a:p>
            <a:pPr>
              <a:buFont typeface="Wingdings" panose="05000000000000000000" pitchFamily="2" charset="2"/>
              <a:buChar char="Ø"/>
            </a:pPr>
            <a:r>
              <a:rPr lang="cs-CZ" sz="2600" dirty="0"/>
              <a:t>  součástí podmínek - evidence hnojení v elektronické formě ve</a:t>
            </a:r>
          </a:p>
          <a:p>
            <a:pPr>
              <a:buFont typeface="Wingdings" panose="05000000000000000000" pitchFamily="2" charset="2"/>
              <a:buChar char="Ø"/>
            </a:pPr>
            <a:r>
              <a:rPr lang="cs-CZ" sz="2600" dirty="0"/>
              <a:t>  formátu stanoveném zákonem o hnojivech</a:t>
            </a:r>
          </a:p>
          <a:p>
            <a:pPr>
              <a:buFont typeface="Wingdings" panose="05000000000000000000" pitchFamily="2" charset="2"/>
              <a:buChar char="Ø"/>
            </a:pPr>
            <a:r>
              <a:rPr lang="cs-CZ" sz="2600" dirty="0"/>
              <a:t>  do 31. července (?) roku podání žádosti se zpracuje výpočet pro</a:t>
            </a:r>
          </a:p>
          <a:p>
            <a:pPr>
              <a:buFont typeface="Wingdings" panose="05000000000000000000" pitchFamily="2" charset="2"/>
              <a:buChar char="Ø"/>
            </a:pPr>
            <a:r>
              <a:rPr lang="cs-CZ" sz="2600" dirty="0"/>
              <a:t>  vyhodnocení udržitelnosti hospodaření s organickou hmotou</a:t>
            </a:r>
          </a:p>
        </p:txBody>
      </p:sp>
    </p:spTree>
    <p:extLst>
      <p:ext uri="{BB962C8B-B14F-4D97-AF65-F5344CB8AC3E}">
        <p14:creationId xmlns:p14="http://schemas.microsoft.com/office/powerpoint/2010/main" val="2923853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1143000" y="609480"/>
            <a:ext cx="9874080" cy="59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600" b="1" strike="noStrike" spc="-1" dirty="0">
                <a:latin typeface="Corbel"/>
                <a:ea typeface="DejaVu Sans"/>
              </a:rPr>
              <a:t>Zemědělská kultura standardní orná půda (R)</a:t>
            </a:r>
            <a:endParaRPr lang="cs-CZ" sz="3600" b="0" strike="noStrike" spc="-1" dirty="0">
              <a:latin typeface="Arial"/>
            </a:endParaRPr>
          </a:p>
        </p:txBody>
      </p:sp>
      <p:sp>
        <p:nvSpPr>
          <p:cNvPr id="242" name="CustomShape 2"/>
          <p:cNvSpPr/>
          <p:nvPr/>
        </p:nvSpPr>
        <p:spPr>
          <a:xfrm>
            <a:off x="1143000" y="1323000"/>
            <a:ext cx="9871560" cy="47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181440">
              <a:lnSpc>
                <a:spcPct val="90000"/>
              </a:lnSpc>
              <a:spcBef>
                <a:spcPts val="1400"/>
              </a:spcBef>
              <a:buClr>
                <a:srgbClr val="A6B727"/>
              </a:buClr>
              <a:buSzPct val="80000"/>
              <a:buFont typeface="Wingdings" charset="2"/>
              <a:buChar char=""/>
            </a:pPr>
            <a:r>
              <a:rPr lang="cs-CZ" sz="2200" b="0" strike="noStrike" spc="-1" dirty="0">
                <a:solidFill>
                  <a:srgbClr val="A6B727"/>
                </a:solidFill>
                <a:latin typeface="Corbel"/>
                <a:ea typeface="DejaVu Sans"/>
              </a:rPr>
              <a:t> </a:t>
            </a:r>
            <a:r>
              <a:rPr lang="cs-CZ" sz="2400" b="0" strike="noStrike" spc="-1" dirty="0">
                <a:latin typeface="Corbel"/>
                <a:ea typeface="DejaVu Sans"/>
              </a:rPr>
              <a:t>Aplikace hnoje nebo separátu kejdy v dávce 25 t/ha (váhový koeficient 0,85),</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Aplikace separátu digestátu nebo tuhého digestátu v dávce 25 t/ha (váhový koeficient 0,75),</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Aplikace kompostu v dávce 15 t/ha (váhový koeficient 1,00, s výjimkou kompostů s poměrem uhlíku k dusíku nižším než 10 (váhový koeficient  0,65),</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Aplikace upravených kalů v dávce 5 t/ha (váhový koeficient 0,40),</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Aplikace kejdy nebo digestátu v dávce 20 t/ha (váhový koeficient 0,18 pro kejdu skotu, 0,15 pro </a:t>
            </a:r>
            <a:r>
              <a:rPr lang="cs-CZ" sz="2400" b="0" strike="noStrike" spc="-1" dirty="0" err="1">
                <a:latin typeface="Corbel"/>
                <a:ea typeface="DejaVu Sans"/>
              </a:rPr>
              <a:t>fugát</a:t>
            </a:r>
            <a:r>
              <a:rPr lang="cs-CZ" sz="2400" b="0" strike="noStrike" spc="-1" dirty="0">
                <a:latin typeface="Corbel"/>
                <a:ea typeface="DejaVu Sans"/>
              </a:rPr>
              <a:t> kejdy skotu a digestát, 0,10 pro </a:t>
            </a:r>
            <a:r>
              <a:rPr lang="cs-CZ" sz="2400" b="0" strike="noStrike" spc="-1" dirty="0" err="1">
                <a:latin typeface="Corbel"/>
                <a:ea typeface="DejaVu Sans"/>
              </a:rPr>
              <a:t>fugát</a:t>
            </a:r>
            <a:r>
              <a:rPr lang="cs-CZ" sz="2400" b="0" strike="noStrike" spc="-1" dirty="0">
                <a:latin typeface="Corbel"/>
                <a:ea typeface="DejaVu Sans"/>
              </a:rPr>
              <a:t> digestátu a kejdu prasat, 0,07 pro </a:t>
            </a:r>
            <a:r>
              <a:rPr lang="cs-CZ" sz="2400" b="0" strike="noStrike" spc="-1" dirty="0" err="1">
                <a:latin typeface="Corbel"/>
                <a:ea typeface="DejaVu Sans"/>
              </a:rPr>
              <a:t>fugát</a:t>
            </a:r>
            <a:r>
              <a:rPr lang="cs-CZ" sz="2400" b="0" strike="noStrike" spc="-1" dirty="0">
                <a:latin typeface="Corbel"/>
                <a:ea typeface="DejaVu Sans"/>
              </a:rPr>
              <a:t> kejdy prasat),</a:t>
            </a:r>
            <a:endParaRPr lang="cs-CZ" sz="2400" b="0" strike="noStrike" spc="-1" dirty="0">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143000" y="609480"/>
            <a:ext cx="9874080" cy="74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600" b="1" strike="noStrike" spc="-1" dirty="0">
                <a:latin typeface="Corbel"/>
                <a:ea typeface="DejaVu Sans"/>
              </a:rPr>
              <a:t>Zemědělská kultura standardní orná půda (R)</a:t>
            </a:r>
            <a:endParaRPr lang="cs-CZ" sz="3600" b="0" strike="noStrike" spc="-1" dirty="0">
              <a:latin typeface="Arial"/>
            </a:endParaRPr>
          </a:p>
        </p:txBody>
      </p:sp>
      <p:sp>
        <p:nvSpPr>
          <p:cNvPr id="244" name="CustomShape 2"/>
          <p:cNvSpPr/>
          <p:nvPr/>
        </p:nvSpPr>
        <p:spPr>
          <a:xfrm>
            <a:off x="1143000" y="1517400"/>
            <a:ext cx="9871560" cy="45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181440">
              <a:lnSpc>
                <a:spcPct val="90000"/>
              </a:lnSpc>
              <a:spcBef>
                <a:spcPts val="1400"/>
              </a:spcBef>
              <a:buClr>
                <a:srgbClr val="A6B727"/>
              </a:buClr>
              <a:buSzPct val="80000"/>
              <a:buFont typeface="Wingdings" charset="2"/>
              <a:buChar char=""/>
            </a:pPr>
            <a:r>
              <a:rPr lang="cs-CZ" sz="2400" b="0" strike="noStrike" spc="-1" dirty="0">
                <a:solidFill>
                  <a:srgbClr val="A6B727"/>
                </a:solidFill>
                <a:latin typeface="Corbel"/>
                <a:ea typeface="DejaVu Sans"/>
              </a:rPr>
              <a:t> </a:t>
            </a:r>
            <a:r>
              <a:rPr lang="cs-CZ" sz="2400" b="0" strike="noStrike" spc="-1" dirty="0">
                <a:latin typeface="Corbel"/>
                <a:ea typeface="DejaVu Sans"/>
              </a:rPr>
              <a:t>Aplikace výpalků (váhový koeficient 0,15 pro melasové výpalky zahuštěné v dávce 5 t/ha, 0,10 pro lihovarnické výpalky v dávce 20 t/ha)</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Aplikace drůbežího trusu v dávce 5 t/ha (váhový koeficient 0,30 pro drůbeží trus sušený, 0,17 pro drůbeží trus s podestýlkou, 0,13 pro drůbeží trus uleželý),</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Zapravení do půdy, případně ponechání na povrchu slámy, včetně zbytků po sklizni jetelovin a trav na semeno, luskovin apod. (váhový koeficient 0,50)</a:t>
            </a:r>
            <a:endParaRPr lang="cs-CZ" sz="2400" b="0" strike="noStrike" spc="-1" dirty="0">
              <a:latin typeface="Arial"/>
            </a:endParaRPr>
          </a:p>
          <a:p>
            <a:pPr marL="45720">
              <a:lnSpc>
                <a:spcPct val="90000"/>
              </a:lnSpc>
              <a:spcBef>
                <a:spcPts val="1400"/>
              </a:spcBef>
            </a:pPr>
            <a:endParaRPr lang="cs-CZ" sz="2400" b="0" strike="noStrike" spc="-1" dirty="0">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143000" y="609480"/>
            <a:ext cx="9874080" cy="74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600" b="1" strike="noStrike" spc="-1" dirty="0">
                <a:latin typeface="Corbel"/>
                <a:ea typeface="DejaVu Sans"/>
              </a:rPr>
              <a:t>Zemědělská kultura standardní orná půda (R)</a:t>
            </a:r>
            <a:endParaRPr lang="cs-CZ" sz="3600" b="0" strike="noStrike" spc="-1" dirty="0">
              <a:latin typeface="Arial"/>
            </a:endParaRPr>
          </a:p>
        </p:txBody>
      </p:sp>
      <p:sp>
        <p:nvSpPr>
          <p:cNvPr id="246" name="CustomShape 2"/>
          <p:cNvSpPr/>
          <p:nvPr/>
        </p:nvSpPr>
        <p:spPr>
          <a:xfrm>
            <a:off x="1143000" y="1517400"/>
            <a:ext cx="9871560" cy="45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181440">
              <a:lnSpc>
                <a:spcPct val="90000"/>
              </a:lnSpc>
              <a:spcBef>
                <a:spcPts val="1400"/>
              </a:spcBef>
              <a:buClr>
                <a:srgbClr val="A6B727"/>
              </a:buClr>
              <a:buSzPct val="80000"/>
              <a:buFont typeface="Wingdings" charset="2"/>
              <a:buChar char=""/>
            </a:pPr>
            <a:r>
              <a:rPr lang="cs-CZ" sz="2200" b="0" strike="noStrike" spc="-1" dirty="0">
                <a:solidFill>
                  <a:srgbClr val="A6B727"/>
                </a:solidFill>
                <a:latin typeface="Corbel"/>
                <a:ea typeface="DejaVu Sans"/>
              </a:rPr>
              <a:t> </a:t>
            </a:r>
            <a:r>
              <a:rPr lang="cs-CZ" sz="2400" b="0" strike="noStrike" spc="-1" dirty="0">
                <a:latin typeface="Corbel"/>
                <a:ea typeface="DejaVu Sans"/>
              </a:rPr>
              <a:t>Zapravení slámy obilnin v kombinaci se souběžnou nebo následnou aplikací kejdy, digestátu nebo výpalků (navýšení váhového koeficientu pro výpočet plochy se zapravenou slámou o 0,10)</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Zapravení řepného chrástu, případně nesklizených hlavních plodin (váhový koeficient 0,25)</a:t>
            </a:r>
            <a:endParaRPr lang="cs-CZ" sz="2400" b="0" strike="noStrike" spc="-1" dirty="0">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143000" y="609480"/>
            <a:ext cx="9874080" cy="74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3600" b="1" strike="noStrike" spc="-1" dirty="0">
                <a:latin typeface="Corbel"/>
                <a:ea typeface="DejaVu Sans"/>
              </a:rPr>
              <a:t>Zemědělská kultura standardní orná půda (R)</a:t>
            </a:r>
            <a:endParaRPr lang="cs-CZ" sz="3600" b="0" strike="noStrike" spc="-1" dirty="0">
              <a:latin typeface="Arial"/>
            </a:endParaRPr>
          </a:p>
        </p:txBody>
      </p:sp>
      <p:sp>
        <p:nvSpPr>
          <p:cNvPr id="248" name="CustomShape 2"/>
          <p:cNvSpPr/>
          <p:nvPr/>
        </p:nvSpPr>
        <p:spPr>
          <a:xfrm>
            <a:off x="1143000" y="1517400"/>
            <a:ext cx="9871560" cy="45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181440">
              <a:lnSpc>
                <a:spcPct val="90000"/>
              </a:lnSpc>
              <a:spcBef>
                <a:spcPts val="1400"/>
              </a:spcBef>
              <a:buClr>
                <a:srgbClr val="A6B727"/>
              </a:buClr>
              <a:buSzPct val="80000"/>
              <a:buFont typeface="Wingdings" charset="2"/>
              <a:buChar char=""/>
            </a:pPr>
            <a:r>
              <a:rPr lang="cs-CZ" sz="2200" b="0" strike="noStrike" spc="-1" dirty="0">
                <a:solidFill>
                  <a:srgbClr val="A6B727"/>
                </a:solidFill>
                <a:latin typeface="Corbel"/>
                <a:ea typeface="DejaVu Sans"/>
              </a:rPr>
              <a:t> </a:t>
            </a:r>
            <a:r>
              <a:rPr lang="cs-CZ" sz="2400" b="0" strike="noStrike" spc="-1" dirty="0">
                <a:latin typeface="Corbel"/>
                <a:ea typeface="DejaVu Sans"/>
              </a:rPr>
              <a:t>Pěstování meziplodin nebo plodin zasetých na úhoru, s minimálním trváním porostu po dobu 8 týdnů (váhový koeficient při zapravení do půdy, případně ponechání na povrchu nadzemní hmoty 0,20 pro meziplodiny, po kterých následuje ozimá plodina nebo pro doprovodné plodiny pěstované současně s hlavní plodinou, 0,35 pro meziplodiny po kterých následuje jarní plodina, 0,45 pro plodiny ponechané na úhoru; váhový koeficient při odvozu nadzemní hmoty 0,10),</a:t>
            </a:r>
            <a:endParaRPr lang="cs-CZ" sz="2400" b="0" strike="noStrike" spc="-1" dirty="0">
              <a:latin typeface="Arial"/>
            </a:endParaRPr>
          </a:p>
          <a:p>
            <a:pPr marL="228600" indent="-181440">
              <a:lnSpc>
                <a:spcPct val="90000"/>
              </a:lnSpc>
              <a:spcBef>
                <a:spcPts val="1400"/>
              </a:spcBef>
              <a:buClr>
                <a:srgbClr val="A6B727"/>
              </a:buClr>
              <a:buSzPct val="80000"/>
              <a:buFont typeface="Wingdings" charset="2"/>
              <a:buChar char=""/>
            </a:pPr>
            <a:r>
              <a:rPr lang="cs-CZ" sz="2400" b="0" strike="noStrike" spc="-1" dirty="0">
                <a:latin typeface="Corbel"/>
                <a:ea typeface="DejaVu Sans"/>
              </a:rPr>
              <a:t> Zapravení do půdy nesklizeného posledního obrostu víceletých pícnin (váhový koeficient 0,20), nebo používání </a:t>
            </a:r>
            <a:r>
              <a:rPr lang="cs-CZ" sz="2400" b="0" strike="noStrike" spc="-1" dirty="0" err="1">
                <a:latin typeface="Corbel"/>
                <a:ea typeface="DejaVu Sans"/>
              </a:rPr>
              <a:t>půdoochranných</a:t>
            </a:r>
            <a:r>
              <a:rPr lang="cs-CZ" sz="2400" b="0" strike="noStrike" spc="-1" dirty="0">
                <a:latin typeface="Corbel"/>
                <a:ea typeface="DejaVu Sans"/>
              </a:rPr>
              <a:t> technologií </a:t>
            </a:r>
            <a:r>
              <a:rPr lang="cs-CZ" sz="2400" b="0" strike="noStrike" spc="-1" dirty="0" err="1">
                <a:latin typeface="Corbel"/>
                <a:ea typeface="DejaVu Sans"/>
              </a:rPr>
              <a:t>strip-till</a:t>
            </a:r>
            <a:r>
              <a:rPr lang="cs-CZ" sz="2400" b="0" strike="noStrike" spc="-1" dirty="0">
                <a:latin typeface="Corbel"/>
                <a:ea typeface="DejaVu Sans"/>
              </a:rPr>
              <a:t>, nebo přímé setí do nezpracované půdy, meziplodin či rostlinných zbytků (váhový koeficient 0,20)</a:t>
            </a:r>
            <a:endParaRPr lang="cs-CZ" sz="2400" b="0" strike="noStrike" spc="-1" dirty="0">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1216080" y="139486"/>
            <a:ext cx="10423800" cy="8059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500"/>
          </a:bodyPr>
          <a:lstStyle/>
          <a:p>
            <a:pPr>
              <a:lnSpc>
                <a:spcPct val="90000"/>
              </a:lnSpc>
            </a:pPr>
            <a:r>
              <a:rPr lang="cs-CZ" sz="4400" b="1" strike="noStrike" spc="-1" dirty="0">
                <a:latin typeface="Corbel"/>
                <a:ea typeface="DejaVu Sans"/>
              </a:rPr>
              <a:t>Zemědělská kultura standardní orná půda (R)</a:t>
            </a:r>
            <a:endParaRPr lang="cs-CZ" sz="4400" b="0" strike="noStrike" spc="-1" dirty="0">
              <a:latin typeface="Arial"/>
            </a:endParaRPr>
          </a:p>
        </p:txBody>
      </p:sp>
      <p:sp>
        <p:nvSpPr>
          <p:cNvPr id="250" name="CustomShape 2"/>
          <p:cNvSpPr/>
          <p:nvPr/>
        </p:nvSpPr>
        <p:spPr>
          <a:xfrm>
            <a:off x="1143000" y="1270861"/>
            <a:ext cx="9871560" cy="48235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
              <a:lnSpc>
                <a:spcPct val="90000"/>
              </a:lnSpc>
              <a:spcBef>
                <a:spcPts val="1400"/>
              </a:spcBef>
            </a:pPr>
            <a:r>
              <a:rPr lang="cs-CZ" sz="2400" b="1" strike="noStrike" spc="-1" dirty="0">
                <a:latin typeface="Corbel"/>
                <a:ea typeface="DejaVu Sans"/>
              </a:rPr>
              <a:t>Podíl 35 % </a:t>
            </a:r>
            <a:r>
              <a:rPr lang="cs-CZ" sz="2400" b="0" strike="noStrike" spc="-1" dirty="0">
                <a:latin typeface="Corbel"/>
                <a:ea typeface="DejaVu Sans"/>
              </a:rPr>
              <a:t>(na lehkých nebo těžkých půdách 30 %, při rozdílném zastoupení se vypočítá vážený průměr) se vztahuje k výměře standardní orné půdy (kultura R), dočasných travních porostů na orné půdě (kultura G) a úhorů (kultura U).</a:t>
            </a: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Uvedený podíl se navýší </a:t>
            </a:r>
            <a:r>
              <a:rPr lang="cs-CZ" sz="2400" b="0" strike="noStrike" spc="-1" dirty="0">
                <a:latin typeface="Corbel"/>
                <a:ea typeface="DejaVu Sans"/>
              </a:rPr>
              <a:t>o 0,45 procentního bodu za každé procento zastoupení brambor, cukrovky, krmné řepy nebo polní zeleniny jako je brokolice, celer, pór, rajče, zelí a tykvovitá zelenina, nebo o 0,25 procentního bodu za každé procento zastoupení kukuřice nebo polní zeleniny jako je česnek, křen, květák, mrkev, paprika nebo pastinák. </a:t>
            </a:r>
            <a:endParaRPr lang="cs-CZ" sz="2400" b="0" strike="noStrike" spc="-1" dirty="0">
              <a:latin typeface="Arial"/>
            </a:endParaRPr>
          </a:p>
          <a:p>
            <a:pPr marL="45720">
              <a:lnSpc>
                <a:spcPct val="90000"/>
              </a:lnSpc>
              <a:spcBef>
                <a:spcPts val="1400"/>
              </a:spcBef>
            </a:pPr>
            <a:r>
              <a:rPr lang="cs-CZ" sz="2400" b="1" strike="noStrike" spc="-1" dirty="0">
                <a:latin typeface="Corbel"/>
                <a:ea typeface="DejaVu Sans"/>
              </a:rPr>
              <a:t>Uvedený podíl se sníží </a:t>
            </a:r>
            <a:r>
              <a:rPr lang="cs-CZ" sz="2400" b="0" strike="noStrike" spc="-1" dirty="0">
                <a:latin typeface="Corbel"/>
                <a:ea typeface="DejaVu Sans"/>
              </a:rPr>
              <a:t>o 0,9 procentního bodu za každé procento zastoupení jetele a vojtěšky, včetně semenářských porostů nebo o 0,7 procentního bodu za každé procento zastoupení porostů ostatních víceletých pícnin na orné půdě a trav na semeno. </a:t>
            </a:r>
            <a:endParaRPr lang="cs-CZ" sz="2400" b="0" strike="noStrike" spc="-1" dirty="0">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D6A00C8-FF6B-4EF8-96AD-62AE56191B80}"/>
              </a:ext>
            </a:extLst>
          </p:cNvPr>
          <p:cNvSpPr>
            <a:spLocks noGrp="1"/>
          </p:cNvSpPr>
          <p:nvPr>
            <p:ph type="title"/>
          </p:nvPr>
        </p:nvSpPr>
        <p:spPr>
          <a:xfrm>
            <a:off x="1451579" y="185981"/>
            <a:ext cx="9603275" cy="635429"/>
          </a:xfrm>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8AE7091F-3161-4876-9AB6-308291F036C4}"/>
              </a:ext>
            </a:extLst>
          </p:cNvPr>
          <p:cNvSpPr>
            <a:spLocks noGrp="1"/>
          </p:cNvSpPr>
          <p:nvPr>
            <p:ph idx="1"/>
          </p:nvPr>
        </p:nvSpPr>
        <p:spPr>
          <a:xfrm>
            <a:off x="666427" y="821410"/>
            <a:ext cx="11019295" cy="4644935"/>
          </a:xfrm>
        </p:spPr>
        <p:txBody>
          <a:bodyPr>
            <a:normAutofit/>
          </a:bodyPr>
          <a:lstStyle/>
          <a:p>
            <a:pPr marL="0" indent="0">
              <a:buNone/>
            </a:pPr>
            <a:r>
              <a:rPr lang="cs-CZ" sz="2400" b="1" dirty="0">
                <a:solidFill>
                  <a:srgbClr val="528135"/>
                </a:solidFill>
                <a:latin typeface="Gill Sans MT" panose="020B0502020104020203" pitchFamily="34" charset="-18"/>
              </a:rPr>
              <a:t>	Vyčlenění ochranného pásu podél vodního toku</a:t>
            </a:r>
            <a:endParaRPr lang="cs-CZ" sz="2400" dirty="0">
              <a:solidFill>
                <a:srgbClr val="528135"/>
              </a:solidFill>
              <a:latin typeface="Gill Sans MT" panose="020B0502020104020203" pitchFamily="34" charset="-18"/>
            </a:endParaRPr>
          </a:p>
          <a:p>
            <a:endParaRPr lang="cs-CZ" dirty="0"/>
          </a:p>
          <a:p>
            <a:pPr marL="0" indent="0">
              <a:buNone/>
            </a:pPr>
            <a:endParaRPr lang="cs-CZ" sz="2400" dirty="0"/>
          </a:p>
          <a:p>
            <a:pPr marL="0" indent="0">
              <a:buNone/>
            </a:pPr>
            <a:r>
              <a:rPr lang="cs-CZ" sz="2400" dirty="0"/>
              <a:t>na veškerých dílech půdních bloků R ve vzdálenosti </a:t>
            </a:r>
          </a:p>
          <a:p>
            <a:pPr marL="0" indent="0">
              <a:buNone/>
            </a:pPr>
            <a:r>
              <a:rPr lang="cs-CZ" sz="2400" dirty="0"/>
              <a:t>do 6 m od stálého útvaru povrchových vod</a:t>
            </a:r>
          </a:p>
          <a:p>
            <a:pPr marL="0" indent="0">
              <a:buNone/>
            </a:pPr>
            <a:r>
              <a:rPr lang="cs-CZ" sz="2400" dirty="0"/>
              <a:t>Ochranný pás:  minimálně 6 m široký</a:t>
            </a:r>
          </a:p>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3483212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D6A00C8-FF6B-4EF8-96AD-62AE56191B80}"/>
              </a:ext>
            </a:extLst>
          </p:cNvPr>
          <p:cNvSpPr>
            <a:spLocks noGrp="1"/>
          </p:cNvSpPr>
          <p:nvPr>
            <p:ph type="title"/>
          </p:nvPr>
        </p:nvSpPr>
        <p:spPr>
          <a:xfrm>
            <a:off x="1451579" y="185981"/>
            <a:ext cx="9603275" cy="635429"/>
          </a:xfrm>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8AE7091F-3161-4876-9AB6-308291F036C4}"/>
              </a:ext>
            </a:extLst>
          </p:cNvPr>
          <p:cNvSpPr>
            <a:spLocks noGrp="1"/>
          </p:cNvSpPr>
          <p:nvPr>
            <p:ph idx="1"/>
          </p:nvPr>
        </p:nvSpPr>
        <p:spPr>
          <a:xfrm>
            <a:off x="666427" y="821410"/>
            <a:ext cx="11019295" cy="4644935"/>
          </a:xfrm>
        </p:spPr>
        <p:txBody>
          <a:bodyPr>
            <a:normAutofit/>
          </a:bodyPr>
          <a:lstStyle/>
          <a:p>
            <a:pPr marL="0" indent="0">
              <a:buNone/>
            </a:pPr>
            <a:endParaRPr lang="cs-CZ" sz="2400" dirty="0"/>
          </a:p>
          <a:p>
            <a:pPr marL="0" indent="0">
              <a:buNone/>
            </a:pPr>
            <a:endParaRPr lang="cs-CZ" sz="2400" dirty="0"/>
          </a:p>
          <a:p>
            <a:pPr marL="0" indent="0">
              <a:buNone/>
            </a:pPr>
            <a:r>
              <a:rPr lang="cs-CZ" sz="2400" dirty="0"/>
              <a:t>od 1. června do 30. listopadu souvislý porost plodiny</a:t>
            </a:r>
          </a:p>
          <a:p>
            <a:pPr marL="0" indent="0">
              <a:buNone/>
            </a:pPr>
            <a:r>
              <a:rPr lang="cs-CZ" sz="2400" dirty="0"/>
              <a:t>trávy čeledi </a:t>
            </a:r>
            <a:r>
              <a:rPr lang="cs-CZ" sz="2400" dirty="0" err="1"/>
              <a:t>lipnicovitých</a:t>
            </a:r>
            <a:r>
              <a:rPr lang="cs-CZ" sz="2400" dirty="0"/>
              <a:t> nebo jejich směsi s plodinami štírovník, tolice</a:t>
            </a:r>
          </a:p>
          <a:p>
            <a:pPr marL="0" indent="0">
              <a:buNone/>
            </a:pPr>
            <a:r>
              <a:rPr lang="cs-CZ" sz="2400" dirty="0"/>
              <a:t>dětelová, vikev, chrpa, čičorka, jestřabina, vičenec, úročník, jetel plazivý,</a:t>
            </a:r>
          </a:p>
          <a:p>
            <a:pPr marL="0" indent="0">
              <a:buNone/>
            </a:pPr>
            <a:r>
              <a:rPr lang="cs-CZ" sz="2400" dirty="0"/>
              <a:t>řebříček, jitrocel nebo kmín</a:t>
            </a:r>
          </a:p>
          <a:p>
            <a:pPr marL="0" indent="0">
              <a:buNone/>
            </a:pPr>
            <a:r>
              <a:rPr lang="cs-CZ" sz="2400" dirty="0"/>
              <a:t>dusík vázající plodina je ve směsi zastoupena maximálně z 10 %</a:t>
            </a:r>
          </a:p>
          <a:p>
            <a:pPr marL="0" indent="0">
              <a:buNone/>
            </a:pPr>
            <a:r>
              <a:rPr lang="cs-CZ" sz="2400" dirty="0"/>
              <a:t>dusík vázající plodina odlišná od hlavní plodiny, se kterou pás sousedí</a:t>
            </a:r>
          </a:p>
        </p:txBody>
      </p:sp>
    </p:spTree>
    <p:extLst>
      <p:ext uri="{BB962C8B-B14F-4D97-AF65-F5344CB8AC3E}">
        <p14:creationId xmlns:p14="http://schemas.microsoft.com/office/powerpoint/2010/main" val="113427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143000" y="609480"/>
            <a:ext cx="9874080" cy="73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cs-CZ" sz="4400" b="1" strike="noStrike" spc="-1" dirty="0">
                <a:solidFill>
                  <a:srgbClr val="000000"/>
                </a:solidFill>
                <a:latin typeface="Arial"/>
                <a:ea typeface="DejaVu Sans"/>
              </a:rPr>
              <a:t>C) Rozvoj venkova </a:t>
            </a:r>
            <a:endParaRPr lang="cs-CZ" sz="4400" b="0" strike="noStrike" spc="-1" dirty="0">
              <a:latin typeface="Arial"/>
            </a:endParaRPr>
          </a:p>
        </p:txBody>
      </p:sp>
      <p:sp>
        <p:nvSpPr>
          <p:cNvPr id="142" name="CustomShape 2"/>
          <p:cNvSpPr/>
          <p:nvPr/>
        </p:nvSpPr>
        <p:spPr>
          <a:xfrm>
            <a:off x="1143000" y="1941840"/>
            <a:ext cx="9871560" cy="415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
              <a:lnSpc>
                <a:spcPct val="90000"/>
              </a:lnSpc>
              <a:spcBef>
                <a:spcPts val="1400"/>
              </a:spcBef>
            </a:pPr>
            <a:r>
              <a:rPr lang="cs-CZ" sz="2800" b="1" strike="noStrike" spc="-1" dirty="0">
                <a:latin typeface="Corbel"/>
                <a:ea typeface="DejaVu Sans"/>
              </a:rPr>
              <a:t>Intervence jsou rozděleny na</a:t>
            </a:r>
            <a:r>
              <a:rPr lang="cs-CZ" sz="2200" b="1" strike="noStrike" spc="-1" dirty="0">
                <a:latin typeface="Corbel"/>
                <a:ea typeface="DejaVu Sans"/>
              </a:rPr>
              <a:t>:</a:t>
            </a:r>
            <a:endParaRPr lang="cs-CZ" sz="2200" b="0" strike="noStrike" spc="-1" dirty="0">
              <a:latin typeface="Arial"/>
            </a:endParaRPr>
          </a:p>
          <a:p>
            <a:pPr marL="45720">
              <a:lnSpc>
                <a:spcPct val="90000"/>
              </a:lnSpc>
              <a:spcBef>
                <a:spcPts val="1400"/>
              </a:spcBef>
            </a:pPr>
            <a:r>
              <a:rPr lang="cs-CZ" sz="2200" b="1" strike="noStrike" spc="-1" dirty="0">
                <a:latin typeface="Corbel"/>
                <a:ea typeface="DejaVu Sans"/>
              </a:rPr>
              <a:t>. plošné intervence a intervence cílené na chov hospodářských zvířat</a:t>
            </a:r>
            <a:endParaRPr lang="cs-CZ" sz="2200" b="0" strike="noStrike" spc="-1" dirty="0">
              <a:latin typeface="Arial"/>
            </a:endParaRPr>
          </a:p>
          <a:p>
            <a:pPr marL="45720">
              <a:lnSpc>
                <a:spcPct val="90000"/>
              </a:lnSpc>
              <a:spcBef>
                <a:spcPts val="1400"/>
              </a:spcBef>
            </a:pPr>
            <a:r>
              <a:rPr lang="cs-CZ" sz="2200" b="1" strike="noStrike" spc="-1" dirty="0">
                <a:latin typeface="Corbel"/>
                <a:ea typeface="DejaVu Sans"/>
              </a:rPr>
              <a:t>. projektové intervence</a:t>
            </a:r>
            <a:endParaRPr lang="cs-CZ" sz="2200" b="0" strike="noStrike" spc="-1" dirty="0">
              <a:latin typeface="Arial"/>
            </a:endParaRPr>
          </a:p>
          <a:p>
            <a:pPr marL="45720">
              <a:lnSpc>
                <a:spcPct val="90000"/>
              </a:lnSpc>
              <a:spcBef>
                <a:spcPts val="1400"/>
              </a:spcBef>
            </a:pPr>
            <a:endParaRPr lang="cs-CZ" sz="2000" b="1" strike="noStrike" spc="-1" dirty="0">
              <a:latin typeface="Corbel"/>
              <a:ea typeface="DejaVu Sans"/>
            </a:endParaRPr>
          </a:p>
          <a:p>
            <a:pPr marL="45720">
              <a:lnSpc>
                <a:spcPct val="90000"/>
              </a:lnSpc>
              <a:spcBef>
                <a:spcPts val="1400"/>
              </a:spcBef>
            </a:pPr>
            <a:r>
              <a:rPr lang="cs-CZ" sz="2000" b="1" strike="noStrike" spc="-1" dirty="0">
                <a:latin typeface="Corbel"/>
                <a:ea typeface="DejaVu Sans"/>
              </a:rPr>
              <a:t>Plošné intervence a intervence cílené na chov hospodářských zvířat</a:t>
            </a:r>
            <a:endParaRPr lang="cs-CZ" sz="2000" b="0" strike="noStrike" spc="-1" dirty="0">
              <a:latin typeface="Arial"/>
            </a:endParaRPr>
          </a:p>
          <a:p>
            <a:pPr marL="45720">
              <a:lnSpc>
                <a:spcPct val="90000"/>
              </a:lnSpc>
              <a:spcBef>
                <a:spcPts val="1400"/>
              </a:spcBef>
            </a:pPr>
            <a:r>
              <a:rPr lang="cs-CZ" sz="2200" b="1" strike="noStrike" spc="-1" dirty="0">
                <a:latin typeface="Corbel"/>
                <a:ea typeface="DejaVu Sans"/>
              </a:rPr>
              <a:t>Předpokládaný příjem žádostí je do 15. 5. daného kalendářního roku počínaje rokem 2023</a:t>
            </a:r>
            <a:endParaRPr lang="cs-CZ" sz="2200" b="0" strike="noStrike" spc="-1" dirty="0">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06AA8E-0808-40EE-92DE-7840FD9FE172}"/>
              </a:ext>
            </a:extLst>
          </p:cNvPr>
          <p:cNvSpPr>
            <a:spLocks noGrp="1"/>
          </p:cNvSpPr>
          <p:nvPr>
            <p:ph type="title"/>
          </p:nvPr>
        </p:nvSpPr>
        <p:spPr/>
        <p:txBody>
          <a:bodyPr/>
          <a:lstStyle/>
          <a:p>
            <a:pPr algn="ctr"/>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34DFEA20-37CA-4F67-8FE7-231DC79667A0}"/>
              </a:ext>
            </a:extLst>
          </p:cNvPr>
          <p:cNvSpPr>
            <a:spLocks noGrp="1"/>
          </p:cNvSpPr>
          <p:nvPr>
            <p:ph idx="1"/>
          </p:nvPr>
        </p:nvSpPr>
        <p:spPr/>
        <p:txBody>
          <a:bodyPr>
            <a:normAutofit/>
          </a:bodyPr>
          <a:lstStyle/>
          <a:p>
            <a:r>
              <a:rPr lang="cs-CZ" sz="2800" dirty="0"/>
              <a:t>údržba sečí nebo mulčování v termínu do 31. srpna,</a:t>
            </a:r>
          </a:p>
          <a:p>
            <a:r>
              <a:rPr lang="cs-CZ" sz="2800" dirty="0"/>
              <a:t>zákaz aplikace upravených kalů, hnojiv a přípravků na ochranu rostlin</a:t>
            </a:r>
          </a:p>
          <a:p>
            <a:r>
              <a:rPr lang="cs-CZ" sz="2800" dirty="0"/>
              <a:t>primárně neslouží jako manipulační plocha</a:t>
            </a:r>
          </a:p>
        </p:txBody>
      </p:sp>
    </p:spTree>
    <p:extLst>
      <p:ext uri="{BB962C8B-B14F-4D97-AF65-F5344CB8AC3E}">
        <p14:creationId xmlns:p14="http://schemas.microsoft.com/office/powerpoint/2010/main" val="537628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BF30AF-96AB-4EA9-A163-96A91543E412}"/>
              </a:ext>
            </a:extLst>
          </p:cNvPr>
          <p:cNvSpPr>
            <a:spLocks noGrp="1"/>
          </p:cNvSpPr>
          <p:nvPr>
            <p:ph type="title"/>
          </p:nvPr>
        </p:nvSpPr>
        <p:spPr>
          <a:xfrm>
            <a:off x="1451579" y="123987"/>
            <a:ext cx="9603275" cy="712921"/>
          </a:xfrm>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12827387-728D-43BC-9ED2-08D2FD6D0324}"/>
              </a:ext>
            </a:extLst>
          </p:cNvPr>
          <p:cNvSpPr>
            <a:spLocks noGrp="1"/>
          </p:cNvSpPr>
          <p:nvPr>
            <p:ph idx="1"/>
          </p:nvPr>
        </p:nvSpPr>
        <p:spPr>
          <a:xfrm>
            <a:off x="511444" y="836908"/>
            <a:ext cx="11298263" cy="4629437"/>
          </a:xfrm>
        </p:spPr>
        <p:txBody>
          <a:bodyPr>
            <a:normAutofit/>
          </a:bodyPr>
          <a:lstStyle/>
          <a:p>
            <a:pPr marL="0" indent="0">
              <a:buNone/>
            </a:pPr>
            <a:r>
              <a:rPr lang="cs-CZ" sz="2400" b="1" dirty="0">
                <a:solidFill>
                  <a:srgbClr val="528135"/>
                </a:solidFill>
                <a:latin typeface="Gill Sans MT" panose="020B0502020104020203" pitchFamily="34" charset="-18"/>
              </a:rPr>
              <a:t>	</a:t>
            </a:r>
            <a:r>
              <a:rPr lang="cs-CZ" sz="2600" b="1" dirty="0">
                <a:solidFill>
                  <a:srgbClr val="528135"/>
                </a:solidFill>
                <a:latin typeface="Gill Sans MT" panose="020B0502020104020203" pitchFamily="34" charset="-18"/>
              </a:rPr>
              <a:t>Vyčlenění ochranného pásu podél vodního toku</a:t>
            </a:r>
          </a:p>
          <a:p>
            <a:endParaRPr lang="cs-CZ" sz="2400" dirty="0">
              <a:solidFill>
                <a:srgbClr val="528135"/>
              </a:solidFill>
              <a:latin typeface="Gill Sans MT" panose="020B0502020104020203" pitchFamily="34" charset="-18"/>
            </a:endParaRPr>
          </a:p>
          <a:p>
            <a:r>
              <a:rPr lang="cs-CZ" sz="2600" dirty="0"/>
              <a:t>Povinné plochy vymezené v LPIS</a:t>
            </a:r>
          </a:p>
          <a:p>
            <a:r>
              <a:rPr lang="cs-CZ" sz="2600" dirty="0"/>
              <a:t>Splnění podmínek = založení a udržování pásu na alespoň 90 % plochy</a:t>
            </a:r>
          </a:p>
          <a:p>
            <a:r>
              <a:rPr lang="cs-CZ" sz="2600" dirty="0"/>
              <a:t>Splnění podmínek = založení a udržování pásu kombinovaného </a:t>
            </a:r>
            <a:r>
              <a:rPr lang="cs-CZ" sz="2600" dirty="0" err="1"/>
              <a:t>biopásu</a:t>
            </a:r>
            <a:r>
              <a:rPr lang="cs-CZ" sz="2600" dirty="0"/>
              <a:t> podle </a:t>
            </a:r>
            <a:r>
              <a:rPr lang="cs-CZ" sz="2600" dirty="0" err="1"/>
              <a:t>agroenvironmentálně</a:t>
            </a:r>
            <a:r>
              <a:rPr lang="cs-CZ" sz="2600" dirty="0"/>
              <a:t> klimatických opatření, přiléhajícího ke stálému útvaru povrchových vod plochou jetelotravního pásu</a:t>
            </a:r>
          </a:p>
        </p:txBody>
      </p:sp>
    </p:spTree>
    <p:extLst>
      <p:ext uri="{BB962C8B-B14F-4D97-AF65-F5344CB8AC3E}">
        <p14:creationId xmlns:p14="http://schemas.microsoft.com/office/powerpoint/2010/main" val="2988732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BF30AF-96AB-4EA9-A163-96A91543E412}"/>
              </a:ext>
            </a:extLst>
          </p:cNvPr>
          <p:cNvSpPr>
            <a:spLocks noGrp="1"/>
          </p:cNvSpPr>
          <p:nvPr>
            <p:ph type="title"/>
          </p:nvPr>
        </p:nvSpPr>
        <p:spPr>
          <a:xfrm>
            <a:off x="1451579" y="123987"/>
            <a:ext cx="9603275" cy="712921"/>
          </a:xfrm>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12827387-728D-43BC-9ED2-08D2FD6D0324}"/>
              </a:ext>
            </a:extLst>
          </p:cNvPr>
          <p:cNvSpPr>
            <a:spLocks noGrp="1"/>
          </p:cNvSpPr>
          <p:nvPr>
            <p:ph idx="1"/>
          </p:nvPr>
        </p:nvSpPr>
        <p:spPr>
          <a:xfrm>
            <a:off x="511444" y="836908"/>
            <a:ext cx="11298263" cy="4629437"/>
          </a:xfrm>
        </p:spPr>
        <p:txBody>
          <a:bodyPr>
            <a:normAutofit/>
          </a:bodyPr>
          <a:lstStyle/>
          <a:p>
            <a:endParaRPr lang="cs-CZ" dirty="0"/>
          </a:p>
          <a:p>
            <a:endParaRPr lang="cs-CZ" dirty="0"/>
          </a:p>
          <a:p>
            <a:r>
              <a:rPr lang="cs-CZ" sz="2800" dirty="0"/>
              <a:t>Splnění podmínek = na DPB, na který byla podaná žádost na </a:t>
            </a:r>
            <a:r>
              <a:rPr lang="cs-CZ" sz="2800" dirty="0" err="1"/>
              <a:t>podopatření</a:t>
            </a:r>
            <a:r>
              <a:rPr lang="cs-CZ" sz="2800" dirty="0"/>
              <a:t> čejky chocholaté v </a:t>
            </a:r>
            <a:r>
              <a:rPr lang="cs-CZ" sz="2800" dirty="0" err="1"/>
              <a:t>agroenvironmentálně</a:t>
            </a:r>
            <a:r>
              <a:rPr lang="cs-CZ" sz="2800" dirty="0"/>
              <a:t>-klimatických opatření</a:t>
            </a:r>
          </a:p>
          <a:p>
            <a:r>
              <a:rPr lang="cs-CZ" sz="2800" dirty="0"/>
              <a:t>Splnění podmínek = na DPB, na který byla podaná žádost na </a:t>
            </a:r>
            <a:r>
              <a:rPr lang="cs-CZ" sz="2800" dirty="0" err="1"/>
              <a:t>podopatření</a:t>
            </a:r>
            <a:r>
              <a:rPr lang="cs-CZ" sz="2800" dirty="0"/>
              <a:t>  zatravnění v </a:t>
            </a:r>
            <a:r>
              <a:rPr lang="cs-CZ" sz="2800" dirty="0" err="1"/>
              <a:t>agroenvironmentálně</a:t>
            </a:r>
            <a:r>
              <a:rPr lang="cs-CZ" sz="2800" dirty="0"/>
              <a:t>-klimatických opatření (nové)</a:t>
            </a:r>
          </a:p>
        </p:txBody>
      </p:sp>
    </p:spTree>
    <p:extLst>
      <p:ext uri="{BB962C8B-B14F-4D97-AF65-F5344CB8AC3E}">
        <p14:creationId xmlns:p14="http://schemas.microsoft.com/office/powerpoint/2010/main" val="2090648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3614E1D-8837-4582-BADE-4E50B8C16A08}"/>
              </a:ext>
            </a:extLst>
          </p:cNvPr>
          <p:cNvSpPr>
            <a:spLocks noGrp="1"/>
          </p:cNvSpPr>
          <p:nvPr>
            <p:ph type="title"/>
          </p:nvPr>
        </p:nvSpPr>
        <p:spPr/>
        <p:txBody>
          <a:bodyPr/>
          <a:lstStyle/>
          <a:p>
            <a:r>
              <a:rPr lang="cs-CZ" b="1" dirty="0">
                <a:solidFill>
                  <a:srgbClr val="804800"/>
                </a:solidFill>
                <a:latin typeface="Gill Sans MT" panose="020B0502020104020203" pitchFamily="34" charset="-18"/>
              </a:rPr>
              <a:t>ZÁKLADNÍ CELOFAREMNÍ EKOPLATBA - R</a:t>
            </a:r>
            <a:endParaRPr lang="cs-CZ" dirty="0"/>
          </a:p>
        </p:txBody>
      </p:sp>
      <p:sp>
        <p:nvSpPr>
          <p:cNvPr id="3" name="Zástupný symbol pro obsah 2">
            <a:extLst>
              <a:ext uri="{FF2B5EF4-FFF2-40B4-BE49-F238E27FC236}">
                <a16:creationId xmlns:a16="http://schemas.microsoft.com/office/drawing/2014/main" xmlns="" id="{AD024D11-63E0-489C-B8CE-CB09D2F505B1}"/>
              </a:ext>
            </a:extLst>
          </p:cNvPr>
          <p:cNvSpPr>
            <a:spLocks noGrp="1"/>
          </p:cNvSpPr>
          <p:nvPr>
            <p:ph idx="1"/>
          </p:nvPr>
        </p:nvSpPr>
        <p:spPr/>
        <p:txBody>
          <a:bodyPr/>
          <a:lstStyle/>
          <a:p>
            <a:endParaRPr lang="cs-CZ" sz="800" dirty="0">
              <a:solidFill>
                <a:srgbClr val="000000"/>
              </a:solidFill>
              <a:latin typeface="Gill Sans MT" panose="020B0502020104020203" pitchFamily="34" charset="-18"/>
            </a:endParaRPr>
          </a:p>
          <a:p>
            <a:pPr marL="0" indent="0">
              <a:buNone/>
            </a:pPr>
            <a:r>
              <a:rPr lang="cs-CZ" sz="2800" dirty="0">
                <a:latin typeface="Gill Sans MT" panose="020B0502020104020203" pitchFamily="34" charset="-18"/>
              </a:rPr>
              <a:t>Výjimky pro 2023:</a:t>
            </a:r>
          </a:p>
          <a:p>
            <a:pPr>
              <a:buFontTx/>
              <a:buChar char="-"/>
            </a:pPr>
            <a:r>
              <a:rPr lang="cs-CZ" sz="2800" dirty="0">
                <a:latin typeface="Gill Sans MT" panose="020B0502020104020203" pitchFamily="34" charset="-18"/>
              </a:rPr>
              <a:t>plocha již založených ozimých porostů, případně jařin zasetých             do 31. 3. 2023</a:t>
            </a:r>
          </a:p>
          <a:p>
            <a:pPr marL="0" indent="0">
              <a:buNone/>
            </a:pPr>
            <a:r>
              <a:rPr lang="cs-CZ" sz="2800" dirty="0">
                <a:latin typeface="Gill Sans MT" panose="020B0502020104020203" pitchFamily="34" charset="-18"/>
              </a:rPr>
              <a:t>- již založené </a:t>
            </a:r>
            <a:r>
              <a:rPr lang="cs-CZ" sz="2800" dirty="0" err="1">
                <a:latin typeface="Gill Sans MT" panose="020B0502020104020203" pitchFamily="34" charset="-18"/>
              </a:rPr>
              <a:t>biopásy</a:t>
            </a:r>
            <a:r>
              <a:rPr lang="cs-CZ" sz="2800" dirty="0">
                <a:latin typeface="Gill Sans MT" panose="020B0502020104020203" pitchFamily="34" charset="-18"/>
              </a:rPr>
              <a:t> v </a:t>
            </a:r>
            <a:r>
              <a:rPr lang="cs-CZ" sz="2800" dirty="0" err="1">
                <a:latin typeface="Gill Sans MT" panose="020B0502020104020203" pitchFamily="34" charset="-18"/>
              </a:rPr>
              <a:t>agroenvironmentálně</a:t>
            </a:r>
            <a:r>
              <a:rPr lang="cs-CZ" sz="2800" dirty="0">
                <a:latin typeface="Gill Sans MT" panose="020B0502020104020203" pitchFamily="34" charset="-18"/>
              </a:rPr>
              <a:t>-klimatických      opatření</a:t>
            </a:r>
          </a:p>
          <a:p>
            <a:endParaRPr lang="cs-CZ" dirty="0"/>
          </a:p>
        </p:txBody>
      </p:sp>
    </p:spTree>
    <p:extLst>
      <p:ext uri="{BB962C8B-B14F-4D97-AF65-F5344CB8AC3E}">
        <p14:creationId xmlns:p14="http://schemas.microsoft.com/office/powerpoint/2010/main" val="831465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2E0D75A-ACA5-498D-87E9-D501A1883307}"/>
              </a:ext>
            </a:extLst>
          </p:cNvPr>
          <p:cNvSpPr>
            <a:spLocks noGrp="1"/>
          </p:cNvSpPr>
          <p:nvPr>
            <p:ph type="title"/>
          </p:nvPr>
        </p:nvSpPr>
        <p:spPr>
          <a:xfrm>
            <a:off x="1451579" y="185980"/>
            <a:ext cx="9603275" cy="650928"/>
          </a:xfrm>
        </p:spPr>
        <p:txBody>
          <a:bodyPr/>
          <a:lstStyle/>
          <a:p>
            <a:pPr algn="ctr"/>
            <a:r>
              <a:rPr lang="cs-CZ" b="1" dirty="0">
                <a:solidFill>
                  <a:srgbClr val="804800"/>
                </a:solidFill>
                <a:latin typeface="Gill Sans MT" panose="020B0502020104020203" pitchFamily="34" charset="-18"/>
              </a:rPr>
              <a:t>ZÁKLADNÍ CELOFAREMNÍ EKOPLATBA-U</a:t>
            </a:r>
            <a:endParaRPr lang="cs-CZ" dirty="0"/>
          </a:p>
        </p:txBody>
      </p:sp>
      <p:sp>
        <p:nvSpPr>
          <p:cNvPr id="3" name="Zástupný symbol pro obsah 2">
            <a:extLst>
              <a:ext uri="{FF2B5EF4-FFF2-40B4-BE49-F238E27FC236}">
                <a16:creationId xmlns:a16="http://schemas.microsoft.com/office/drawing/2014/main" xmlns="" id="{EAD99DEC-8597-402F-BBFE-C9E2E5E27B8B}"/>
              </a:ext>
            </a:extLst>
          </p:cNvPr>
          <p:cNvSpPr>
            <a:spLocks noGrp="1"/>
          </p:cNvSpPr>
          <p:nvPr>
            <p:ph idx="1"/>
          </p:nvPr>
        </p:nvSpPr>
        <p:spPr>
          <a:xfrm>
            <a:off x="526942" y="836908"/>
            <a:ext cx="11344759" cy="4629437"/>
          </a:xfrm>
        </p:spPr>
        <p:txBody>
          <a:bodyPr>
            <a:normAutofit/>
          </a:bodyPr>
          <a:lstStyle/>
          <a:p>
            <a:endParaRPr lang="cs-CZ" sz="2400" dirty="0"/>
          </a:p>
          <a:p>
            <a:endParaRPr lang="cs-CZ" sz="2400" dirty="0"/>
          </a:p>
          <a:p>
            <a:r>
              <a:rPr lang="cs-CZ" sz="2400" dirty="0"/>
              <a:t>Evidence a údržba úhoru od data podání žádosti do 15. srpna pro 2023</a:t>
            </a:r>
          </a:p>
          <a:p>
            <a:r>
              <a:rPr lang="cs-CZ" sz="2400" dirty="0"/>
              <a:t>další roky od 1. února do 15. srpna roku podání žádosti</a:t>
            </a:r>
          </a:p>
          <a:p>
            <a:r>
              <a:rPr lang="cs-CZ" sz="2400" b="1" dirty="0" err="1"/>
              <a:t>nektarodárný</a:t>
            </a:r>
            <a:r>
              <a:rPr lang="cs-CZ" sz="2400" b="1" dirty="0"/>
              <a:t> úhor </a:t>
            </a:r>
            <a:r>
              <a:rPr lang="cs-CZ" sz="2400" dirty="0"/>
              <a:t>- souvislý porost plodin nejpozději do 1. června</a:t>
            </a:r>
          </a:p>
          <a:p>
            <a:pPr marL="0" indent="0">
              <a:buNone/>
            </a:pPr>
            <a:r>
              <a:rPr lang="cs-CZ" sz="2400" dirty="0"/>
              <a:t>   zastoupeny nejméně tři druhy plodin, přičemž žádná z plodin v porostu </a:t>
            </a:r>
          </a:p>
          <a:p>
            <a:pPr marL="0" indent="0">
              <a:buNone/>
            </a:pPr>
            <a:r>
              <a:rPr lang="cs-CZ" sz="2400" dirty="0"/>
              <a:t>    nepřekročí 80 %</a:t>
            </a:r>
          </a:p>
          <a:p>
            <a:pPr marL="0" indent="0">
              <a:buNone/>
            </a:pPr>
            <a:endParaRPr lang="cs-CZ" sz="2400" dirty="0"/>
          </a:p>
        </p:txBody>
      </p:sp>
    </p:spTree>
    <p:extLst>
      <p:ext uri="{BB962C8B-B14F-4D97-AF65-F5344CB8AC3E}">
        <p14:creationId xmlns:p14="http://schemas.microsoft.com/office/powerpoint/2010/main" val="4179526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2E0D75A-ACA5-498D-87E9-D501A1883307}"/>
              </a:ext>
            </a:extLst>
          </p:cNvPr>
          <p:cNvSpPr>
            <a:spLocks noGrp="1"/>
          </p:cNvSpPr>
          <p:nvPr>
            <p:ph type="title"/>
          </p:nvPr>
        </p:nvSpPr>
        <p:spPr>
          <a:xfrm>
            <a:off x="1451579" y="185980"/>
            <a:ext cx="9603275" cy="650928"/>
          </a:xfrm>
        </p:spPr>
        <p:txBody>
          <a:bodyPr/>
          <a:lstStyle/>
          <a:p>
            <a:pPr algn="ctr"/>
            <a:r>
              <a:rPr lang="cs-CZ" b="1" dirty="0">
                <a:solidFill>
                  <a:srgbClr val="804800"/>
                </a:solidFill>
                <a:latin typeface="Gill Sans MT" panose="020B0502020104020203" pitchFamily="34" charset="-18"/>
              </a:rPr>
              <a:t>ZÁKLADNÍ CELOFAREMNÍ EKOPLATBA-U</a:t>
            </a:r>
            <a:endParaRPr lang="cs-CZ" dirty="0"/>
          </a:p>
        </p:txBody>
      </p:sp>
      <p:sp>
        <p:nvSpPr>
          <p:cNvPr id="3" name="Zástupný symbol pro obsah 2">
            <a:extLst>
              <a:ext uri="{FF2B5EF4-FFF2-40B4-BE49-F238E27FC236}">
                <a16:creationId xmlns:a16="http://schemas.microsoft.com/office/drawing/2014/main" xmlns="" id="{EAD99DEC-8597-402F-BBFE-C9E2E5E27B8B}"/>
              </a:ext>
            </a:extLst>
          </p:cNvPr>
          <p:cNvSpPr>
            <a:spLocks noGrp="1"/>
          </p:cNvSpPr>
          <p:nvPr>
            <p:ph idx="1"/>
          </p:nvPr>
        </p:nvSpPr>
        <p:spPr>
          <a:xfrm>
            <a:off x="526942" y="836908"/>
            <a:ext cx="11344759" cy="4629437"/>
          </a:xfrm>
        </p:spPr>
        <p:txBody>
          <a:bodyPr>
            <a:normAutofit/>
          </a:bodyPr>
          <a:lstStyle/>
          <a:p>
            <a:endParaRPr lang="cs-CZ" dirty="0"/>
          </a:p>
          <a:p>
            <a:endParaRPr lang="cs-CZ" dirty="0"/>
          </a:p>
          <a:p>
            <a:pPr marL="0" indent="0">
              <a:buNone/>
            </a:pPr>
            <a:r>
              <a:rPr lang="cs-CZ" dirty="0"/>
              <a:t>   </a:t>
            </a:r>
            <a:r>
              <a:rPr lang="cs-CZ" sz="2400" dirty="0"/>
              <a:t>s výjimkou trav čeledi </a:t>
            </a:r>
            <a:r>
              <a:rPr lang="cs-CZ" sz="2400" dirty="0" err="1"/>
              <a:t>lipnicovité</a:t>
            </a:r>
            <a:r>
              <a:rPr lang="cs-CZ" sz="2400" dirty="0"/>
              <a:t>, které v porostu nepřekročí 30 % s výjimkou </a:t>
            </a:r>
          </a:p>
          <a:p>
            <a:pPr marL="0" indent="0">
              <a:buNone/>
            </a:pPr>
            <a:r>
              <a:rPr lang="cs-CZ" sz="2400" dirty="0"/>
              <a:t>   plodin  vázajících dusík,  které v porostu nepřekročí 50 %</a:t>
            </a:r>
          </a:p>
          <a:p>
            <a:r>
              <a:rPr lang="cs-CZ" sz="2400" dirty="0"/>
              <a:t>porost plodin zůstane ponechán na pozemku alespoň do 15. srpna</a:t>
            </a:r>
          </a:p>
          <a:p>
            <a:pPr marL="0" indent="0">
              <a:buNone/>
            </a:pPr>
            <a:r>
              <a:rPr lang="cs-CZ" sz="2400" dirty="0"/>
              <a:t>    příslušného kalendářního roku podání žádosti a plodiny nejsou sklízeny nebo </a:t>
            </a:r>
          </a:p>
          <a:p>
            <a:pPr marL="0" indent="0">
              <a:buNone/>
            </a:pPr>
            <a:r>
              <a:rPr lang="cs-CZ" sz="2400" dirty="0"/>
              <a:t>     paseny</a:t>
            </a:r>
          </a:p>
          <a:p>
            <a:r>
              <a:rPr lang="cs-CZ" sz="2400" dirty="0"/>
              <a:t>zákaz aplikace upravených kalů, hnojiv a přípravků na ochranu rostlin</a:t>
            </a:r>
          </a:p>
        </p:txBody>
      </p:sp>
    </p:spTree>
    <p:extLst>
      <p:ext uri="{BB962C8B-B14F-4D97-AF65-F5344CB8AC3E}">
        <p14:creationId xmlns:p14="http://schemas.microsoft.com/office/powerpoint/2010/main" val="812011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BB5037-9264-4248-B234-BF5C83266292}"/>
              </a:ext>
            </a:extLst>
          </p:cNvPr>
          <p:cNvSpPr>
            <a:spLocks noGrp="1"/>
          </p:cNvSpPr>
          <p:nvPr>
            <p:ph type="title"/>
          </p:nvPr>
        </p:nvSpPr>
        <p:spPr>
          <a:xfrm>
            <a:off x="1451579" y="278970"/>
            <a:ext cx="9603275" cy="588936"/>
          </a:xfrm>
        </p:spPr>
        <p:txBody>
          <a:bodyPr/>
          <a:lstStyle/>
          <a:p>
            <a:pPr algn="ctr"/>
            <a:r>
              <a:rPr lang="cs-CZ" b="1" dirty="0">
                <a:solidFill>
                  <a:srgbClr val="804800"/>
                </a:solidFill>
                <a:latin typeface="Gill Sans MT" panose="020B0502020104020203" pitchFamily="34" charset="-18"/>
              </a:rPr>
              <a:t>ZÁKLADNÍ CELOFAREMNÍEKOPLATBA-U</a:t>
            </a:r>
            <a:endParaRPr lang="cs-CZ" dirty="0"/>
          </a:p>
        </p:txBody>
      </p:sp>
      <p:sp>
        <p:nvSpPr>
          <p:cNvPr id="3" name="Zástupný symbol pro obsah 2">
            <a:extLst>
              <a:ext uri="{FF2B5EF4-FFF2-40B4-BE49-F238E27FC236}">
                <a16:creationId xmlns:a16="http://schemas.microsoft.com/office/drawing/2014/main" xmlns="" id="{4BBBCD6A-2E77-427A-8AE0-B87DE4122C90}"/>
              </a:ext>
            </a:extLst>
          </p:cNvPr>
          <p:cNvSpPr>
            <a:spLocks noGrp="1"/>
          </p:cNvSpPr>
          <p:nvPr>
            <p:ph idx="1"/>
          </p:nvPr>
        </p:nvSpPr>
        <p:spPr>
          <a:xfrm>
            <a:off x="557939" y="867906"/>
            <a:ext cx="10496915" cy="5129938"/>
          </a:xfrm>
        </p:spPr>
        <p:txBody>
          <a:bodyPr>
            <a:normAutofit fontScale="92500" lnSpcReduction="20000"/>
          </a:bodyPr>
          <a:lstStyle/>
          <a:p>
            <a:pPr marL="0" indent="0">
              <a:buNone/>
            </a:pPr>
            <a:r>
              <a:rPr lang="cs-CZ" b="1" dirty="0">
                <a:solidFill>
                  <a:srgbClr val="00B050"/>
                </a:solidFill>
              </a:rPr>
              <a:t>	</a:t>
            </a:r>
            <a:r>
              <a:rPr lang="cs-CZ" sz="2800" b="1" dirty="0">
                <a:solidFill>
                  <a:srgbClr val="00B050"/>
                </a:solidFill>
              </a:rPr>
              <a:t>Zelený úhor</a:t>
            </a:r>
          </a:p>
          <a:p>
            <a:pPr marL="0" indent="0">
              <a:buNone/>
            </a:pPr>
            <a:endParaRPr lang="cs-CZ" sz="2800" b="1" dirty="0">
              <a:solidFill>
                <a:srgbClr val="00B050"/>
              </a:solidFill>
            </a:endParaRPr>
          </a:p>
          <a:p>
            <a:r>
              <a:rPr lang="cs-CZ" sz="2400" dirty="0"/>
              <a:t>nejpozději do 1. června souvislý porost trávy čeledi </a:t>
            </a:r>
            <a:r>
              <a:rPr lang="cs-CZ" sz="2400" dirty="0" err="1"/>
              <a:t>lipnicovité</a:t>
            </a:r>
            <a:r>
              <a:rPr lang="cs-CZ" sz="2400" dirty="0"/>
              <a:t>, jejich směsi nebo  směsi s plodinou vázající dusík, přičemž plodina vázající dusík v porostu nepřekročí 50 %</a:t>
            </a:r>
          </a:p>
          <a:p>
            <a:r>
              <a:rPr lang="cs-CZ" sz="2400" dirty="0"/>
              <a:t>porost zůstane ponechán na pozemku alespoň do 15. srpna následujícího kalendářního roku, </a:t>
            </a:r>
          </a:p>
          <a:p>
            <a:r>
              <a:rPr lang="cs-CZ" sz="2400" dirty="0"/>
              <a:t>plodiny nejsou sklízeny nebo paseny</a:t>
            </a:r>
          </a:p>
          <a:p>
            <a:r>
              <a:rPr lang="cs-CZ" sz="2400" dirty="0"/>
              <a:t>dvouleté trvání úhoru</a:t>
            </a:r>
          </a:p>
          <a:p>
            <a:r>
              <a:rPr lang="cs-CZ" sz="2400" dirty="0"/>
              <a:t>po 15. srpnu příslušného kalendářního roku podání žádosti žadatel</a:t>
            </a:r>
          </a:p>
          <a:p>
            <a:pPr marL="0" indent="0">
              <a:buNone/>
            </a:pPr>
            <a:r>
              <a:rPr lang="cs-CZ" sz="2400" dirty="0"/>
              <a:t>   může zapravit porost na zeleném úhoru do půdy a založit porost nový.</a:t>
            </a:r>
          </a:p>
          <a:p>
            <a:pPr marL="0" indent="0">
              <a:buNone/>
            </a:pPr>
            <a:endParaRPr lang="cs-CZ" sz="2400" dirty="0"/>
          </a:p>
        </p:txBody>
      </p:sp>
    </p:spTree>
    <p:extLst>
      <p:ext uri="{BB962C8B-B14F-4D97-AF65-F5344CB8AC3E}">
        <p14:creationId xmlns:p14="http://schemas.microsoft.com/office/powerpoint/2010/main" val="3695518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553C906-97F2-4BDC-8833-281ED19E8FDA}"/>
              </a:ext>
            </a:extLst>
          </p:cNvPr>
          <p:cNvSpPr>
            <a:spLocks noGrp="1"/>
          </p:cNvSpPr>
          <p:nvPr>
            <p:ph type="title"/>
          </p:nvPr>
        </p:nvSpPr>
        <p:spPr>
          <a:xfrm>
            <a:off x="356461" y="0"/>
            <a:ext cx="11445014" cy="898902"/>
          </a:xfrm>
        </p:spPr>
        <p:txBody>
          <a:bodyPr>
            <a:normAutofit/>
          </a:bodyPr>
          <a:lstStyle/>
          <a:p>
            <a:r>
              <a:rPr lang="pl-PL" sz="2800" b="1" dirty="0">
                <a:solidFill>
                  <a:srgbClr val="663300"/>
                </a:solidFill>
              </a:rPr>
              <a:t>Ohlašování úhorů (U) a umožnění změn z kultur G a T na U</a:t>
            </a:r>
            <a:br>
              <a:rPr lang="pl-PL" sz="2800" b="1" dirty="0">
                <a:solidFill>
                  <a:srgbClr val="663300"/>
                </a:solidFill>
              </a:rPr>
            </a:br>
            <a:endParaRPr lang="cs-CZ" sz="2800" dirty="0">
              <a:solidFill>
                <a:srgbClr val="663300"/>
              </a:solidFill>
            </a:endParaRPr>
          </a:p>
        </p:txBody>
      </p:sp>
      <p:sp>
        <p:nvSpPr>
          <p:cNvPr id="3" name="Zástupný symbol pro obsah 2">
            <a:extLst>
              <a:ext uri="{FF2B5EF4-FFF2-40B4-BE49-F238E27FC236}">
                <a16:creationId xmlns:a16="http://schemas.microsoft.com/office/drawing/2014/main" xmlns="" id="{C648AB6D-A7F4-430F-8203-D68E55C2EDDC}"/>
              </a:ext>
            </a:extLst>
          </p:cNvPr>
          <p:cNvSpPr>
            <a:spLocks noGrp="1"/>
          </p:cNvSpPr>
          <p:nvPr>
            <p:ph idx="1"/>
          </p:nvPr>
        </p:nvSpPr>
        <p:spPr>
          <a:xfrm>
            <a:off x="619933" y="666427"/>
            <a:ext cx="10884680" cy="6191573"/>
          </a:xfrm>
        </p:spPr>
        <p:txBody>
          <a:bodyPr>
            <a:noAutofit/>
          </a:bodyPr>
          <a:lstStyle/>
          <a:p>
            <a:endParaRPr lang="cs-CZ" sz="2400" dirty="0"/>
          </a:p>
          <a:p>
            <a:endParaRPr lang="cs-CZ" sz="2400" dirty="0"/>
          </a:p>
          <a:p>
            <a:endParaRPr lang="cs-CZ" sz="2400" dirty="0"/>
          </a:p>
          <a:p>
            <a:r>
              <a:rPr lang="cs-CZ" sz="2400" dirty="0"/>
              <a:t>Ohlášení </a:t>
            </a:r>
            <a:r>
              <a:rPr lang="cs-CZ" sz="2400" b="1" dirty="0"/>
              <a:t>změny kultury na úhor (U) v roce 2023 může probíhat až do jednoho dne před podáním jednotné žádosti.</a:t>
            </a:r>
            <a:r>
              <a:rPr lang="cs-CZ" sz="2400" dirty="0"/>
              <a:t> Předstih jednoho dne v ohlášení</a:t>
            </a:r>
          </a:p>
          <a:p>
            <a:r>
              <a:rPr lang="cs-CZ" sz="2400" dirty="0"/>
              <a:t> změny kultury před dnem podání žádosti je nutný proto, aby došlo k </a:t>
            </a:r>
            <a:r>
              <a:rPr lang="cs-CZ" sz="2400" dirty="0" err="1"/>
              <a:t>zúčinění</a:t>
            </a:r>
            <a:r>
              <a:rPr lang="cs-CZ" sz="2400" dirty="0"/>
              <a:t> změny v LPIS a změna se promítla do žádosti.</a:t>
            </a:r>
          </a:p>
        </p:txBody>
      </p:sp>
    </p:spTree>
    <p:extLst>
      <p:ext uri="{BB962C8B-B14F-4D97-AF65-F5344CB8AC3E}">
        <p14:creationId xmlns:p14="http://schemas.microsoft.com/office/powerpoint/2010/main" val="3275798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553C906-97F2-4BDC-8833-281ED19E8FDA}"/>
              </a:ext>
            </a:extLst>
          </p:cNvPr>
          <p:cNvSpPr>
            <a:spLocks noGrp="1"/>
          </p:cNvSpPr>
          <p:nvPr>
            <p:ph type="title"/>
          </p:nvPr>
        </p:nvSpPr>
        <p:spPr>
          <a:xfrm>
            <a:off x="294468" y="123987"/>
            <a:ext cx="11897532" cy="681926"/>
          </a:xfrm>
        </p:spPr>
        <p:txBody>
          <a:bodyPr>
            <a:normAutofit fontScale="90000"/>
          </a:bodyPr>
          <a:lstStyle/>
          <a:p>
            <a:r>
              <a:rPr lang="pl-PL" sz="2800" b="1" dirty="0"/>
              <a:t>Ohlašování úhorů (U) a umožnění změn z kultur G a T na U</a:t>
            </a:r>
            <a:br>
              <a:rPr lang="pl-PL" sz="2800" b="1" dirty="0"/>
            </a:br>
            <a:endParaRPr lang="cs-CZ" sz="2800" dirty="0"/>
          </a:p>
        </p:txBody>
      </p:sp>
      <p:sp>
        <p:nvSpPr>
          <p:cNvPr id="3" name="Zástupný symbol pro obsah 2">
            <a:extLst>
              <a:ext uri="{FF2B5EF4-FFF2-40B4-BE49-F238E27FC236}">
                <a16:creationId xmlns:a16="http://schemas.microsoft.com/office/drawing/2014/main" xmlns="" id="{C648AB6D-A7F4-430F-8203-D68E55C2EDDC}"/>
              </a:ext>
            </a:extLst>
          </p:cNvPr>
          <p:cNvSpPr>
            <a:spLocks noGrp="1"/>
          </p:cNvSpPr>
          <p:nvPr>
            <p:ph idx="1"/>
          </p:nvPr>
        </p:nvSpPr>
        <p:spPr>
          <a:xfrm>
            <a:off x="294469" y="573437"/>
            <a:ext cx="11210144" cy="5114441"/>
          </a:xfrm>
        </p:spPr>
        <p:txBody>
          <a:bodyPr>
            <a:noAutofit/>
          </a:bodyPr>
          <a:lstStyle/>
          <a:p>
            <a:r>
              <a:rPr lang="cs-CZ" sz="2400" dirty="0"/>
              <a:t>Novela nařízení vlády č. 307/2014 Sb., </a:t>
            </a:r>
            <a:r>
              <a:rPr lang="cs-CZ" sz="2400" b="1" dirty="0"/>
              <a:t>umožní mimo jiné nově změny z kultur G (travní porost na orné půdě) a také z T (trvalý travní porost) na kulturu U. </a:t>
            </a:r>
            <a:r>
              <a:rPr lang="cs-CZ" sz="2400" dirty="0"/>
              <a:t>V případě změny z G a T na U nebude nutné fyzicky pozemek rozorávat a zakládat porost zeleného úhoru znovu.</a:t>
            </a:r>
          </a:p>
        </p:txBody>
      </p:sp>
    </p:spTree>
    <p:extLst>
      <p:ext uri="{BB962C8B-B14F-4D97-AF65-F5344CB8AC3E}">
        <p14:creationId xmlns:p14="http://schemas.microsoft.com/office/powerpoint/2010/main" val="3467708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553C906-97F2-4BDC-8833-281ED19E8FDA}"/>
              </a:ext>
            </a:extLst>
          </p:cNvPr>
          <p:cNvSpPr>
            <a:spLocks noGrp="1"/>
          </p:cNvSpPr>
          <p:nvPr>
            <p:ph type="title"/>
          </p:nvPr>
        </p:nvSpPr>
        <p:spPr>
          <a:xfrm>
            <a:off x="294468" y="123987"/>
            <a:ext cx="11897532" cy="681926"/>
          </a:xfrm>
        </p:spPr>
        <p:txBody>
          <a:bodyPr>
            <a:normAutofit fontScale="90000"/>
          </a:bodyPr>
          <a:lstStyle/>
          <a:p>
            <a:r>
              <a:rPr lang="pl-PL" sz="2800" b="1" dirty="0"/>
              <a:t>Ohlašování úhorů (U) a umožnění změn z kultur G a T na U</a:t>
            </a:r>
            <a:br>
              <a:rPr lang="pl-PL" sz="2800" b="1" dirty="0"/>
            </a:br>
            <a:endParaRPr lang="cs-CZ" sz="2800" dirty="0"/>
          </a:p>
        </p:txBody>
      </p:sp>
      <p:sp>
        <p:nvSpPr>
          <p:cNvPr id="3" name="Zástupný symbol pro obsah 2">
            <a:extLst>
              <a:ext uri="{FF2B5EF4-FFF2-40B4-BE49-F238E27FC236}">
                <a16:creationId xmlns:a16="http://schemas.microsoft.com/office/drawing/2014/main" xmlns="" id="{C648AB6D-A7F4-430F-8203-D68E55C2EDDC}"/>
              </a:ext>
            </a:extLst>
          </p:cNvPr>
          <p:cNvSpPr>
            <a:spLocks noGrp="1"/>
          </p:cNvSpPr>
          <p:nvPr>
            <p:ph idx="1"/>
          </p:nvPr>
        </p:nvSpPr>
        <p:spPr>
          <a:xfrm>
            <a:off x="294469" y="573437"/>
            <a:ext cx="11210144" cy="5398738"/>
          </a:xfrm>
        </p:spPr>
        <p:txBody>
          <a:bodyPr>
            <a:noAutofit/>
          </a:bodyPr>
          <a:lstStyle/>
          <a:p>
            <a:pPr marL="0" indent="0">
              <a:buNone/>
            </a:pPr>
            <a:endParaRPr lang="cs-CZ" sz="2400" b="1" dirty="0"/>
          </a:p>
          <a:p>
            <a:pPr marL="0" indent="0">
              <a:buNone/>
            </a:pPr>
            <a:endParaRPr lang="cs-CZ" sz="2400" b="1" dirty="0"/>
          </a:p>
          <a:p>
            <a:pPr marL="0" indent="0">
              <a:buNone/>
            </a:pPr>
            <a:r>
              <a:rPr lang="cs-CZ" sz="2400" dirty="0"/>
              <a:t> V případě změny z kultury T na U je </a:t>
            </a:r>
            <a:r>
              <a:rPr lang="cs-CZ" sz="2400" b="1" dirty="0"/>
              <a:t>podmínkou, že se daný díl půdního bloku musí stát součástí deklarace neprodukčních ploch v rámci DZES 8 anebo </a:t>
            </a:r>
            <a:r>
              <a:rPr lang="cs-CZ" sz="2400" b="1" dirty="0" err="1"/>
              <a:t>ekoplatby</a:t>
            </a:r>
            <a:r>
              <a:rPr lang="cs-CZ" sz="2400" b="1" dirty="0"/>
              <a:t>. </a:t>
            </a:r>
          </a:p>
          <a:p>
            <a:r>
              <a:rPr lang="cs-CZ" sz="2400" dirty="0"/>
              <a:t>V případě, že nebude součástí této deklarace, pak se bude tato změna považovat za rozorání kultury T s příslušnými sankcemi v případě změny na environmentálně citlivých plochách („červené plochy“ v LPIS) a návaznou povinností jejich zatravnění, nebo s případnou povinností provést zatravnění za náhradu u žadatelů o </a:t>
            </a:r>
            <a:r>
              <a:rPr lang="cs-CZ" sz="2400" dirty="0" err="1"/>
              <a:t>ekoplatbu</a:t>
            </a:r>
            <a:r>
              <a:rPr lang="cs-CZ" sz="2400" dirty="0"/>
              <a:t> u T mimo oblasti environmentálně citlivých ploch.</a:t>
            </a:r>
          </a:p>
        </p:txBody>
      </p:sp>
    </p:spTree>
    <p:extLst>
      <p:ext uri="{BB962C8B-B14F-4D97-AF65-F5344CB8AC3E}">
        <p14:creationId xmlns:p14="http://schemas.microsoft.com/office/powerpoint/2010/main" val="197113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1143000" y="609480"/>
            <a:ext cx="9874080" cy="13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dirty="0">
                <a:solidFill>
                  <a:srgbClr val="000000"/>
                </a:solidFill>
                <a:latin typeface="Corbel"/>
                <a:ea typeface="DejaVu Sans"/>
              </a:rPr>
              <a:t>Plošné intervence a intervence cílené na chov hospodářských zvířat</a:t>
            </a:r>
            <a:endParaRPr lang="cs-CZ" sz="4400" b="0" strike="noStrike" spc="-1" dirty="0">
              <a:latin typeface="Arial"/>
            </a:endParaRPr>
          </a:p>
        </p:txBody>
      </p:sp>
      <p:graphicFrame>
        <p:nvGraphicFramePr>
          <p:cNvPr id="2" name="Diagram1"/>
          <p:cNvGraphicFramePr/>
          <p:nvPr>
            <p:extLst/>
          </p:nvPr>
        </p:nvGraphicFramePr>
        <p:xfrm>
          <a:off x="1143000" y="2298600"/>
          <a:ext cx="9871200" cy="379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1E0035-E60E-4109-AEE0-F4451D79ECEB}"/>
              </a:ext>
            </a:extLst>
          </p:cNvPr>
          <p:cNvSpPr>
            <a:spLocks noGrp="1"/>
          </p:cNvSpPr>
          <p:nvPr>
            <p:ph type="title"/>
          </p:nvPr>
        </p:nvSpPr>
        <p:spPr>
          <a:xfrm>
            <a:off x="511444" y="228600"/>
            <a:ext cx="10993169" cy="642938"/>
          </a:xfrm>
        </p:spPr>
        <p:txBody>
          <a:bodyPr>
            <a:noAutofit/>
          </a:bodyPr>
          <a:lstStyle/>
          <a:p>
            <a:r>
              <a:rPr lang="pl-PL" sz="2400" b="1" dirty="0">
                <a:solidFill>
                  <a:srgbClr val="663300"/>
                </a:solidFill>
              </a:rPr>
              <a:t>Ohlašování úhorů (U) a umožnění změn z kultur G a T na U</a:t>
            </a:r>
            <a:br>
              <a:rPr lang="pl-PL" sz="2400" b="1" dirty="0">
                <a:solidFill>
                  <a:srgbClr val="663300"/>
                </a:solidFill>
              </a:rPr>
            </a:br>
            <a:endParaRPr lang="cs-CZ" sz="2400" dirty="0">
              <a:solidFill>
                <a:srgbClr val="663300"/>
              </a:solidFill>
            </a:endParaRPr>
          </a:p>
        </p:txBody>
      </p:sp>
      <p:sp>
        <p:nvSpPr>
          <p:cNvPr id="3" name="Zástupný symbol pro obsah 2">
            <a:extLst>
              <a:ext uri="{FF2B5EF4-FFF2-40B4-BE49-F238E27FC236}">
                <a16:creationId xmlns:a16="http://schemas.microsoft.com/office/drawing/2014/main" xmlns="" id="{30C63A7F-14CF-4DA2-95F4-5A0D59070447}"/>
              </a:ext>
            </a:extLst>
          </p:cNvPr>
          <p:cNvSpPr>
            <a:spLocks noGrp="1"/>
          </p:cNvSpPr>
          <p:nvPr>
            <p:ph idx="1"/>
          </p:nvPr>
        </p:nvSpPr>
        <p:spPr>
          <a:xfrm>
            <a:off x="340963" y="871539"/>
            <a:ext cx="11163649" cy="5048814"/>
          </a:xfrm>
        </p:spPr>
        <p:txBody>
          <a:bodyPr>
            <a:normAutofit/>
          </a:bodyPr>
          <a:lstStyle/>
          <a:p>
            <a:r>
              <a:rPr lang="cs-CZ" dirty="0"/>
              <a:t> </a:t>
            </a:r>
          </a:p>
          <a:p>
            <a:endParaRPr lang="cs-CZ" sz="2800" dirty="0"/>
          </a:p>
          <a:p>
            <a:r>
              <a:rPr lang="cs-CZ" sz="2800" dirty="0"/>
              <a:t>Nadále bude počítána doba tzv. dozrávání kultury G nebo U s tím, že maximální doba trvání těchto kultur činí 5 let a po vypršení této lhůty dochází k překlopení do kultury T. </a:t>
            </a:r>
          </a:p>
          <a:p>
            <a:r>
              <a:rPr lang="cs-CZ" sz="2800" dirty="0"/>
              <a:t>Do této pětileté lhůty se však nezapočítává rok, ve kterém byla kultura U součástí deklarace ploch EFA v rámci </a:t>
            </a:r>
            <a:r>
              <a:rPr lang="cs-CZ" sz="2800" dirty="0" err="1"/>
              <a:t>greeningu</a:t>
            </a:r>
            <a:r>
              <a:rPr lang="cs-CZ" sz="2800" dirty="0"/>
              <a:t> nebo bude kultura U součástí deklarace neprodukčních ploch v rámci DZES 8 či </a:t>
            </a:r>
            <a:r>
              <a:rPr lang="cs-CZ" sz="2800" dirty="0" err="1"/>
              <a:t>ekoplatby</a:t>
            </a:r>
            <a:r>
              <a:rPr lang="cs-CZ" sz="2800" dirty="0"/>
              <a:t>.</a:t>
            </a:r>
          </a:p>
        </p:txBody>
      </p:sp>
    </p:spTree>
    <p:extLst>
      <p:ext uri="{BB962C8B-B14F-4D97-AF65-F5344CB8AC3E}">
        <p14:creationId xmlns:p14="http://schemas.microsoft.com/office/powerpoint/2010/main" val="623395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1E0035-E60E-4109-AEE0-F4451D79ECEB}"/>
              </a:ext>
            </a:extLst>
          </p:cNvPr>
          <p:cNvSpPr>
            <a:spLocks noGrp="1"/>
          </p:cNvSpPr>
          <p:nvPr>
            <p:ph type="title"/>
          </p:nvPr>
        </p:nvSpPr>
        <p:spPr>
          <a:xfrm>
            <a:off x="340963" y="333215"/>
            <a:ext cx="11143133" cy="642938"/>
          </a:xfrm>
        </p:spPr>
        <p:txBody>
          <a:bodyPr>
            <a:noAutofit/>
          </a:bodyPr>
          <a:lstStyle/>
          <a:p>
            <a:pPr algn="ctr"/>
            <a:r>
              <a:rPr lang="pl-PL" sz="2400" b="1" dirty="0">
                <a:solidFill>
                  <a:srgbClr val="663300"/>
                </a:solidFill>
              </a:rPr>
              <a:t>Ohlašování úhorů (U) a umožnění změn z kultur G a T na U</a:t>
            </a:r>
            <a:br>
              <a:rPr lang="pl-PL" sz="2400" b="1" dirty="0">
                <a:solidFill>
                  <a:srgbClr val="663300"/>
                </a:solidFill>
              </a:rPr>
            </a:br>
            <a:endParaRPr lang="cs-CZ" sz="2400" dirty="0">
              <a:solidFill>
                <a:srgbClr val="663300"/>
              </a:solidFill>
            </a:endParaRPr>
          </a:p>
        </p:txBody>
      </p:sp>
      <p:sp>
        <p:nvSpPr>
          <p:cNvPr id="3" name="Zástupný symbol pro obsah 2">
            <a:extLst>
              <a:ext uri="{FF2B5EF4-FFF2-40B4-BE49-F238E27FC236}">
                <a16:creationId xmlns:a16="http://schemas.microsoft.com/office/drawing/2014/main" xmlns="" id="{30C63A7F-14CF-4DA2-95F4-5A0D59070447}"/>
              </a:ext>
            </a:extLst>
          </p:cNvPr>
          <p:cNvSpPr>
            <a:spLocks noGrp="1"/>
          </p:cNvSpPr>
          <p:nvPr>
            <p:ph idx="1"/>
          </p:nvPr>
        </p:nvSpPr>
        <p:spPr>
          <a:xfrm>
            <a:off x="340963" y="871539"/>
            <a:ext cx="11851037" cy="4729161"/>
          </a:xfrm>
        </p:spPr>
        <p:txBody>
          <a:bodyPr>
            <a:normAutofit lnSpcReduction="10000"/>
          </a:bodyPr>
          <a:lstStyle/>
          <a:p>
            <a:endParaRPr lang="cs-CZ" sz="2400" dirty="0"/>
          </a:p>
          <a:p>
            <a:pPr marL="0" indent="0">
              <a:buNone/>
            </a:pPr>
            <a:endParaRPr lang="cs-CZ" sz="2400" dirty="0"/>
          </a:p>
          <a:p>
            <a:r>
              <a:rPr lang="cs-CZ" sz="2800" dirty="0"/>
              <a:t>Ohlášení změny z kultur G/T na U bude v LPIS umožněno poté, co novela nařízení vlády č. 307/2014 Sb., nabude účinnosti, což lze předpokládat v </a:t>
            </a:r>
            <a:r>
              <a:rPr lang="cs-CZ" sz="2800" b="1" dirty="0"/>
              <a:t>průběhu března 2023</a:t>
            </a:r>
            <a:r>
              <a:rPr lang="cs-CZ" sz="2800" dirty="0"/>
              <a:t>. </a:t>
            </a:r>
          </a:p>
          <a:p>
            <a:r>
              <a:rPr lang="cs-CZ" sz="2800" dirty="0"/>
              <a:t>Do této doby bude pozastaveno tzv. „dozrávání“ DPB s kulturou G a jestliže u některých DPB svítí příznak dozrání 5 let bude uživateli umožněno, aby se po nabytí novely nařízení vlády č. 307/2014 Sb. rozhodl, zda na DPB bude chtít kulturu U anebo dojde ke změně na T.</a:t>
            </a:r>
          </a:p>
        </p:txBody>
      </p:sp>
    </p:spTree>
    <p:extLst>
      <p:ext uri="{BB962C8B-B14F-4D97-AF65-F5344CB8AC3E}">
        <p14:creationId xmlns:p14="http://schemas.microsoft.com/office/powerpoint/2010/main" val="239313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EC9E7A-BBF6-4B7A-A979-55C83526CD40}"/>
              </a:ext>
            </a:extLst>
          </p:cNvPr>
          <p:cNvSpPr>
            <a:spLocks noGrp="1"/>
          </p:cNvSpPr>
          <p:nvPr>
            <p:ph type="title"/>
          </p:nvPr>
        </p:nvSpPr>
        <p:spPr>
          <a:xfrm>
            <a:off x="1534696" y="257175"/>
            <a:ext cx="9520158" cy="828675"/>
          </a:xfrm>
        </p:spPr>
        <p:txBody>
          <a:bodyPr>
            <a:normAutofit fontScale="90000"/>
          </a:bodyPr>
          <a:lstStyle/>
          <a:p>
            <a:r>
              <a:rPr lang="cs-CZ" dirty="0"/>
              <a:t>ZÁKLADNÍ CELOFAREMNÍ EKOPLATBA – R, U, G</a:t>
            </a:r>
            <a:br>
              <a:rPr lang="cs-CZ" dirty="0"/>
            </a:br>
            <a:endParaRPr lang="cs-CZ" dirty="0"/>
          </a:p>
        </p:txBody>
      </p:sp>
      <p:sp>
        <p:nvSpPr>
          <p:cNvPr id="3" name="Zástupný symbol pro obsah 2">
            <a:extLst>
              <a:ext uri="{FF2B5EF4-FFF2-40B4-BE49-F238E27FC236}">
                <a16:creationId xmlns:a16="http://schemas.microsoft.com/office/drawing/2014/main" xmlns="" id="{68FCD18D-9812-4F3A-A592-38A6BA263952}"/>
              </a:ext>
            </a:extLst>
          </p:cNvPr>
          <p:cNvSpPr>
            <a:spLocks noGrp="1"/>
          </p:cNvSpPr>
          <p:nvPr>
            <p:ph idx="1"/>
          </p:nvPr>
        </p:nvSpPr>
        <p:spPr>
          <a:xfrm>
            <a:off x="128588" y="1085849"/>
            <a:ext cx="11658600" cy="4957763"/>
          </a:xfrm>
        </p:spPr>
        <p:txBody>
          <a:bodyPr>
            <a:normAutofit fontScale="92500" lnSpcReduction="10000"/>
          </a:bodyPr>
          <a:lstStyle/>
          <a:p>
            <a:pPr marL="0" indent="0">
              <a:buNone/>
            </a:pPr>
            <a:r>
              <a:rPr lang="cs-CZ" b="1" cap="all" dirty="0"/>
              <a:t>Vyčlenění neprodukčních ploch</a:t>
            </a:r>
          </a:p>
          <a:p>
            <a:pPr marL="0" indent="0">
              <a:buNone/>
            </a:pPr>
            <a:r>
              <a:rPr lang="cs-CZ" dirty="0"/>
              <a:t>2 možnosti plnění:</a:t>
            </a:r>
          </a:p>
          <a:p>
            <a:pPr marL="0" indent="0">
              <a:buNone/>
            </a:pPr>
            <a:r>
              <a:rPr lang="cs-CZ" sz="2400" b="1" dirty="0"/>
              <a:t>A: vyčlenění 8 % neprodukční plochy + postupný náběh procenta</a:t>
            </a:r>
          </a:p>
          <a:p>
            <a:r>
              <a:rPr lang="cs-CZ" dirty="0"/>
              <a:t>zákaz aplikace hnojiv a POR, kontrolní období, stanovený porost</a:t>
            </a:r>
          </a:p>
          <a:p>
            <a:r>
              <a:rPr lang="cs-CZ" dirty="0"/>
              <a:t>alespoň 3 % pouze: krajinné prvky, úhor, ochranný pás</a:t>
            </a:r>
          </a:p>
          <a:p>
            <a:r>
              <a:rPr lang="cs-CZ" dirty="0"/>
              <a:t>dále lze doplnit:</a:t>
            </a:r>
          </a:p>
          <a:p>
            <a:r>
              <a:rPr lang="cs-CZ" dirty="0"/>
              <a:t>plochy s plodinami vázajícími dusík</a:t>
            </a:r>
          </a:p>
          <a:p>
            <a:r>
              <a:rPr lang="cs-CZ" dirty="0"/>
              <a:t>meziplodiny (přepočítací koeficient)</a:t>
            </a:r>
          </a:p>
          <a:p>
            <a:r>
              <a:rPr lang="cs-CZ" dirty="0"/>
              <a:t>bez POR a hnojiv, lze sklidit</a:t>
            </a:r>
          </a:p>
          <a:p>
            <a:pPr marL="0" indent="0">
              <a:buNone/>
            </a:pPr>
            <a:r>
              <a:rPr lang="cs-CZ" sz="2400" b="1" dirty="0"/>
              <a:t>B: vyčlenění 5 % pouze úhor, ochranný pás nebo KP</a:t>
            </a:r>
          </a:p>
          <a:p>
            <a:r>
              <a:rPr lang="cs-CZ" dirty="0"/>
              <a:t>Výběr varianty záleží na žadateli</a:t>
            </a:r>
          </a:p>
        </p:txBody>
      </p:sp>
    </p:spTree>
    <p:extLst>
      <p:ext uri="{BB962C8B-B14F-4D97-AF65-F5344CB8AC3E}">
        <p14:creationId xmlns:p14="http://schemas.microsoft.com/office/powerpoint/2010/main" val="3235628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DC66729-9796-4FD2-9992-90D068D991F4}"/>
              </a:ext>
            </a:extLst>
          </p:cNvPr>
          <p:cNvSpPr>
            <a:spLocks noGrp="1"/>
          </p:cNvSpPr>
          <p:nvPr>
            <p:ph type="title"/>
          </p:nvPr>
        </p:nvSpPr>
        <p:spPr>
          <a:xfrm>
            <a:off x="1534696" y="485776"/>
            <a:ext cx="9520158" cy="905880"/>
          </a:xfrm>
        </p:spPr>
        <p:txBody>
          <a:bodyPr/>
          <a:lstStyle/>
          <a:p>
            <a:r>
              <a:rPr lang="cs-CZ" dirty="0"/>
              <a:t>ZÁKLADNÍ CELOFAREMNÍ EKOPLATBA - S</a:t>
            </a:r>
          </a:p>
        </p:txBody>
      </p:sp>
      <p:sp>
        <p:nvSpPr>
          <p:cNvPr id="3" name="Zástupný symbol pro obsah 2">
            <a:extLst>
              <a:ext uri="{FF2B5EF4-FFF2-40B4-BE49-F238E27FC236}">
                <a16:creationId xmlns:a16="http://schemas.microsoft.com/office/drawing/2014/main" xmlns="" id="{6598141A-4D3E-4239-95F3-75019CC87877}"/>
              </a:ext>
            </a:extLst>
          </p:cNvPr>
          <p:cNvSpPr>
            <a:spLocks noGrp="1"/>
          </p:cNvSpPr>
          <p:nvPr>
            <p:ph idx="1"/>
          </p:nvPr>
        </p:nvSpPr>
        <p:spPr>
          <a:xfrm>
            <a:off x="1534696" y="1514475"/>
            <a:ext cx="9520158" cy="4400549"/>
          </a:xfrm>
        </p:spPr>
        <p:txBody>
          <a:bodyPr>
            <a:normAutofit/>
          </a:bodyPr>
          <a:lstStyle/>
          <a:p>
            <a:r>
              <a:rPr lang="cs-CZ" sz="2400" dirty="0"/>
              <a:t>zajištění pokryvu od 1. června do 31. října každého </a:t>
            </a:r>
            <a:r>
              <a:rPr lang="cs-CZ" sz="2400" dirty="0" err="1"/>
              <a:t>meziřadí</a:t>
            </a:r>
            <a:r>
              <a:rPr lang="cs-CZ" sz="2400" dirty="0"/>
              <a:t> a manipulačního prostoru s výjimkou nově vysazeného nebo dosazeného ovocného sadu po dobu tří let,</a:t>
            </a:r>
          </a:p>
          <a:p>
            <a:r>
              <a:rPr lang="cs-CZ" sz="2400" dirty="0"/>
              <a:t>provádění mechanické úpravy </a:t>
            </a:r>
            <a:r>
              <a:rPr lang="cs-CZ" sz="2400" dirty="0" err="1"/>
              <a:t>meziřadí</a:t>
            </a:r>
            <a:r>
              <a:rPr lang="cs-CZ" sz="2400" dirty="0"/>
              <a:t> a manipulačního prostoru nejpozději do 31. srpna příslušného kalendářního roku,</a:t>
            </a:r>
          </a:p>
          <a:p>
            <a:r>
              <a:rPr lang="cs-CZ" sz="2400" dirty="0"/>
              <a:t>neaplikují se herbicidy v </a:t>
            </a:r>
            <a:r>
              <a:rPr lang="cs-CZ" sz="2400" dirty="0" err="1"/>
              <a:t>meziřadí</a:t>
            </a:r>
            <a:r>
              <a:rPr lang="cs-CZ" sz="2400" dirty="0"/>
              <a:t> a manipulačním prostoru ovocného sadu</a:t>
            </a:r>
          </a:p>
          <a:p>
            <a:r>
              <a:rPr lang="cs-CZ" sz="2400" dirty="0"/>
              <a:t>omezení na maximálně čtyři aplikace herbicidů v </a:t>
            </a:r>
            <a:r>
              <a:rPr lang="cs-CZ" sz="2400" dirty="0" err="1"/>
              <a:t>příkmenném</a:t>
            </a:r>
            <a:r>
              <a:rPr lang="cs-CZ" sz="2400" dirty="0"/>
              <a:t> pásu ovocného sadu.</a:t>
            </a:r>
          </a:p>
        </p:txBody>
      </p:sp>
    </p:spTree>
    <p:extLst>
      <p:ext uri="{BB962C8B-B14F-4D97-AF65-F5344CB8AC3E}">
        <p14:creationId xmlns:p14="http://schemas.microsoft.com/office/powerpoint/2010/main" val="3781238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2628728-EDE3-438E-BDC1-596347001C3E}"/>
              </a:ext>
            </a:extLst>
          </p:cNvPr>
          <p:cNvSpPr>
            <a:spLocks noGrp="1"/>
          </p:cNvSpPr>
          <p:nvPr>
            <p:ph type="title"/>
          </p:nvPr>
        </p:nvSpPr>
        <p:spPr>
          <a:xfrm>
            <a:off x="1534696" y="500064"/>
            <a:ext cx="9520158" cy="614362"/>
          </a:xfrm>
        </p:spPr>
        <p:txBody>
          <a:bodyPr/>
          <a:lstStyle/>
          <a:p>
            <a:r>
              <a:rPr lang="cs-CZ" b="1" dirty="0"/>
              <a:t>ZÁKLADNÍ CELOFAREMNÍ EKOPLATBA -V</a:t>
            </a:r>
          </a:p>
        </p:txBody>
      </p:sp>
      <p:sp>
        <p:nvSpPr>
          <p:cNvPr id="3" name="Zástupný symbol pro obsah 2">
            <a:extLst>
              <a:ext uri="{FF2B5EF4-FFF2-40B4-BE49-F238E27FC236}">
                <a16:creationId xmlns:a16="http://schemas.microsoft.com/office/drawing/2014/main" xmlns="" id="{D145E458-9F5A-4CA9-BB62-F75C07202442}"/>
              </a:ext>
            </a:extLst>
          </p:cNvPr>
          <p:cNvSpPr>
            <a:spLocks noGrp="1"/>
          </p:cNvSpPr>
          <p:nvPr>
            <p:ph idx="1"/>
          </p:nvPr>
        </p:nvSpPr>
        <p:spPr>
          <a:xfrm>
            <a:off x="1534696" y="1343026"/>
            <a:ext cx="9520158" cy="4123320"/>
          </a:xfrm>
        </p:spPr>
        <p:txBody>
          <a:bodyPr>
            <a:normAutofit/>
          </a:bodyPr>
          <a:lstStyle/>
          <a:p>
            <a:r>
              <a:rPr lang="cs-CZ" sz="2400" dirty="0"/>
              <a:t>zajištění pokryvu od 1. června do 31. října každého druhého </a:t>
            </a:r>
            <a:r>
              <a:rPr lang="cs-CZ" sz="2400" dirty="0" err="1"/>
              <a:t>meziřadí</a:t>
            </a:r>
            <a:r>
              <a:rPr lang="cs-CZ" sz="2400" dirty="0"/>
              <a:t> a manipulačního prostoru s výjimkou nově vysazené nebo dosazené vinice po dobu tří let,</a:t>
            </a:r>
          </a:p>
          <a:p>
            <a:r>
              <a:rPr lang="cs-CZ" sz="2400" dirty="0"/>
              <a:t>provádění mechanické úpravy </a:t>
            </a:r>
            <a:r>
              <a:rPr lang="cs-CZ" sz="2400" dirty="0" err="1"/>
              <a:t>meziřadí</a:t>
            </a:r>
            <a:r>
              <a:rPr lang="cs-CZ" sz="2400" dirty="0"/>
              <a:t> a manipulačního prostoru nejpozději do 31. srpna příslušného kalendářního roku,</a:t>
            </a:r>
          </a:p>
          <a:p>
            <a:r>
              <a:rPr lang="cs-CZ" sz="2400" dirty="0"/>
              <a:t>neaplikují se herbicidy v </a:t>
            </a:r>
            <a:r>
              <a:rPr lang="cs-CZ" sz="2400" dirty="0" err="1"/>
              <a:t>meziřadí</a:t>
            </a:r>
            <a:r>
              <a:rPr lang="cs-CZ" sz="2400" dirty="0"/>
              <a:t> a manipulačním prostoru vinice</a:t>
            </a:r>
          </a:p>
          <a:p>
            <a:r>
              <a:rPr lang="cs-CZ" sz="2400" dirty="0"/>
              <a:t>omezení na maximálně čtyři aplikace herbicidů v </a:t>
            </a:r>
            <a:r>
              <a:rPr lang="cs-CZ" sz="2400" dirty="0" err="1"/>
              <a:t>příkmenném</a:t>
            </a:r>
            <a:r>
              <a:rPr lang="cs-CZ" sz="2400" dirty="0"/>
              <a:t> pásu vinice</a:t>
            </a:r>
          </a:p>
        </p:txBody>
      </p:sp>
    </p:spTree>
    <p:extLst>
      <p:ext uri="{BB962C8B-B14F-4D97-AF65-F5344CB8AC3E}">
        <p14:creationId xmlns:p14="http://schemas.microsoft.com/office/powerpoint/2010/main" val="3525759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D79E8AF-4956-439E-92F0-8DD4F834F107}"/>
              </a:ext>
            </a:extLst>
          </p:cNvPr>
          <p:cNvSpPr>
            <a:spLocks noGrp="1"/>
          </p:cNvSpPr>
          <p:nvPr>
            <p:ph type="title"/>
          </p:nvPr>
        </p:nvSpPr>
        <p:spPr>
          <a:xfrm>
            <a:off x="1534696" y="314326"/>
            <a:ext cx="9520158" cy="800100"/>
          </a:xfrm>
        </p:spPr>
        <p:txBody>
          <a:bodyPr/>
          <a:lstStyle/>
          <a:p>
            <a:r>
              <a:rPr lang="cs-CZ" dirty="0"/>
              <a:t>ZÁKLADNÍ CELOFAREMNÍ EKOPLATBA - C</a:t>
            </a:r>
          </a:p>
        </p:txBody>
      </p:sp>
      <p:sp>
        <p:nvSpPr>
          <p:cNvPr id="3" name="Zástupný symbol pro obsah 2">
            <a:extLst>
              <a:ext uri="{FF2B5EF4-FFF2-40B4-BE49-F238E27FC236}">
                <a16:creationId xmlns:a16="http://schemas.microsoft.com/office/drawing/2014/main" xmlns="" id="{C187C055-9361-48AF-AA5E-A711B4FD88AB}"/>
              </a:ext>
            </a:extLst>
          </p:cNvPr>
          <p:cNvSpPr>
            <a:spLocks noGrp="1"/>
          </p:cNvSpPr>
          <p:nvPr>
            <p:ph idx="1"/>
          </p:nvPr>
        </p:nvSpPr>
        <p:spPr>
          <a:xfrm>
            <a:off x="1534696" y="1428750"/>
            <a:ext cx="9520158" cy="4037595"/>
          </a:xfrm>
        </p:spPr>
        <p:txBody>
          <a:bodyPr>
            <a:normAutofit/>
          </a:bodyPr>
          <a:lstStyle/>
          <a:p>
            <a:r>
              <a:rPr lang="cs-CZ" sz="2400" dirty="0"/>
              <a:t>provádění mechanické údržby </a:t>
            </a:r>
            <a:r>
              <a:rPr lang="cs-CZ" sz="2400" dirty="0" err="1"/>
              <a:t>meziřadí</a:t>
            </a:r>
            <a:r>
              <a:rPr lang="cs-CZ" sz="2400" dirty="0"/>
              <a:t> a manipulačního prostoru chmelnice nejpozději do 31. srpna,</a:t>
            </a:r>
          </a:p>
          <a:p>
            <a:r>
              <a:rPr lang="cs-CZ" sz="2400" dirty="0"/>
              <a:t>neaplikují se herbicidy v </a:t>
            </a:r>
            <a:r>
              <a:rPr lang="cs-CZ" sz="2400" dirty="0" err="1"/>
              <a:t>meziřadí</a:t>
            </a:r>
            <a:r>
              <a:rPr lang="cs-CZ" sz="2400" dirty="0"/>
              <a:t> a manipulačním prostoru chmelnice,</a:t>
            </a:r>
          </a:p>
          <a:p>
            <a:r>
              <a:rPr lang="cs-CZ" sz="2400" dirty="0"/>
              <a:t>na ploše nejméně 30 % chmelnice udržitelně hospodaří s organickou hmotou v hospodářském roce</a:t>
            </a:r>
          </a:p>
          <a:p>
            <a:r>
              <a:rPr lang="cs-CZ" sz="2400" dirty="0"/>
              <a:t>do 31. července se zpracuje výpočet pro vyhodnocení udržitelnosti hospodaření s organickou hmotou ve chmelnici</a:t>
            </a:r>
          </a:p>
        </p:txBody>
      </p:sp>
    </p:spTree>
    <p:extLst>
      <p:ext uri="{BB962C8B-B14F-4D97-AF65-F5344CB8AC3E}">
        <p14:creationId xmlns:p14="http://schemas.microsoft.com/office/powerpoint/2010/main" val="3850533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E94C5AC-888D-4904-9FE6-1F8ACA1B6C68}"/>
              </a:ext>
            </a:extLst>
          </p:cNvPr>
          <p:cNvSpPr>
            <a:spLocks noGrp="1"/>
          </p:cNvSpPr>
          <p:nvPr>
            <p:ph type="title"/>
          </p:nvPr>
        </p:nvSpPr>
        <p:spPr>
          <a:xfrm>
            <a:off x="1285875" y="157163"/>
            <a:ext cx="10072688" cy="1234492"/>
          </a:xfrm>
        </p:spPr>
        <p:txBody>
          <a:bodyPr/>
          <a:lstStyle/>
          <a:p>
            <a:pPr algn="ctr"/>
            <a:r>
              <a:rPr lang="cs-CZ" dirty="0"/>
              <a:t>ZÁKLADNÍ CELOFAREMNÍ EKOPLATBA – J, P</a:t>
            </a:r>
            <a:br>
              <a:rPr lang="cs-CZ" dirty="0"/>
            </a:br>
            <a:endParaRPr lang="cs-CZ" dirty="0"/>
          </a:p>
        </p:txBody>
      </p:sp>
      <p:sp>
        <p:nvSpPr>
          <p:cNvPr id="3" name="Zástupný symbol pro obsah 2">
            <a:extLst>
              <a:ext uri="{FF2B5EF4-FFF2-40B4-BE49-F238E27FC236}">
                <a16:creationId xmlns:a16="http://schemas.microsoft.com/office/drawing/2014/main" xmlns="" id="{C0217E84-AF9E-4CFF-9ED1-9CC7BD3002F4}"/>
              </a:ext>
            </a:extLst>
          </p:cNvPr>
          <p:cNvSpPr>
            <a:spLocks noGrp="1"/>
          </p:cNvSpPr>
          <p:nvPr>
            <p:ph idx="1"/>
          </p:nvPr>
        </p:nvSpPr>
        <p:spPr>
          <a:xfrm>
            <a:off x="982165" y="1391655"/>
            <a:ext cx="10647859" cy="4637669"/>
          </a:xfrm>
        </p:spPr>
        <p:txBody>
          <a:bodyPr>
            <a:normAutofit/>
          </a:bodyPr>
          <a:lstStyle/>
          <a:p>
            <a:r>
              <a:rPr lang="cs-CZ" sz="2200" dirty="0"/>
              <a:t>od 1. června do 31. října pokryv každého </a:t>
            </a:r>
            <a:r>
              <a:rPr lang="cs-CZ" sz="2200" dirty="0" err="1"/>
              <a:t>meziřadí</a:t>
            </a:r>
            <a:r>
              <a:rPr lang="cs-CZ" sz="2200" dirty="0"/>
              <a:t>, manipulačního prostoru a </a:t>
            </a:r>
            <a:r>
              <a:rPr lang="cs-CZ" sz="2200" dirty="0" err="1"/>
              <a:t>příkmenného</a:t>
            </a:r>
            <a:r>
              <a:rPr lang="cs-CZ" sz="2200" dirty="0"/>
              <a:t> pásu, s výjimkou nové dosadby sadu,</a:t>
            </a:r>
          </a:p>
          <a:p>
            <a:r>
              <a:rPr lang="cs-CZ" sz="2200" dirty="0"/>
              <a:t>provádění mechanické úpravu </a:t>
            </a:r>
            <a:r>
              <a:rPr lang="cs-CZ" sz="2200" dirty="0" err="1"/>
              <a:t>meziřadí</a:t>
            </a:r>
            <a:r>
              <a:rPr lang="cs-CZ" sz="2200" dirty="0"/>
              <a:t>, manipulačního prostoru a </a:t>
            </a:r>
            <a:r>
              <a:rPr lang="cs-CZ" sz="2200" dirty="0" err="1"/>
              <a:t>příkmenného</a:t>
            </a:r>
            <a:r>
              <a:rPr lang="cs-CZ" sz="2200" dirty="0"/>
              <a:t> pásu sečí nebo pastvou, a to nejpozději do 31. srpna příslušného kalendářního roku, a neaplikují se herbicidy v </a:t>
            </a:r>
            <a:r>
              <a:rPr lang="cs-CZ" sz="2200" dirty="0" err="1"/>
              <a:t>meziřadí</a:t>
            </a:r>
            <a:r>
              <a:rPr lang="cs-CZ" sz="2200" dirty="0"/>
              <a:t> a manipulačním prostoru.</a:t>
            </a:r>
          </a:p>
          <a:p>
            <a:r>
              <a:rPr lang="cs-CZ" sz="2200" dirty="0"/>
              <a:t>V roce předcházejícím založení porostu s víceletých produkčních plodin doplnění organické hmoty na nejméně 30 % plochy</a:t>
            </a:r>
          </a:p>
          <a:p>
            <a:r>
              <a:rPr lang="cs-CZ" sz="2200" dirty="0"/>
              <a:t>do 31. července se zpracuje výpočet pro vyhodnocení udržitelnosti</a:t>
            </a:r>
          </a:p>
          <a:p>
            <a:r>
              <a:rPr lang="cs-CZ" sz="2200" dirty="0"/>
              <a:t>hospodaření s organickou hmotou.</a:t>
            </a:r>
          </a:p>
        </p:txBody>
      </p:sp>
    </p:spTree>
    <p:extLst>
      <p:ext uri="{BB962C8B-B14F-4D97-AF65-F5344CB8AC3E}">
        <p14:creationId xmlns:p14="http://schemas.microsoft.com/office/powerpoint/2010/main" val="1981641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141C4C1-9FD7-4571-BA90-47A17FD1800D}"/>
              </a:ext>
            </a:extLst>
          </p:cNvPr>
          <p:cNvSpPr>
            <a:spLocks noGrp="1"/>
          </p:cNvSpPr>
          <p:nvPr>
            <p:ph type="title"/>
          </p:nvPr>
        </p:nvSpPr>
        <p:spPr>
          <a:xfrm>
            <a:off x="1534696" y="371475"/>
            <a:ext cx="9520158" cy="728663"/>
          </a:xfrm>
        </p:spPr>
        <p:txBody>
          <a:bodyPr/>
          <a:lstStyle/>
          <a:p>
            <a:r>
              <a:rPr lang="cs-CZ" b="1" dirty="0"/>
              <a:t>ZÁKLADNÍ CELOFAREMNÍ EKOPLATBA – D,K</a:t>
            </a:r>
          </a:p>
        </p:txBody>
      </p:sp>
      <p:sp>
        <p:nvSpPr>
          <p:cNvPr id="3" name="Zástupný symbol pro obsah 2">
            <a:extLst>
              <a:ext uri="{FF2B5EF4-FFF2-40B4-BE49-F238E27FC236}">
                <a16:creationId xmlns:a16="http://schemas.microsoft.com/office/drawing/2014/main" xmlns="" id="{99114877-A8B9-44CE-998B-2D62CEBA3113}"/>
              </a:ext>
            </a:extLst>
          </p:cNvPr>
          <p:cNvSpPr>
            <a:spLocks noGrp="1"/>
          </p:cNvSpPr>
          <p:nvPr>
            <p:ph idx="1"/>
          </p:nvPr>
        </p:nvSpPr>
        <p:spPr>
          <a:xfrm>
            <a:off x="757238" y="1285876"/>
            <a:ext cx="10297616" cy="4657724"/>
          </a:xfrm>
        </p:spPr>
        <p:txBody>
          <a:bodyPr>
            <a:normAutofit/>
          </a:bodyPr>
          <a:lstStyle/>
          <a:p>
            <a:pPr marL="0" indent="0">
              <a:buNone/>
            </a:pPr>
            <a:r>
              <a:rPr lang="cs-CZ" sz="2400" b="1" dirty="0"/>
              <a:t>Ve výmladkových plantážích </a:t>
            </a:r>
            <a:r>
              <a:rPr lang="cs-CZ" sz="2400" dirty="0"/>
              <a:t>se zajistí pokryv manipulačního prostoru plantáže travním porostem</a:t>
            </a:r>
          </a:p>
          <a:p>
            <a:r>
              <a:rPr lang="cs-CZ" sz="2400" dirty="0"/>
              <a:t>neaplikují se hnojiva, upravené kaly nebo přípravky na ochranu rostlin,</a:t>
            </a:r>
          </a:p>
          <a:p>
            <a:r>
              <a:rPr lang="cs-CZ" sz="2400" dirty="0"/>
              <a:t>obmýtí se provede nejdříve za 3 roky.</a:t>
            </a:r>
          </a:p>
          <a:p>
            <a:endParaRPr lang="cs-CZ" sz="2400" dirty="0"/>
          </a:p>
          <a:p>
            <a:pPr marL="0" indent="0">
              <a:buNone/>
            </a:pPr>
            <a:r>
              <a:rPr lang="cs-CZ" sz="2400" b="1" dirty="0"/>
              <a:t>Na zemědělské kultuře školka</a:t>
            </a:r>
          </a:p>
          <a:p>
            <a:r>
              <a:rPr lang="cs-CZ" sz="2400" dirty="0"/>
              <a:t>se provede mechanická úprava </a:t>
            </a:r>
            <a:r>
              <a:rPr lang="cs-CZ" sz="2400" dirty="0" err="1"/>
              <a:t>meziřadí</a:t>
            </a:r>
            <a:r>
              <a:rPr lang="cs-CZ" sz="2400" dirty="0"/>
              <a:t>, a to nejpozději do 31. srpna příslušného kalendářního roku, a omezená aplikace herbicidů v </a:t>
            </a:r>
            <a:r>
              <a:rPr lang="cs-CZ" sz="2400" dirty="0" err="1"/>
              <a:t>meziřadí</a:t>
            </a:r>
            <a:r>
              <a:rPr lang="cs-CZ" sz="2400" dirty="0"/>
              <a:t> na nejvýše čtyři aplikace</a:t>
            </a:r>
          </a:p>
        </p:txBody>
      </p:sp>
    </p:spTree>
    <p:extLst>
      <p:ext uri="{BB962C8B-B14F-4D97-AF65-F5344CB8AC3E}">
        <p14:creationId xmlns:p14="http://schemas.microsoft.com/office/powerpoint/2010/main" val="1231252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622C10-69A6-4CC0-8F53-E0D4EF66D065}"/>
              </a:ext>
            </a:extLst>
          </p:cNvPr>
          <p:cNvSpPr>
            <a:spLocks noGrp="1"/>
          </p:cNvSpPr>
          <p:nvPr>
            <p:ph type="title"/>
          </p:nvPr>
        </p:nvSpPr>
        <p:spPr>
          <a:xfrm>
            <a:off x="1534696" y="314326"/>
            <a:ext cx="9520158" cy="742950"/>
          </a:xfrm>
        </p:spPr>
        <p:txBody>
          <a:bodyPr/>
          <a:lstStyle/>
          <a:p>
            <a:pPr algn="ctr"/>
            <a:r>
              <a:rPr lang="cs-CZ" b="1" dirty="0"/>
              <a:t>PRÉMIOVÁ CELOFAREMNÍ EKOPLATBA</a:t>
            </a:r>
          </a:p>
        </p:txBody>
      </p:sp>
      <p:sp>
        <p:nvSpPr>
          <p:cNvPr id="3" name="Zástupný symbol pro obsah 2">
            <a:extLst>
              <a:ext uri="{FF2B5EF4-FFF2-40B4-BE49-F238E27FC236}">
                <a16:creationId xmlns:a16="http://schemas.microsoft.com/office/drawing/2014/main" xmlns="" id="{042C2720-8E7C-49D5-94E3-D8DDDC77084D}"/>
              </a:ext>
            </a:extLst>
          </p:cNvPr>
          <p:cNvSpPr>
            <a:spLocks noGrp="1"/>
          </p:cNvSpPr>
          <p:nvPr>
            <p:ph idx="1"/>
          </p:nvPr>
        </p:nvSpPr>
        <p:spPr>
          <a:xfrm>
            <a:off x="1157288" y="1257300"/>
            <a:ext cx="9897566" cy="4772025"/>
          </a:xfrm>
        </p:spPr>
        <p:txBody>
          <a:bodyPr>
            <a:normAutofit fontScale="92500" lnSpcReduction="10000"/>
          </a:bodyPr>
          <a:lstStyle/>
          <a:p>
            <a:pPr marL="0" indent="0">
              <a:buNone/>
            </a:pPr>
            <a:r>
              <a:rPr lang="cs-CZ" sz="2600" b="1" dirty="0"/>
              <a:t>Splnění podmínek pro poskytnutí základní </a:t>
            </a:r>
            <a:r>
              <a:rPr lang="cs-CZ" sz="2600" b="1" dirty="0" err="1"/>
              <a:t>celofaremní</a:t>
            </a:r>
            <a:r>
              <a:rPr lang="cs-CZ" sz="2600" b="1" dirty="0"/>
              <a:t> </a:t>
            </a:r>
            <a:r>
              <a:rPr lang="cs-CZ" sz="2600" b="1" dirty="0" err="1"/>
              <a:t>ekoplatby</a:t>
            </a:r>
            <a:endParaRPr lang="cs-CZ" sz="2600" b="1" dirty="0"/>
          </a:p>
          <a:p>
            <a:pPr marL="0" indent="0">
              <a:buNone/>
            </a:pPr>
            <a:r>
              <a:rPr lang="cs-CZ" b="1" dirty="0">
                <a:solidFill>
                  <a:srgbClr val="00B050"/>
                </a:solidFill>
              </a:rPr>
              <a:t>Vyčlenění minimálního podílu 7 % neprodukčních ploch:</a:t>
            </a:r>
          </a:p>
          <a:p>
            <a:r>
              <a:rPr lang="cs-CZ" dirty="0"/>
              <a:t>liniový úhor</a:t>
            </a:r>
          </a:p>
          <a:p>
            <a:r>
              <a:rPr lang="cs-CZ" dirty="0"/>
              <a:t>krajinné prvky</a:t>
            </a:r>
          </a:p>
          <a:p>
            <a:r>
              <a:rPr lang="cs-CZ" dirty="0"/>
              <a:t>ochranné pásy</a:t>
            </a:r>
          </a:p>
          <a:p>
            <a:pPr marL="0" indent="0">
              <a:buNone/>
            </a:pPr>
            <a:r>
              <a:rPr lang="cs-CZ" b="1" dirty="0">
                <a:solidFill>
                  <a:srgbClr val="00B050"/>
                </a:solidFill>
              </a:rPr>
              <a:t>Založení ochranných pásů podél vody typu prémiový</a:t>
            </a:r>
          </a:p>
          <a:p>
            <a:r>
              <a:rPr lang="cs-CZ" dirty="0"/>
              <a:t>Platba se poskytne na výměru neprodukčních ploch (max. 7 %) a plochu ochranných pásů</a:t>
            </a:r>
          </a:p>
          <a:p>
            <a:r>
              <a:rPr lang="cs-CZ" dirty="0"/>
              <a:t>ochranné pásy je možné započítat do limitu pro neprodukční plochy, ale výměra se zohlední do platby pouze 1x</a:t>
            </a:r>
          </a:p>
          <a:p>
            <a:r>
              <a:rPr lang="cs-CZ" dirty="0"/>
              <a:t>Plánovaná sazba: cca 9000 Kč / ha</a:t>
            </a:r>
          </a:p>
        </p:txBody>
      </p:sp>
    </p:spTree>
    <p:extLst>
      <p:ext uri="{BB962C8B-B14F-4D97-AF65-F5344CB8AC3E}">
        <p14:creationId xmlns:p14="http://schemas.microsoft.com/office/powerpoint/2010/main" val="36637983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768127C-86B6-48C4-9B9F-4E027E722CD8}"/>
              </a:ext>
            </a:extLst>
          </p:cNvPr>
          <p:cNvSpPr>
            <a:spLocks noGrp="1"/>
          </p:cNvSpPr>
          <p:nvPr>
            <p:ph type="title"/>
          </p:nvPr>
        </p:nvSpPr>
        <p:spPr>
          <a:xfrm>
            <a:off x="1534696" y="300039"/>
            <a:ext cx="9520158" cy="671511"/>
          </a:xfrm>
        </p:spPr>
        <p:txBody>
          <a:bodyPr/>
          <a:lstStyle/>
          <a:p>
            <a:pPr algn="ctr"/>
            <a:r>
              <a:rPr lang="cs-CZ" b="1" dirty="0"/>
              <a:t>PRÉMIOVÁ CELOFAREMNÍ EKOPLATBA</a:t>
            </a:r>
          </a:p>
        </p:txBody>
      </p:sp>
      <p:sp>
        <p:nvSpPr>
          <p:cNvPr id="3" name="Zástupný symbol pro obsah 2">
            <a:extLst>
              <a:ext uri="{FF2B5EF4-FFF2-40B4-BE49-F238E27FC236}">
                <a16:creationId xmlns:a16="http://schemas.microsoft.com/office/drawing/2014/main" xmlns="" id="{9371DF1A-96BB-451D-8AEB-FB0B8E4CBB94}"/>
              </a:ext>
            </a:extLst>
          </p:cNvPr>
          <p:cNvSpPr>
            <a:spLocks noGrp="1"/>
          </p:cNvSpPr>
          <p:nvPr>
            <p:ph idx="1"/>
          </p:nvPr>
        </p:nvSpPr>
        <p:spPr>
          <a:xfrm>
            <a:off x="1271587" y="1185864"/>
            <a:ext cx="9972675" cy="4829174"/>
          </a:xfrm>
        </p:spPr>
        <p:txBody>
          <a:bodyPr>
            <a:normAutofit/>
          </a:bodyPr>
          <a:lstStyle/>
          <a:p>
            <a:pPr marL="0" indent="0">
              <a:buNone/>
            </a:pPr>
            <a:r>
              <a:rPr lang="cs-CZ" sz="2600" b="1" dirty="0">
                <a:solidFill>
                  <a:srgbClr val="528135"/>
                </a:solidFill>
                <a:latin typeface="Gill Sans MT" panose="020B0502020104020203" pitchFamily="34" charset="-18"/>
              </a:rPr>
              <a:t>Liniový úhor</a:t>
            </a:r>
            <a:endParaRPr lang="cs-CZ" sz="2600" dirty="0">
              <a:solidFill>
                <a:srgbClr val="528135"/>
              </a:solidFill>
              <a:latin typeface="Gill Sans MT" panose="020B0502020104020203" pitchFamily="34" charset="-18"/>
            </a:endParaRPr>
          </a:p>
          <a:p>
            <a:r>
              <a:rPr lang="cs-CZ" dirty="0">
                <a:solidFill>
                  <a:srgbClr val="000000"/>
                </a:solidFill>
                <a:latin typeface="Gill Sans MT" panose="020B0502020104020203" pitchFamily="34" charset="-18"/>
              </a:rPr>
              <a:t>Plocha porostu </a:t>
            </a:r>
            <a:r>
              <a:rPr lang="cs-CZ" dirty="0" err="1">
                <a:solidFill>
                  <a:srgbClr val="000000"/>
                </a:solidFill>
                <a:latin typeface="Gill Sans MT" panose="020B0502020104020203" pitchFamily="34" charset="-18"/>
              </a:rPr>
              <a:t>nektarodárného</a:t>
            </a:r>
            <a:r>
              <a:rPr lang="cs-CZ" dirty="0">
                <a:solidFill>
                  <a:srgbClr val="000000"/>
                </a:solidFill>
                <a:latin typeface="Gill Sans MT" panose="020B0502020104020203" pitchFamily="34" charset="-18"/>
              </a:rPr>
              <a:t> nebo </a:t>
            </a:r>
            <a:r>
              <a:rPr lang="cs-CZ" dirty="0" err="1">
                <a:solidFill>
                  <a:srgbClr val="000000"/>
                </a:solidFill>
                <a:latin typeface="Gill Sans MT" panose="020B0502020104020203" pitchFamily="34" charset="-18"/>
              </a:rPr>
              <a:t>zelenéhoúhoru</a:t>
            </a:r>
            <a:endParaRPr lang="cs-CZ" dirty="0">
              <a:solidFill>
                <a:srgbClr val="000000"/>
              </a:solidFill>
              <a:latin typeface="Gill Sans MT" panose="020B0502020104020203" pitchFamily="34" charset="-18"/>
            </a:endParaRPr>
          </a:p>
          <a:p>
            <a:r>
              <a:rPr lang="cs-CZ" dirty="0">
                <a:solidFill>
                  <a:srgbClr val="000000"/>
                </a:solidFill>
                <a:latin typeface="Gill Sans MT" panose="020B0502020104020203" pitchFamily="34" charset="-18"/>
              </a:rPr>
              <a:t>Minimální délka 20metrů</a:t>
            </a:r>
          </a:p>
          <a:p>
            <a:r>
              <a:rPr lang="cs-CZ" dirty="0" err="1">
                <a:solidFill>
                  <a:srgbClr val="000000"/>
                </a:solidFill>
                <a:latin typeface="Gill Sans MT" panose="020B0502020104020203" pitchFamily="34" charset="-18"/>
              </a:rPr>
              <a:t>Minimáln</a:t>
            </a:r>
            <a:r>
              <a:rPr lang="cs-CZ" dirty="0">
                <a:solidFill>
                  <a:srgbClr val="000000"/>
                </a:solidFill>
                <a:latin typeface="Gill Sans MT" panose="020B0502020104020203" pitchFamily="34" charset="-18"/>
              </a:rPr>
              <a:t> </a:t>
            </a:r>
            <a:r>
              <a:rPr lang="cs-CZ" dirty="0" err="1">
                <a:solidFill>
                  <a:srgbClr val="000000"/>
                </a:solidFill>
                <a:latin typeface="Gill Sans MT" panose="020B0502020104020203" pitchFamily="34" charset="-18"/>
              </a:rPr>
              <a:t>íšířka</a:t>
            </a:r>
            <a:r>
              <a:rPr lang="cs-CZ" dirty="0">
                <a:solidFill>
                  <a:srgbClr val="000000"/>
                </a:solidFill>
                <a:latin typeface="Gill Sans MT" panose="020B0502020104020203" pitchFamily="34" charset="-18"/>
              </a:rPr>
              <a:t> 6 metrů a maximální šířka 30 metrů.</a:t>
            </a:r>
          </a:p>
          <a:p>
            <a:pPr marL="0" indent="0">
              <a:buNone/>
            </a:pPr>
            <a:r>
              <a:rPr lang="cs-CZ" sz="2400" b="1" dirty="0">
                <a:solidFill>
                  <a:srgbClr val="528135"/>
                </a:solidFill>
                <a:latin typeface="Gill Sans MT" panose="020B0502020104020203" pitchFamily="34" charset="-18"/>
              </a:rPr>
              <a:t>Ochranný pás podél vod typu prémiový</a:t>
            </a:r>
            <a:endParaRPr lang="cs-CZ" sz="2400" dirty="0">
              <a:solidFill>
                <a:srgbClr val="528135"/>
              </a:solidFill>
              <a:latin typeface="Gill Sans MT" panose="020B0502020104020203" pitchFamily="34" charset="-18"/>
            </a:endParaRPr>
          </a:p>
          <a:p>
            <a:r>
              <a:rPr lang="cs-CZ" dirty="0">
                <a:solidFill>
                  <a:srgbClr val="000000"/>
                </a:solidFill>
                <a:latin typeface="Gill Sans MT" panose="020B0502020104020203" pitchFamily="34" charset="-18"/>
              </a:rPr>
              <a:t>Podmínky stejné jako </a:t>
            </a:r>
            <a:r>
              <a:rPr lang="cs-CZ" dirty="0" err="1">
                <a:solidFill>
                  <a:srgbClr val="000000"/>
                </a:solidFill>
                <a:latin typeface="Gill Sans MT" panose="020B0502020104020203" pitchFamily="34" charset="-18"/>
              </a:rPr>
              <a:t>vzákladní</a:t>
            </a:r>
            <a:r>
              <a:rPr lang="cs-CZ" dirty="0">
                <a:solidFill>
                  <a:srgbClr val="000000"/>
                </a:solidFill>
                <a:latin typeface="Gill Sans MT" panose="020B0502020104020203" pitchFamily="34" charset="-18"/>
              </a:rPr>
              <a:t> </a:t>
            </a:r>
            <a:r>
              <a:rPr lang="cs-CZ" dirty="0" err="1">
                <a:solidFill>
                  <a:srgbClr val="000000"/>
                </a:solidFill>
                <a:latin typeface="Gill Sans MT" panose="020B0502020104020203" pitchFamily="34" charset="-18"/>
              </a:rPr>
              <a:t>ekoplatbě</a:t>
            </a:r>
            <a:endParaRPr lang="cs-CZ" dirty="0">
              <a:solidFill>
                <a:srgbClr val="000000"/>
              </a:solidFill>
              <a:latin typeface="Gill Sans MT" panose="020B0502020104020203" pitchFamily="34" charset="-18"/>
            </a:endParaRPr>
          </a:p>
          <a:p>
            <a:pPr marL="0" indent="0">
              <a:buNone/>
            </a:pPr>
            <a:r>
              <a:rPr lang="cs-CZ" b="1" dirty="0">
                <a:solidFill>
                  <a:srgbClr val="000000"/>
                </a:solidFill>
                <a:latin typeface="Gill Sans MT" panose="020B0502020104020203" pitchFamily="34" charset="-18"/>
              </a:rPr>
              <a:t>Liší se:</a:t>
            </a:r>
            <a:endParaRPr lang="cs-CZ" dirty="0">
              <a:solidFill>
                <a:srgbClr val="000000"/>
              </a:solidFill>
              <a:latin typeface="Gill Sans MT" panose="020B0502020104020203" pitchFamily="34" charset="-18"/>
            </a:endParaRPr>
          </a:p>
          <a:p>
            <a:r>
              <a:rPr lang="cs-CZ" dirty="0">
                <a:solidFill>
                  <a:srgbClr val="000000"/>
                </a:solidFill>
                <a:latin typeface="Gill Sans MT" panose="020B0502020104020203" pitchFamily="34" charset="-18"/>
              </a:rPr>
              <a:t>Minimální šířka12metrů od hranice DPB</a:t>
            </a:r>
          </a:p>
          <a:p>
            <a:r>
              <a:rPr lang="cs-CZ" dirty="0">
                <a:solidFill>
                  <a:srgbClr val="000000"/>
                </a:solidFill>
                <a:latin typeface="Gill Sans MT" panose="020B0502020104020203" pitchFamily="34" charset="-18"/>
              </a:rPr>
              <a:t>Hranice DPB do10 metrů od útvaru stálých </a:t>
            </a:r>
            <a:r>
              <a:rPr lang="cs-CZ" dirty="0" err="1">
                <a:solidFill>
                  <a:srgbClr val="000000"/>
                </a:solidFill>
                <a:latin typeface="Gill Sans MT" panose="020B0502020104020203" pitchFamily="34" charset="-18"/>
              </a:rPr>
              <a:t>povrchovýc</a:t>
            </a:r>
            <a:r>
              <a:rPr lang="cs-CZ" dirty="0">
                <a:solidFill>
                  <a:srgbClr val="000000"/>
                </a:solidFill>
                <a:latin typeface="Gill Sans MT" panose="020B0502020104020203" pitchFamily="34" charset="-18"/>
              </a:rPr>
              <a:t> </a:t>
            </a:r>
            <a:r>
              <a:rPr lang="cs-CZ" dirty="0" err="1">
                <a:solidFill>
                  <a:srgbClr val="000000"/>
                </a:solidFill>
                <a:latin typeface="Gill Sans MT" panose="020B0502020104020203" pitchFamily="34" charset="-18"/>
              </a:rPr>
              <a:t>hvod</a:t>
            </a:r>
            <a:endParaRPr lang="cs-CZ" dirty="0">
              <a:solidFill>
                <a:srgbClr val="000000"/>
              </a:solidFill>
              <a:latin typeface="Gill Sans MT" panose="020B0502020104020203" pitchFamily="34" charset="-18"/>
            </a:endParaRPr>
          </a:p>
          <a:p>
            <a:endParaRPr lang="cs-CZ" dirty="0"/>
          </a:p>
        </p:txBody>
      </p:sp>
    </p:spTree>
    <p:extLst>
      <p:ext uri="{BB962C8B-B14F-4D97-AF65-F5344CB8AC3E}">
        <p14:creationId xmlns:p14="http://schemas.microsoft.com/office/powerpoint/2010/main" val="193142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1143000" y="609480"/>
            <a:ext cx="9874080" cy="135504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cs-CZ" sz="4400" b="1" strike="noStrike" spc="-1" dirty="0">
                <a:solidFill>
                  <a:srgbClr val="A6B727"/>
                </a:solidFill>
                <a:latin typeface="Arial"/>
                <a:ea typeface="DejaVu Sans"/>
              </a:rPr>
              <a:t>Projektové intervence </a:t>
            </a:r>
            <a:endParaRPr lang="cs-CZ" sz="4400" b="0" strike="noStrike" spc="-1" dirty="0">
              <a:latin typeface="Arial"/>
            </a:endParaRPr>
          </a:p>
        </p:txBody>
      </p:sp>
      <p:graphicFrame>
        <p:nvGraphicFramePr>
          <p:cNvPr id="2" name="Diagram2"/>
          <p:cNvGraphicFramePr/>
          <p:nvPr>
            <p:extLst/>
          </p:nvPr>
        </p:nvGraphicFramePr>
        <p:xfrm>
          <a:off x="1143000" y="2298600"/>
          <a:ext cx="9871200" cy="379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9C77CF9-6DDD-4B95-AA14-0DF514F61286}"/>
              </a:ext>
            </a:extLst>
          </p:cNvPr>
          <p:cNvSpPr>
            <a:spLocks noGrp="1"/>
          </p:cNvSpPr>
          <p:nvPr>
            <p:ph type="title"/>
          </p:nvPr>
        </p:nvSpPr>
        <p:spPr>
          <a:xfrm>
            <a:off x="1534696" y="185738"/>
            <a:ext cx="9520158" cy="842962"/>
          </a:xfrm>
        </p:spPr>
        <p:txBody>
          <a:bodyPr/>
          <a:lstStyle/>
          <a:p>
            <a:pPr algn="ctr"/>
            <a:r>
              <a:rPr lang="cs-CZ" dirty="0"/>
              <a:t>EKOPLATBA - PRECIZNÍ ZEMĚDĚLSTVÍ</a:t>
            </a:r>
          </a:p>
        </p:txBody>
      </p:sp>
      <p:sp>
        <p:nvSpPr>
          <p:cNvPr id="3" name="Zástupný symbol pro obsah 2">
            <a:extLst>
              <a:ext uri="{FF2B5EF4-FFF2-40B4-BE49-F238E27FC236}">
                <a16:creationId xmlns:a16="http://schemas.microsoft.com/office/drawing/2014/main" xmlns="" id="{A33546C1-1242-428C-8549-5DF5B84FBC7C}"/>
              </a:ext>
            </a:extLst>
          </p:cNvPr>
          <p:cNvSpPr>
            <a:spLocks noGrp="1"/>
          </p:cNvSpPr>
          <p:nvPr>
            <p:ph idx="1"/>
          </p:nvPr>
        </p:nvSpPr>
        <p:spPr>
          <a:xfrm>
            <a:off x="1400175" y="1200150"/>
            <a:ext cx="9654679" cy="4657725"/>
          </a:xfrm>
        </p:spPr>
        <p:txBody>
          <a:bodyPr>
            <a:normAutofit/>
          </a:bodyPr>
          <a:lstStyle/>
          <a:p>
            <a:r>
              <a:rPr lang="cs-CZ" sz="2400" dirty="0"/>
              <a:t>provádění hnojení způsobem plošně diferencované aplikace minerálních dusíkatých hnojiv a minerálních hnojiv s obsahem fosforu, draslíku nebo hořčíku, a to minimálně 65 % z celkového objemu hnojiv</a:t>
            </a:r>
          </a:p>
          <a:p>
            <a:r>
              <a:rPr lang="cs-CZ" sz="2400" dirty="0"/>
              <a:t>kontrolní období = hospodářský rok</a:t>
            </a:r>
          </a:p>
          <a:p>
            <a:r>
              <a:rPr lang="cs-CZ" sz="2400" dirty="0"/>
              <a:t>pro 2023 se zohlední aplikace, které proběhnou až po termínu účinnosti nařízení vlády</a:t>
            </a:r>
          </a:p>
        </p:txBody>
      </p:sp>
    </p:spTree>
    <p:extLst>
      <p:ext uri="{BB962C8B-B14F-4D97-AF65-F5344CB8AC3E}">
        <p14:creationId xmlns:p14="http://schemas.microsoft.com/office/powerpoint/2010/main" val="1812619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9C77CF9-6DDD-4B95-AA14-0DF514F61286}"/>
              </a:ext>
            </a:extLst>
          </p:cNvPr>
          <p:cNvSpPr>
            <a:spLocks noGrp="1"/>
          </p:cNvSpPr>
          <p:nvPr>
            <p:ph type="title"/>
          </p:nvPr>
        </p:nvSpPr>
        <p:spPr>
          <a:xfrm>
            <a:off x="1534696" y="185738"/>
            <a:ext cx="9520158" cy="842962"/>
          </a:xfrm>
        </p:spPr>
        <p:txBody>
          <a:bodyPr/>
          <a:lstStyle/>
          <a:p>
            <a:pPr algn="ctr"/>
            <a:r>
              <a:rPr lang="cs-CZ" dirty="0"/>
              <a:t>EKOPLATBA - PRECIZNÍ ZEMĚDĚLSTVÍ</a:t>
            </a:r>
          </a:p>
        </p:txBody>
      </p:sp>
      <p:sp>
        <p:nvSpPr>
          <p:cNvPr id="3" name="Zástupný symbol pro obsah 2">
            <a:extLst>
              <a:ext uri="{FF2B5EF4-FFF2-40B4-BE49-F238E27FC236}">
                <a16:creationId xmlns:a16="http://schemas.microsoft.com/office/drawing/2014/main" xmlns="" id="{A33546C1-1242-428C-8549-5DF5B84FBC7C}"/>
              </a:ext>
            </a:extLst>
          </p:cNvPr>
          <p:cNvSpPr>
            <a:spLocks noGrp="1"/>
          </p:cNvSpPr>
          <p:nvPr>
            <p:ph idx="1"/>
          </p:nvPr>
        </p:nvSpPr>
        <p:spPr>
          <a:xfrm>
            <a:off x="1400175" y="1200150"/>
            <a:ext cx="9654679" cy="4657725"/>
          </a:xfrm>
        </p:spPr>
        <p:txBody>
          <a:bodyPr>
            <a:normAutofit/>
          </a:bodyPr>
          <a:lstStyle/>
          <a:p>
            <a:r>
              <a:rPr lang="cs-CZ" sz="2400" dirty="0"/>
              <a:t>do 30. listopadu se zpracuje bilance dusíku</a:t>
            </a:r>
          </a:p>
          <a:p>
            <a:r>
              <a:rPr lang="cs-CZ" sz="2400" dirty="0"/>
              <a:t>výsledná průměrná bilance dusíku nepřekročí 60 kg N/ha zemědělské půdy v daném hospodářském roce</a:t>
            </a:r>
          </a:p>
          <a:p>
            <a:r>
              <a:rPr lang="cs-CZ" sz="2400" dirty="0"/>
              <a:t>platba se poskytuje na plochu plodiny, na které probíhá plošně diferencované aplikace hnojiv</a:t>
            </a:r>
          </a:p>
          <a:p>
            <a:r>
              <a:rPr lang="cs-CZ" sz="2400" dirty="0"/>
              <a:t>Plánovaná sazba: cca 1080 Kč / ha</a:t>
            </a:r>
          </a:p>
        </p:txBody>
      </p:sp>
    </p:spTree>
    <p:extLst>
      <p:ext uri="{BB962C8B-B14F-4D97-AF65-F5344CB8AC3E}">
        <p14:creationId xmlns:p14="http://schemas.microsoft.com/office/powerpoint/2010/main" val="2945071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77764B0-B55B-4804-8BC0-4EE7F388D88A}"/>
              </a:ext>
            </a:extLst>
          </p:cNvPr>
          <p:cNvSpPr>
            <a:spLocks noGrp="1"/>
          </p:cNvSpPr>
          <p:nvPr>
            <p:ph type="title"/>
          </p:nvPr>
        </p:nvSpPr>
        <p:spPr>
          <a:xfrm>
            <a:off x="1534696" y="385764"/>
            <a:ext cx="9520158" cy="671512"/>
          </a:xfrm>
        </p:spPr>
        <p:txBody>
          <a:bodyPr/>
          <a:lstStyle/>
          <a:p>
            <a:pPr algn="ctr"/>
            <a:r>
              <a:rPr lang="cs-CZ" b="1" dirty="0"/>
              <a:t>EKOPLATBA</a:t>
            </a:r>
            <a:r>
              <a:rPr lang="cs-CZ" dirty="0"/>
              <a:t> - PRECIZNÍ ZEMĚDĚLSTVÍ</a:t>
            </a:r>
          </a:p>
        </p:txBody>
      </p:sp>
      <p:sp>
        <p:nvSpPr>
          <p:cNvPr id="3" name="Zástupný symbol pro obsah 2">
            <a:extLst>
              <a:ext uri="{FF2B5EF4-FFF2-40B4-BE49-F238E27FC236}">
                <a16:creationId xmlns:a16="http://schemas.microsoft.com/office/drawing/2014/main" xmlns="" id="{4800C184-14DE-420D-86B8-29E2F3A904E0}"/>
              </a:ext>
            </a:extLst>
          </p:cNvPr>
          <p:cNvSpPr>
            <a:spLocks noGrp="1"/>
          </p:cNvSpPr>
          <p:nvPr>
            <p:ph idx="1"/>
          </p:nvPr>
        </p:nvSpPr>
        <p:spPr>
          <a:xfrm>
            <a:off x="1343025" y="1243014"/>
            <a:ext cx="9711829" cy="4223332"/>
          </a:xfrm>
        </p:spPr>
        <p:txBody>
          <a:bodyPr>
            <a:normAutofit/>
          </a:bodyPr>
          <a:lstStyle/>
          <a:p>
            <a:pPr marL="0" indent="0">
              <a:buNone/>
            </a:pPr>
            <a:r>
              <a:rPr lang="cs-CZ" sz="2400" dirty="0"/>
              <a:t>Podmínky plošně diferencované aplikace:</a:t>
            </a:r>
          </a:p>
          <a:p>
            <a:pPr marL="0" indent="0">
              <a:buNone/>
            </a:pPr>
            <a:r>
              <a:rPr lang="cs-CZ" sz="2400" dirty="0"/>
              <a:t>hnojení na základě:</a:t>
            </a:r>
          </a:p>
          <a:p>
            <a:r>
              <a:rPr lang="cs-CZ" sz="2400" dirty="0"/>
              <a:t>průběžné celoplošné diagnostiky stavu porostů s využitím senzorových měření</a:t>
            </a:r>
          </a:p>
          <a:p>
            <a:r>
              <a:rPr lang="cs-CZ" sz="2400" dirty="0"/>
              <a:t>připravených aplikačních map dle dálkového průzkumu Země,</a:t>
            </a:r>
          </a:p>
          <a:p>
            <a:r>
              <a:rPr lang="cs-CZ" sz="2400" dirty="0"/>
              <a:t>výnosových map či map výnosového potenciálu</a:t>
            </a:r>
          </a:p>
          <a:p>
            <a:r>
              <a:rPr lang="cs-CZ" sz="2400" dirty="0"/>
              <a:t>rozborů půdy. Rozbory vzorků půdy provede osoba odborně způsobilá, </a:t>
            </a:r>
            <a:r>
              <a:rPr lang="pt-BR" sz="2400" dirty="0"/>
              <a:t>která má osvědčení o akreditaci</a:t>
            </a:r>
            <a:endParaRPr lang="cs-CZ" sz="2400" dirty="0"/>
          </a:p>
        </p:txBody>
      </p:sp>
    </p:spTree>
    <p:extLst>
      <p:ext uri="{BB962C8B-B14F-4D97-AF65-F5344CB8AC3E}">
        <p14:creationId xmlns:p14="http://schemas.microsoft.com/office/powerpoint/2010/main" val="37613218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77764B0-B55B-4804-8BC0-4EE7F388D88A}"/>
              </a:ext>
            </a:extLst>
          </p:cNvPr>
          <p:cNvSpPr>
            <a:spLocks noGrp="1"/>
          </p:cNvSpPr>
          <p:nvPr>
            <p:ph type="title"/>
          </p:nvPr>
        </p:nvSpPr>
        <p:spPr>
          <a:xfrm>
            <a:off x="1534696" y="385764"/>
            <a:ext cx="9520158" cy="671512"/>
          </a:xfrm>
        </p:spPr>
        <p:txBody>
          <a:bodyPr/>
          <a:lstStyle/>
          <a:p>
            <a:pPr algn="ctr"/>
            <a:r>
              <a:rPr lang="cs-CZ" b="1" dirty="0"/>
              <a:t>EKOPLATBA</a:t>
            </a:r>
            <a:r>
              <a:rPr lang="cs-CZ" dirty="0"/>
              <a:t> - PRECIZNÍ ZEMĚDĚLSTVÍ</a:t>
            </a:r>
          </a:p>
        </p:txBody>
      </p:sp>
      <p:sp>
        <p:nvSpPr>
          <p:cNvPr id="3" name="Zástupný symbol pro obsah 2">
            <a:extLst>
              <a:ext uri="{FF2B5EF4-FFF2-40B4-BE49-F238E27FC236}">
                <a16:creationId xmlns:a16="http://schemas.microsoft.com/office/drawing/2014/main" xmlns="" id="{4800C184-14DE-420D-86B8-29E2F3A904E0}"/>
              </a:ext>
            </a:extLst>
          </p:cNvPr>
          <p:cNvSpPr>
            <a:spLocks noGrp="1"/>
          </p:cNvSpPr>
          <p:nvPr>
            <p:ph idx="1"/>
          </p:nvPr>
        </p:nvSpPr>
        <p:spPr>
          <a:xfrm>
            <a:off x="1343025" y="1243014"/>
            <a:ext cx="9711829" cy="4223332"/>
          </a:xfrm>
        </p:spPr>
        <p:txBody>
          <a:bodyPr>
            <a:normAutofit/>
          </a:bodyPr>
          <a:lstStyle/>
          <a:p>
            <a:pPr marL="0" indent="0">
              <a:buNone/>
            </a:pPr>
            <a:endParaRPr lang="cs-CZ" dirty="0"/>
          </a:p>
          <a:p>
            <a:r>
              <a:rPr lang="cs-CZ" sz="2400" dirty="0"/>
              <a:t>dat sesbíraných on-</a:t>
            </a:r>
            <a:r>
              <a:rPr lang="cs-CZ" sz="2400" dirty="0" err="1"/>
              <a:t>the</a:t>
            </a:r>
            <a:r>
              <a:rPr lang="cs-CZ" sz="2400" dirty="0"/>
              <a:t>-go půdními senzory, s podporou tvorby map </a:t>
            </a:r>
            <a:r>
              <a:rPr lang="cs-CZ" sz="2400" dirty="0" err="1"/>
              <a:t>zásobenosti</a:t>
            </a:r>
            <a:r>
              <a:rPr lang="cs-CZ" sz="2400" dirty="0"/>
              <a:t> příslušné živiny</a:t>
            </a:r>
          </a:p>
          <a:p>
            <a:r>
              <a:rPr lang="cs-CZ" sz="2400" dirty="0"/>
              <a:t>vyhodnocení potřeby hnojení</a:t>
            </a:r>
          </a:p>
          <a:p>
            <a:r>
              <a:rPr lang="cs-CZ" sz="2400" dirty="0"/>
              <a:t>stanovení alespoň dvou různých dávek hnojiv pro plochy s různou mírou výnosnosti</a:t>
            </a:r>
          </a:p>
          <a:p>
            <a:r>
              <a:rPr lang="cs-CZ" sz="2400" dirty="0"/>
              <a:t>provedení aplikace mechanizací řízené GNSS signálem, přičemž změna dávky probíhá automaticky řídícím terminálem.</a:t>
            </a:r>
          </a:p>
        </p:txBody>
      </p:sp>
    </p:spTree>
    <p:extLst>
      <p:ext uri="{BB962C8B-B14F-4D97-AF65-F5344CB8AC3E}">
        <p14:creationId xmlns:p14="http://schemas.microsoft.com/office/powerpoint/2010/main" val="1083994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509C94E-329E-4E24-9B60-6D56924F70AF}"/>
              </a:ext>
            </a:extLst>
          </p:cNvPr>
          <p:cNvSpPr>
            <a:spLocks noGrp="1"/>
          </p:cNvSpPr>
          <p:nvPr>
            <p:ph type="title"/>
          </p:nvPr>
        </p:nvSpPr>
        <p:spPr>
          <a:xfrm>
            <a:off x="1534696" y="200025"/>
            <a:ext cx="9520158" cy="714375"/>
          </a:xfrm>
        </p:spPr>
        <p:txBody>
          <a:bodyPr>
            <a:normAutofit/>
          </a:bodyPr>
          <a:lstStyle/>
          <a:p>
            <a:pPr algn="ctr"/>
            <a:r>
              <a:rPr lang="cs-CZ" dirty="0"/>
              <a:t>EKOPLATBA - PRECIZNÍ ZEMĚDĚLSTVÍ</a:t>
            </a:r>
          </a:p>
        </p:txBody>
      </p:sp>
      <p:sp>
        <p:nvSpPr>
          <p:cNvPr id="3" name="Zástupný symbol pro obsah 2">
            <a:extLst>
              <a:ext uri="{FF2B5EF4-FFF2-40B4-BE49-F238E27FC236}">
                <a16:creationId xmlns:a16="http://schemas.microsoft.com/office/drawing/2014/main" xmlns="" id="{FEA52238-CBFA-4062-AC89-6DDA7F2BDE0A}"/>
              </a:ext>
            </a:extLst>
          </p:cNvPr>
          <p:cNvSpPr>
            <a:spLocks noGrp="1"/>
          </p:cNvSpPr>
          <p:nvPr>
            <p:ph idx="1"/>
          </p:nvPr>
        </p:nvSpPr>
        <p:spPr>
          <a:xfrm>
            <a:off x="1137145" y="914400"/>
            <a:ext cx="10664329" cy="5114925"/>
          </a:xfrm>
        </p:spPr>
        <p:txBody>
          <a:bodyPr>
            <a:normAutofit/>
          </a:bodyPr>
          <a:lstStyle/>
          <a:p>
            <a:pPr marL="0" indent="0">
              <a:buNone/>
            </a:pPr>
            <a:r>
              <a:rPr lang="cs-CZ" dirty="0"/>
              <a:t>	</a:t>
            </a:r>
            <a:r>
              <a:rPr lang="cs-CZ" sz="2400" dirty="0"/>
              <a:t>K příslušné ploše se vede karta dílu půdního bloku s informacemi o:</a:t>
            </a:r>
          </a:p>
          <a:p>
            <a:r>
              <a:rPr lang="cs-CZ" sz="2400" dirty="0"/>
              <a:t>	názvu a výměře plodiny</a:t>
            </a:r>
          </a:p>
          <a:p>
            <a:r>
              <a:rPr lang="cs-CZ" sz="2400" dirty="0"/>
              <a:t>	názvu aplikovaného hnojiva, datu aplikace hnojiva a výměře, na které 	proběhla aplikace hnojiva</a:t>
            </a:r>
          </a:p>
          <a:p>
            <a:r>
              <a:rPr lang="cs-CZ" sz="2400" dirty="0"/>
              <a:t>	množství aplikovaného hnojiva, průměrné aplikované dávce hnojiva v 	t/ha, včetně přívodu živin v kg/ha</a:t>
            </a:r>
          </a:p>
          <a:p>
            <a:r>
              <a:rPr lang="cs-CZ" sz="2400" dirty="0"/>
              <a:t>	minimální a maximální aplikované dávce hnojiv</a:t>
            </a:r>
          </a:p>
          <a:p>
            <a:pPr marL="0" indent="0">
              <a:buNone/>
            </a:pPr>
            <a:r>
              <a:rPr lang="cs-CZ" sz="2400" dirty="0"/>
              <a:t>	postupu, jakým byla minimální a maximální dávka stanovena		</a:t>
            </a:r>
            <a:r>
              <a:rPr lang="cs-CZ" sz="2200" dirty="0"/>
              <a:t>použité mechanizaci</a:t>
            </a:r>
          </a:p>
        </p:txBody>
      </p:sp>
    </p:spTree>
    <p:extLst>
      <p:ext uri="{BB962C8B-B14F-4D97-AF65-F5344CB8AC3E}">
        <p14:creationId xmlns:p14="http://schemas.microsoft.com/office/powerpoint/2010/main" val="1855090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509C94E-329E-4E24-9B60-6D56924F70AF}"/>
              </a:ext>
            </a:extLst>
          </p:cNvPr>
          <p:cNvSpPr>
            <a:spLocks noGrp="1"/>
          </p:cNvSpPr>
          <p:nvPr>
            <p:ph type="title"/>
          </p:nvPr>
        </p:nvSpPr>
        <p:spPr>
          <a:xfrm>
            <a:off x="1534696" y="200025"/>
            <a:ext cx="9520158" cy="714375"/>
          </a:xfrm>
        </p:spPr>
        <p:txBody>
          <a:bodyPr>
            <a:normAutofit/>
          </a:bodyPr>
          <a:lstStyle/>
          <a:p>
            <a:pPr algn="ctr"/>
            <a:r>
              <a:rPr lang="cs-CZ" dirty="0"/>
              <a:t>EKOPLATBA - PRECIZNÍ ZEMĚDĚLSTVÍ</a:t>
            </a:r>
          </a:p>
        </p:txBody>
      </p:sp>
      <p:sp>
        <p:nvSpPr>
          <p:cNvPr id="3" name="Zástupný symbol pro obsah 2">
            <a:extLst>
              <a:ext uri="{FF2B5EF4-FFF2-40B4-BE49-F238E27FC236}">
                <a16:creationId xmlns:a16="http://schemas.microsoft.com/office/drawing/2014/main" xmlns="" id="{FEA52238-CBFA-4062-AC89-6DDA7F2BDE0A}"/>
              </a:ext>
            </a:extLst>
          </p:cNvPr>
          <p:cNvSpPr>
            <a:spLocks noGrp="1"/>
          </p:cNvSpPr>
          <p:nvPr>
            <p:ph idx="1"/>
          </p:nvPr>
        </p:nvSpPr>
        <p:spPr>
          <a:xfrm>
            <a:off x="1137145" y="914400"/>
            <a:ext cx="10664329" cy="5114925"/>
          </a:xfrm>
        </p:spPr>
        <p:txBody>
          <a:bodyPr>
            <a:normAutofit/>
          </a:bodyPr>
          <a:lstStyle/>
          <a:p>
            <a:pPr marL="0" indent="0">
              <a:buNone/>
            </a:pPr>
            <a:r>
              <a:rPr lang="cs-CZ" dirty="0"/>
              <a:t>	</a:t>
            </a:r>
            <a:r>
              <a:rPr lang="cs-CZ" sz="2400" dirty="0"/>
              <a:t>Kontrole se předkládá</a:t>
            </a:r>
          </a:p>
          <a:p>
            <a:pPr>
              <a:buFont typeface="Wingdings" panose="05000000000000000000" pitchFamily="2" charset="2"/>
              <a:buChar char="q"/>
            </a:pPr>
            <a:r>
              <a:rPr lang="cs-CZ" sz="2400" dirty="0"/>
              <a:t>předpisová mapa ploch v elektronické formě ve formátech </a:t>
            </a:r>
            <a:r>
              <a:rPr lang="cs-CZ" sz="2400" dirty="0" err="1"/>
              <a:t>Shapefile</a:t>
            </a:r>
            <a:r>
              <a:rPr lang="cs-CZ" sz="2400" dirty="0"/>
              <a:t>.</a:t>
            </a:r>
          </a:p>
          <a:p>
            <a:pPr marL="0" indent="0">
              <a:buNone/>
            </a:pPr>
            <a:r>
              <a:rPr lang="cs-CZ" sz="2400" dirty="0"/>
              <a:t>	záznamová mapa ploch v elektronické formě v proprietárním formátu</a:t>
            </a:r>
          </a:p>
          <a:p>
            <a:pPr marL="0" indent="0">
              <a:buNone/>
            </a:pPr>
            <a:r>
              <a:rPr lang="cs-CZ" sz="2400" dirty="0"/>
              <a:t>	daného terminálu (pro případ kontroly konvertovaného do formátu</a:t>
            </a:r>
          </a:p>
          <a:p>
            <a:pPr marL="0" indent="0">
              <a:buNone/>
            </a:pPr>
            <a:r>
              <a:rPr lang="cs-CZ" sz="2400" dirty="0"/>
              <a:t>	</a:t>
            </a:r>
            <a:r>
              <a:rPr lang="cs-CZ" sz="2400" dirty="0" err="1"/>
              <a:t>Shapefile</a:t>
            </a:r>
            <a:r>
              <a:rPr lang="cs-CZ" sz="2400" dirty="0"/>
              <a:t>).</a:t>
            </a:r>
          </a:p>
          <a:p>
            <a:pPr>
              <a:buFont typeface="Wingdings" panose="05000000000000000000" pitchFamily="2" charset="2"/>
              <a:buChar char="q"/>
            </a:pPr>
            <a:r>
              <a:rPr lang="cs-CZ" sz="2400" dirty="0"/>
              <a:t> záznamová mapa obsahuje informace:</a:t>
            </a:r>
          </a:p>
          <a:p>
            <a:pPr marL="0" indent="0">
              <a:buNone/>
            </a:pPr>
            <a:r>
              <a:rPr lang="cs-CZ" sz="2400" dirty="0"/>
              <a:t>	o aplikované a cílové dávce</a:t>
            </a:r>
          </a:p>
          <a:p>
            <a:pPr marL="0" indent="0">
              <a:buNone/>
            </a:pPr>
            <a:r>
              <a:rPr lang="cs-CZ" sz="2400" dirty="0"/>
              <a:t>	uvedení množství dávky, data, času a zeměpisných souřadnic	</a:t>
            </a:r>
          </a:p>
        </p:txBody>
      </p:sp>
    </p:spTree>
    <p:extLst>
      <p:ext uri="{BB962C8B-B14F-4D97-AF65-F5344CB8AC3E}">
        <p14:creationId xmlns:p14="http://schemas.microsoft.com/office/powerpoint/2010/main" val="14937982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136578C-8B31-4088-84B1-44003AF24914}"/>
              </a:ext>
            </a:extLst>
          </p:cNvPr>
          <p:cNvSpPr>
            <a:spLocks noGrp="1"/>
          </p:cNvSpPr>
          <p:nvPr>
            <p:ph type="title"/>
          </p:nvPr>
        </p:nvSpPr>
        <p:spPr>
          <a:xfrm>
            <a:off x="1534696" y="328613"/>
            <a:ext cx="9520158" cy="714375"/>
          </a:xfrm>
        </p:spPr>
        <p:txBody>
          <a:bodyPr/>
          <a:lstStyle/>
          <a:p>
            <a:pPr algn="ctr"/>
            <a:r>
              <a:rPr lang="cs-CZ" b="1" dirty="0"/>
              <a:t>PODMÍNĚNOST</a:t>
            </a:r>
          </a:p>
        </p:txBody>
      </p:sp>
      <p:sp>
        <p:nvSpPr>
          <p:cNvPr id="3" name="Zástupný symbol pro obsah 2">
            <a:extLst>
              <a:ext uri="{FF2B5EF4-FFF2-40B4-BE49-F238E27FC236}">
                <a16:creationId xmlns:a16="http://schemas.microsoft.com/office/drawing/2014/main" xmlns="" id="{18E71ED3-251F-468E-BE46-409A7424FD75}"/>
              </a:ext>
            </a:extLst>
          </p:cNvPr>
          <p:cNvSpPr>
            <a:spLocks noGrp="1"/>
          </p:cNvSpPr>
          <p:nvPr>
            <p:ph idx="1"/>
          </p:nvPr>
        </p:nvSpPr>
        <p:spPr>
          <a:xfrm>
            <a:off x="1534696" y="1343026"/>
            <a:ext cx="9520158" cy="4672012"/>
          </a:xfrm>
        </p:spPr>
        <p:txBody>
          <a:bodyPr>
            <a:normAutofit/>
          </a:bodyPr>
          <a:lstStyle/>
          <a:p>
            <a:pPr marL="0" indent="0">
              <a:buNone/>
            </a:pPr>
            <a:r>
              <a:rPr lang="cs-CZ" sz="2400" dirty="0"/>
              <a:t>PPH bez zásadních změn</a:t>
            </a:r>
          </a:p>
          <a:p>
            <a:pPr marL="0" indent="0">
              <a:buNone/>
            </a:pPr>
            <a:r>
              <a:rPr lang="cs-CZ" sz="2400" dirty="0"/>
              <a:t>Standardy (DZES) rozšířeny na 9 oblastí, snaha pokračování</a:t>
            </a:r>
          </a:p>
          <a:p>
            <a:pPr marL="0" indent="0">
              <a:buNone/>
            </a:pPr>
            <a:r>
              <a:rPr lang="cs-CZ" sz="2400" dirty="0"/>
              <a:t>podmínek</a:t>
            </a:r>
          </a:p>
          <a:p>
            <a:pPr marL="0" indent="0">
              <a:buNone/>
            </a:pPr>
            <a:r>
              <a:rPr lang="cs-CZ" sz="2400" b="1" dirty="0">
                <a:solidFill>
                  <a:srgbClr val="C00000"/>
                </a:solidFill>
              </a:rPr>
              <a:t>POZOR!</a:t>
            </a:r>
          </a:p>
          <a:p>
            <a:pPr marL="0" indent="0">
              <a:buNone/>
            </a:pPr>
            <a:r>
              <a:rPr lang="cs-CZ" sz="2400" dirty="0"/>
              <a:t>DZES 5 (eroze) – od roku 2024 rozšíření MEO a SEO</a:t>
            </a:r>
          </a:p>
          <a:p>
            <a:pPr marL="0" indent="0">
              <a:buNone/>
            </a:pPr>
            <a:r>
              <a:rPr lang="cs-CZ" sz="2400" dirty="0"/>
              <a:t>sladění s protierozní vyhláškou</a:t>
            </a:r>
          </a:p>
          <a:p>
            <a:pPr marL="0" indent="0">
              <a:buNone/>
            </a:pPr>
            <a:r>
              <a:rPr lang="cs-CZ" sz="2400" dirty="0"/>
              <a:t>diskutovány možnosti rozšíření nabídky </a:t>
            </a:r>
            <a:r>
              <a:rPr lang="cs-CZ" sz="2400" dirty="0" err="1"/>
              <a:t>půdoochranných</a:t>
            </a:r>
            <a:endParaRPr lang="cs-CZ" sz="2400" dirty="0"/>
          </a:p>
          <a:p>
            <a:pPr marL="0" indent="0">
              <a:buNone/>
            </a:pPr>
            <a:r>
              <a:rPr lang="cs-CZ" sz="2400" dirty="0"/>
              <a:t>technologií, případně dílčí rozdělení kategorií erozní ohroženosti</a:t>
            </a:r>
          </a:p>
        </p:txBody>
      </p:sp>
    </p:spTree>
    <p:extLst>
      <p:ext uri="{BB962C8B-B14F-4D97-AF65-F5344CB8AC3E}">
        <p14:creationId xmlns:p14="http://schemas.microsoft.com/office/powerpoint/2010/main" val="16982426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715975" y="394623"/>
            <a:ext cx="7613320" cy="503559"/>
          </a:xfrm>
          <a:prstGeom prst="rect">
            <a:avLst/>
          </a:prstGeom>
        </p:spPr>
        <p:txBody>
          <a:bodyPr vert="horz" wrap="square" lIns="0" tIns="0" rIns="0" bIns="0" rtlCol="0">
            <a:spAutoFit/>
          </a:bodyPr>
          <a:lstStyle/>
          <a:p>
            <a:pPr marL="0" marR="0">
              <a:lnSpc>
                <a:spcPts val="3665"/>
              </a:lnSpc>
              <a:spcBef>
                <a:spcPts val="0"/>
              </a:spcBef>
              <a:spcAft>
                <a:spcPts val="0"/>
              </a:spcAft>
            </a:pPr>
            <a:r>
              <a:rPr sz="3000" dirty="0">
                <a:solidFill>
                  <a:srgbClr val="000000"/>
                </a:solidFill>
                <a:latin typeface="MNTTGT+Calibri Light"/>
                <a:cs typeface="MNTTGT+Calibri Light"/>
              </a:rPr>
              <a:t>Přehled </a:t>
            </a:r>
            <a:r>
              <a:rPr sz="3000" spc="-10" dirty="0">
                <a:solidFill>
                  <a:srgbClr val="000000"/>
                </a:solidFill>
                <a:latin typeface="MNTTGT+Calibri Light"/>
                <a:cs typeface="MNTTGT+Calibri Light"/>
              </a:rPr>
              <a:t>environmentálních</a:t>
            </a:r>
            <a:r>
              <a:rPr sz="3000" spc="37" dirty="0">
                <a:solidFill>
                  <a:srgbClr val="000000"/>
                </a:solidFill>
                <a:latin typeface="MNTTGT+Calibri Light"/>
                <a:cs typeface="MNTTGT+Calibri Light"/>
              </a:rPr>
              <a:t> </a:t>
            </a:r>
            <a:r>
              <a:rPr sz="3000" dirty="0">
                <a:solidFill>
                  <a:srgbClr val="000000"/>
                </a:solidFill>
                <a:latin typeface="MNTTGT+Calibri Light"/>
                <a:cs typeface="MNTTGT+Calibri Light"/>
              </a:rPr>
              <a:t>opatření</a:t>
            </a:r>
            <a:r>
              <a:rPr sz="3000" spc="683" dirty="0">
                <a:solidFill>
                  <a:srgbClr val="000000"/>
                </a:solidFill>
                <a:latin typeface="MNTTGT+Calibri Light"/>
                <a:cs typeface="MNTTGT+Calibri Light"/>
              </a:rPr>
              <a:t> </a:t>
            </a:r>
            <a:r>
              <a:rPr sz="3000" dirty="0">
                <a:solidFill>
                  <a:srgbClr val="000000"/>
                </a:solidFill>
                <a:latin typeface="MNTTGT+Calibri Light"/>
                <a:cs typeface="MNTTGT+Calibri Light"/>
              </a:rPr>
              <a:t>II.</a:t>
            </a:r>
            <a:r>
              <a:rPr sz="3000" spc="15" dirty="0">
                <a:solidFill>
                  <a:srgbClr val="000000"/>
                </a:solidFill>
                <a:latin typeface="MNTTGT+Calibri Light"/>
                <a:cs typeface="MNTTGT+Calibri Light"/>
              </a:rPr>
              <a:t> </a:t>
            </a:r>
            <a:r>
              <a:rPr sz="3000" dirty="0">
                <a:solidFill>
                  <a:srgbClr val="000000"/>
                </a:solidFill>
                <a:latin typeface="MNTTGT+Calibri Light"/>
                <a:cs typeface="MNTTGT+Calibri Light"/>
              </a:rPr>
              <a:t>pilíře</a:t>
            </a:r>
            <a:r>
              <a:rPr sz="3000" spc="17" dirty="0">
                <a:solidFill>
                  <a:srgbClr val="000000"/>
                </a:solidFill>
                <a:latin typeface="MNTTGT+Calibri Light"/>
                <a:cs typeface="MNTTGT+Calibri Light"/>
              </a:rPr>
              <a:t> </a:t>
            </a:r>
            <a:r>
              <a:rPr sz="3000" dirty="0">
                <a:solidFill>
                  <a:srgbClr val="000000"/>
                </a:solidFill>
                <a:latin typeface="MNTTGT+Calibri Light"/>
                <a:cs typeface="MNTTGT+Calibri Light"/>
              </a:rPr>
              <a:t>SZP</a:t>
            </a:r>
          </a:p>
        </p:txBody>
      </p:sp>
    </p:spTree>
    <p:extLst>
      <p:ext uri="{BB962C8B-B14F-4D97-AF65-F5344CB8AC3E}">
        <p14:creationId xmlns:p14="http://schemas.microsoft.com/office/powerpoint/2010/main" val="3689105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1143000" y="609480"/>
            <a:ext cx="9874080" cy="73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cs-CZ" sz="4400" b="0" i="0" u="none" strike="noStrike" kern="1200" cap="none" spc="-1" normalizeH="0" baseline="0" noProof="0">
                <a:ln>
                  <a:noFill/>
                </a:ln>
                <a:solidFill>
                  <a:srgbClr val="A6B727"/>
                </a:solidFill>
                <a:effectLst/>
                <a:uLnTx/>
                <a:uFillTx/>
                <a:latin typeface="Corbel"/>
                <a:ea typeface="DejaVu Sans"/>
              </a:rPr>
              <a:t>Environmentální opatření od roku 2023</a:t>
            </a:r>
            <a:endParaRPr kumimoji="0" lang="cs-CZ" sz="4400" b="0" i="0" u="none" strike="noStrike" kern="1200" cap="none" spc="-1" normalizeH="0" baseline="0" noProof="0">
              <a:ln>
                <a:noFill/>
              </a:ln>
              <a:solidFill>
                <a:prstClr val="black"/>
              </a:solidFill>
              <a:effectLst/>
              <a:uLnTx/>
              <a:uFillTx/>
              <a:latin typeface="Arial"/>
            </a:endParaRPr>
          </a:p>
        </p:txBody>
      </p:sp>
      <p:sp>
        <p:nvSpPr>
          <p:cNvPr id="323" name="CustomShape 2"/>
          <p:cNvSpPr/>
          <p:nvPr/>
        </p:nvSpPr>
        <p:spPr>
          <a:xfrm>
            <a:off x="782280" y="1414080"/>
            <a:ext cx="10433880" cy="468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1" i="0" u="none" strike="noStrike" kern="1200" cap="none" spc="-1" normalizeH="0" baseline="0" noProof="0">
                <a:ln>
                  <a:noFill/>
                </a:ln>
                <a:solidFill>
                  <a:srgbClr val="A6B727"/>
                </a:solidFill>
                <a:effectLst/>
                <a:uLnTx/>
                <a:uFillTx/>
                <a:latin typeface="Corbel"/>
                <a:ea typeface="DejaVu Sans"/>
              </a:rPr>
              <a:t>Ve volné krajině</a:t>
            </a:r>
            <a:r>
              <a:rPr kumimoji="0" lang="cs-CZ" sz="2400" b="0" i="0" u="none" strike="noStrike" kern="1200" cap="none" spc="-1" normalizeH="0" baseline="0" noProof="0">
                <a:ln>
                  <a:noFill/>
                </a:ln>
                <a:solidFill>
                  <a:srgbClr val="A6B727"/>
                </a:solidFill>
                <a:effectLst/>
                <a:uLnTx/>
                <a:uFillTx/>
                <a:latin typeface="Corbel"/>
                <a:ea typeface="DejaVu Sans"/>
              </a:rPr>
              <a:t>, tj. mimo prioritní oblasti, </a:t>
            </a:r>
            <a:r>
              <a:rPr kumimoji="0" lang="cs-CZ" sz="2400" b="1" i="0" u="none" strike="noStrike" kern="1200" cap="none" spc="-1" normalizeH="0" baseline="0" noProof="0">
                <a:ln>
                  <a:noFill/>
                </a:ln>
                <a:solidFill>
                  <a:srgbClr val="A6B727"/>
                </a:solidFill>
                <a:effectLst/>
                <a:uLnTx/>
                <a:uFillTx/>
                <a:latin typeface="Corbel"/>
                <a:ea typeface="DejaVu Sans"/>
              </a:rPr>
              <a:t>bude povinností žadatele vstoupit </a:t>
            </a:r>
            <a:r>
              <a:rPr kumimoji="0" lang="cs-CZ" sz="2400" b="0" i="0" u="none" strike="noStrike" kern="1200" cap="none" spc="-1" normalizeH="0" baseline="0" noProof="0">
                <a:ln>
                  <a:noFill/>
                </a:ln>
                <a:solidFill>
                  <a:srgbClr val="A6B727"/>
                </a:solidFill>
                <a:effectLst/>
                <a:uLnTx/>
                <a:uFillTx/>
                <a:latin typeface="Corbel"/>
                <a:ea typeface="DejaVu Sans"/>
              </a:rPr>
              <a:t>do           </a:t>
            </a:r>
            <a:r>
              <a:rPr kumimoji="0" lang="cs-CZ" sz="2400" b="1" i="0" u="none" strike="noStrike" kern="1200" cap="none" spc="-1" normalizeH="0" baseline="0" noProof="0">
                <a:ln>
                  <a:noFill/>
                </a:ln>
                <a:solidFill>
                  <a:srgbClr val="A6B727"/>
                </a:solidFill>
                <a:effectLst/>
                <a:uLnTx/>
                <a:uFillTx/>
                <a:latin typeface="Corbel"/>
                <a:ea typeface="DejaVu Sans"/>
              </a:rPr>
              <a:t>nadstavbového titulu </a:t>
            </a:r>
            <a:r>
              <a:rPr kumimoji="0" lang="cs-CZ" sz="2400" b="0" i="0" u="none" strike="noStrike" kern="1200" cap="none" spc="-1" normalizeH="0" baseline="0" noProof="0">
                <a:ln>
                  <a:noFill/>
                </a:ln>
                <a:solidFill>
                  <a:srgbClr val="A6B727"/>
                </a:solidFill>
                <a:effectLst/>
                <a:uLnTx/>
                <a:uFillTx/>
                <a:latin typeface="Corbel"/>
                <a:ea typeface="DejaVu Sans"/>
              </a:rPr>
              <a:t>pro prioritní oblasti (Ochrana modrásků, Suché stepní trávníky a vřesoviště, Ochrana chřástala polního, Podmáčenné a rašelinné louky), </a:t>
            </a:r>
            <a:r>
              <a:rPr kumimoji="0" lang="cs-CZ" sz="2400" b="1" i="0" u="none" strike="noStrike" kern="1200" cap="none" spc="-1" normalizeH="0" baseline="0" noProof="0">
                <a:ln>
                  <a:noFill/>
                </a:ln>
                <a:solidFill>
                  <a:srgbClr val="A6B727"/>
                </a:solidFill>
                <a:effectLst/>
                <a:uLnTx/>
                <a:uFillTx/>
                <a:latin typeface="Corbel"/>
                <a:ea typeface="DejaVu Sans"/>
              </a:rPr>
              <a:t>je-li na daném dílu půdního bloku vymezen.</a:t>
            </a:r>
            <a:endParaRPr kumimoji="0" lang="cs-CZ" sz="2400" b="0" i="0" u="none" strike="noStrike" kern="1200" cap="none" spc="-1" normalizeH="0" baseline="0" noProof="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a:ln>
                  <a:noFill/>
                </a:ln>
                <a:solidFill>
                  <a:srgbClr val="A6B727"/>
                </a:solidFill>
                <a:effectLst/>
                <a:uLnTx/>
                <a:uFillTx/>
                <a:latin typeface="Corbel"/>
                <a:ea typeface="DejaVu Sans"/>
              </a:rPr>
              <a:t>Nebude tedy umožněn vstup do základního titulu Obecná péče o extenzivní louky a pastviny. </a:t>
            </a:r>
            <a:endParaRPr kumimoji="0" lang="cs-CZ" sz="2400" b="0" i="0" u="none" strike="noStrike" kern="1200" cap="none" spc="-1" normalizeH="0" baseline="0" noProof="0">
              <a:ln>
                <a:noFill/>
              </a:ln>
              <a:solidFill>
                <a:prstClr val="black"/>
              </a:solidFill>
              <a:effectLst/>
              <a:uLnTx/>
              <a:uFillTx/>
              <a:latin typeface="Arial"/>
            </a:endParaRPr>
          </a:p>
          <a:p>
            <a:pPr marL="228600" marR="0" lvl="0" indent="-181440" algn="l" defTabSz="914400" rtl="0" eaLnBrk="1" fontAlgn="auto" latinLnBrk="0" hangingPunct="1">
              <a:lnSpc>
                <a:spcPct val="90000"/>
              </a:lnSpc>
              <a:spcBef>
                <a:spcPts val="1400"/>
              </a:spcBef>
              <a:spcAft>
                <a:spcPts val="0"/>
              </a:spcAft>
              <a:buClr>
                <a:srgbClr val="A6B727"/>
              </a:buClr>
              <a:buSzPct val="80000"/>
              <a:buFont typeface="Corbel"/>
              <a:buChar char="-"/>
              <a:tabLst/>
              <a:defRPr/>
            </a:pPr>
            <a:r>
              <a:rPr kumimoji="0" lang="cs-CZ" sz="2400" b="0" i="0" u="none" strike="noStrike" kern="1200" cap="none" spc="-1" normalizeH="0" baseline="0" noProof="0">
                <a:ln>
                  <a:noFill/>
                </a:ln>
                <a:solidFill>
                  <a:srgbClr val="A6B727"/>
                </a:solidFill>
                <a:effectLst/>
                <a:uLnTx/>
                <a:uFillTx/>
                <a:latin typeface="Corbel"/>
                <a:ea typeface="DejaVu Sans"/>
              </a:rPr>
              <a:t>Nově bude umožněno vstoupit to titulu </a:t>
            </a:r>
            <a:r>
              <a:rPr kumimoji="0" lang="cs-CZ" sz="2400" b="1" i="0" u="none" strike="noStrike" kern="1200" cap="none" spc="-1" normalizeH="0" baseline="0" noProof="0">
                <a:ln>
                  <a:noFill/>
                </a:ln>
                <a:solidFill>
                  <a:srgbClr val="A6B727"/>
                </a:solidFill>
                <a:effectLst/>
                <a:uLnTx/>
                <a:uFillTx/>
                <a:latin typeface="Corbel"/>
                <a:ea typeface="DejaVu Sans"/>
              </a:rPr>
              <a:t>Málo úživné pastviny a Platba na výsledek</a:t>
            </a:r>
            <a:r>
              <a:rPr kumimoji="0" lang="cs-CZ" sz="2400" b="0" i="0" u="none" strike="noStrike" kern="1200" cap="none" spc="-1" normalizeH="0" baseline="0" noProof="0">
                <a:ln>
                  <a:noFill/>
                </a:ln>
                <a:solidFill>
                  <a:srgbClr val="A6B727"/>
                </a:solidFill>
                <a:effectLst/>
                <a:uLnTx/>
                <a:uFillTx/>
                <a:latin typeface="Corbel"/>
                <a:ea typeface="DejaVu Sans"/>
              </a:rPr>
              <a:t>, která je aplikována pouze na vytipované DPB na území CHKO Železné hory.</a:t>
            </a:r>
            <a:endParaRPr kumimoji="0" lang="cs-CZ" sz="24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2684" y="4032479"/>
            <a:ext cx="7510780" cy="2265045"/>
            <a:chOff x="202684" y="4032479"/>
            <a:chExt cx="7510780" cy="2265045"/>
          </a:xfrm>
        </p:grpSpPr>
        <p:pic>
          <p:nvPicPr>
            <p:cNvPr id="3" name="object 3"/>
            <p:cNvPicPr/>
            <p:nvPr/>
          </p:nvPicPr>
          <p:blipFill>
            <a:blip r:embed="rId2" cstate="print"/>
            <a:stretch>
              <a:fillRect/>
            </a:stretch>
          </p:blipFill>
          <p:spPr>
            <a:xfrm>
              <a:off x="202684" y="4032479"/>
              <a:ext cx="7510286" cy="2264700"/>
            </a:xfrm>
            <a:prstGeom prst="rect">
              <a:avLst/>
            </a:prstGeom>
          </p:spPr>
        </p:pic>
        <p:sp>
          <p:nvSpPr>
            <p:cNvPr id="4" name="object 4"/>
            <p:cNvSpPr/>
            <p:nvPr/>
          </p:nvSpPr>
          <p:spPr>
            <a:xfrm>
              <a:off x="219455" y="4040124"/>
              <a:ext cx="7426959" cy="2190115"/>
            </a:xfrm>
            <a:custGeom>
              <a:avLst/>
              <a:gdLst/>
              <a:ahLst/>
              <a:cxnLst/>
              <a:rect l="l" t="t" r="r" b="b"/>
              <a:pathLst>
                <a:path w="7426959" h="2190115">
                  <a:moveTo>
                    <a:pt x="7061454" y="0"/>
                  </a:moveTo>
                  <a:lnTo>
                    <a:pt x="364998" y="0"/>
                  </a:lnTo>
                  <a:lnTo>
                    <a:pt x="315471" y="3332"/>
                  </a:lnTo>
                  <a:lnTo>
                    <a:pt x="267969" y="13040"/>
                  </a:lnTo>
                  <a:lnTo>
                    <a:pt x="222927" y="28688"/>
                  </a:lnTo>
                  <a:lnTo>
                    <a:pt x="180780" y="49840"/>
                  </a:lnTo>
                  <a:lnTo>
                    <a:pt x="141962" y="76062"/>
                  </a:lnTo>
                  <a:lnTo>
                    <a:pt x="106908" y="106918"/>
                  </a:lnTo>
                  <a:lnTo>
                    <a:pt x="76054" y="141972"/>
                  </a:lnTo>
                  <a:lnTo>
                    <a:pt x="49834" y="180791"/>
                  </a:lnTo>
                  <a:lnTo>
                    <a:pt x="28684" y="222938"/>
                  </a:lnTo>
                  <a:lnTo>
                    <a:pt x="13038" y="267978"/>
                  </a:lnTo>
                  <a:lnTo>
                    <a:pt x="3332" y="315477"/>
                  </a:lnTo>
                  <a:lnTo>
                    <a:pt x="0" y="364998"/>
                  </a:lnTo>
                  <a:lnTo>
                    <a:pt x="0" y="1824977"/>
                  </a:lnTo>
                  <a:lnTo>
                    <a:pt x="3332" y="1874506"/>
                  </a:lnTo>
                  <a:lnTo>
                    <a:pt x="13038" y="1922010"/>
                  </a:lnTo>
                  <a:lnTo>
                    <a:pt x="28684" y="1967054"/>
                  </a:lnTo>
                  <a:lnTo>
                    <a:pt x="49834" y="2009203"/>
                  </a:lnTo>
                  <a:lnTo>
                    <a:pt x="76054" y="2048023"/>
                  </a:lnTo>
                  <a:lnTo>
                    <a:pt x="106908" y="2083077"/>
                  </a:lnTo>
                  <a:lnTo>
                    <a:pt x="141962" y="2113932"/>
                  </a:lnTo>
                  <a:lnTo>
                    <a:pt x="180780" y="2140152"/>
                  </a:lnTo>
                  <a:lnTo>
                    <a:pt x="222927" y="2161303"/>
                  </a:lnTo>
                  <a:lnTo>
                    <a:pt x="267970" y="2176949"/>
                  </a:lnTo>
                  <a:lnTo>
                    <a:pt x="315471" y="2186655"/>
                  </a:lnTo>
                  <a:lnTo>
                    <a:pt x="364998" y="2189988"/>
                  </a:lnTo>
                  <a:lnTo>
                    <a:pt x="7061454" y="2189988"/>
                  </a:lnTo>
                  <a:lnTo>
                    <a:pt x="7110974" y="2186655"/>
                  </a:lnTo>
                  <a:lnTo>
                    <a:pt x="7158473" y="2176949"/>
                  </a:lnTo>
                  <a:lnTo>
                    <a:pt x="7203513" y="2161303"/>
                  </a:lnTo>
                  <a:lnTo>
                    <a:pt x="7245660" y="2140152"/>
                  </a:lnTo>
                  <a:lnTo>
                    <a:pt x="7284479" y="2113932"/>
                  </a:lnTo>
                  <a:lnTo>
                    <a:pt x="7319533" y="2083077"/>
                  </a:lnTo>
                  <a:lnTo>
                    <a:pt x="7350389" y="2048023"/>
                  </a:lnTo>
                  <a:lnTo>
                    <a:pt x="7376611" y="2009203"/>
                  </a:lnTo>
                  <a:lnTo>
                    <a:pt x="7397763" y="1967054"/>
                  </a:lnTo>
                  <a:lnTo>
                    <a:pt x="7413411" y="1922010"/>
                  </a:lnTo>
                  <a:lnTo>
                    <a:pt x="7423119" y="1874506"/>
                  </a:lnTo>
                  <a:lnTo>
                    <a:pt x="7426452" y="1824977"/>
                  </a:lnTo>
                  <a:lnTo>
                    <a:pt x="7426452" y="364998"/>
                  </a:lnTo>
                  <a:lnTo>
                    <a:pt x="7423119" y="315477"/>
                  </a:lnTo>
                  <a:lnTo>
                    <a:pt x="7413411" y="267978"/>
                  </a:lnTo>
                  <a:lnTo>
                    <a:pt x="7397763" y="222938"/>
                  </a:lnTo>
                  <a:lnTo>
                    <a:pt x="7376611" y="180791"/>
                  </a:lnTo>
                  <a:lnTo>
                    <a:pt x="7350389" y="141972"/>
                  </a:lnTo>
                  <a:lnTo>
                    <a:pt x="7319533" y="106918"/>
                  </a:lnTo>
                  <a:lnTo>
                    <a:pt x="7284479" y="76062"/>
                  </a:lnTo>
                  <a:lnTo>
                    <a:pt x="7245660" y="49840"/>
                  </a:lnTo>
                  <a:lnTo>
                    <a:pt x="7203513" y="28688"/>
                  </a:lnTo>
                  <a:lnTo>
                    <a:pt x="7158473" y="13040"/>
                  </a:lnTo>
                  <a:lnTo>
                    <a:pt x="7110974" y="3332"/>
                  </a:lnTo>
                  <a:lnTo>
                    <a:pt x="7061454"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grpSp>
        <p:nvGrpSpPr>
          <p:cNvPr id="5" name="object 5"/>
          <p:cNvGrpSpPr/>
          <p:nvPr/>
        </p:nvGrpSpPr>
        <p:grpSpPr>
          <a:xfrm>
            <a:off x="163064" y="1136864"/>
            <a:ext cx="7550150" cy="2080895"/>
            <a:chOff x="163064" y="1136864"/>
            <a:chExt cx="7550150" cy="2080895"/>
          </a:xfrm>
        </p:grpSpPr>
        <p:pic>
          <p:nvPicPr>
            <p:cNvPr id="6" name="object 6"/>
            <p:cNvPicPr/>
            <p:nvPr/>
          </p:nvPicPr>
          <p:blipFill>
            <a:blip r:embed="rId3" cstate="print"/>
            <a:stretch>
              <a:fillRect/>
            </a:stretch>
          </p:blipFill>
          <p:spPr>
            <a:xfrm>
              <a:off x="163064" y="1136864"/>
              <a:ext cx="7549903" cy="2080319"/>
            </a:xfrm>
            <a:prstGeom prst="rect">
              <a:avLst/>
            </a:prstGeom>
          </p:spPr>
        </p:pic>
        <p:sp>
          <p:nvSpPr>
            <p:cNvPr id="7" name="object 7"/>
            <p:cNvSpPr/>
            <p:nvPr/>
          </p:nvSpPr>
          <p:spPr>
            <a:xfrm>
              <a:off x="179832" y="1144524"/>
              <a:ext cx="7466330" cy="2005964"/>
            </a:xfrm>
            <a:custGeom>
              <a:avLst/>
              <a:gdLst/>
              <a:ahLst/>
              <a:cxnLst/>
              <a:rect l="l" t="t" r="r" b="b"/>
              <a:pathLst>
                <a:path w="7466330" h="2005964">
                  <a:moveTo>
                    <a:pt x="7131812" y="0"/>
                  </a:moveTo>
                  <a:lnTo>
                    <a:pt x="334263" y="0"/>
                  </a:lnTo>
                  <a:lnTo>
                    <a:pt x="284869" y="3623"/>
                  </a:lnTo>
                  <a:lnTo>
                    <a:pt x="237724" y="14148"/>
                  </a:lnTo>
                  <a:lnTo>
                    <a:pt x="193347" y="31059"/>
                  </a:lnTo>
                  <a:lnTo>
                    <a:pt x="152254" y="53839"/>
                  </a:lnTo>
                  <a:lnTo>
                    <a:pt x="114962" y="81972"/>
                  </a:lnTo>
                  <a:lnTo>
                    <a:pt x="81989" y="114942"/>
                  </a:lnTo>
                  <a:lnTo>
                    <a:pt x="53852" y="152232"/>
                  </a:lnTo>
                  <a:lnTo>
                    <a:pt x="31067" y="193325"/>
                  </a:lnTo>
                  <a:lnTo>
                    <a:pt x="14152" y="237706"/>
                  </a:lnTo>
                  <a:lnTo>
                    <a:pt x="3624" y="284857"/>
                  </a:lnTo>
                  <a:lnTo>
                    <a:pt x="0" y="334263"/>
                  </a:lnTo>
                  <a:lnTo>
                    <a:pt x="0" y="1671320"/>
                  </a:lnTo>
                  <a:lnTo>
                    <a:pt x="3624" y="1720726"/>
                  </a:lnTo>
                  <a:lnTo>
                    <a:pt x="14152" y="1767877"/>
                  </a:lnTo>
                  <a:lnTo>
                    <a:pt x="31067" y="1812258"/>
                  </a:lnTo>
                  <a:lnTo>
                    <a:pt x="53852" y="1853351"/>
                  </a:lnTo>
                  <a:lnTo>
                    <a:pt x="81989" y="1890641"/>
                  </a:lnTo>
                  <a:lnTo>
                    <a:pt x="114962" y="1923611"/>
                  </a:lnTo>
                  <a:lnTo>
                    <a:pt x="152254" y="1951744"/>
                  </a:lnTo>
                  <a:lnTo>
                    <a:pt x="193347" y="1974524"/>
                  </a:lnTo>
                  <a:lnTo>
                    <a:pt x="237724" y="1991435"/>
                  </a:lnTo>
                  <a:lnTo>
                    <a:pt x="284869" y="2001960"/>
                  </a:lnTo>
                  <a:lnTo>
                    <a:pt x="334263" y="2005584"/>
                  </a:lnTo>
                  <a:lnTo>
                    <a:pt x="7131812" y="2005584"/>
                  </a:lnTo>
                  <a:lnTo>
                    <a:pt x="7181218" y="2001960"/>
                  </a:lnTo>
                  <a:lnTo>
                    <a:pt x="7228369" y="1991435"/>
                  </a:lnTo>
                  <a:lnTo>
                    <a:pt x="7272750" y="1974524"/>
                  </a:lnTo>
                  <a:lnTo>
                    <a:pt x="7313843" y="1951744"/>
                  </a:lnTo>
                  <a:lnTo>
                    <a:pt x="7351133" y="1923611"/>
                  </a:lnTo>
                  <a:lnTo>
                    <a:pt x="7384103" y="1890641"/>
                  </a:lnTo>
                  <a:lnTo>
                    <a:pt x="7412236" y="1853351"/>
                  </a:lnTo>
                  <a:lnTo>
                    <a:pt x="7435016" y="1812258"/>
                  </a:lnTo>
                  <a:lnTo>
                    <a:pt x="7451927" y="1767877"/>
                  </a:lnTo>
                  <a:lnTo>
                    <a:pt x="7462452" y="1720726"/>
                  </a:lnTo>
                  <a:lnTo>
                    <a:pt x="7466076" y="1671320"/>
                  </a:lnTo>
                  <a:lnTo>
                    <a:pt x="7466076" y="334263"/>
                  </a:lnTo>
                  <a:lnTo>
                    <a:pt x="7462452" y="284857"/>
                  </a:lnTo>
                  <a:lnTo>
                    <a:pt x="7451927" y="237706"/>
                  </a:lnTo>
                  <a:lnTo>
                    <a:pt x="7435016" y="193325"/>
                  </a:lnTo>
                  <a:lnTo>
                    <a:pt x="7412236" y="152232"/>
                  </a:lnTo>
                  <a:lnTo>
                    <a:pt x="7384103" y="114942"/>
                  </a:lnTo>
                  <a:lnTo>
                    <a:pt x="7351133" y="81972"/>
                  </a:lnTo>
                  <a:lnTo>
                    <a:pt x="7313843" y="53839"/>
                  </a:lnTo>
                  <a:lnTo>
                    <a:pt x="7272750" y="31059"/>
                  </a:lnTo>
                  <a:lnTo>
                    <a:pt x="7228369" y="14148"/>
                  </a:lnTo>
                  <a:lnTo>
                    <a:pt x="7181218" y="3623"/>
                  </a:lnTo>
                  <a:lnTo>
                    <a:pt x="7131812"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
        <p:nvSpPr>
          <p:cNvPr id="8" name="object 8"/>
          <p:cNvSpPr txBox="1">
            <a:spLocks noGrp="1"/>
          </p:cNvSpPr>
          <p:nvPr>
            <p:ph type="title"/>
          </p:nvPr>
        </p:nvSpPr>
        <p:spPr>
          <a:xfrm>
            <a:off x="298195" y="101600"/>
            <a:ext cx="10443845" cy="574040"/>
          </a:xfrm>
          <a:prstGeom prst="rect">
            <a:avLst/>
          </a:prstGeom>
        </p:spPr>
        <p:txBody>
          <a:bodyPr vert="horz" wrap="square" lIns="0" tIns="12700" rIns="0" bIns="0" rtlCol="0">
            <a:normAutofit fontScale="90000"/>
          </a:bodyPr>
          <a:lstStyle/>
          <a:p>
            <a:pPr marL="12700">
              <a:lnSpc>
                <a:spcPct val="100000"/>
              </a:lnSpc>
              <a:spcBef>
                <a:spcPts val="100"/>
              </a:spcBef>
            </a:pPr>
            <a:r>
              <a:rPr sz="3600" spc="105" dirty="0">
                <a:solidFill>
                  <a:srgbClr val="385622"/>
                </a:solidFill>
                <a:latin typeface="Arial"/>
                <a:cs typeface="Arial"/>
              </a:rPr>
              <a:t>Agroenvironmentálně-</a:t>
            </a:r>
            <a:r>
              <a:rPr sz="3600" spc="90" dirty="0">
                <a:solidFill>
                  <a:srgbClr val="385622"/>
                </a:solidFill>
                <a:latin typeface="Arial"/>
                <a:cs typeface="Arial"/>
              </a:rPr>
              <a:t>klimatická</a:t>
            </a:r>
            <a:r>
              <a:rPr sz="3600" spc="70" dirty="0">
                <a:solidFill>
                  <a:srgbClr val="385622"/>
                </a:solidFill>
                <a:latin typeface="Arial"/>
                <a:cs typeface="Arial"/>
              </a:rPr>
              <a:t> </a:t>
            </a:r>
            <a:r>
              <a:rPr sz="3600" spc="110" dirty="0">
                <a:solidFill>
                  <a:srgbClr val="385622"/>
                </a:solidFill>
                <a:latin typeface="Arial"/>
                <a:cs typeface="Arial"/>
              </a:rPr>
              <a:t>opatření</a:t>
            </a:r>
            <a:r>
              <a:rPr sz="3600" spc="15" dirty="0">
                <a:solidFill>
                  <a:srgbClr val="385622"/>
                </a:solidFill>
                <a:latin typeface="Arial"/>
                <a:cs typeface="Arial"/>
              </a:rPr>
              <a:t> </a:t>
            </a:r>
            <a:r>
              <a:rPr sz="3600" spc="-125" dirty="0">
                <a:solidFill>
                  <a:srgbClr val="385622"/>
                </a:solidFill>
                <a:latin typeface="Arial"/>
                <a:cs typeface="Arial"/>
              </a:rPr>
              <a:t>(AEKO)</a:t>
            </a:r>
            <a:endParaRPr sz="3600" dirty="0">
              <a:latin typeface="Arial"/>
              <a:cs typeface="Arial"/>
            </a:endParaRPr>
          </a:p>
        </p:txBody>
      </p:sp>
      <p:sp>
        <p:nvSpPr>
          <p:cNvPr id="9" name="object 9"/>
          <p:cNvSpPr txBox="1"/>
          <p:nvPr/>
        </p:nvSpPr>
        <p:spPr>
          <a:xfrm>
            <a:off x="473760" y="1301877"/>
            <a:ext cx="7172402" cy="165942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Opatření</a:t>
            </a:r>
            <a:r>
              <a:rPr kumimoji="0" sz="1800" b="0" i="0" u="none" strike="noStrike" kern="1200" cap="none" spc="-6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je</a:t>
            </a:r>
            <a:r>
              <a:rPr kumimoji="0" sz="1800" b="0" i="0" u="none" strike="noStrike" kern="1200" cap="none" spc="-7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realizováno</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formou</a:t>
            </a:r>
            <a:r>
              <a:rPr kumimoji="0" sz="1800" b="0" i="0" u="none" strike="noStrike" kern="1200" cap="none" spc="-6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pětiletých</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závazků.</a:t>
            </a:r>
            <a:endParaRPr kumimoji="0" sz="1800" b="0" i="0" u="none" strike="noStrike" kern="1200" cap="none" spc="0" normalizeH="0" baseline="0" noProof="0" dirty="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cs typeface="Calibri"/>
              </a:rPr>
              <a:t>Umožněn</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souběh</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opatření</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AEKO</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dle</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NV</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75/2015</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Sb.</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nového</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AEKO</a:t>
            </a:r>
            <a:r>
              <a:rPr kumimoji="0" sz="1800" b="0" i="0" u="none" strike="noStrike" kern="1200" cap="none" spc="-3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2023+.</a:t>
            </a:r>
            <a:endParaRPr kumimoji="0" sz="1800" b="0" i="0" u="none" strike="noStrike" kern="1200" cap="none" spc="0" normalizeH="0" baseline="0" noProof="0" dirty="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alibri"/>
              <a:cs typeface="Calibri"/>
            </a:endParaRPr>
          </a:p>
          <a:p>
            <a:pPr marL="12700" marR="214629"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FF0000"/>
                </a:solidFill>
                <a:effectLst/>
                <a:uLnTx/>
                <a:uFillTx/>
                <a:latin typeface="Calibri"/>
                <a:cs typeface="Calibri"/>
              </a:rPr>
              <a:t>Nově</a:t>
            </a:r>
            <a:r>
              <a:rPr kumimoji="0" sz="1800" b="1" i="0" u="none" strike="noStrike" kern="1200" cap="none" spc="-65"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umožněno</a:t>
            </a:r>
            <a:r>
              <a:rPr kumimoji="0" sz="1800" b="1" i="0" u="none" strike="noStrike" kern="1200" cap="none" spc="-45"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hospodařit</a:t>
            </a:r>
            <a:r>
              <a:rPr kumimoji="0" sz="1800" b="1" i="0" u="none" strike="noStrike" kern="1200" cap="none" spc="-70"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souběžně</a:t>
            </a:r>
            <a:r>
              <a:rPr kumimoji="0" sz="1800" b="1" i="0" u="none" strike="noStrike" kern="1200" cap="none" spc="-40"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v</a:t>
            </a:r>
            <a:r>
              <a:rPr kumimoji="0" sz="1800" b="1" i="0" u="none" strike="noStrike" kern="1200" cap="none" spc="-60"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režimu</a:t>
            </a:r>
            <a:r>
              <a:rPr kumimoji="0" sz="1800" b="1" i="0" u="none" strike="noStrike" kern="1200" cap="none" spc="-65" normalizeH="0" baseline="0" noProof="0" dirty="0">
                <a:ln>
                  <a:noFill/>
                </a:ln>
                <a:solidFill>
                  <a:srgbClr val="FF0000"/>
                </a:solidFill>
                <a:effectLst/>
                <a:uLnTx/>
                <a:uFillTx/>
                <a:latin typeface="Calibri"/>
                <a:cs typeface="Calibri"/>
              </a:rPr>
              <a:t> </a:t>
            </a:r>
            <a:r>
              <a:rPr kumimoji="0" sz="1800" b="1" i="0" u="none" strike="noStrike" kern="1200" cap="none" spc="-10" normalizeH="0" baseline="0" noProof="0" dirty="0">
                <a:ln>
                  <a:noFill/>
                </a:ln>
                <a:solidFill>
                  <a:srgbClr val="FF0000"/>
                </a:solidFill>
                <a:effectLst/>
                <a:uLnTx/>
                <a:uFillTx/>
                <a:latin typeface="Calibri"/>
                <a:cs typeface="Calibri"/>
              </a:rPr>
              <a:t>konvenční</a:t>
            </a:r>
            <a:r>
              <a:rPr kumimoji="0" sz="1800" b="1" i="0" u="none" strike="noStrike" kern="1200" cap="none" spc="-65"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produkce</a:t>
            </a:r>
            <a:r>
              <a:rPr kumimoji="0" sz="1800" b="1" i="0" u="none" strike="noStrike" kern="1200" cap="none" spc="-45"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a</a:t>
            </a:r>
            <a:r>
              <a:rPr kumimoji="0" sz="1800" b="1" i="0" u="none" strike="noStrike" kern="1200" cap="none" spc="-55" normalizeH="0" baseline="0" noProof="0" dirty="0">
                <a:ln>
                  <a:noFill/>
                </a:ln>
                <a:solidFill>
                  <a:srgbClr val="FF0000"/>
                </a:solidFill>
                <a:effectLst/>
                <a:uLnTx/>
                <a:uFillTx/>
                <a:latin typeface="Calibri"/>
                <a:cs typeface="Calibri"/>
              </a:rPr>
              <a:t> </a:t>
            </a:r>
            <a:r>
              <a:rPr kumimoji="0" sz="1800" b="1" i="0" u="none" strike="noStrike" kern="1200" cap="none" spc="-25" normalizeH="0" baseline="0" noProof="0" dirty="0">
                <a:ln>
                  <a:noFill/>
                </a:ln>
                <a:solidFill>
                  <a:srgbClr val="FF0000"/>
                </a:solidFill>
                <a:effectLst/>
                <a:uLnTx/>
                <a:uFillTx/>
                <a:latin typeface="Calibri"/>
                <a:cs typeface="Calibri"/>
              </a:rPr>
              <a:t>EZ </a:t>
            </a:r>
            <a:r>
              <a:rPr kumimoji="0" sz="1800" b="1" i="0" u="none" strike="noStrike" kern="1200" cap="none" spc="0" normalizeH="0" baseline="0" noProof="0" dirty="0">
                <a:ln>
                  <a:noFill/>
                </a:ln>
                <a:solidFill>
                  <a:srgbClr val="FF0000"/>
                </a:solidFill>
                <a:effectLst/>
                <a:uLnTx/>
                <a:uFillTx/>
                <a:latin typeface="Calibri"/>
                <a:cs typeface="Calibri"/>
              </a:rPr>
              <a:t>(oddělená</a:t>
            </a:r>
            <a:r>
              <a:rPr kumimoji="0" sz="1800" b="1" i="0" u="none" strike="noStrike" kern="1200" cap="none" spc="-85" normalizeH="0" baseline="0" noProof="0" dirty="0">
                <a:ln>
                  <a:noFill/>
                </a:ln>
                <a:solidFill>
                  <a:srgbClr val="FF0000"/>
                </a:solidFill>
                <a:effectLst/>
                <a:uLnTx/>
                <a:uFillTx/>
                <a:latin typeface="Calibri"/>
                <a:cs typeface="Calibri"/>
              </a:rPr>
              <a:t> </a:t>
            </a:r>
            <a:r>
              <a:rPr kumimoji="0" sz="1800" b="1" i="0" u="none" strike="noStrike" kern="1200" cap="none" spc="0" normalizeH="0" baseline="0" noProof="0" dirty="0">
                <a:ln>
                  <a:noFill/>
                </a:ln>
                <a:solidFill>
                  <a:srgbClr val="FF0000"/>
                </a:solidFill>
                <a:effectLst/>
                <a:uLnTx/>
                <a:uFillTx/>
                <a:latin typeface="Calibri"/>
                <a:cs typeface="Calibri"/>
              </a:rPr>
              <a:t>produkční</a:t>
            </a:r>
            <a:r>
              <a:rPr kumimoji="0" sz="1800" b="1" i="0" u="none" strike="noStrike" kern="1200" cap="none" spc="-70" normalizeH="0" baseline="0" noProof="0" dirty="0">
                <a:ln>
                  <a:noFill/>
                </a:ln>
                <a:solidFill>
                  <a:srgbClr val="FF0000"/>
                </a:solidFill>
                <a:effectLst/>
                <a:uLnTx/>
                <a:uFillTx/>
                <a:latin typeface="Calibri"/>
                <a:cs typeface="Calibri"/>
              </a:rPr>
              <a:t> </a:t>
            </a:r>
            <a:r>
              <a:rPr kumimoji="0" sz="1800" b="1" i="0" u="none" strike="noStrike" kern="1200" cap="none" spc="-10" normalizeH="0" baseline="0" noProof="0" dirty="0">
                <a:ln>
                  <a:noFill/>
                </a:ln>
                <a:solidFill>
                  <a:srgbClr val="FF0000"/>
                </a:solidFill>
                <a:effectLst/>
                <a:uLnTx/>
                <a:uFillTx/>
                <a:latin typeface="Calibri"/>
                <a:cs typeface="Calibri"/>
              </a:rPr>
              <a:t>jednotka).</a:t>
            </a:r>
            <a:endParaRPr kumimoji="0" sz="1800" b="0" i="0" u="none" strike="noStrike" kern="1200" cap="none" spc="0" normalizeH="0" baseline="0" noProof="0" dirty="0">
              <a:ln>
                <a:noFill/>
              </a:ln>
              <a:solidFill>
                <a:prstClr val="black"/>
              </a:solidFill>
              <a:effectLst/>
              <a:uLnTx/>
              <a:uFillTx/>
              <a:latin typeface="Calibri"/>
              <a:cs typeface="Calibri"/>
            </a:endParaRPr>
          </a:p>
        </p:txBody>
      </p:sp>
      <p:sp>
        <p:nvSpPr>
          <p:cNvPr id="10" name="object 10"/>
          <p:cNvSpPr txBox="1"/>
          <p:nvPr/>
        </p:nvSpPr>
        <p:spPr>
          <a:xfrm>
            <a:off x="579221" y="4323333"/>
            <a:ext cx="6457315" cy="1671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cs typeface="Calibri"/>
              </a:rPr>
              <a:t>Žadatel:</a:t>
            </a:r>
            <a:endParaRPr kumimoji="0" sz="1800" b="0" i="0" u="none" strike="noStrike" kern="1200" cap="none" spc="0" normalizeH="0" baseline="0" noProof="0">
              <a:ln>
                <a:noFill/>
              </a:ln>
              <a:solidFill>
                <a:prstClr val="black"/>
              </a:solidFill>
              <a:effectLst/>
              <a:uLnTx/>
              <a:uFillTx/>
              <a:latin typeface="Calibri"/>
              <a:cs typeface="Calibri"/>
            </a:endParaRPr>
          </a:p>
          <a:p>
            <a:pPr marL="547370" marR="5080" lvl="0" indent="-262255" algn="l" defTabSz="914400" rtl="0" eaLnBrk="1" fontAlgn="auto" latinLnBrk="0" hangingPunct="1">
              <a:lnSpc>
                <a:spcPct val="100000"/>
              </a:lnSpc>
              <a:spcBef>
                <a:spcPts val="0"/>
              </a:spcBef>
              <a:spcAft>
                <a:spcPts val="0"/>
              </a:spcAft>
              <a:buClrTx/>
              <a:buSzTx/>
              <a:buFontTx/>
              <a:buNone/>
              <a:tabLst>
                <a:tab pos="547370"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musí</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dodržovat</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pravidla</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podmíněnosti</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uvedená</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a:t>
            </a:r>
            <a:r>
              <a:rPr kumimoji="0" sz="1800" b="0" i="0" u="none" strike="noStrike" kern="1200" cap="none" spc="-1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nařízení</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vlády </a:t>
            </a:r>
            <a:r>
              <a:rPr kumimoji="0" sz="1800" b="0" i="0" u="none" strike="noStrike" kern="1200" cap="none" spc="0" normalizeH="0" baseline="0" noProof="0" dirty="0">
                <a:ln>
                  <a:noFill/>
                </a:ln>
                <a:solidFill>
                  <a:prstClr val="black"/>
                </a:solidFill>
                <a:effectLst/>
                <a:uLnTx/>
                <a:uFillTx/>
                <a:latin typeface="Calibri"/>
                <a:cs typeface="Calibri"/>
              </a:rPr>
              <a:t>o</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stanovení</a:t>
            </a:r>
            <a:r>
              <a:rPr kumimoji="0" sz="1800" b="0" i="0" u="none" strike="noStrike" kern="1200" cap="none" spc="-5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některých</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podmínek</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pravidel</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podmíněnosti</a:t>
            </a:r>
            <a:r>
              <a:rPr kumimoji="0" sz="1800" b="0" i="0" u="none" strike="noStrike" kern="1200" cap="none" spc="-4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plateb zemědělcům</a:t>
            </a:r>
            <a:endParaRPr kumimoji="0" sz="1800" b="0" i="0" u="none" strike="noStrike" kern="1200" cap="none" spc="0" normalizeH="0" baseline="0" noProof="0">
              <a:ln>
                <a:noFill/>
              </a:ln>
              <a:solidFill>
                <a:prstClr val="black"/>
              </a:solidFill>
              <a:effectLst/>
              <a:uLnTx/>
              <a:uFillTx/>
              <a:latin typeface="Calibri"/>
              <a:cs typeface="Calibri"/>
            </a:endParaRPr>
          </a:p>
          <a:p>
            <a:pPr marL="547370" marR="210820" lvl="0" indent="-262255" algn="l" defTabSz="914400" rtl="0" eaLnBrk="1" fontAlgn="auto" latinLnBrk="0" hangingPunct="1">
              <a:lnSpc>
                <a:spcPct val="100000"/>
              </a:lnSpc>
              <a:spcBef>
                <a:spcPts val="0"/>
              </a:spcBef>
              <a:spcAft>
                <a:spcPts val="0"/>
              </a:spcAft>
              <a:buClrTx/>
              <a:buSzTx/>
              <a:buFontTx/>
              <a:buNone/>
              <a:tabLst>
                <a:tab pos="547370" algn="l"/>
              </a:tabLst>
              <a:defRPr/>
            </a:pPr>
            <a:r>
              <a:rPr kumimoji="0" sz="1800" b="0" i="0" u="none" strike="noStrike" kern="1200" cap="none" spc="-50" normalizeH="0" baseline="0" noProof="0" dirty="0">
                <a:ln>
                  <a:noFill/>
                </a:ln>
                <a:solidFill>
                  <a:prstClr val="black"/>
                </a:solidFill>
                <a:effectLst/>
                <a:uLnTx/>
                <a:uFillTx/>
                <a:latin typeface="Arial"/>
                <a:cs typeface="Arial"/>
              </a:rPr>
              <a:t>•</a:t>
            </a:r>
            <a:r>
              <a:rPr kumimoji="0" sz="1800" b="0" i="0" u="none" strike="noStrike" kern="1200" cap="none" spc="0" normalizeH="0" baseline="0" noProof="0" dirty="0">
                <a:ln>
                  <a:noFill/>
                </a:ln>
                <a:solidFill>
                  <a:prstClr val="black"/>
                </a:solidFill>
                <a:effectLst/>
                <a:uLnTx/>
                <a:uFillTx/>
                <a:latin typeface="Arial"/>
                <a:cs typeface="Arial"/>
              </a:rPr>
              <a:t>	</a:t>
            </a:r>
            <a:r>
              <a:rPr kumimoji="0" sz="1800" b="0" i="0" u="none" strike="noStrike" kern="1200" cap="none" spc="0" normalizeH="0" baseline="0" noProof="0" dirty="0">
                <a:ln>
                  <a:noFill/>
                </a:ln>
                <a:solidFill>
                  <a:prstClr val="black"/>
                </a:solidFill>
                <a:effectLst/>
                <a:uLnTx/>
                <a:uFillTx/>
                <a:latin typeface="Calibri"/>
                <a:cs typeface="Calibri"/>
              </a:rPr>
              <a:t>musí</a:t>
            </a:r>
            <a:r>
              <a:rPr kumimoji="0" sz="1800" b="0" i="0" u="none" strike="noStrike" kern="1200" cap="none" spc="-50"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dodržovat</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podmínky</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minimálních požadavků</a:t>
            </a:r>
            <a:r>
              <a:rPr kumimoji="0" sz="1800" b="0" i="0" u="none" strike="noStrike" kern="1200" cap="none" spc="-4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pro</a:t>
            </a:r>
            <a:r>
              <a:rPr kumimoji="0" sz="1800" b="0" i="0" u="none" strike="noStrike" kern="1200" cap="none" spc="-2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použití </a:t>
            </a:r>
            <a:r>
              <a:rPr kumimoji="0" sz="1800" b="0" i="0" u="none" strike="noStrike" kern="1200" cap="none" spc="0" normalizeH="0" baseline="0" noProof="0" dirty="0">
                <a:ln>
                  <a:noFill/>
                </a:ln>
                <a:solidFill>
                  <a:prstClr val="black"/>
                </a:solidFill>
                <a:effectLst/>
                <a:uLnTx/>
                <a:uFillTx/>
                <a:latin typeface="Calibri"/>
                <a:cs typeface="Calibri"/>
              </a:rPr>
              <a:t>hnojiv</a:t>
            </a:r>
            <a:r>
              <a:rPr kumimoji="0" sz="1800" b="0" i="0" u="none" strike="noStrike" kern="1200" cap="none" spc="-3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a</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POR,</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na</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DPB</a:t>
            </a:r>
            <a:r>
              <a:rPr kumimoji="0" sz="1800" b="0" i="0" u="none" strike="noStrike" kern="1200" cap="none" spc="-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vedených</a:t>
            </a:r>
            <a:r>
              <a:rPr kumimoji="0" sz="1800" b="0" i="0" u="none" strike="noStrike" kern="1200" cap="none" spc="-20"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v</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0" normalizeH="0" baseline="0" noProof="0" dirty="0">
                <a:ln>
                  <a:noFill/>
                </a:ln>
                <a:solidFill>
                  <a:prstClr val="black"/>
                </a:solidFill>
                <a:effectLst/>
                <a:uLnTx/>
                <a:uFillTx/>
                <a:latin typeface="Calibri"/>
                <a:cs typeface="Calibri"/>
              </a:rPr>
              <a:t>LPIS na</a:t>
            </a:r>
            <a:r>
              <a:rPr kumimoji="0" sz="1800" b="0" i="0" u="none" strike="noStrike" kern="1200" cap="none" spc="-15" normalizeH="0" baseline="0" noProof="0" dirty="0">
                <a:ln>
                  <a:noFill/>
                </a:ln>
                <a:solidFill>
                  <a:prstClr val="black"/>
                </a:solidFill>
                <a:effectLst/>
                <a:uLnTx/>
                <a:uFillTx/>
                <a:latin typeface="Calibri"/>
                <a:cs typeface="Calibri"/>
              </a:rPr>
              <a:t> </a:t>
            </a:r>
            <a:r>
              <a:rPr kumimoji="0" sz="1800" b="0" i="0" u="none" strike="noStrike" kern="1200" cap="none" spc="-10" normalizeH="0" baseline="0" noProof="0" dirty="0">
                <a:ln>
                  <a:noFill/>
                </a:ln>
                <a:solidFill>
                  <a:prstClr val="black"/>
                </a:solidFill>
                <a:effectLst/>
                <a:uLnTx/>
                <a:uFillTx/>
                <a:latin typeface="Calibri"/>
                <a:cs typeface="Calibri"/>
              </a:rPr>
              <a:t>žadatele</a:t>
            </a:r>
            <a:endParaRPr kumimoji="0" sz="1800" b="0" i="0" u="none" strike="noStrike" kern="1200" cap="none" spc="0" normalizeH="0" baseline="0" noProof="0">
              <a:ln>
                <a:noFill/>
              </a:ln>
              <a:solidFill>
                <a:prstClr val="black"/>
              </a:solidFill>
              <a:effectLst/>
              <a:uLnTx/>
              <a:uFillTx/>
              <a:latin typeface="Calibri"/>
              <a:cs typeface="Calibri"/>
            </a:endParaRPr>
          </a:p>
        </p:txBody>
      </p:sp>
      <p:grpSp>
        <p:nvGrpSpPr>
          <p:cNvPr id="11" name="object 11"/>
          <p:cNvGrpSpPr/>
          <p:nvPr/>
        </p:nvGrpSpPr>
        <p:grpSpPr>
          <a:xfrm>
            <a:off x="8544814" y="3532378"/>
            <a:ext cx="2704465" cy="2704465"/>
            <a:chOff x="8544814" y="3532378"/>
            <a:chExt cx="2704465" cy="2704465"/>
          </a:xfrm>
        </p:grpSpPr>
        <p:pic>
          <p:nvPicPr>
            <p:cNvPr id="12" name="object 12"/>
            <p:cNvPicPr/>
            <p:nvPr/>
          </p:nvPicPr>
          <p:blipFill>
            <a:blip r:embed="rId4" cstate="print"/>
            <a:stretch>
              <a:fillRect/>
            </a:stretch>
          </p:blipFill>
          <p:spPr>
            <a:xfrm>
              <a:off x="8551164" y="3538728"/>
              <a:ext cx="2691383" cy="2691384"/>
            </a:xfrm>
            <a:prstGeom prst="rect">
              <a:avLst/>
            </a:prstGeom>
          </p:spPr>
        </p:pic>
        <p:sp>
          <p:nvSpPr>
            <p:cNvPr id="13" name="object 13"/>
            <p:cNvSpPr/>
            <p:nvPr/>
          </p:nvSpPr>
          <p:spPr>
            <a:xfrm>
              <a:off x="8551164" y="3538728"/>
              <a:ext cx="2691765" cy="2691765"/>
            </a:xfrm>
            <a:custGeom>
              <a:avLst/>
              <a:gdLst/>
              <a:ahLst/>
              <a:cxnLst/>
              <a:rect l="l" t="t" r="r" b="b"/>
              <a:pathLst>
                <a:path w="2691765" h="2691765">
                  <a:moveTo>
                    <a:pt x="0" y="1345692"/>
                  </a:moveTo>
                  <a:lnTo>
                    <a:pt x="849" y="1297426"/>
                  </a:lnTo>
                  <a:lnTo>
                    <a:pt x="3378" y="1249588"/>
                  </a:lnTo>
                  <a:lnTo>
                    <a:pt x="7559" y="1202206"/>
                  </a:lnTo>
                  <a:lnTo>
                    <a:pt x="13363" y="1155308"/>
                  </a:lnTo>
                  <a:lnTo>
                    <a:pt x="20761" y="1108923"/>
                  </a:lnTo>
                  <a:lnTo>
                    <a:pt x="29726" y="1063079"/>
                  </a:lnTo>
                  <a:lnTo>
                    <a:pt x="40228" y="1017806"/>
                  </a:lnTo>
                  <a:lnTo>
                    <a:pt x="52239" y="973130"/>
                  </a:lnTo>
                  <a:lnTo>
                    <a:pt x="65730" y="929081"/>
                  </a:lnTo>
                  <a:lnTo>
                    <a:pt x="80674" y="885688"/>
                  </a:lnTo>
                  <a:lnTo>
                    <a:pt x="97042" y="842978"/>
                  </a:lnTo>
                  <a:lnTo>
                    <a:pt x="114805" y="800980"/>
                  </a:lnTo>
                  <a:lnTo>
                    <a:pt x="133935" y="759723"/>
                  </a:lnTo>
                  <a:lnTo>
                    <a:pt x="154403" y="719234"/>
                  </a:lnTo>
                  <a:lnTo>
                    <a:pt x="176181" y="679544"/>
                  </a:lnTo>
                  <a:lnTo>
                    <a:pt x="199240" y="640679"/>
                  </a:lnTo>
                  <a:lnTo>
                    <a:pt x="223552" y="602669"/>
                  </a:lnTo>
                  <a:lnTo>
                    <a:pt x="249089" y="565541"/>
                  </a:lnTo>
                  <a:lnTo>
                    <a:pt x="275822" y="529325"/>
                  </a:lnTo>
                  <a:lnTo>
                    <a:pt x="303722" y="494049"/>
                  </a:lnTo>
                  <a:lnTo>
                    <a:pt x="332762" y="459741"/>
                  </a:lnTo>
                  <a:lnTo>
                    <a:pt x="362912" y="426430"/>
                  </a:lnTo>
                  <a:lnTo>
                    <a:pt x="394144" y="394144"/>
                  </a:lnTo>
                  <a:lnTo>
                    <a:pt x="426430" y="362912"/>
                  </a:lnTo>
                  <a:lnTo>
                    <a:pt x="459741" y="332762"/>
                  </a:lnTo>
                  <a:lnTo>
                    <a:pt x="494049" y="303722"/>
                  </a:lnTo>
                  <a:lnTo>
                    <a:pt x="529325" y="275822"/>
                  </a:lnTo>
                  <a:lnTo>
                    <a:pt x="565541" y="249089"/>
                  </a:lnTo>
                  <a:lnTo>
                    <a:pt x="602669" y="223552"/>
                  </a:lnTo>
                  <a:lnTo>
                    <a:pt x="640679" y="199240"/>
                  </a:lnTo>
                  <a:lnTo>
                    <a:pt x="679544" y="176181"/>
                  </a:lnTo>
                  <a:lnTo>
                    <a:pt x="719234" y="154403"/>
                  </a:lnTo>
                  <a:lnTo>
                    <a:pt x="759723" y="133935"/>
                  </a:lnTo>
                  <a:lnTo>
                    <a:pt x="800980" y="114805"/>
                  </a:lnTo>
                  <a:lnTo>
                    <a:pt x="842978" y="97042"/>
                  </a:lnTo>
                  <a:lnTo>
                    <a:pt x="885688" y="80674"/>
                  </a:lnTo>
                  <a:lnTo>
                    <a:pt x="929081" y="65730"/>
                  </a:lnTo>
                  <a:lnTo>
                    <a:pt x="973130" y="52239"/>
                  </a:lnTo>
                  <a:lnTo>
                    <a:pt x="1017806" y="40228"/>
                  </a:lnTo>
                  <a:lnTo>
                    <a:pt x="1063079" y="29726"/>
                  </a:lnTo>
                  <a:lnTo>
                    <a:pt x="1108923" y="20761"/>
                  </a:lnTo>
                  <a:lnTo>
                    <a:pt x="1155308" y="13363"/>
                  </a:lnTo>
                  <a:lnTo>
                    <a:pt x="1202206" y="7559"/>
                  </a:lnTo>
                  <a:lnTo>
                    <a:pt x="1249588" y="3378"/>
                  </a:lnTo>
                  <a:lnTo>
                    <a:pt x="1297426" y="849"/>
                  </a:lnTo>
                  <a:lnTo>
                    <a:pt x="1345691" y="0"/>
                  </a:lnTo>
                  <a:lnTo>
                    <a:pt x="1393957" y="849"/>
                  </a:lnTo>
                  <a:lnTo>
                    <a:pt x="1441795" y="3378"/>
                  </a:lnTo>
                  <a:lnTo>
                    <a:pt x="1489177" y="7559"/>
                  </a:lnTo>
                  <a:lnTo>
                    <a:pt x="1536075" y="13363"/>
                  </a:lnTo>
                  <a:lnTo>
                    <a:pt x="1582460" y="20761"/>
                  </a:lnTo>
                  <a:lnTo>
                    <a:pt x="1628304" y="29726"/>
                  </a:lnTo>
                  <a:lnTo>
                    <a:pt x="1673577" y="40228"/>
                  </a:lnTo>
                  <a:lnTo>
                    <a:pt x="1718253" y="52239"/>
                  </a:lnTo>
                  <a:lnTo>
                    <a:pt x="1762302" y="65730"/>
                  </a:lnTo>
                  <a:lnTo>
                    <a:pt x="1805695" y="80674"/>
                  </a:lnTo>
                  <a:lnTo>
                    <a:pt x="1848405" y="97042"/>
                  </a:lnTo>
                  <a:lnTo>
                    <a:pt x="1890403" y="114805"/>
                  </a:lnTo>
                  <a:lnTo>
                    <a:pt x="1931660" y="133935"/>
                  </a:lnTo>
                  <a:lnTo>
                    <a:pt x="1972149" y="154403"/>
                  </a:lnTo>
                  <a:lnTo>
                    <a:pt x="2011839" y="176181"/>
                  </a:lnTo>
                  <a:lnTo>
                    <a:pt x="2050704" y="199240"/>
                  </a:lnTo>
                  <a:lnTo>
                    <a:pt x="2088714" y="223552"/>
                  </a:lnTo>
                  <a:lnTo>
                    <a:pt x="2125842" y="249089"/>
                  </a:lnTo>
                  <a:lnTo>
                    <a:pt x="2162058" y="275822"/>
                  </a:lnTo>
                  <a:lnTo>
                    <a:pt x="2197334" y="303722"/>
                  </a:lnTo>
                  <a:lnTo>
                    <a:pt x="2231642" y="332762"/>
                  </a:lnTo>
                  <a:lnTo>
                    <a:pt x="2264953" y="362912"/>
                  </a:lnTo>
                  <a:lnTo>
                    <a:pt x="2297239" y="394144"/>
                  </a:lnTo>
                  <a:lnTo>
                    <a:pt x="2328471" y="426430"/>
                  </a:lnTo>
                  <a:lnTo>
                    <a:pt x="2358621" y="459741"/>
                  </a:lnTo>
                  <a:lnTo>
                    <a:pt x="2387661" y="494049"/>
                  </a:lnTo>
                  <a:lnTo>
                    <a:pt x="2415561" y="529325"/>
                  </a:lnTo>
                  <a:lnTo>
                    <a:pt x="2442294" y="565541"/>
                  </a:lnTo>
                  <a:lnTo>
                    <a:pt x="2467831" y="602669"/>
                  </a:lnTo>
                  <a:lnTo>
                    <a:pt x="2492143" y="640679"/>
                  </a:lnTo>
                  <a:lnTo>
                    <a:pt x="2515202" y="679544"/>
                  </a:lnTo>
                  <a:lnTo>
                    <a:pt x="2536980" y="719234"/>
                  </a:lnTo>
                  <a:lnTo>
                    <a:pt x="2557448" y="759723"/>
                  </a:lnTo>
                  <a:lnTo>
                    <a:pt x="2576578" y="800980"/>
                  </a:lnTo>
                  <a:lnTo>
                    <a:pt x="2594341" y="842978"/>
                  </a:lnTo>
                  <a:lnTo>
                    <a:pt x="2610709" y="885688"/>
                  </a:lnTo>
                  <a:lnTo>
                    <a:pt x="2625653" y="929081"/>
                  </a:lnTo>
                  <a:lnTo>
                    <a:pt x="2639144" y="973130"/>
                  </a:lnTo>
                  <a:lnTo>
                    <a:pt x="2651155" y="1017806"/>
                  </a:lnTo>
                  <a:lnTo>
                    <a:pt x="2661657" y="1063079"/>
                  </a:lnTo>
                  <a:lnTo>
                    <a:pt x="2670622" y="1108923"/>
                  </a:lnTo>
                  <a:lnTo>
                    <a:pt x="2678020" y="1155308"/>
                  </a:lnTo>
                  <a:lnTo>
                    <a:pt x="2683824" y="1202206"/>
                  </a:lnTo>
                  <a:lnTo>
                    <a:pt x="2688005" y="1249588"/>
                  </a:lnTo>
                  <a:lnTo>
                    <a:pt x="2690534" y="1297426"/>
                  </a:lnTo>
                  <a:lnTo>
                    <a:pt x="2691383" y="1345692"/>
                  </a:lnTo>
                  <a:lnTo>
                    <a:pt x="2690534" y="1393957"/>
                  </a:lnTo>
                  <a:lnTo>
                    <a:pt x="2688005" y="1441795"/>
                  </a:lnTo>
                  <a:lnTo>
                    <a:pt x="2683824" y="1489177"/>
                  </a:lnTo>
                  <a:lnTo>
                    <a:pt x="2678020" y="1536075"/>
                  </a:lnTo>
                  <a:lnTo>
                    <a:pt x="2670622" y="1582460"/>
                  </a:lnTo>
                  <a:lnTo>
                    <a:pt x="2661657" y="1628304"/>
                  </a:lnTo>
                  <a:lnTo>
                    <a:pt x="2651155" y="1673577"/>
                  </a:lnTo>
                  <a:lnTo>
                    <a:pt x="2639144" y="1718253"/>
                  </a:lnTo>
                  <a:lnTo>
                    <a:pt x="2625653" y="1762302"/>
                  </a:lnTo>
                  <a:lnTo>
                    <a:pt x="2610709" y="1805695"/>
                  </a:lnTo>
                  <a:lnTo>
                    <a:pt x="2594341" y="1848405"/>
                  </a:lnTo>
                  <a:lnTo>
                    <a:pt x="2576578" y="1890403"/>
                  </a:lnTo>
                  <a:lnTo>
                    <a:pt x="2557448" y="1931660"/>
                  </a:lnTo>
                  <a:lnTo>
                    <a:pt x="2536980" y="1972149"/>
                  </a:lnTo>
                  <a:lnTo>
                    <a:pt x="2515202" y="2011839"/>
                  </a:lnTo>
                  <a:lnTo>
                    <a:pt x="2492143" y="2050704"/>
                  </a:lnTo>
                  <a:lnTo>
                    <a:pt x="2467831" y="2088714"/>
                  </a:lnTo>
                  <a:lnTo>
                    <a:pt x="2442294" y="2125842"/>
                  </a:lnTo>
                  <a:lnTo>
                    <a:pt x="2415561" y="2162058"/>
                  </a:lnTo>
                  <a:lnTo>
                    <a:pt x="2387661" y="2197334"/>
                  </a:lnTo>
                  <a:lnTo>
                    <a:pt x="2358621" y="2231642"/>
                  </a:lnTo>
                  <a:lnTo>
                    <a:pt x="2328471" y="2264953"/>
                  </a:lnTo>
                  <a:lnTo>
                    <a:pt x="2297239" y="2297239"/>
                  </a:lnTo>
                  <a:lnTo>
                    <a:pt x="2264953" y="2328471"/>
                  </a:lnTo>
                  <a:lnTo>
                    <a:pt x="2231642" y="2358621"/>
                  </a:lnTo>
                  <a:lnTo>
                    <a:pt x="2197334" y="2387661"/>
                  </a:lnTo>
                  <a:lnTo>
                    <a:pt x="2162058" y="2415561"/>
                  </a:lnTo>
                  <a:lnTo>
                    <a:pt x="2125842" y="2442294"/>
                  </a:lnTo>
                  <a:lnTo>
                    <a:pt x="2088714" y="2467831"/>
                  </a:lnTo>
                  <a:lnTo>
                    <a:pt x="2050704" y="2492143"/>
                  </a:lnTo>
                  <a:lnTo>
                    <a:pt x="2011839" y="2515202"/>
                  </a:lnTo>
                  <a:lnTo>
                    <a:pt x="1972149" y="2536980"/>
                  </a:lnTo>
                  <a:lnTo>
                    <a:pt x="1931660" y="2557448"/>
                  </a:lnTo>
                  <a:lnTo>
                    <a:pt x="1890403" y="2576578"/>
                  </a:lnTo>
                  <a:lnTo>
                    <a:pt x="1848405" y="2594341"/>
                  </a:lnTo>
                  <a:lnTo>
                    <a:pt x="1805695" y="2610709"/>
                  </a:lnTo>
                  <a:lnTo>
                    <a:pt x="1762302" y="2625653"/>
                  </a:lnTo>
                  <a:lnTo>
                    <a:pt x="1718253" y="2639144"/>
                  </a:lnTo>
                  <a:lnTo>
                    <a:pt x="1673577" y="2651155"/>
                  </a:lnTo>
                  <a:lnTo>
                    <a:pt x="1628304" y="2661657"/>
                  </a:lnTo>
                  <a:lnTo>
                    <a:pt x="1582460" y="2670622"/>
                  </a:lnTo>
                  <a:lnTo>
                    <a:pt x="1536075" y="2678020"/>
                  </a:lnTo>
                  <a:lnTo>
                    <a:pt x="1489177" y="2683824"/>
                  </a:lnTo>
                  <a:lnTo>
                    <a:pt x="1441795" y="2688005"/>
                  </a:lnTo>
                  <a:lnTo>
                    <a:pt x="1393957" y="2690534"/>
                  </a:lnTo>
                  <a:lnTo>
                    <a:pt x="1345691" y="2691384"/>
                  </a:lnTo>
                  <a:lnTo>
                    <a:pt x="1297426" y="2690534"/>
                  </a:lnTo>
                  <a:lnTo>
                    <a:pt x="1249588" y="2688005"/>
                  </a:lnTo>
                  <a:lnTo>
                    <a:pt x="1202206" y="2683824"/>
                  </a:lnTo>
                  <a:lnTo>
                    <a:pt x="1155308" y="2678020"/>
                  </a:lnTo>
                  <a:lnTo>
                    <a:pt x="1108923" y="2670622"/>
                  </a:lnTo>
                  <a:lnTo>
                    <a:pt x="1063079" y="2661657"/>
                  </a:lnTo>
                  <a:lnTo>
                    <a:pt x="1017806" y="2651155"/>
                  </a:lnTo>
                  <a:lnTo>
                    <a:pt x="973130" y="2639144"/>
                  </a:lnTo>
                  <a:lnTo>
                    <a:pt x="929081" y="2625653"/>
                  </a:lnTo>
                  <a:lnTo>
                    <a:pt x="885688" y="2610709"/>
                  </a:lnTo>
                  <a:lnTo>
                    <a:pt x="842978" y="2594341"/>
                  </a:lnTo>
                  <a:lnTo>
                    <a:pt x="800980" y="2576578"/>
                  </a:lnTo>
                  <a:lnTo>
                    <a:pt x="759723" y="2557448"/>
                  </a:lnTo>
                  <a:lnTo>
                    <a:pt x="719234" y="2536980"/>
                  </a:lnTo>
                  <a:lnTo>
                    <a:pt x="679544" y="2515202"/>
                  </a:lnTo>
                  <a:lnTo>
                    <a:pt x="640679" y="2492143"/>
                  </a:lnTo>
                  <a:lnTo>
                    <a:pt x="602669" y="2467831"/>
                  </a:lnTo>
                  <a:lnTo>
                    <a:pt x="565541" y="2442294"/>
                  </a:lnTo>
                  <a:lnTo>
                    <a:pt x="529325" y="2415561"/>
                  </a:lnTo>
                  <a:lnTo>
                    <a:pt x="494049" y="2387661"/>
                  </a:lnTo>
                  <a:lnTo>
                    <a:pt x="459741" y="2358621"/>
                  </a:lnTo>
                  <a:lnTo>
                    <a:pt x="426430" y="2328471"/>
                  </a:lnTo>
                  <a:lnTo>
                    <a:pt x="394144" y="2297239"/>
                  </a:lnTo>
                  <a:lnTo>
                    <a:pt x="362912" y="2264953"/>
                  </a:lnTo>
                  <a:lnTo>
                    <a:pt x="332762" y="2231642"/>
                  </a:lnTo>
                  <a:lnTo>
                    <a:pt x="303722" y="2197334"/>
                  </a:lnTo>
                  <a:lnTo>
                    <a:pt x="275822" y="2162058"/>
                  </a:lnTo>
                  <a:lnTo>
                    <a:pt x="249089" y="2125842"/>
                  </a:lnTo>
                  <a:lnTo>
                    <a:pt x="223552" y="2088714"/>
                  </a:lnTo>
                  <a:lnTo>
                    <a:pt x="199240" y="2050704"/>
                  </a:lnTo>
                  <a:lnTo>
                    <a:pt x="176181" y="2011839"/>
                  </a:lnTo>
                  <a:lnTo>
                    <a:pt x="154403" y="1972149"/>
                  </a:lnTo>
                  <a:lnTo>
                    <a:pt x="133935" y="1931660"/>
                  </a:lnTo>
                  <a:lnTo>
                    <a:pt x="114805" y="1890403"/>
                  </a:lnTo>
                  <a:lnTo>
                    <a:pt x="97042" y="1848405"/>
                  </a:lnTo>
                  <a:lnTo>
                    <a:pt x="80674" y="1805695"/>
                  </a:lnTo>
                  <a:lnTo>
                    <a:pt x="65730" y="1762302"/>
                  </a:lnTo>
                  <a:lnTo>
                    <a:pt x="52239" y="1718253"/>
                  </a:lnTo>
                  <a:lnTo>
                    <a:pt x="40228" y="1673577"/>
                  </a:lnTo>
                  <a:lnTo>
                    <a:pt x="29726" y="1628304"/>
                  </a:lnTo>
                  <a:lnTo>
                    <a:pt x="20761" y="1582460"/>
                  </a:lnTo>
                  <a:lnTo>
                    <a:pt x="13363" y="1536075"/>
                  </a:lnTo>
                  <a:lnTo>
                    <a:pt x="7559" y="1489177"/>
                  </a:lnTo>
                  <a:lnTo>
                    <a:pt x="3378" y="1441795"/>
                  </a:lnTo>
                  <a:lnTo>
                    <a:pt x="849" y="1393957"/>
                  </a:lnTo>
                  <a:lnTo>
                    <a:pt x="0" y="1345692"/>
                  </a:lnTo>
                  <a:close/>
                </a:path>
              </a:pathLst>
            </a:custGeom>
            <a:ln w="12700">
              <a:solidFill>
                <a:srgbClr val="00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p:grpSp>
    </p:spTree>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1284</TotalTime>
  <Words>8995</Words>
  <Application>Microsoft Office PowerPoint</Application>
  <PresentationFormat>Širokoúhlá obrazovka</PresentationFormat>
  <Paragraphs>1297</Paragraphs>
  <Slides>144</Slides>
  <Notes>0</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144</vt:i4>
      </vt:variant>
    </vt:vector>
  </HeadingPairs>
  <TitlesOfParts>
    <vt:vector size="157" baseType="lpstr">
      <vt:lpstr>Arial</vt:lpstr>
      <vt:lpstr>Calibri</vt:lpstr>
      <vt:lpstr>Corbel</vt:lpstr>
      <vt:lpstr>DejaVu Sans</vt:lpstr>
      <vt:lpstr>Gill Sans MT</vt:lpstr>
      <vt:lpstr>MNTTGT+Calibri Light</vt:lpstr>
      <vt:lpstr>Palatino Linotype</vt:lpstr>
      <vt:lpstr>Symbol</vt:lpstr>
      <vt:lpstr>TimesNewRomanPSMT</vt:lpstr>
      <vt:lpstr>Wingdings</vt:lpstr>
      <vt:lpstr>Galerie</vt:lpstr>
      <vt:lpstr>Office Theme</vt:lpstr>
      <vt:lpstr>1_Office Theme</vt:lpstr>
      <vt:lpstr>Prezentace aplikace PowerPoint</vt:lpstr>
      <vt:lpstr>SZP 2023 - 2027</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VYJEDNÁVÁNÍ S EK – PROBLEMATICKÉ BODY </vt:lpstr>
      <vt:lpstr>   Podmínky standardů dobrého zemědělského a environmentálního stavu půdy v novém období SZP  </vt:lpstr>
      <vt:lpstr>Podmínky, které zůstávají stejné</vt:lpstr>
      <vt:lpstr>Nové DZES</vt:lpstr>
      <vt:lpstr>DZES 6 Minimální pokryv půdy pro zamezení vzniku holé půdy  </vt:lpstr>
      <vt:lpstr>DZES 6 Minimální pokryv půdy pro zamezení vzniku holé půdy  </vt:lpstr>
      <vt:lpstr>DZES 6 Minimální pokryv půdy pro zamezení vzniku holé půdy</vt:lpstr>
      <vt:lpstr>DZES 7 Střídání plodin na orné půdě  </vt:lpstr>
      <vt:lpstr>DZES 7 Střídání plodin na orné půdě</vt:lpstr>
      <vt:lpstr>DZES 7 Střídání plodin na orné půdě</vt:lpstr>
      <vt:lpstr>DZES 7 Střídání plodin na orné půdě</vt:lpstr>
      <vt:lpstr>DZES 7 Střídání plodin na orné půdě</vt:lpstr>
      <vt:lpstr>Plodiny pro ochranný pás</vt:lpstr>
      <vt:lpstr>DZES 8 Minimální podíl z výměry zemědělského podniku vyhrazený pro neprodukční plochy,  zachování krajinných prvků a zákaz ořezu keřů a stromů v období hnízdění a odchovu ptáků  </vt:lpstr>
      <vt:lpstr>Minimální podíl z výměry zemědělského podniku vyhrazený pro neprodukční plochy</vt:lpstr>
      <vt:lpstr>Neprodukční plochy</vt:lpstr>
      <vt:lpstr>Neprodukční plochy</vt:lpstr>
      <vt:lpstr>Neprodukční plochy</vt:lpstr>
      <vt:lpstr>Přehled váhových koeficientů</vt:lpstr>
      <vt:lpstr>Krajinné prvky, včetně zákazu ořezu keřů a stromů </vt:lpstr>
      <vt:lpstr>Krajinné prvky, včetně zákazu ořezu keřů a stromů </vt:lpstr>
      <vt:lpstr>Prezentace aplikace PowerPoint</vt:lpstr>
      <vt:lpstr>Prezentace aplikace PowerPoint</vt:lpstr>
      <vt:lpstr>Prezentace aplikace PowerPoint</vt:lpstr>
      <vt:lpstr>Aktivní zemědělec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SCHÉMATA PRO KLIMA A ŽIVOTNÍ PROSTŘEDÍ</vt:lpstr>
      <vt:lpstr>SCHÉMATA PRO KLIMA A ŽIVOTNÍ PROSTŘEDÍ</vt:lpstr>
      <vt:lpstr>Prezentace aplikace PowerPoint</vt:lpstr>
      <vt:lpstr>ZÁKLADNÍ CELOFAREMNÍ EKOPLATBA</vt:lpstr>
      <vt:lpstr>ZÁKLADNÍ CELOFAREMNÍ EKOPLATBA -T</vt:lpstr>
      <vt:lpstr>ZÁKLADNÍ CELOFAREMNÍ EKOPLATBA -T</vt:lpstr>
      <vt:lpstr>ZÁKLADNÍ CELOFAREMNÍEKOPLATBA -T</vt:lpstr>
      <vt:lpstr>ZÁKLADNÍ CELOFAREMNÍ EKOPLATBA -T</vt:lpstr>
      <vt:lpstr>ZÁKLADNÍ CELOFAREMNÍ EKOPLATBA-T</vt:lpstr>
      <vt:lpstr>ZÁKLADNÍ CELOFAREMNÍ EKOPLATBA -T</vt:lpstr>
      <vt:lpstr>ZÁKLADNÍ CELOFAREMNÍ EKOPLATBA - G</vt:lpstr>
      <vt:lpstr>ZÁKLADNÍ CELOFAREMNÍ EKOPLATBA - R</vt:lpstr>
      <vt:lpstr>ZÁKLADNÍ CELOFAREMNÍ EKOPLATBA - R</vt:lpstr>
      <vt:lpstr>ZÁKLADNÍ CELOFAREMNÍ EKOPLATBA - R</vt:lpstr>
      <vt:lpstr>ZÁKLADNÍ CELOFAREMNÍ EKOPLATBA - R</vt:lpstr>
      <vt:lpstr>Prezentace aplikace PowerPoint</vt:lpstr>
      <vt:lpstr>Prezentace aplikace PowerPoint</vt:lpstr>
      <vt:lpstr>Prezentace aplikace PowerPoint</vt:lpstr>
      <vt:lpstr>Prezentace aplikace PowerPoint</vt:lpstr>
      <vt:lpstr>Prezentace aplikace PowerPoint</vt:lpstr>
      <vt:lpstr>ZÁKLADNÍ CELOFAREMNÍ EKOPLATBA - R</vt:lpstr>
      <vt:lpstr>ZÁKLADNÍ CELOFAREMNÍ EKOPLATBA - R</vt:lpstr>
      <vt:lpstr>ZÁKLADNÍ CELOFAREMNÍ EKOPLATBA - R</vt:lpstr>
      <vt:lpstr>ZÁKLADNÍ CELOFAREMNÍ EKOPLATBA - R</vt:lpstr>
      <vt:lpstr>ZÁKLADNÍ CELOFAREMNÍ EKOPLATBA - R</vt:lpstr>
      <vt:lpstr>ZÁKLADNÍ CELOFAREMNÍ EKOPLATBA - R</vt:lpstr>
      <vt:lpstr>ZÁKLADNÍ CELOFAREMNÍ EKOPLATBA-U</vt:lpstr>
      <vt:lpstr>ZÁKLADNÍ CELOFAREMNÍ EKOPLATBA-U</vt:lpstr>
      <vt:lpstr>ZÁKLADNÍ CELOFAREMNÍEKOPLATBA-U</vt:lpstr>
      <vt:lpstr>Ohlašování úhorů (U) a umožnění změn z kultur G a T na U </vt:lpstr>
      <vt:lpstr>Ohlašování úhorů (U) a umožnění změn z kultur G a T na U </vt:lpstr>
      <vt:lpstr>Ohlašování úhorů (U) a umožnění změn z kultur G a T na U </vt:lpstr>
      <vt:lpstr>Ohlašování úhorů (U) a umožnění změn z kultur G a T na U </vt:lpstr>
      <vt:lpstr>Ohlašování úhorů (U) a umožnění změn z kultur G a T na U </vt:lpstr>
      <vt:lpstr>ZÁKLADNÍ CELOFAREMNÍ EKOPLATBA – R, U, G </vt:lpstr>
      <vt:lpstr>ZÁKLADNÍ CELOFAREMNÍ EKOPLATBA - S</vt:lpstr>
      <vt:lpstr>ZÁKLADNÍ CELOFAREMNÍ EKOPLATBA -V</vt:lpstr>
      <vt:lpstr>ZÁKLADNÍ CELOFAREMNÍ EKOPLATBA - C</vt:lpstr>
      <vt:lpstr>ZÁKLADNÍ CELOFAREMNÍ EKOPLATBA – J, P </vt:lpstr>
      <vt:lpstr>ZÁKLADNÍ CELOFAREMNÍ EKOPLATBA – D,K</vt:lpstr>
      <vt:lpstr>PRÉMIOVÁ CELOFAREMNÍ EKOPLATBA</vt:lpstr>
      <vt:lpstr>PRÉMIOVÁ CELOFAREMNÍ EKOPLATBA</vt:lpstr>
      <vt:lpstr>EKOPLATBA - PRECIZNÍ ZEMĚDĚLSTVÍ</vt:lpstr>
      <vt:lpstr>EKOPLATBA - PRECIZNÍ ZEMĚDĚLSTVÍ</vt:lpstr>
      <vt:lpstr>EKOPLATBA - PRECIZNÍ ZEMĚDĚLSTVÍ</vt:lpstr>
      <vt:lpstr>EKOPLATBA - PRECIZNÍ ZEMĚDĚLSTVÍ</vt:lpstr>
      <vt:lpstr>EKOPLATBA - PRECIZNÍ ZEMĚDĚLSTVÍ</vt:lpstr>
      <vt:lpstr>EKOPLATBA - PRECIZNÍ ZEMĚDĚLSTVÍ</vt:lpstr>
      <vt:lpstr>PODMÍNĚNOST</vt:lpstr>
      <vt:lpstr>Prezentace aplikace PowerPoint</vt:lpstr>
      <vt:lpstr>Prezentace aplikace PowerPoint</vt:lpstr>
      <vt:lpstr>Agroenvironmentálně-klimatická opatření (AEKO)</vt:lpstr>
      <vt:lpstr>Agroenvironmentálně-klimatická opatření (AEKO)</vt:lpstr>
      <vt:lpstr>Podpatření Zatravňování orné půdy</vt:lpstr>
      <vt:lpstr>Podpatření Ošetřování extenzivních travních porostů</vt:lpstr>
      <vt:lpstr>Podpatření Ošetřování extenzivních travních porostů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Podrobnější informace lze získat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Podmínky standardů dobrého zemědělského a environmentálního stavu půdy v novém období SZP</dc:title>
  <dc:creator>Jarka</dc:creator>
  <cp:lastModifiedBy>Účet Microsoft</cp:lastModifiedBy>
  <cp:revision>45</cp:revision>
  <dcterms:created xsi:type="dcterms:W3CDTF">2023-01-15T10:34:45Z</dcterms:created>
  <dcterms:modified xsi:type="dcterms:W3CDTF">2023-01-20T08:20:32Z</dcterms:modified>
</cp:coreProperties>
</file>