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9" r:id="rId1"/>
    <p:sldMasterId id="2147483796" r:id="rId2"/>
  </p:sldMasterIdLst>
  <p:notesMasterIdLst>
    <p:notesMasterId r:id="rId105"/>
  </p:notesMasterIdLst>
  <p:sldIdLst>
    <p:sldId id="256" r:id="rId3"/>
    <p:sldId id="257" r:id="rId4"/>
    <p:sldId id="368" r:id="rId5"/>
    <p:sldId id="258" r:id="rId6"/>
    <p:sldId id="351" r:id="rId7"/>
    <p:sldId id="352" r:id="rId8"/>
    <p:sldId id="404" r:id="rId9"/>
    <p:sldId id="405" r:id="rId10"/>
    <p:sldId id="406" r:id="rId11"/>
    <p:sldId id="568" r:id="rId12"/>
    <p:sldId id="567" r:id="rId13"/>
    <p:sldId id="407" r:id="rId14"/>
    <p:sldId id="259" r:id="rId15"/>
    <p:sldId id="364" r:id="rId16"/>
    <p:sldId id="260" r:id="rId17"/>
    <p:sldId id="261" r:id="rId18"/>
    <p:sldId id="262" r:id="rId19"/>
    <p:sldId id="263" r:id="rId20"/>
    <p:sldId id="264" r:id="rId21"/>
    <p:sldId id="265" r:id="rId22"/>
    <p:sldId id="266" r:id="rId23"/>
    <p:sldId id="564" r:id="rId24"/>
    <p:sldId id="569" r:id="rId25"/>
    <p:sldId id="267" r:id="rId26"/>
    <p:sldId id="268" r:id="rId27"/>
    <p:sldId id="269" r:id="rId28"/>
    <p:sldId id="270" r:id="rId29"/>
    <p:sldId id="271" r:id="rId30"/>
    <p:sldId id="272" r:id="rId31"/>
    <p:sldId id="366" r:id="rId32"/>
    <p:sldId id="273" r:id="rId33"/>
    <p:sldId id="275" r:id="rId34"/>
    <p:sldId id="354" r:id="rId35"/>
    <p:sldId id="276" r:id="rId36"/>
    <p:sldId id="367" r:id="rId37"/>
    <p:sldId id="277" r:id="rId38"/>
    <p:sldId id="278" r:id="rId39"/>
    <p:sldId id="279" r:id="rId40"/>
    <p:sldId id="280" r:id="rId41"/>
    <p:sldId id="281" r:id="rId42"/>
    <p:sldId id="401" r:id="rId43"/>
    <p:sldId id="402" r:id="rId44"/>
    <p:sldId id="473" r:id="rId45"/>
    <p:sldId id="474" r:id="rId46"/>
    <p:sldId id="399" r:id="rId47"/>
    <p:sldId id="294" r:id="rId48"/>
    <p:sldId id="295" r:id="rId49"/>
    <p:sldId id="305" r:id="rId50"/>
    <p:sldId id="308" r:id="rId51"/>
    <p:sldId id="309" r:id="rId52"/>
    <p:sldId id="310" r:id="rId53"/>
    <p:sldId id="312" r:id="rId54"/>
    <p:sldId id="313" r:id="rId55"/>
    <p:sldId id="314" r:id="rId56"/>
    <p:sldId id="475" r:id="rId57"/>
    <p:sldId id="476" r:id="rId58"/>
    <p:sldId id="358" r:id="rId59"/>
    <p:sldId id="477" r:id="rId60"/>
    <p:sldId id="478" r:id="rId61"/>
    <p:sldId id="479" r:id="rId62"/>
    <p:sldId id="480" r:id="rId63"/>
    <p:sldId id="481" r:id="rId64"/>
    <p:sldId id="359" r:id="rId65"/>
    <p:sldId id="403" r:id="rId66"/>
    <p:sldId id="360" r:id="rId67"/>
    <p:sldId id="482" r:id="rId68"/>
    <p:sldId id="483" r:id="rId69"/>
    <p:sldId id="484" r:id="rId70"/>
    <p:sldId id="485" r:id="rId71"/>
    <p:sldId id="486" r:id="rId72"/>
    <p:sldId id="362" r:id="rId73"/>
    <p:sldId id="458" r:id="rId74"/>
    <p:sldId id="462" r:id="rId75"/>
    <p:sldId id="487" r:id="rId76"/>
    <p:sldId id="447" r:id="rId77"/>
    <p:sldId id="468" r:id="rId78"/>
    <p:sldId id="448" r:id="rId79"/>
    <p:sldId id="449" r:id="rId80"/>
    <p:sldId id="450" r:id="rId81"/>
    <p:sldId id="452" r:id="rId82"/>
    <p:sldId id="453" r:id="rId83"/>
    <p:sldId id="454" r:id="rId84"/>
    <p:sldId id="455" r:id="rId85"/>
    <p:sldId id="323" r:id="rId86"/>
    <p:sldId id="329" r:id="rId87"/>
    <p:sldId id="330" r:id="rId88"/>
    <p:sldId id="331" r:id="rId89"/>
    <p:sldId id="332" r:id="rId90"/>
    <p:sldId id="337" r:id="rId91"/>
    <p:sldId id="494" r:id="rId92"/>
    <p:sldId id="338" r:id="rId93"/>
    <p:sldId id="470" r:id="rId94"/>
    <p:sldId id="488" r:id="rId95"/>
    <p:sldId id="489" r:id="rId96"/>
    <p:sldId id="339" r:id="rId97"/>
    <p:sldId id="340" r:id="rId98"/>
    <p:sldId id="325" r:id="rId99"/>
    <p:sldId id="565" r:id="rId100"/>
    <p:sldId id="566" r:id="rId101"/>
    <p:sldId id="490" r:id="rId102"/>
    <p:sldId id="472" r:id="rId103"/>
    <p:sldId id="350" r:id="rId10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slava Šamsová" initials="JŠ" lastIdx="3" clrIdx="0">
    <p:extLst>
      <p:ext uri="{19B8F6BF-5375-455C-9EA6-DF929625EA0E}">
        <p15:presenceInfo xmlns:p15="http://schemas.microsoft.com/office/powerpoint/2012/main" userId="3fa93aff1ba8ff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3" autoAdjust="0"/>
    <p:restoredTop sz="94667" autoAdjust="0"/>
  </p:normalViewPr>
  <p:slideViewPr>
    <p:cSldViewPr snapToGrid="0">
      <p:cViewPr varScale="1">
        <p:scale>
          <a:sx n="84" d="100"/>
          <a:sy n="84" d="100"/>
        </p:scale>
        <p:origin x="648"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5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11T20:59:14.564" idx="1">
    <p:pos x="8662" y="0"/>
    <p:text/>
    <p:extLst>
      <p:ext uri="{C676402C-5697-4E1C-873F-D02D1690AC5C}">
        <p15:threadingInfo xmlns:p15="http://schemas.microsoft.com/office/powerpoint/2012/main" timeZoneBias="-120"/>
      </p:ext>
    </p:extLst>
  </p:cm>
  <p:cm authorId="1" dt="2021-04-11T20:59:32.739" idx="2">
    <p:pos x="8739" y="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cs-CZ" sz="1800" b="0" strike="noStrike" spc="-1">
                <a:solidFill>
                  <a:srgbClr val="000000"/>
                </a:solidFill>
                <a:latin typeface="Trebuchet MS"/>
              </a:rPr>
              <a:t>Klikněte pro přesun snímku</a:t>
            </a:r>
          </a:p>
        </p:txBody>
      </p:sp>
      <p:sp>
        <p:nvSpPr>
          <p:cNvPr id="435" name="PlaceHolder 2"/>
          <p:cNvSpPr>
            <a:spLocks noGrp="1"/>
          </p:cNvSpPr>
          <p:nvPr>
            <p:ph type="body"/>
          </p:nvPr>
        </p:nvSpPr>
        <p:spPr>
          <a:xfrm>
            <a:off x="756000" y="5078520"/>
            <a:ext cx="6047640" cy="4811040"/>
          </a:xfrm>
          <a:prstGeom prst="rect">
            <a:avLst/>
          </a:prstGeom>
        </p:spPr>
        <p:txBody>
          <a:bodyPr lIns="0" tIns="0" rIns="0" bIns="0">
            <a:noAutofit/>
          </a:bodyPr>
          <a:lstStyle/>
          <a:p>
            <a:r>
              <a:rPr lang="cs-CZ" sz="2000" b="0" strike="noStrike" spc="-1">
                <a:latin typeface="Arial"/>
              </a:rPr>
              <a:t>Klikněte pro úpravu formátu komentářů</a:t>
            </a:r>
          </a:p>
        </p:txBody>
      </p:sp>
      <p:sp>
        <p:nvSpPr>
          <p:cNvPr id="436" name="PlaceHolder 3"/>
          <p:cNvSpPr>
            <a:spLocks noGrp="1"/>
          </p:cNvSpPr>
          <p:nvPr>
            <p:ph type="hdr"/>
          </p:nvPr>
        </p:nvSpPr>
        <p:spPr>
          <a:xfrm>
            <a:off x="0" y="0"/>
            <a:ext cx="3280680" cy="534240"/>
          </a:xfrm>
          <a:prstGeom prst="rect">
            <a:avLst/>
          </a:prstGeom>
        </p:spPr>
        <p:txBody>
          <a:bodyPr lIns="0" tIns="0" rIns="0" bIns="0">
            <a:noAutofit/>
          </a:bodyPr>
          <a:lstStyle/>
          <a:p>
            <a:r>
              <a:rPr lang="cs-CZ" sz="1400" b="0" strike="noStrike" spc="-1">
                <a:latin typeface="Times New Roman"/>
              </a:rPr>
              <a:t>&lt;záhlaví&gt;</a:t>
            </a:r>
          </a:p>
        </p:txBody>
      </p:sp>
      <p:sp>
        <p:nvSpPr>
          <p:cNvPr id="43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s-CZ" sz="1400" b="0" strike="noStrike" spc="-1">
                <a:latin typeface="Times New Roman"/>
              </a:rPr>
              <a:t>&lt;datum/čas&gt;</a:t>
            </a:r>
          </a:p>
        </p:txBody>
      </p:sp>
      <p:sp>
        <p:nvSpPr>
          <p:cNvPr id="43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s-CZ" sz="1400" b="0" strike="noStrike" spc="-1">
                <a:latin typeface="Times New Roman"/>
              </a:rPr>
              <a:t>&lt;zápatí&gt;</a:t>
            </a:r>
          </a:p>
        </p:txBody>
      </p:sp>
      <p:sp>
        <p:nvSpPr>
          <p:cNvPr id="43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E34FD7D6-6FF0-4E74-ABC2-F6DDC65201A8}" type="slidenum">
              <a:rPr lang="cs-CZ" sz="1400" b="0" strike="noStrike" spc="-1">
                <a:latin typeface="Times New Roman"/>
              </a:rPr>
              <a:t>‹#›</a:t>
            </a:fld>
            <a:endParaRPr lang="cs-CZ" sz="1400" b="0" strike="noStrike" spc="-1">
              <a:latin typeface="Times New Roman"/>
            </a:endParaRPr>
          </a:p>
        </p:txBody>
      </p:sp>
    </p:spTree>
    <p:extLst>
      <p:ext uri="{BB962C8B-B14F-4D97-AF65-F5344CB8AC3E}">
        <p14:creationId xmlns:p14="http://schemas.microsoft.com/office/powerpoint/2010/main" val="118952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085920"/>
          </a:xfrm>
          <a:prstGeom prst="rect">
            <a:avLst/>
          </a:prstGeom>
        </p:spPr>
        <p:txBody>
          <a:bodyPr>
            <a:noAutofit/>
          </a:bodyPr>
          <a:lstStyle/>
          <a:p>
            <a:endParaRPr lang="cs-CZ" sz="2000" b="0" strike="noStrike" spc="-1">
              <a:latin typeface="Arial"/>
            </a:endParaRPr>
          </a:p>
        </p:txBody>
      </p:sp>
      <p:sp>
        <p:nvSpPr>
          <p:cNvPr id="710"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A50FF7F5-F0A5-4FB8-8837-88E04838F676}" type="slidenum">
              <a:rPr lang="cs-CZ" sz="1200" b="0" strike="noStrike" spc="-1">
                <a:solidFill>
                  <a:srgbClr val="000000"/>
                </a:solidFill>
                <a:latin typeface="+mn-lt"/>
                <a:ea typeface="+mn-ea"/>
              </a:rPr>
              <a:t>1</a:t>
            </a:fld>
            <a:endParaRPr lang="cs-CZ" sz="1200" b="0" strike="noStrike" spc="-1">
              <a:latin typeface="Times New Roman"/>
            </a:endParaRPr>
          </a:p>
        </p:txBody>
      </p:sp>
    </p:spTree>
    <p:extLst>
      <p:ext uri="{BB962C8B-B14F-4D97-AF65-F5344CB8AC3E}">
        <p14:creationId xmlns:p14="http://schemas.microsoft.com/office/powerpoint/2010/main" val="439433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41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20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81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2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58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856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65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132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p:cNvSpPr>
            <a:spLocks noGrp="1" noRot="1" noChangeAspect="1"/>
          </p:cNvSpPr>
          <p:nvPr>
            <p:ph type="sldImg"/>
          </p:nvPr>
        </p:nvSpPr>
        <p:spPr>
          <a:xfrm>
            <a:off x="685800" y="1143000"/>
            <a:ext cx="5486400" cy="3086100"/>
          </a:xfrm>
          <a:prstGeom prst="rect">
            <a:avLst/>
          </a:prstGeom>
        </p:spPr>
      </p:sp>
      <p:sp>
        <p:nvSpPr>
          <p:cNvPr id="748" name="PlaceHolder 2"/>
          <p:cNvSpPr>
            <a:spLocks noGrp="1"/>
          </p:cNvSpPr>
          <p:nvPr>
            <p:ph type="body"/>
          </p:nvPr>
        </p:nvSpPr>
        <p:spPr>
          <a:xfrm>
            <a:off x="685800" y="4400640"/>
            <a:ext cx="5486040" cy="3085920"/>
          </a:xfrm>
          <a:prstGeom prst="rect">
            <a:avLst/>
          </a:prstGeom>
        </p:spPr>
        <p:txBody>
          <a:bodyPr>
            <a:noAutofit/>
          </a:bodyPr>
          <a:lstStyle/>
          <a:p>
            <a:endParaRPr lang="cs-CZ" sz="2000" b="0" strike="noStrike" spc="-1">
              <a:latin typeface="Arial"/>
            </a:endParaRPr>
          </a:p>
        </p:txBody>
      </p:sp>
      <p:sp>
        <p:nvSpPr>
          <p:cNvPr id="74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2CB0F952-99E8-4CC8-8F5A-9A4B17DF8BDD}" type="slidenum">
              <a:rPr lang="cs-CZ" sz="1200" b="0" strike="noStrike" spc="-1">
                <a:solidFill>
                  <a:srgbClr val="000000"/>
                </a:solidFill>
                <a:latin typeface="+mn-lt"/>
                <a:ea typeface="+mn-ea"/>
              </a:rPr>
              <a:t>88</a:t>
            </a:fld>
            <a:endParaRPr lang="cs-CZ" sz="1200" b="0" strike="noStrike" spc="-1">
              <a:latin typeface="Times New Roman"/>
            </a:endParaRPr>
          </a:p>
        </p:txBody>
      </p:sp>
    </p:spTree>
    <p:extLst>
      <p:ext uri="{BB962C8B-B14F-4D97-AF65-F5344CB8AC3E}">
        <p14:creationId xmlns:p14="http://schemas.microsoft.com/office/powerpoint/2010/main" val="2198533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PlaceHolder 1"/>
          <p:cNvSpPr>
            <a:spLocks noGrp="1" noRot="1" noChangeAspect="1"/>
          </p:cNvSpPr>
          <p:nvPr>
            <p:ph type="sldImg"/>
          </p:nvPr>
        </p:nvSpPr>
        <p:spPr>
          <a:xfrm>
            <a:off x="422275" y="1241425"/>
            <a:ext cx="5953125" cy="3349625"/>
          </a:xfrm>
          <a:prstGeom prst="rect">
            <a:avLst/>
          </a:prstGeom>
        </p:spPr>
      </p:sp>
      <p:sp>
        <p:nvSpPr>
          <p:cNvPr id="754" name="PlaceHolder 2"/>
          <p:cNvSpPr>
            <a:spLocks noGrp="1"/>
          </p:cNvSpPr>
          <p:nvPr>
            <p:ph type="body"/>
          </p:nvPr>
        </p:nvSpPr>
        <p:spPr>
          <a:xfrm>
            <a:off x="685800" y="4400640"/>
            <a:ext cx="5486040" cy="3085920"/>
          </a:xfrm>
          <a:prstGeom prst="rect">
            <a:avLst/>
          </a:prstGeom>
        </p:spPr>
        <p:txBody>
          <a:bodyPr>
            <a:noAutofit/>
          </a:bodyPr>
          <a:lstStyle/>
          <a:p>
            <a:pPr marL="216000" indent="-216000">
              <a:lnSpc>
                <a:spcPct val="100000"/>
              </a:lnSpc>
            </a:pPr>
            <a:r>
              <a:rPr lang="cs-CZ" sz="2000" b="0" strike="noStrike" spc="-1">
                <a:latin typeface="Arial"/>
              </a:rPr>
              <a:t>Vyjděte prosím z tohoto závěrečného snímku, který je přímo v prezentaci – upravte texty dle potřeby, vyměňte případně podkladovou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Toto řešení zachovává možnost výměny podkladového obrázku – více viz poznámka u titulního snímku.</a:t>
            </a:r>
          </a:p>
        </p:txBody>
      </p:sp>
      <p:sp>
        <p:nvSpPr>
          <p:cNvPr id="75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DA003CDD-FA38-4D69-A85C-C14A04C58B69}" type="slidenum">
              <a:rPr lang="cs-CZ" sz="1200" b="0" strike="noStrike" spc="-1">
                <a:solidFill>
                  <a:srgbClr val="000000"/>
                </a:solidFill>
                <a:latin typeface="+mn-lt"/>
                <a:ea typeface="+mn-ea"/>
              </a:rPr>
              <a:t>102</a:t>
            </a:fld>
            <a:endParaRPr lang="cs-CZ" sz="1200" b="0" strike="noStrike" spc="-1">
              <a:latin typeface="Times New Roman"/>
            </a:endParaRPr>
          </a:p>
        </p:txBody>
      </p:sp>
    </p:spTree>
    <p:extLst>
      <p:ext uri="{BB962C8B-B14F-4D97-AF65-F5344CB8AC3E}">
        <p14:creationId xmlns:p14="http://schemas.microsoft.com/office/powerpoint/2010/main" val="72846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bwMode="auto">
          <a:xfrm>
            <a:off x="217488" y="812800"/>
            <a:ext cx="7124700"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307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fld id="{C31FA0D3-A1AD-4069-B3D3-17AC6FA8B768}" type="slidenum">
              <a:rPr lang="cs-CZ" altLang="cs-CZ" smtClean="0">
                <a:latin typeface="Calibri" panose="020F0502020204030204" pitchFamily="34" charset="0"/>
              </a:rPr>
              <a:pPr/>
              <a:t>22</a:t>
            </a:fld>
            <a:endParaRPr lang="cs-CZ" altLang="cs-CZ">
              <a:latin typeface="Calibri" panose="020F0502020204030204" pitchFamily="34" charset="0"/>
            </a:endParaRPr>
          </a:p>
        </p:txBody>
      </p:sp>
    </p:spTree>
    <p:extLst>
      <p:ext uri="{BB962C8B-B14F-4D97-AF65-F5344CB8AC3E}">
        <p14:creationId xmlns:p14="http://schemas.microsoft.com/office/powerpoint/2010/main" val="417490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71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085920"/>
          </a:xfrm>
          <a:prstGeom prst="rect">
            <a:avLst/>
          </a:prstGeom>
        </p:spPr>
        <p:txBody>
          <a:bodyPr>
            <a:noAutofit/>
          </a:bodyPr>
          <a:lstStyle/>
          <a:p>
            <a:endParaRPr lang="cs-CZ" sz="2000" b="0" strike="noStrike" spc="-1">
              <a:latin typeface="Arial"/>
            </a:endParaRPr>
          </a:p>
        </p:txBody>
      </p:sp>
      <p:sp>
        <p:nvSpPr>
          <p:cNvPr id="743"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FD2672C6-414E-43CD-9111-13875B754C8E}" type="slidenum">
              <a:rPr lang="cs-CZ" sz="1300" b="0" strike="noStrike" spc="-1">
                <a:solidFill>
                  <a:srgbClr val="000000"/>
                </a:solidFill>
                <a:latin typeface="Verdana"/>
              </a:rPr>
              <a:t>51</a:t>
            </a:fld>
            <a:endParaRPr lang="cs-CZ" sz="1300" b="0" strike="noStrike" spc="-1">
              <a:latin typeface="Times New Roman"/>
            </a:endParaRPr>
          </a:p>
        </p:txBody>
      </p:sp>
    </p:spTree>
    <p:extLst>
      <p:ext uri="{BB962C8B-B14F-4D97-AF65-F5344CB8AC3E}">
        <p14:creationId xmlns:p14="http://schemas.microsoft.com/office/powerpoint/2010/main" val="298615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p:nvPr>
        </p:nvSpPr>
        <p:spPr/>
        <p:txBody>
          <a:bodyPr/>
          <a:lstStyle/>
          <a:p>
            <a:pPr algn="r"/>
            <a:fld id="{E34FD7D6-6FF0-4E74-ABC2-F6DDC65201A8}" type="slidenum">
              <a:rPr lang="cs-CZ" sz="1400" b="0" strike="noStrike" spc="-1" smtClean="0">
                <a:latin typeface="Times New Roman"/>
              </a:rPr>
              <a:t>53</a:t>
            </a:fld>
            <a:endParaRPr lang="cs-CZ" sz="1400" b="0" strike="noStrike" spc="-1">
              <a:latin typeface="Times New Roman"/>
            </a:endParaRPr>
          </a:p>
        </p:txBody>
      </p:sp>
    </p:spTree>
    <p:extLst>
      <p:ext uri="{BB962C8B-B14F-4D97-AF65-F5344CB8AC3E}">
        <p14:creationId xmlns:p14="http://schemas.microsoft.com/office/powerpoint/2010/main" val="214049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49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71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10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17488" y="812800"/>
            <a:ext cx="7124700" cy="40084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algn="r"/>
            <a:fld id="{E34FD7D6-6FF0-4E74-ABC2-F6DDC65201A8}" type="slidenum">
              <a:rPr lang="cs-CZ" sz="1400" b="0" strike="noStrike" spc="-1" smtClean="0">
                <a:latin typeface="Times New Roman"/>
              </a:rPr>
              <a:t>65</a:t>
            </a:fld>
            <a:endParaRPr lang="cs-CZ" sz="1400" b="0" strike="noStrike" spc="-1">
              <a:latin typeface="Times New Roman"/>
            </a:endParaRPr>
          </a:p>
        </p:txBody>
      </p:sp>
    </p:spTree>
    <p:extLst>
      <p:ext uri="{BB962C8B-B14F-4D97-AF65-F5344CB8AC3E}">
        <p14:creationId xmlns:p14="http://schemas.microsoft.com/office/powerpoint/2010/main" val="229244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5429880" y="2483640"/>
            <a:ext cx="3905280" cy="1416960"/>
          </a:xfrm>
          <a:prstGeom prst="rect">
            <a:avLst/>
          </a:prstGeom>
        </p:spPr>
        <p:txBody>
          <a:bodyPr lIns="0" tIns="0" rIns="0" bIns="0" anchor="ctr">
            <a:spAutoFit/>
          </a:bodyPr>
          <a:lstStyle/>
          <a:p>
            <a:endParaRPr lang="cs-CZ" sz="1800" b="0" strike="noStrike" spc="-1">
              <a:solidFill>
                <a:srgbClr val="000000"/>
              </a:solidFill>
              <a:latin typeface="Trebuchet MS"/>
            </a:endParaRPr>
          </a:p>
        </p:txBody>
      </p:sp>
      <p:sp>
        <p:nvSpPr>
          <p:cNvPr id="420" name="PlaceHolder 2"/>
          <p:cNvSpPr>
            <a:spLocks noGrp="1"/>
          </p:cNvSpPr>
          <p:nvPr>
            <p:ph type="body"/>
          </p:nvPr>
        </p:nvSpPr>
        <p:spPr>
          <a:xfrm>
            <a:off x="2856600" y="2484000"/>
            <a:ext cx="64789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21" name="PlaceHolder 3"/>
          <p:cNvSpPr>
            <a:spLocks noGrp="1"/>
          </p:cNvSpPr>
          <p:nvPr>
            <p:ph type="body"/>
          </p:nvPr>
        </p:nvSpPr>
        <p:spPr>
          <a:xfrm>
            <a:off x="2856600" y="3471120"/>
            <a:ext cx="64789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5429880" y="2483640"/>
            <a:ext cx="3905280" cy="1416960"/>
          </a:xfrm>
          <a:prstGeom prst="rect">
            <a:avLst/>
          </a:prstGeom>
        </p:spPr>
        <p:txBody>
          <a:bodyPr lIns="0" tIns="0" rIns="0" bIns="0" anchor="ctr">
            <a:spAutoFit/>
          </a:bodyPr>
          <a:lstStyle/>
          <a:p>
            <a:endParaRPr lang="cs-CZ" sz="1800" b="0" strike="noStrike" spc="-1">
              <a:solidFill>
                <a:srgbClr val="000000"/>
              </a:solidFill>
              <a:latin typeface="Trebuchet MS"/>
            </a:endParaRPr>
          </a:p>
        </p:txBody>
      </p:sp>
      <p:sp>
        <p:nvSpPr>
          <p:cNvPr id="423" name="PlaceHolder 2"/>
          <p:cNvSpPr>
            <a:spLocks noGrp="1"/>
          </p:cNvSpPr>
          <p:nvPr>
            <p:ph type="body"/>
          </p:nvPr>
        </p:nvSpPr>
        <p:spPr>
          <a:xfrm>
            <a:off x="2856600" y="2484000"/>
            <a:ext cx="31615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24" name="PlaceHolder 3"/>
          <p:cNvSpPr>
            <a:spLocks noGrp="1"/>
          </p:cNvSpPr>
          <p:nvPr>
            <p:ph type="body"/>
          </p:nvPr>
        </p:nvSpPr>
        <p:spPr>
          <a:xfrm>
            <a:off x="6176520" y="2484000"/>
            <a:ext cx="31615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25" name="PlaceHolder 4"/>
          <p:cNvSpPr>
            <a:spLocks noGrp="1"/>
          </p:cNvSpPr>
          <p:nvPr>
            <p:ph type="body"/>
          </p:nvPr>
        </p:nvSpPr>
        <p:spPr>
          <a:xfrm>
            <a:off x="2856600" y="3471120"/>
            <a:ext cx="31615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26" name="PlaceHolder 5"/>
          <p:cNvSpPr>
            <a:spLocks noGrp="1"/>
          </p:cNvSpPr>
          <p:nvPr>
            <p:ph type="body"/>
          </p:nvPr>
        </p:nvSpPr>
        <p:spPr>
          <a:xfrm>
            <a:off x="6176520" y="3471120"/>
            <a:ext cx="31615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7" name="PlaceHolder 1"/>
          <p:cNvSpPr>
            <a:spLocks noGrp="1"/>
          </p:cNvSpPr>
          <p:nvPr>
            <p:ph type="title"/>
          </p:nvPr>
        </p:nvSpPr>
        <p:spPr>
          <a:xfrm>
            <a:off x="5429880" y="2483640"/>
            <a:ext cx="3905280" cy="1416960"/>
          </a:xfrm>
          <a:prstGeom prst="rect">
            <a:avLst/>
          </a:prstGeom>
        </p:spPr>
        <p:txBody>
          <a:bodyPr lIns="0" tIns="0" rIns="0" bIns="0" anchor="ctr">
            <a:spAutoFit/>
          </a:bodyPr>
          <a:lstStyle/>
          <a:p>
            <a:endParaRPr lang="cs-CZ" sz="1800" b="0" strike="noStrike" spc="-1">
              <a:solidFill>
                <a:srgbClr val="000000"/>
              </a:solidFill>
              <a:latin typeface="Trebuchet MS"/>
            </a:endParaRPr>
          </a:p>
        </p:txBody>
      </p:sp>
      <p:sp>
        <p:nvSpPr>
          <p:cNvPr id="428" name="PlaceHolder 2"/>
          <p:cNvSpPr>
            <a:spLocks noGrp="1"/>
          </p:cNvSpPr>
          <p:nvPr>
            <p:ph type="body"/>
          </p:nvPr>
        </p:nvSpPr>
        <p:spPr>
          <a:xfrm>
            <a:off x="2856600" y="2484000"/>
            <a:ext cx="208584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29" name="PlaceHolder 3"/>
          <p:cNvSpPr>
            <a:spLocks noGrp="1"/>
          </p:cNvSpPr>
          <p:nvPr>
            <p:ph type="body"/>
          </p:nvPr>
        </p:nvSpPr>
        <p:spPr>
          <a:xfrm>
            <a:off x="5047200" y="2484000"/>
            <a:ext cx="208584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30" name="PlaceHolder 4"/>
          <p:cNvSpPr>
            <a:spLocks noGrp="1"/>
          </p:cNvSpPr>
          <p:nvPr>
            <p:ph type="body"/>
          </p:nvPr>
        </p:nvSpPr>
        <p:spPr>
          <a:xfrm>
            <a:off x="7237800" y="2484000"/>
            <a:ext cx="208584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31" name="PlaceHolder 5"/>
          <p:cNvSpPr>
            <a:spLocks noGrp="1"/>
          </p:cNvSpPr>
          <p:nvPr>
            <p:ph type="body"/>
          </p:nvPr>
        </p:nvSpPr>
        <p:spPr>
          <a:xfrm>
            <a:off x="2856600" y="3471120"/>
            <a:ext cx="208584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32" name="PlaceHolder 6"/>
          <p:cNvSpPr>
            <a:spLocks noGrp="1"/>
          </p:cNvSpPr>
          <p:nvPr>
            <p:ph type="body"/>
          </p:nvPr>
        </p:nvSpPr>
        <p:spPr>
          <a:xfrm>
            <a:off x="5047200" y="3471120"/>
            <a:ext cx="208584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33" name="PlaceHolder 7"/>
          <p:cNvSpPr>
            <a:spLocks noGrp="1"/>
          </p:cNvSpPr>
          <p:nvPr>
            <p:ph type="body"/>
          </p:nvPr>
        </p:nvSpPr>
        <p:spPr>
          <a:xfrm>
            <a:off x="7237800" y="3471120"/>
            <a:ext cx="208584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cs-CZ" sz="2400" b="0" strike="noStrike" spc="-1">
              <a:latin typeface="Times New Roman"/>
            </a:endParaRP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cs-CZ" sz="2400" b="0" strike="noStrike" spc="-1">
              <a:latin typeface="Times New Roman"/>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lgn="r">
              <a:lnSpc>
                <a:spcPct val="100000"/>
              </a:lnSpc>
            </a:pPr>
            <a:fld id="{FAC00699-668A-4915-A7AE-D870E59A0FBD}" type="slidenum">
              <a:rPr lang="cs-CZ" sz="900" b="0" strike="noStrike" spc="-1" smtClean="0">
                <a:solidFill>
                  <a:srgbClr val="A6B727"/>
                </a:solidFill>
                <a:latin typeface="Verdana"/>
              </a:rPr>
              <a:t>‹#›</a:t>
            </a:fld>
            <a:endParaRPr lang="cs-CZ" sz="900" b="0" strike="noStrike" spc="-1">
              <a:latin typeface="Times New Roman"/>
            </a:endParaRP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604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endParaRPr lang="cs-CZ" sz="2400" b="0" strike="noStrike" spc="-1">
              <a:latin typeface="Times New Roman"/>
            </a:endParaRPr>
          </a:p>
        </p:txBody>
      </p:sp>
      <p:sp>
        <p:nvSpPr>
          <p:cNvPr id="5" name="Footer Placeholder 4"/>
          <p:cNvSpPr>
            <a:spLocks noGrp="1"/>
          </p:cNvSpPr>
          <p:nvPr>
            <p:ph type="ftr" sz="quarter" idx="11"/>
          </p:nvPr>
        </p:nvSpPr>
        <p:spPr/>
        <p:txBody>
          <a:bodyPr/>
          <a:lstStyle/>
          <a:p>
            <a:endParaRPr lang="cs-CZ"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9A5DF58-F278-4D6C-96C4-B12B507F32B0}" type="slidenum">
              <a:rPr lang="cs-CZ" sz="900" b="0" strike="noStrike" spc="-1" smtClean="0">
                <a:solidFill>
                  <a:srgbClr val="A6B727"/>
                </a:solidFill>
                <a:latin typeface="Trebuchet MS"/>
              </a:rPr>
              <a:t>‹#›</a:t>
            </a:fld>
            <a:endParaRPr lang="cs-CZ" sz="900" b="0" strike="noStrike" spc="-1">
              <a:latin typeface="Times New Roman"/>
            </a:endParaRPr>
          </a:p>
        </p:txBody>
      </p:sp>
    </p:spTree>
    <p:extLst>
      <p:ext uri="{BB962C8B-B14F-4D97-AF65-F5344CB8AC3E}">
        <p14:creationId xmlns:p14="http://schemas.microsoft.com/office/powerpoint/2010/main" val="308031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cs-CZ"/>
              <a:t>Kliknutím lze upravit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endParaRPr lang="cs-CZ" sz="2400" b="0" strike="noStrike" spc="-1">
              <a:latin typeface="Times New Roman"/>
            </a:endParaRPr>
          </a:p>
        </p:txBody>
      </p:sp>
      <p:sp>
        <p:nvSpPr>
          <p:cNvPr id="5" name="Footer Placeholder 4"/>
          <p:cNvSpPr>
            <a:spLocks noGrp="1"/>
          </p:cNvSpPr>
          <p:nvPr>
            <p:ph type="ftr" sz="quarter" idx="11"/>
          </p:nvPr>
        </p:nvSpPr>
        <p:spPr/>
        <p:txBody>
          <a:bodyPr/>
          <a:lstStyle/>
          <a:p>
            <a:endParaRPr lang="cs-CZ"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9A5DF58-F278-4D6C-96C4-B12B507F32B0}" type="slidenum">
              <a:rPr lang="cs-CZ" sz="900" b="0" strike="noStrike" spc="-1" smtClean="0">
                <a:solidFill>
                  <a:srgbClr val="A6B727"/>
                </a:solidFill>
                <a:latin typeface="Trebuchet MS"/>
              </a:rPr>
              <a:t>‹#›</a:t>
            </a:fld>
            <a:endParaRPr lang="cs-CZ" sz="900" b="0" strike="noStrike" spc="-1">
              <a:latin typeface="Times New Roman"/>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63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endParaRPr lang="cs-CZ" sz="2400" b="0" strike="noStrike" spc="-1">
              <a:latin typeface="Times New Roman"/>
            </a:endParaRPr>
          </a:p>
        </p:txBody>
      </p:sp>
      <p:sp>
        <p:nvSpPr>
          <p:cNvPr id="6" name="Footer Placeholder 5"/>
          <p:cNvSpPr>
            <a:spLocks noGrp="1"/>
          </p:cNvSpPr>
          <p:nvPr>
            <p:ph type="ftr" sz="quarter" idx="11"/>
          </p:nvPr>
        </p:nvSpPr>
        <p:spPr/>
        <p:txBody>
          <a:bodyPr/>
          <a:lstStyle/>
          <a:p>
            <a:endParaRPr lang="cs-CZ"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FAC00699-668A-4915-A7AE-D870E59A0FBD}" type="slidenum">
              <a:rPr lang="cs-CZ" sz="900" b="0" strike="noStrike" spc="-1" smtClean="0">
                <a:solidFill>
                  <a:srgbClr val="A6B727"/>
                </a:solidFill>
                <a:latin typeface="Verdana"/>
              </a:rPr>
              <a:t>‹#›</a:t>
            </a:fld>
            <a:endParaRPr lang="cs-CZ" sz="900" b="0" strike="noStrike" spc="-1">
              <a:latin typeface="Times New Roman"/>
            </a:endParaRPr>
          </a:p>
        </p:txBody>
      </p:sp>
    </p:spTree>
    <p:extLst>
      <p:ext uri="{BB962C8B-B14F-4D97-AF65-F5344CB8AC3E}">
        <p14:creationId xmlns:p14="http://schemas.microsoft.com/office/powerpoint/2010/main" val="590547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endParaRPr lang="cs-CZ" sz="2400" b="0" strike="noStrike" spc="-1">
              <a:latin typeface="Times New Roman"/>
            </a:endParaRPr>
          </a:p>
        </p:txBody>
      </p:sp>
      <p:sp>
        <p:nvSpPr>
          <p:cNvPr id="8" name="Footer Placeholder 7"/>
          <p:cNvSpPr>
            <a:spLocks noGrp="1"/>
          </p:cNvSpPr>
          <p:nvPr>
            <p:ph type="ftr" sz="quarter" idx="11"/>
          </p:nvPr>
        </p:nvSpPr>
        <p:spPr/>
        <p:txBody>
          <a:bodyPr/>
          <a:lstStyle/>
          <a:p>
            <a:endParaRPr lang="cs-CZ" sz="2400" b="0" strike="noStrike" spc="-1">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FAC00699-668A-4915-A7AE-D870E59A0FBD}" type="slidenum">
              <a:rPr lang="cs-CZ" sz="900" b="0" strike="noStrike" spc="-1" smtClean="0">
                <a:solidFill>
                  <a:srgbClr val="A6B727"/>
                </a:solidFill>
                <a:latin typeface="Verdana"/>
              </a:rPr>
              <a:t>‹#›</a:t>
            </a:fld>
            <a:endParaRPr lang="cs-CZ" sz="900" b="0" strike="noStrike" spc="-1">
              <a:latin typeface="Times New Roman"/>
            </a:endParaRPr>
          </a:p>
        </p:txBody>
      </p:sp>
    </p:spTree>
    <p:extLst>
      <p:ext uri="{BB962C8B-B14F-4D97-AF65-F5344CB8AC3E}">
        <p14:creationId xmlns:p14="http://schemas.microsoft.com/office/powerpoint/2010/main" val="41351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endParaRPr lang="cs-CZ" sz="2400" b="0" strike="noStrike" spc="-1">
              <a:latin typeface="Times New Roman"/>
            </a:endParaRPr>
          </a:p>
        </p:txBody>
      </p:sp>
      <p:sp>
        <p:nvSpPr>
          <p:cNvPr id="4" name="Footer Placeholder 3"/>
          <p:cNvSpPr>
            <a:spLocks noGrp="1"/>
          </p:cNvSpPr>
          <p:nvPr>
            <p:ph type="ftr" sz="quarter" idx="11"/>
          </p:nvPr>
        </p:nvSpPr>
        <p:spPr/>
        <p:txBody>
          <a:bodyPr/>
          <a:lstStyle/>
          <a:p>
            <a:endParaRPr lang="cs-CZ" sz="2400" b="0" strike="noStrike" spc="-1">
              <a:latin typeface="Times New Roman"/>
            </a:endParaRPr>
          </a:p>
        </p:txBody>
      </p:sp>
      <p:sp>
        <p:nvSpPr>
          <p:cNvPr id="5" name="Slide Number Placeholder 4"/>
          <p:cNvSpPr>
            <a:spLocks noGrp="1"/>
          </p:cNvSpPr>
          <p:nvPr>
            <p:ph type="sldNum" sz="quarter" idx="12"/>
          </p:nvPr>
        </p:nvSpPr>
        <p:spPr/>
        <p:txBody>
          <a:bodyPr/>
          <a:lstStyle/>
          <a:p>
            <a:pPr algn="r">
              <a:lnSpc>
                <a:spcPct val="100000"/>
              </a:lnSpc>
            </a:pPr>
            <a:fld id="{29A5DF58-F278-4D6C-96C4-B12B507F32B0}" type="slidenum">
              <a:rPr lang="cs-CZ" sz="900" b="0" strike="noStrike" spc="-1" smtClean="0">
                <a:solidFill>
                  <a:srgbClr val="A6B727"/>
                </a:solidFill>
                <a:latin typeface="Trebuchet MS"/>
              </a:rPr>
              <a:t>‹#›</a:t>
            </a:fld>
            <a:endParaRPr lang="cs-CZ" sz="900" b="0" strike="noStrike" spc="-1">
              <a:latin typeface="Times New Roman"/>
            </a:endParaRPr>
          </a:p>
        </p:txBody>
      </p:sp>
    </p:spTree>
    <p:extLst>
      <p:ext uri="{BB962C8B-B14F-4D97-AF65-F5344CB8AC3E}">
        <p14:creationId xmlns:p14="http://schemas.microsoft.com/office/powerpoint/2010/main" val="1949706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cs-CZ" sz="2400" b="0" strike="noStrike" spc="-1">
              <a:latin typeface="Times New Roman"/>
            </a:endParaRPr>
          </a:p>
        </p:txBody>
      </p:sp>
      <p:sp>
        <p:nvSpPr>
          <p:cNvPr id="3" name="Footer Placeholder 2"/>
          <p:cNvSpPr>
            <a:spLocks noGrp="1"/>
          </p:cNvSpPr>
          <p:nvPr>
            <p:ph type="ftr" sz="quarter" idx="11"/>
          </p:nvPr>
        </p:nvSpPr>
        <p:spPr/>
        <p:txBody>
          <a:bodyPr/>
          <a:lstStyle/>
          <a:p>
            <a:endParaRPr lang="cs-CZ" sz="2400" b="0" strike="noStrike" spc="-1">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FAC00699-668A-4915-A7AE-D870E59A0FBD}" type="slidenum">
              <a:rPr lang="cs-CZ" sz="900" b="0" strike="noStrike" spc="-1" smtClean="0">
                <a:solidFill>
                  <a:srgbClr val="A6B727"/>
                </a:solidFill>
                <a:latin typeface="Verdana"/>
              </a:rPr>
              <a:t>‹#›</a:t>
            </a:fld>
            <a:endParaRPr lang="cs-CZ" sz="900" b="0" strike="noStrike" spc="-1">
              <a:latin typeface="Times New Roman"/>
            </a:endParaRPr>
          </a:p>
        </p:txBody>
      </p:sp>
    </p:spTree>
    <p:extLst>
      <p:ext uri="{BB962C8B-B14F-4D97-AF65-F5344CB8AC3E}">
        <p14:creationId xmlns:p14="http://schemas.microsoft.com/office/powerpoint/2010/main" val="2596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8" name="PlaceHolder 1"/>
          <p:cNvSpPr>
            <a:spLocks noGrp="1"/>
          </p:cNvSpPr>
          <p:nvPr>
            <p:ph type="title"/>
          </p:nvPr>
        </p:nvSpPr>
        <p:spPr>
          <a:xfrm>
            <a:off x="5429880" y="2483640"/>
            <a:ext cx="3905280" cy="1416960"/>
          </a:xfrm>
          <a:prstGeom prst="rect">
            <a:avLst/>
          </a:prstGeom>
        </p:spPr>
        <p:txBody>
          <a:bodyPr lIns="0" tIns="0" rIns="0" bIns="0" anchor="ctr">
            <a:spAutoFit/>
          </a:bodyPr>
          <a:lstStyle/>
          <a:p>
            <a:endParaRPr lang="cs-CZ" sz="1800" b="0" strike="noStrike" spc="-1">
              <a:solidFill>
                <a:srgbClr val="000000"/>
              </a:solidFill>
              <a:latin typeface="Trebuchet MS"/>
            </a:endParaRPr>
          </a:p>
        </p:txBody>
      </p:sp>
      <p:sp>
        <p:nvSpPr>
          <p:cNvPr id="399" name="PlaceHolder 2"/>
          <p:cNvSpPr>
            <a:spLocks noGrp="1"/>
          </p:cNvSpPr>
          <p:nvPr>
            <p:ph type="subTitle"/>
          </p:nvPr>
        </p:nvSpPr>
        <p:spPr>
          <a:xfrm>
            <a:off x="2856600" y="2484000"/>
            <a:ext cx="6478920" cy="188964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endParaRPr lang="cs-CZ" sz="2400" b="0" strike="noStrike" spc="-1">
              <a:latin typeface="Times New Roman"/>
            </a:endParaRPr>
          </a:p>
        </p:txBody>
      </p:sp>
      <p:sp>
        <p:nvSpPr>
          <p:cNvPr id="6" name="Footer Placeholder 5"/>
          <p:cNvSpPr>
            <a:spLocks noGrp="1"/>
          </p:cNvSpPr>
          <p:nvPr>
            <p:ph type="ftr" sz="quarter" idx="11"/>
          </p:nvPr>
        </p:nvSpPr>
        <p:spPr/>
        <p:txBody>
          <a:bodyPr/>
          <a:lstStyle/>
          <a:p>
            <a:endParaRPr lang="cs-CZ"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FAC00699-668A-4915-A7AE-D870E59A0FBD}" type="slidenum">
              <a:rPr lang="cs-CZ" sz="900" b="0" strike="noStrike" spc="-1" smtClean="0">
                <a:solidFill>
                  <a:srgbClr val="A6B727"/>
                </a:solidFill>
                <a:latin typeface="Verdana"/>
              </a:rPr>
              <a:t>‹#›</a:t>
            </a:fld>
            <a:endParaRPr lang="cs-CZ" sz="900" b="0" strike="noStrike" spc="-1">
              <a:latin typeface="Times New Roman"/>
            </a:endParaRPr>
          </a:p>
        </p:txBody>
      </p:sp>
    </p:spTree>
    <p:extLst>
      <p:ext uri="{BB962C8B-B14F-4D97-AF65-F5344CB8AC3E}">
        <p14:creationId xmlns:p14="http://schemas.microsoft.com/office/powerpoint/2010/main" val="48916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endParaRPr lang="cs-CZ" sz="2400" b="0" strike="noStrike" spc="-1">
              <a:latin typeface="Times New Roman"/>
            </a:endParaRPr>
          </a:p>
        </p:txBody>
      </p:sp>
      <p:sp>
        <p:nvSpPr>
          <p:cNvPr id="6" name="Footer Placeholder 5"/>
          <p:cNvSpPr>
            <a:spLocks noGrp="1"/>
          </p:cNvSpPr>
          <p:nvPr>
            <p:ph type="ftr" sz="quarter" idx="11"/>
          </p:nvPr>
        </p:nvSpPr>
        <p:spPr/>
        <p:txBody>
          <a:bodyPr/>
          <a:lstStyle/>
          <a:p>
            <a:endParaRPr lang="cs-CZ"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FAC00699-668A-4915-A7AE-D870E59A0FBD}" type="slidenum">
              <a:rPr lang="cs-CZ" sz="900" b="0" strike="noStrike" spc="-1" smtClean="0">
                <a:solidFill>
                  <a:srgbClr val="A6B727"/>
                </a:solidFill>
                <a:latin typeface="Verdana"/>
              </a:rPr>
              <a:t>‹#›</a:t>
            </a:fld>
            <a:endParaRPr lang="cs-CZ" sz="900" b="0" strike="noStrike" spc="-1">
              <a:latin typeface="Times New Roman"/>
            </a:endParaRPr>
          </a:p>
        </p:txBody>
      </p:sp>
    </p:spTree>
    <p:extLst>
      <p:ext uri="{BB962C8B-B14F-4D97-AF65-F5344CB8AC3E}">
        <p14:creationId xmlns:p14="http://schemas.microsoft.com/office/powerpoint/2010/main" val="1854195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endParaRPr lang="cs-CZ" sz="2400" b="0" strike="noStrike" spc="-1">
              <a:latin typeface="Times New Roman"/>
            </a:endParaRPr>
          </a:p>
        </p:txBody>
      </p:sp>
      <p:sp>
        <p:nvSpPr>
          <p:cNvPr id="5" name="Footer Placeholder 4"/>
          <p:cNvSpPr>
            <a:spLocks noGrp="1"/>
          </p:cNvSpPr>
          <p:nvPr>
            <p:ph type="ftr" sz="quarter" idx="11"/>
          </p:nvPr>
        </p:nvSpPr>
        <p:spPr/>
        <p:txBody>
          <a:bodyPr/>
          <a:lstStyle/>
          <a:p>
            <a:endParaRPr lang="cs-CZ"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FAC00699-668A-4915-A7AE-D870E59A0FBD}" type="slidenum">
              <a:rPr lang="cs-CZ" sz="900" b="0" strike="noStrike" spc="-1" smtClean="0">
                <a:solidFill>
                  <a:srgbClr val="A6B727"/>
                </a:solidFill>
                <a:latin typeface="Verdana"/>
              </a:rPr>
              <a:t>‹#›</a:t>
            </a:fld>
            <a:endParaRPr lang="cs-CZ" sz="900" b="0" strike="noStrike" spc="-1">
              <a:latin typeface="Times New Roman"/>
            </a:endParaRPr>
          </a:p>
        </p:txBody>
      </p:sp>
    </p:spTree>
    <p:extLst>
      <p:ext uri="{BB962C8B-B14F-4D97-AF65-F5344CB8AC3E}">
        <p14:creationId xmlns:p14="http://schemas.microsoft.com/office/powerpoint/2010/main" val="3832360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endParaRPr lang="cs-CZ" sz="2400" b="0" strike="noStrike" spc="-1">
              <a:latin typeface="Times New Roman"/>
            </a:endParaRPr>
          </a:p>
        </p:txBody>
      </p:sp>
      <p:sp>
        <p:nvSpPr>
          <p:cNvPr id="5" name="Footer Placeholder 4"/>
          <p:cNvSpPr>
            <a:spLocks noGrp="1"/>
          </p:cNvSpPr>
          <p:nvPr>
            <p:ph type="ftr" sz="quarter" idx="11"/>
          </p:nvPr>
        </p:nvSpPr>
        <p:spPr/>
        <p:txBody>
          <a:bodyPr/>
          <a:lstStyle/>
          <a:p>
            <a:endParaRPr lang="cs-CZ"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FAC00699-668A-4915-A7AE-D870E59A0FBD}" type="slidenum">
              <a:rPr lang="cs-CZ" sz="900" b="0" strike="noStrike" spc="-1" smtClean="0">
                <a:solidFill>
                  <a:srgbClr val="A6B727"/>
                </a:solidFill>
                <a:latin typeface="Verdana"/>
              </a:rPr>
              <a:t>‹#›</a:t>
            </a:fld>
            <a:endParaRPr lang="cs-CZ" sz="900" b="0" strike="noStrike" spc="-1">
              <a:latin typeface="Times New Roman"/>
            </a:endParaRPr>
          </a:p>
        </p:txBody>
      </p:sp>
    </p:spTree>
    <p:extLst>
      <p:ext uri="{BB962C8B-B14F-4D97-AF65-F5344CB8AC3E}">
        <p14:creationId xmlns:p14="http://schemas.microsoft.com/office/powerpoint/2010/main" val="675228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5429880" y="2483640"/>
            <a:ext cx="3905280" cy="1416960"/>
          </a:xfrm>
          <a:prstGeom prst="rect">
            <a:avLst/>
          </a:prstGeom>
        </p:spPr>
        <p:txBody>
          <a:bodyPr lIns="0" tIns="0" rIns="0" bIns="0" anchor="ctr">
            <a:spAutoFit/>
          </a:bodyPr>
          <a:lstStyle/>
          <a:p>
            <a:endParaRPr lang="cs-CZ" sz="1800" b="0" strike="noStrike" spc="-1">
              <a:solidFill>
                <a:srgbClr val="000000"/>
              </a:solidFill>
              <a:latin typeface="Trebuchet MS"/>
            </a:endParaRPr>
          </a:p>
        </p:txBody>
      </p:sp>
      <p:sp>
        <p:nvSpPr>
          <p:cNvPr id="28" name="PlaceHolder 2"/>
          <p:cNvSpPr>
            <a:spLocks noGrp="1"/>
          </p:cNvSpPr>
          <p:nvPr>
            <p:ph type="subTitle"/>
          </p:nvPr>
        </p:nvSpPr>
        <p:spPr>
          <a:xfrm>
            <a:off x="2856600" y="2484000"/>
            <a:ext cx="6478920" cy="1889640"/>
          </a:xfrm>
          <a:prstGeom prst="rect">
            <a:avLst/>
          </a:prstGeom>
        </p:spPr>
        <p:txBody>
          <a:bodyPr lIns="0" tIns="0" rIns="0" bIns="0" anchor="ctr">
            <a:spAutoFit/>
          </a:bodyPr>
          <a:lstStyle/>
          <a:p>
            <a:pPr algn="ctr"/>
            <a:endParaRPr lang="cs-CZ" sz="3200" b="0" strike="noStrike" spc="-1">
              <a:latin typeface="Arial"/>
            </a:endParaRPr>
          </a:p>
        </p:txBody>
      </p:sp>
    </p:spTree>
    <p:extLst>
      <p:ext uri="{BB962C8B-B14F-4D97-AF65-F5344CB8AC3E}">
        <p14:creationId xmlns:p14="http://schemas.microsoft.com/office/powerpoint/2010/main" val="958856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429880" y="2483640"/>
            <a:ext cx="3905280" cy="1416960"/>
          </a:xfrm>
          <a:prstGeom prst="rect">
            <a:avLst/>
          </a:prstGeom>
        </p:spPr>
        <p:txBody>
          <a:bodyPr lIns="0" tIns="0" rIns="0" bIns="0" anchor="ctr">
            <a:spAutoFit/>
          </a:bodyPr>
          <a:lstStyle/>
          <a:p>
            <a:endParaRPr lang="cs-CZ" sz="1800" b="0" strike="noStrike" spc="-1">
              <a:solidFill>
                <a:srgbClr val="000000"/>
              </a:solidFill>
              <a:latin typeface="Trebuchet MS"/>
            </a:endParaRPr>
          </a:p>
        </p:txBody>
      </p:sp>
      <p:sp>
        <p:nvSpPr>
          <p:cNvPr id="188" name="PlaceHolder 2"/>
          <p:cNvSpPr>
            <a:spLocks noGrp="1"/>
          </p:cNvSpPr>
          <p:nvPr>
            <p:ph type="body"/>
          </p:nvPr>
        </p:nvSpPr>
        <p:spPr>
          <a:xfrm>
            <a:off x="2856600" y="2484000"/>
            <a:ext cx="3161520" cy="188964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189" name="PlaceHolder 3"/>
          <p:cNvSpPr>
            <a:spLocks noGrp="1"/>
          </p:cNvSpPr>
          <p:nvPr>
            <p:ph type="body"/>
          </p:nvPr>
        </p:nvSpPr>
        <p:spPr>
          <a:xfrm>
            <a:off x="6176520" y="2484000"/>
            <a:ext cx="3161520" cy="1889640"/>
          </a:xfrm>
          <a:prstGeom prst="rect">
            <a:avLst/>
          </a:prstGeom>
        </p:spPr>
        <p:txBody>
          <a:bodyPr lIns="0" tIns="0" rIns="0" bIns="0">
            <a:normAutofit/>
          </a:bodyPr>
          <a:lstStyle/>
          <a:p>
            <a:endParaRPr lang="cs-CZ" sz="1800" b="0" strike="noStrike" spc="-1">
              <a:solidFill>
                <a:srgbClr val="404040"/>
              </a:solidFill>
              <a:latin typeface="Trebuchet MS"/>
            </a:endParaRPr>
          </a:p>
        </p:txBody>
      </p:sp>
    </p:spTree>
    <p:extLst>
      <p:ext uri="{BB962C8B-B14F-4D97-AF65-F5344CB8AC3E}">
        <p14:creationId xmlns:p14="http://schemas.microsoft.com/office/powerpoint/2010/main" val="773599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Jeden obsa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dirty="0"/>
              <a:t>Kliknutím lze upravit styl.</a:t>
            </a:r>
          </a:p>
        </p:txBody>
      </p:sp>
      <p:sp>
        <p:nvSpPr>
          <p:cNvPr id="4" name="Zástupný symbol pro obsah 3"/>
          <p:cNvSpPr>
            <a:spLocks noGrp="1"/>
          </p:cNvSpPr>
          <p:nvPr>
            <p:ph sz="quarter" idx="13"/>
          </p:nvPr>
        </p:nvSpPr>
        <p:spPr>
          <a:xfrm>
            <a:off x="624519" y="1620000"/>
            <a:ext cx="10942575" cy="4613400"/>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5" name="Lístek s linkou">
            <a:extLst>
              <a:ext uri="{FF2B5EF4-FFF2-40B4-BE49-F238E27FC236}">
                <a16:creationId xmlns:a16="http://schemas.microsoft.com/office/drawing/2014/main" xmlns="" id="{DDC20ECA-0F4E-4CDF-9306-D0EAA2E2DC3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214285" y="225028"/>
            <a:ext cx="350398" cy="6409134"/>
          </a:xfrm>
          <a:prstGeom prst="rect">
            <a:avLst/>
          </a:prstGeom>
        </p:spPr>
      </p:pic>
    </p:spTree>
    <p:extLst>
      <p:ext uri="{BB962C8B-B14F-4D97-AF65-F5344CB8AC3E}">
        <p14:creationId xmlns:p14="http://schemas.microsoft.com/office/powerpoint/2010/main" val="6500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5429880" y="2483640"/>
            <a:ext cx="3905280" cy="1416960"/>
          </a:xfrm>
          <a:prstGeom prst="rect">
            <a:avLst/>
          </a:prstGeom>
        </p:spPr>
        <p:txBody>
          <a:bodyPr lIns="0" tIns="0" rIns="0" bIns="0" anchor="ctr">
            <a:spAutoFit/>
          </a:bodyPr>
          <a:lstStyle/>
          <a:p>
            <a:endParaRPr lang="cs-CZ" sz="1800" b="0" strike="noStrike" spc="-1">
              <a:solidFill>
                <a:srgbClr val="000000"/>
              </a:solidFill>
              <a:latin typeface="Trebuchet MS"/>
            </a:endParaRPr>
          </a:p>
        </p:txBody>
      </p:sp>
      <p:sp>
        <p:nvSpPr>
          <p:cNvPr id="401" name="PlaceHolder 2"/>
          <p:cNvSpPr>
            <a:spLocks noGrp="1"/>
          </p:cNvSpPr>
          <p:nvPr>
            <p:ph type="body"/>
          </p:nvPr>
        </p:nvSpPr>
        <p:spPr>
          <a:xfrm>
            <a:off x="2856600" y="2484000"/>
            <a:ext cx="6478920" cy="1889640"/>
          </a:xfrm>
          <a:prstGeom prst="rect">
            <a:avLst/>
          </a:prstGeom>
        </p:spPr>
        <p:txBody>
          <a:bodyPr lIns="0" tIns="0" rIns="0" bIns="0">
            <a:normAutofit/>
          </a:bodyPr>
          <a:lstStyle/>
          <a:p>
            <a:endParaRPr lang="cs-CZ" sz="1800" b="0" strike="noStrike" spc="-1">
              <a:solidFill>
                <a:srgbClr val="404040"/>
              </a:solid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5429880" y="2483640"/>
            <a:ext cx="3905280" cy="1416960"/>
          </a:xfrm>
          <a:prstGeom prst="rect">
            <a:avLst/>
          </a:prstGeom>
        </p:spPr>
        <p:txBody>
          <a:bodyPr lIns="0" tIns="0" rIns="0" bIns="0" anchor="ctr">
            <a:spAutoFit/>
          </a:bodyPr>
          <a:lstStyle/>
          <a:p>
            <a:endParaRPr lang="cs-CZ" sz="1800" b="0" strike="noStrike" spc="-1">
              <a:solidFill>
                <a:srgbClr val="000000"/>
              </a:solidFill>
              <a:latin typeface="Trebuchet MS"/>
            </a:endParaRPr>
          </a:p>
        </p:txBody>
      </p:sp>
      <p:sp>
        <p:nvSpPr>
          <p:cNvPr id="403" name="PlaceHolder 2"/>
          <p:cNvSpPr>
            <a:spLocks noGrp="1"/>
          </p:cNvSpPr>
          <p:nvPr>
            <p:ph type="body"/>
          </p:nvPr>
        </p:nvSpPr>
        <p:spPr>
          <a:xfrm>
            <a:off x="2856600" y="2484000"/>
            <a:ext cx="3161520" cy="188964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04" name="PlaceHolder 3"/>
          <p:cNvSpPr>
            <a:spLocks noGrp="1"/>
          </p:cNvSpPr>
          <p:nvPr>
            <p:ph type="body"/>
          </p:nvPr>
        </p:nvSpPr>
        <p:spPr>
          <a:xfrm>
            <a:off x="6176520" y="2484000"/>
            <a:ext cx="3161520" cy="1889640"/>
          </a:xfrm>
          <a:prstGeom prst="rect">
            <a:avLst/>
          </a:prstGeom>
        </p:spPr>
        <p:txBody>
          <a:bodyPr lIns="0" tIns="0" rIns="0" bIns="0">
            <a:normAutofit/>
          </a:bodyPr>
          <a:lstStyle/>
          <a:p>
            <a:endParaRPr lang="cs-CZ" sz="1800" b="0" strike="noStrike" spc="-1">
              <a:solidFill>
                <a:srgbClr val="404040"/>
              </a:solid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5" name="PlaceHolder 1"/>
          <p:cNvSpPr>
            <a:spLocks noGrp="1"/>
          </p:cNvSpPr>
          <p:nvPr>
            <p:ph type="title"/>
          </p:nvPr>
        </p:nvSpPr>
        <p:spPr>
          <a:xfrm>
            <a:off x="5429880" y="2483640"/>
            <a:ext cx="3905280" cy="1416960"/>
          </a:xfrm>
          <a:prstGeom prst="rect">
            <a:avLst/>
          </a:prstGeom>
        </p:spPr>
        <p:txBody>
          <a:bodyPr lIns="0" tIns="0" rIns="0" bIns="0" anchor="ctr">
            <a:spAutoFit/>
          </a:bodyPr>
          <a:lstStyle/>
          <a:p>
            <a:endParaRPr lang="cs-CZ" sz="1800" b="0" strike="noStrike" spc="-1">
              <a:solidFill>
                <a:srgbClr val="000000"/>
              </a:solid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6" name="PlaceHolder 1"/>
          <p:cNvSpPr>
            <a:spLocks noGrp="1"/>
          </p:cNvSpPr>
          <p:nvPr>
            <p:ph type="subTitle"/>
          </p:nvPr>
        </p:nvSpPr>
        <p:spPr>
          <a:xfrm>
            <a:off x="5429880" y="2483640"/>
            <a:ext cx="3905280" cy="656964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5429880" y="2483640"/>
            <a:ext cx="3905280" cy="1416960"/>
          </a:xfrm>
          <a:prstGeom prst="rect">
            <a:avLst/>
          </a:prstGeom>
        </p:spPr>
        <p:txBody>
          <a:bodyPr lIns="0" tIns="0" rIns="0" bIns="0" anchor="ctr">
            <a:spAutoFit/>
          </a:bodyPr>
          <a:lstStyle/>
          <a:p>
            <a:endParaRPr lang="cs-CZ" sz="1800" b="0" strike="noStrike" spc="-1">
              <a:solidFill>
                <a:srgbClr val="000000"/>
              </a:solidFill>
              <a:latin typeface="Trebuchet MS"/>
            </a:endParaRPr>
          </a:p>
        </p:txBody>
      </p:sp>
      <p:sp>
        <p:nvSpPr>
          <p:cNvPr id="408" name="PlaceHolder 2"/>
          <p:cNvSpPr>
            <a:spLocks noGrp="1"/>
          </p:cNvSpPr>
          <p:nvPr>
            <p:ph type="body"/>
          </p:nvPr>
        </p:nvSpPr>
        <p:spPr>
          <a:xfrm>
            <a:off x="2856600" y="2484000"/>
            <a:ext cx="31615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09" name="PlaceHolder 3"/>
          <p:cNvSpPr>
            <a:spLocks noGrp="1"/>
          </p:cNvSpPr>
          <p:nvPr>
            <p:ph type="body"/>
          </p:nvPr>
        </p:nvSpPr>
        <p:spPr>
          <a:xfrm>
            <a:off x="6176520" y="2484000"/>
            <a:ext cx="3161520" cy="188964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10" name="PlaceHolder 4"/>
          <p:cNvSpPr>
            <a:spLocks noGrp="1"/>
          </p:cNvSpPr>
          <p:nvPr>
            <p:ph type="body"/>
          </p:nvPr>
        </p:nvSpPr>
        <p:spPr>
          <a:xfrm>
            <a:off x="2856600" y="3471120"/>
            <a:ext cx="31615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5429880" y="2483640"/>
            <a:ext cx="3905280" cy="1416960"/>
          </a:xfrm>
          <a:prstGeom prst="rect">
            <a:avLst/>
          </a:prstGeom>
        </p:spPr>
        <p:txBody>
          <a:bodyPr lIns="0" tIns="0" rIns="0" bIns="0" anchor="ctr">
            <a:spAutoFit/>
          </a:bodyPr>
          <a:lstStyle/>
          <a:p>
            <a:endParaRPr lang="cs-CZ" sz="1800" b="0" strike="noStrike" spc="-1">
              <a:solidFill>
                <a:srgbClr val="000000"/>
              </a:solidFill>
              <a:latin typeface="Trebuchet MS"/>
            </a:endParaRPr>
          </a:p>
        </p:txBody>
      </p:sp>
      <p:sp>
        <p:nvSpPr>
          <p:cNvPr id="412" name="PlaceHolder 2"/>
          <p:cNvSpPr>
            <a:spLocks noGrp="1"/>
          </p:cNvSpPr>
          <p:nvPr>
            <p:ph type="body"/>
          </p:nvPr>
        </p:nvSpPr>
        <p:spPr>
          <a:xfrm>
            <a:off x="2856600" y="2484000"/>
            <a:ext cx="3161520" cy="188964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13" name="PlaceHolder 3"/>
          <p:cNvSpPr>
            <a:spLocks noGrp="1"/>
          </p:cNvSpPr>
          <p:nvPr>
            <p:ph type="body"/>
          </p:nvPr>
        </p:nvSpPr>
        <p:spPr>
          <a:xfrm>
            <a:off x="6176520" y="2484000"/>
            <a:ext cx="31615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14" name="PlaceHolder 4"/>
          <p:cNvSpPr>
            <a:spLocks noGrp="1"/>
          </p:cNvSpPr>
          <p:nvPr>
            <p:ph type="body"/>
          </p:nvPr>
        </p:nvSpPr>
        <p:spPr>
          <a:xfrm>
            <a:off x="6176520" y="3471120"/>
            <a:ext cx="31615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5" name="PlaceHolder 1"/>
          <p:cNvSpPr>
            <a:spLocks noGrp="1"/>
          </p:cNvSpPr>
          <p:nvPr>
            <p:ph type="title"/>
          </p:nvPr>
        </p:nvSpPr>
        <p:spPr>
          <a:xfrm>
            <a:off x="5429880" y="2483640"/>
            <a:ext cx="3905280" cy="1416960"/>
          </a:xfrm>
          <a:prstGeom prst="rect">
            <a:avLst/>
          </a:prstGeom>
        </p:spPr>
        <p:txBody>
          <a:bodyPr lIns="0" tIns="0" rIns="0" bIns="0" anchor="ctr">
            <a:spAutoFit/>
          </a:bodyPr>
          <a:lstStyle/>
          <a:p>
            <a:endParaRPr lang="cs-CZ" sz="1800" b="0" strike="noStrike" spc="-1">
              <a:solidFill>
                <a:srgbClr val="000000"/>
              </a:solidFill>
              <a:latin typeface="Trebuchet MS"/>
            </a:endParaRPr>
          </a:p>
        </p:txBody>
      </p:sp>
      <p:sp>
        <p:nvSpPr>
          <p:cNvPr id="416" name="PlaceHolder 2"/>
          <p:cNvSpPr>
            <a:spLocks noGrp="1"/>
          </p:cNvSpPr>
          <p:nvPr>
            <p:ph type="body"/>
          </p:nvPr>
        </p:nvSpPr>
        <p:spPr>
          <a:xfrm>
            <a:off x="2856600" y="2484000"/>
            <a:ext cx="31615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17" name="PlaceHolder 3"/>
          <p:cNvSpPr>
            <a:spLocks noGrp="1"/>
          </p:cNvSpPr>
          <p:nvPr>
            <p:ph type="body"/>
          </p:nvPr>
        </p:nvSpPr>
        <p:spPr>
          <a:xfrm>
            <a:off x="6176520" y="2484000"/>
            <a:ext cx="31615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
        <p:nvSpPr>
          <p:cNvPr id="418" name="PlaceHolder 4"/>
          <p:cNvSpPr>
            <a:spLocks noGrp="1"/>
          </p:cNvSpPr>
          <p:nvPr>
            <p:ph type="body"/>
          </p:nvPr>
        </p:nvSpPr>
        <p:spPr>
          <a:xfrm>
            <a:off x="2856600" y="3471120"/>
            <a:ext cx="6478920" cy="901080"/>
          </a:xfrm>
          <a:prstGeom prst="rect">
            <a:avLst/>
          </a:prstGeom>
        </p:spPr>
        <p:txBody>
          <a:bodyPr lIns="0" tIns="0" rIns="0" bIns="0">
            <a:normAutofit/>
          </a:bodyPr>
          <a:lstStyle/>
          <a:p>
            <a:endParaRPr lang="cs-CZ" sz="1800" b="0" strike="noStrike" spc="-1">
              <a:solidFill>
                <a:srgbClr val="404040"/>
              </a:solid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84" name="Group 1"/>
          <p:cNvGrpSpPr/>
          <p:nvPr/>
        </p:nvGrpSpPr>
        <p:grpSpPr>
          <a:xfrm>
            <a:off x="0" y="-8640"/>
            <a:ext cx="12191760" cy="6866640"/>
            <a:chOff x="0" y="-8640"/>
            <a:chExt cx="12191760" cy="6866640"/>
          </a:xfrm>
        </p:grpSpPr>
        <p:sp>
          <p:nvSpPr>
            <p:cNvPr id="385" name="Line 2"/>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386" name="Line 3"/>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387"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8"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9" name="CustomShape 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90"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91"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92"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93" name="CustomShape 1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94" name="CustomShape 11"/>
            <p:cNvSpPr/>
            <p:nvPr/>
          </p:nvSpPr>
          <p:spPr>
            <a:xfrm>
              <a:off x="0" y="4013280"/>
              <a:ext cx="448200" cy="2844360"/>
            </a:xfrm>
            <a:prstGeom prst="triangle">
              <a:avLst>
                <a:gd name="adj" fmla="val 0"/>
              </a:avLst>
            </a:prstGeom>
            <a:solidFill>
              <a:schemeClr val="accent1">
                <a:alpha val="8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395" name="PlaceHolder 12"/>
          <p:cNvSpPr>
            <a:spLocks noGrp="1"/>
          </p:cNvSpPr>
          <p:nvPr>
            <p:ph type="body"/>
          </p:nvPr>
        </p:nvSpPr>
        <p:spPr>
          <a:xfrm>
            <a:off x="2856600" y="2484000"/>
            <a:ext cx="6478920" cy="1889640"/>
          </a:xfrm>
          <a:prstGeom prst="rect">
            <a:avLst/>
          </a:prstGeom>
        </p:spPr>
        <p:txBody>
          <a:bodyPr>
            <a:noAutofit/>
          </a:bodyPr>
          <a:lstStyle/>
          <a:p>
            <a:pPr>
              <a:lnSpc>
                <a:spcPct val="100000"/>
              </a:lnSpc>
              <a:spcBef>
                <a:spcPts val="1001"/>
              </a:spcBef>
            </a:pPr>
            <a:r>
              <a:rPr lang="cs-CZ" sz="1800" b="0" strike="noStrike" spc="-1">
                <a:solidFill>
                  <a:srgbClr val="404040"/>
                </a:solidFill>
                <a:latin typeface="Trebuchet MS"/>
              </a:rPr>
              <a:t>Kliknutím lze upravit styly předlohy textu.</a:t>
            </a:r>
          </a:p>
        </p:txBody>
      </p:sp>
      <p:sp>
        <p:nvSpPr>
          <p:cNvPr id="396" name="PlaceHolder 13"/>
          <p:cNvSpPr>
            <a:spLocks noGrp="1"/>
          </p:cNvSpPr>
          <p:nvPr>
            <p:ph type="title"/>
          </p:nvPr>
        </p:nvSpPr>
        <p:spPr>
          <a:xfrm>
            <a:off x="5429880" y="2483640"/>
            <a:ext cx="3905280" cy="1416960"/>
          </a:xfrm>
          <a:prstGeom prst="rect">
            <a:avLst/>
          </a:prstGeom>
        </p:spPr>
        <p:txBody>
          <a:bodyPr>
            <a:noAutofit/>
          </a:bodyPr>
          <a:lstStyle/>
          <a:p>
            <a:pPr>
              <a:lnSpc>
                <a:spcPts val="2925"/>
              </a:lnSpc>
            </a:pPr>
            <a:r>
              <a:rPr lang="cs-CZ" sz="2479" b="0" strike="noStrike" spc="-1">
                <a:solidFill>
                  <a:srgbClr val="90C226"/>
                </a:solidFill>
                <a:latin typeface="Trebuchet MS"/>
              </a:rPr>
              <a:t>Kliknutím lze upravit styl.</a:t>
            </a:r>
            <a:endParaRPr lang="cs-CZ" sz="2479" b="0" strike="noStrike" spc="-1">
              <a:solidFill>
                <a:srgbClr val="000000"/>
              </a:solidFill>
              <a:latin typeface="Trebuchet MS"/>
            </a:endParaRPr>
          </a:p>
        </p:txBody>
      </p:sp>
      <p:sp>
        <p:nvSpPr>
          <p:cNvPr id="397" name="PlaceHolder 14"/>
          <p:cNvSpPr>
            <a:spLocks noGrp="1"/>
          </p:cNvSpPr>
          <p:nvPr>
            <p:ph type="body"/>
          </p:nvPr>
        </p:nvSpPr>
        <p:spPr>
          <a:xfrm>
            <a:off x="228600" y="171360"/>
            <a:ext cx="11734200" cy="6515640"/>
          </a:xfrm>
          <a:prstGeom prst="rect">
            <a:avLst/>
          </a:prstGeom>
        </p:spPr>
        <p:txBody>
          <a:bodyPr lIns="90000" tIns="45000" rIns="90000" bIns="45000">
            <a:normAutofit/>
          </a:bodyPr>
          <a:lstStyle/>
          <a:p>
            <a:pPr>
              <a:lnSpc>
                <a:spcPct val="100000"/>
              </a:lnSpc>
            </a:pPr>
            <a:r>
              <a:rPr lang="cs-CZ" sz="1800" b="0" strike="noStrike" spc="-1">
                <a:solidFill>
                  <a:srgbClr val="000000"/>
                </a:solidFill>
                <a:latin typeface="Trebuchet MS"/>
              </a:rPr>
              <a:t>Kliknutím na ikonu přidáte obrázek.</a:t>
            </a:r>
            <a:endParaRPr lang="cs-CZ" sz="1800" b="0" strike="noStrike" spc="-1">
              <a:solidFill>
                <a:srgbClr val="404040"/>
              </a:solidFill>
              <a:latin typeface="Trebuchet MS"/>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endParaRPr lang="cs-CZ" sz="2400" b="0" strike="noStrike" spc="-1">
              <a:latin typeface="Times New Roman"/>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cs-CZ" sz="2400" b="0" strike="noStrike" spc="-1">
              <a:latin typeface="Times New Roman"/>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algn="r">
              <a:lnSpc>
                <a:spcPct val="100000"/>
              </a:lnSpc>
            </a:pPr>
            <a:fld id="{29A5DF58-F278-4D6C-96C4-B12B507F32B0}" type="slidenum">
              <a:rPr lang="cs-CZ" sz="900" b="0" strike="noStrike" spc="-1" smtClean="0">
                <a:solidFill>
                  <a:srgbClr val="A6B727"/>
                </a:solidFill>
                <a:latin typeface="Trebuchet MS"/>
              </a:rPr>
              <a:t>‹#›</a:t>
            </a:fld>
            <a:endParaRPr lang="cs-CZ" sz="900" b="0" strike="noStrike" spc="-1">
              <a:latin typeface="Times New Roman"/>
            </a:endParaRPr>
          </a:p>
        </p:txBody>
      </p:sp>
    </p:spTree>
    <p:extLst>
      <p:ext uri="{BB962C8B-B14F-4D97-AF65-F5344CB8AC3E}">
        <p14:creationId xmlns:p14="http://schemas.microsoft.com/office/powerpoint/2010/main" val="129449121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msova@volny.cz"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NUL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NUL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NUL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NUL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NUL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2.jpg"/></Relationships>
</file>

<file path=ppt/slides/_rels/slide8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NUL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NUL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NUL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NUL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TextShape 1"/>
          <p:cNvSpPr txBox="1"/>
          <p:nvPr/>
        </p:nvSpPr>
        <p:spPr>
          <a:xfrm>
            <a:off x="1506960" y="2404440"/>
            <a:ext cx="7766640" cy="1645920"/>
          </a:xfrm>
          <a:prstGeom prst="rect">
            <a:avLst/>
          </a:prstGeom>
          <a:noFill/>
          <a:ln>
            <a:noFill/>
          </a:ln>
        </p:spPr>
        <p:txBody>
          <a:bodyPr anchor="b">
            <a:normAutofit fontScale="94000"/>
          </a:bodyPr>
          <a:lstStyle/>
          <a:p>
            <a:pPr algn="r">
              <a:lnSpc>
                <a:spcPct val="100000"/>
              </a:lnSpc>
            </a:pPr>
            <a:r>
              <a:rPr lang="cs-CZ" sz="5400" b="0" strike="noStrike" spc="-1" dirty="0">
                <a:solidFill>
                  <a:srgbClr val="90C226"/>
                </a:solidFill>
                <a:latin typeface="Trebuchet MS"/>
              </a:rPr>
              <a:t>Dotace v rámci jednotné žádosti 2022</a:t>
            </a:r>
            <a:endParaRPr lang="cs-CZ" sz="5400" b="0" strike="noStrike" spc="-1" dirty="0">
              <a:solidFill>
                <a:srgbClr val="000000"/>
              </a:solidFill>
              <a:latin typeface="Trebuchet MS"/>
            </a:endParaRPr>
          </a:p>
        </p:txBody>
      </p:sp>
      <p:sp>
        <p:nvSpPr>
          <p:cNvPr id="441" name="TextShape 2"/>
          <p:cNvSpPr txBox="1"/>
          <p:nvPr/>
        </p:nvSpPr>
        <p:spPr>
          <a:xfrm>
            <a:off x="1506960" y="4050720"/>
            <a:ext cx="7766640" cy="1096560"/>
          </a:xfrm>
          <a:prstGeom prst="rect">
            <a:avLst/>
          </a:prstGeom>
          <a:noFill/>
          <a:ln>
            <a:noFill/>
          </a:ln>
        </p:spPr>
        <p:txBody>
          <a:bodyPr>
            <a:normAutofit fontScale="98500" lnSpcReduction="10000"/>
          </a:bodyPr>
          <a:lstStyle/>
          <a:p>
            <a:pPr algn="r">
              <a:lnSpc>
                <a:spcPct val="100000"/>
              </a:lnSpc>
              <a:spcBef>
                <a:spcPts val="1001"/>
              </a:spcBef>
            </a:pPr>
            <a:r>
              <a:rPr lang="cs-CZ" sz="1800" b="0" strike="noStrike" spc="-1" dirty="0">
                <a:solidFill>
                  <a:srgbClr val="808080"/>
                </a:solidFill>
                <a:latin typeface="Trebuchet MS"/>
              </a:rPr>
              <a:t>Ing. Jaroslava Šamsová</a:t>
            </a:r>
            <a:endParaRPr lang="cs-CZ" sz="1800" b="0" strike="noStrike" spc="-1" dirty="0">
              <a:latin typeface="Arial"/>
            </a:endParaRPr>
          </a:p>
          <a:p>
            <a:pPr algn="r">
              <a:lnSpc>
                <a:spcPct val="100000"/>
              </a:lnSpc>
              <a:spcBef>
                <a:spcPts val="1001"/>
              </a:spcBef>
            </a:pPr>
            <a:r>
              <a:rPr lang="cs-CZ" sz="1800" b="0" u="sng" strike="noStrike" spc="-1" dirty="0">
                <a:solidFill>
                  <a:srgbClr val="CCE49D"/>
                </a:solidFill>
                <a:uFillTx/>
                <a:latin typeface="Trebuchet MS"/>
                <a:hlinkClick r:id="rId3"/>
              </a:rPr>
              <a:t>samsova@volny.cz</a:t>
            </a:r>
            <a:endParaRPr lang="cs-CZ" sz="1800" b="0" strike="noStrike" spc="-1" dirty="0">
              <a:latin typeface="Arial"/>
            </a:endParaRPr>
          </a:p>
          <a:p>
            <a:pPr algn="r">
              <a:lnSpc>
                <a:spcPct val="100000"/>
              </a:lnSpc>
              <a:spcBef>
                <a:spcPts val="1001"/>
              </a:spcBef>
            </a:pPr>
            <a:r>
              <a:rPr lang="cs-CZ" sz="1800" b="0" strike="noStrike" spc="-1" dirty="0">
                <a:solidFill>
                  <a:srgbClr val="808080"/>
                </a:solidFill>
                <a:latin typeface="Trebuchet MS"/>
              </a:rPr>
              <a:t>604 205 690</a:t>
            </a:r>
            <a:endParaRPr lang="cs-CZ" sz="18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B4956D2-F299-45DA-AC21-F8CFD63830FC}"/>
              </a:ext>
            </a:extLst>
          </p:cNvPr>
          <p:cNvSpPr>
            <a:spLocks noGrp="1"/>
          </p:cNvSpPr>
          <p:nvPr>
            <p:ph type="title"/>
          </p:nvPr>
        </p:nvSpPr>
        <p:spPr>
          <a:xfrm>
            <a:off x="1143000" y="609600"/>
            <a:ext cx="9875520" cy="446202"/>
          </a:xfrm>
        </p:spPr>
        <p:txBody>
          <a:bodyPr>
            <a:normAutofit fontScale="90000"/>
          </a:bodyPr>
          <a:lstStyle/>
          <a:p>
            <a:pPr algn="ctr"/>
            <a:r>
              <a:rPr lang="cs-CZ" dirty="0"/>
              <a:t>DZES 5 g</a:t>
            </a:r>
          </a:p>
        </p:txBody>
      </p:sp>
      <p:sp>
        <p:nvSpPr>
          <p:cNvPr id="3" name="Zástupný obsah 2">
            <a:extLst>
              <a:ext uri="{FF2B5EF4-FFF2-40B4-BE49-F238E27FC236}">
                <a16:creationId xmlns:a16="http://schemas.microsoft.com/office/drawing/2014/main" xmlns="" id="{8E7395AC-C4EA-47F7-A68A-7F15E22EBF6E}"/>
              </a:ext>
            </a:extLst>
          </p:cNvPr>
          <p:cNvSpPr>
            <a:spLocks noGrp="1"/>
          </p:cNvSpPr>
          <p:nvPr>
            <p:ph idx="1"/>
          </p:nvPr>
        </p:nvSpPr>
        <p:spPr>
          <a:xfrm>
            <a:off x="1143000" y="1216058"/>
            <a:ext cx="9872871" cy="4879942"/>
          </a:xfrm>
        </p:spPr>
        <p:txBody>
          <a:bodyPr/>
          <a:lstStyle/>
          <a:p>
            <a:pPr algn="just"/>
            <a:r>
              <a:rPr lang="cs-CZ" b="1" i="0" dirty="0">
                <a:solidFill>
                  <a:srgbClr val="333333"/>
                </a:solidFill>
                <a:effectLst/>
                <a:latin typeface="Verdana" panose="020B0604030504040204" pitchFamily="34" charset="0"/>
              </a:rPr>
              <a:t>K plnění tohoto standardu DZES 5g v roce 2022 však upozorňujeme</a:t>
            </a:r>
            <a:r>
              <a:rPr lang="cs-CZ" b="0" i="0" dirty="0">
                <a:solidFill>
                  <a:srgbClr val="333333"/>
                </a:solidFill>
                <a:effectLst/>
                <a:latin typeface="Verdana" panose="020B0604030504040204" pitchFamily="34" charset="0"/>
              </a:rPr>
              <a:t>, že kromě plodin uvedených v § 14 nařízení vlády č. 50/2015 Sb., </a:t>
            </a:r>
            <a:r>
              <a:rPr lang="cs-CZ" b="1" i="0" dirty="0">
                <a:solidFill>
                  <a:srgbClr val="333333"/>
                </a:solidFill>
                <a:effectLst/>
                <a:latin typeface="Verdana" panose="020B0604030504040204" pitchFamily="34" charset="0"/>
              </a:rPr>
              <a:t>mezi vhodné pícniny pro ochranné pásy patří:</a:t>
            </a:r>
            <a:endParaRPr lang="cs-CZ" b="0" i="0" dirty="0">
              <a:solidFill>
                <a:srgbClr val="333333"/>
              </a:solidFill>
              <a:effectLst/>
              <a:latin typeface="Verdana" panose="020B0604030504040204" pitchFamily="34" charset="0"/>
            </a:endParaRPr>
          </a:p>
          <a:p>
            <a:pPr algn="just"/>
            <a:r>
              <a:rPr lang="cs-CZ" b="0" i="0" dirty="0">
                <a:solidFill>
                  <a:srgbClr val="333333"/>
                </a:solidFill>
                <a:effectLst/>
                <a:latin typeface="Verdana" panose="020B0604030504040204" pitchFamily="34" charset="0"/>
              </a:rPr>
              <a:t>Trávy, trávy pro ochranné pásy, trávy čeledi </a:t>
            </a:r>
            <a:r>
              <a:rPr lang="cs-CZ" b="0" i="0" dirty="0" err="1">
                <a:solidFill>
                  <a:srgbClr val="333333"/>
                </a:solidFill>
                <a:effectLst/>
                <a:latin typeface="Verdana" panose="020B0604030504040204" pitchFamily="34" charset="0"/>
              </a:rPr>
              <a:t>lipnicovité</a:t>
            </a:r>
            <a:r>
              <a:rPr lang="cs-CZ" b="0" i="0" dirty="0">
                <a:solidFill>
                  <a:srgbClr val="333333"/>
                </a:solidFill>
                <a:effectLst/>
                <a:latin typeface="Verdana" panose="020B0604030504040204" pitchFamily="34" charset="0"/>
              </a:rPr>
              <a:t> s výjimkou obilnin, trávy na semeno, bér italský, jílek mnohokvětý, jílek vytrvalý, kostřava červená, lesknice kanárská, ozdobnice obrovská, sveřep americký, sveřep bezbranný, kapusta krmná, laskavec </a:t>
            </a:r>
            <a:r>
              <a:rPr lang="cs-CZ" b="0" i="0" dirty="0" err="1">
                <a:solidFill>
                  <a:srgbClr val="333333"/>
                </a:solidFill>
                <a:effectLst/>
                <a:latin typeface="Verdana" panose="020B0604030504040204" pitchFamily="34" charset="0"/>
              </a:rPr>
              <a:t>zelenoklasý</a:t>
            </a:r>
            <a:r>
              <a:rPr lang="cs-CZ" b="0" i="0" dirty="0">
                <a:solidFill>
                  <a:srgbClr val="333333"/>
                </a:solidFill>
                <a:effectLst/>
                <a:latin typeface="Verdana" panose="020B0604030504040204" pitchFamily="34" charset="0"/>
              </a:rPr>
              <a:t>, lupina (jinde neuvedená), lupina úzkolistá, lupina bílá, lupina žlutá, sléz přeslenitý, vojtěška, vojtěškotravní směs s převahou vojtěšky, srha laločnatá, směsi s převahou bílkovin s obilovinami ( § 28 nařízení vlády pro přímé platby č. 50/2015 Sb.), směsi trav pro energetické využití, řepice ozimá, mrkev jedlá a mrkev krmná.</a:t>
            </a:r>
          </a:p>
          <a:p>
            <a:endParaRPr lang="cs-CZ" dirty="0"/>
          </a:p>
        </p:txBody>
      </p:sp>
    </p:spTree>
    <p:extLst>
      <p:ext uri="{BB962C8B-B14F-4D97-AF65-F5344CB8AC3E}">
        <p14:creationId xmlns:p14="http://schemas.microsoft.com/office/powerpoint/2010/main" val="18472241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403106E-DFD8-4FED-930A-A3F6504281B2}"/>
              </a:ext>
            </a:extLst>
          </p:cNvPr>
          <p:cNvSpPr>
            <a:spLocks noGrp="1"/>
          </p:cNvSpPr>
          <p:nvPr>
            <p:ph type="title"/>
          </p:nvPr>
        </p:nvSpPr>
        <p:spPr>
          <a:xfrm>
            <a:off x="1143000" y="609600"/>
            <a:ext cx="9875520" cy="578177"/>
          </a:xfrm>
        </p:spPr>
        <p:txBody>
          <a:bodyPr>
            <a:normAutofit/>
          </a:bodyPr>
          <a:lstStyle/>
          <a:p>
            <a:pPr algn="ctr"/>
            <a:r>
              <a:rPr lang="cs-CZ" sz="2800" b="1" dirty="0"/>
              <a:t>Změny v opatření zalesňování a zakládání lesů </a:t>
            </a:r>
            <a:r>
              <a:rPr lang="cs-CZ" sz="2800" b="1" dirty="0">
                <a:solidFill>
                  <a:schemeClr val="accent3"/>
                </a:solidFill>
              </a:rPr>
              <a:t>pro rok 2022</a:t>
            </a:r>
          </a:p>
        </p:txBody>
      </p:sp>
      <p:sp>
        <p:nvSpPr>
          <p:cNvPr id="3" name="Zástupný obsah 2">
            <a:extLst>
              <a:ext uri="{FF2B5EF4-FFF2-40B4-BE49-F238E27FC236}">
                <a16:creationId xmlns:a16="http://schemas.microsoft.com/office/drawing/2014/main" xmlns="" id="{C48BBF82-B4AC-47BA-8BA0-B0C09984802B}"/>
              </a:ext>
            </a:extLst>
          </p:cNvPr>
          <p:cNvSpPr>
            <a:spLocks noGrp="1"/>
          </p:cNvSpPr>
          <p:nvPr>
            <p:ph idx="1"/>
          </p:nvPr>
        </p:nvSpPr>
        <p:spPr>
          <a:xfrm>
            <a:off x="1143000" y="1187777"/>
            <a:ext cx="9872871" cy="5269584"/>
          </a:xfrm>
        </p:spPr>
        <p:txBody>
          <a:bodyPr/>
          <a:lstStyle/>
          <a:p>
            <a:pPr marL="45720" indent="0">
              <a:buNone/>
            </a:pPr>
            <a:r>
              <a:rPr lang="cs-CZ" b="1" dirty="0">
                <a:solidFill>
                  <a:schemeClr val="accent3"/>
                </a:solidFill>
              </a:rPr>
              <a:t>Umožnění příjmu žádosti na založení lesního porostu</a:t>
            </a:r>
          </a:p>
          <a:p>
            <a:pPr>
              <a:buFont typeface="Wingdings" panose="05000000000000000000" pitchFamily="2" charset="2"/>
              <a:buChar char="q"/>
            </a:pPr>
            <a:r>
              <a:rPr lang="cs-CZ" dirty="0"/>
              <a:t> </a:t>
            </a:r>
            <a:r>
              <a:rPr lang="cs-CZ" sz="2000" dirty="0">
                <a:solidFill>
                  <a:schemeClr val="tx1"/>
                </a:solidFill>
              </a:rPr>
              <a:t>Příjem ohlášení vstupu do opatření do 15. května 2022</a:t>
            </a:r>
          </a:p>
          <a:p>
            <a:pPr>
              <a:buFont typeface="Wingdings" panose="05000000000000000000" pitchFamily="2" charset="2"/>
              <a:buChar char="q"/>
            </a:pPr>
            <a:r>
              <a:rPr lang="cs-CZ" sz="2000" dirty="0">
                <a:solidFill>
                  <a:schemeClr val="tx1"/>
                </a:solidFill>
              </a:rPr>
              <a:t> Příjem žádosti o poskytnutí dotace na </a:t>
            </a:r>
            <a:r>
              <a:rPr lang="cs-CZ" sz="2000" dirty="0" err="1">
                <a:solidFill>
                  <a:schemeClr val="tx1"/>
                </a:solidFill>
              </a:rPr>
              <a:t>zaožení</a:t>
            </a:r>
            <a:r>
              <a:rPr lang="cs-CZ" sz="2000" dirty="0">
                <a:solidFill>
                  <a:schemeClr val="tx1"/>
                </a:solidFill>
              </a:rPr>
              <a:t> lesního porostu do 30.11.2022</a:t>
            </a:r>
          </a:p>
          <a:p>
            <a:pPr marL="45720" indent="0">
              <a:buNone/>
            </a:pPr>
            <a:r>
              <a:rPr lang="cs-CZ" b="1" dirty="0">
                <a:solidFill>
                  <a:schemeClr val="accent3"/>
                </a:solidFill>
              </a:rPr>
              <a:t>Úprava lhůty pro založení lesního porostu</a:t>
            </a:r>
          </a:p>
          <a:p>
            <a:pPr>
              <a:buFont typeface="Wingdings" panose="05000000000000000000" pitchFamily="2" charset="2"/>
              <a:buChar char="q"/>
            </a:pPr>
            <a:r>
              <a:rPr lang="cs-CZ" dirty="0"/>
              <a:t> </a:t>
            </a:r>
            <a:r>
              <a:rPr lang="cs-CZ" sz="2000" dirty="0">
                <a:solidFill>
                  <a:schemeClr val="tx1"/>
                </a:solidFill>
              </a:rPr>
              <a:t>Možnost založení lesního porostu s prodlouženou lhůtou v případě, kdy zalesněný pozemek je na základě pozemkových úprav evidován v katastru nemovitostí jako lesní pozemek – v souladu s § 31 odst.6 lesního zákona</a:t>
            </a:r>
          </a:p>
          <a:p>
            <a:pPr marL="45720" indent="0">
              <a:buNone/>
            </a:pPr>
            <a:r>
              <a:rPr lang="cs-CZ" sz="2000" b="1" dirty="0">
                <a:solidFill>
                  <a:schemeClr val="accent3"/>
                </a:solidFill>
              </a:rPr>
              <a:t>Změna přílohy č. 1 část A</a:t>
            </a:r>
          </a:p>
          <a:p>
            <a:pPr>
              <a:buFont typeface="Wingdings" panose="05000000000000000000" pitchFamily="2" charset="2"/>
              <a:buChar char="q"/>
            </a:pPr>
            <a:r>
              <a:rPr lang="cs-CZ" sz="2000" dirty="0">
                <a:solidFill>
                  <a:schemeClr val="tx1"/>
                </a:solidFill>
              </a:rPr>
              <a:t> Reakce na nabytí účinnosti vyhlášky č. 456/2021 Sb., která od 1. ledna 2022 nahradila vyhlášku č. 139/2004 Sb.</a:t>
            </a:r>
          </a:p>
          <a:p>
            <a:pPr>
              <a:buFont typeface="Wingdings" panose="05000000000000000000" pitchFamily="2" charset="2"/>
              <a:buChar char="q"/>
            </a:pPr>
            <a:r>
              <a:rPr lang="cs-CZ" sz="2000" dirty="0">
                <a:solidFill>
                  <a:schemeClr val="tx1"/>
                </a:solidFill>
              </a:rPr>
              <a:t> Navýšení minimálního počtu sadebního materiálu u dřeviny dub letní a dřeviny dub zimní ve vyjmenovaných cílových hospodářských souborech z 8 na 9 tisíc kusů na 1 ha</a:t>
            </a:r>
          </a:p>
        </p:txBody>
      </p:sp>
    </p:spTree>
    <p:extLst>
      <p:ext uri="{BB962C8B-B14F-4D97-AF65-F5344CB8AC3E}">
        <p14:creationId xmlns:p14="http://schemas.microsoft.com/office/powerpoint/2010/main" val="19223648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lgn="ctr"/>
            <a:endParaRPr lang="cs-CZ" sz="2000" b="1" dirty="0"/>
          </a:p>
          <a:p>
            <a:pPr algn="ctr"/>
            <a:endParaRPr lang="cs-CZ" sz="2400" b="1" dirty="0"/>
          </a:p>
          <a:p>
            <a:pPr algn="ctr"/>
            <a:r>
              <a:rPr lang="cs-CZ" sz="2400" b="1" dirty="0"/>
              <a:t>Konec řádného termínu pro příjem Jednotných žádostí </a:t>
            </a:r>
          </a:p>
          <a:p>
            <a:pPr algn="ctr"/>
            <a:endParaRPr lang="cs-CZ" sz="2400" b="1" dirty="0">
              <a:solidFill>
                <a:srgbClr val="FF0000"/>
              </a:solidFill>
            </a:endParaRPr>
          </a:p>
          <a:p>
            <a:pPr algn="ctr"/>
            <a:r>
              <a:rPr lang="cs-CZ" sz="4800" b="1" dirty="0">
                <a:solidFill>
                  <a:srgbClr val="FF0000"/>
                </a:solidFill>
              </a:rPr>
              <a:t>16. 5. 2022!!</a:t>
            </a:r>
          </a:p>
          <a:p>
            <a:pPr algn="ctr"/>
            <a:endParaRPr lang="cs-CZ" sz="2400" b="1" dirty="0">
              <a:solidFill>
                <a:srgbClr val="FF0000"/>
              </a:solidFill>
            </a:endParaRPr>
          </a:p>
          <a:p>
            <a:pPr algn="ctr"/>
            <a:endParaRPr lang="cs-CZ" sz="2400" b="1" dirty="0">
              <a:solidFill>
                <a:srgbClr val="FF0000"/>
              </a:solidFill>
            </a:endParaRPr>
          </a:p>
        </p:txBody>
      </p:sp>
      <p:sp>
        <p:nvSpPr>
          <p:cNvPr id="5" name="Nadpis 1"/>
          <p:cNvSpPr txBox="1">
            <a:spLocks/>
          </p:cNvSpPr>
          <p:nvPr/>
        </p:nvSpPr>
        <p:spPr>
          <a:xfrm>
            <a:off x="1776000" y="735335"/>
            <a:ext cx="8640000" cy="432000"/>
          </a:xfrm>
          <a:prstGeom prst="rect">
            <a:avLst/>
          </a:prstGeom>
        </p:spPr>
        <p:txBody>
          <a:bodyPr tIns="108000">
            <a:normAutofit/>
          </a:bodyPr>
          <a:lstStyle>
            <a:lvl1pPr algn="l" defTabSz="914400" rtl="0" eaLnBrk="1" latinLnBrk="0" hangingPunct="1">
              <a:lnSpc>
                <a:spcPct val="90000"/>
              </a:lnSpc>
              <a:spcBef>
                <a:spcPct val="0"/>
              </a:spcBef>
              <a:buNone/>
              <a:defRPr sz="1800" kern="1200">
                <a:solidFill>
                  <a:srgbClr val="F36523"/>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cs-CZ" b="1" dirty="0"/>
              <a:t>Jednotná žádost 2022 - termín pro podání JŽ</a:t>
            </a:r>
          </a:p>
        </p:txBody>
      </p:sp>
    </p:spTree>
    <p:extLst>
      <p:ext uri="{BB962C8B-B14F-4D97-AF65-F5344CB8AC3E}">
        <p14:creationId xmlns:p14="http://schemas.microsoft.com/office/powerpoint/2010/main" val="31575526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TextShape 1"/>
          <p:cNvSpPr txBox="1"/>
          <p:nvPr/>
        </p:nvSpPr>
        <p:spPr>
          <a:xfrm>
            <a:off x="2856600" y="2484000"/>
            <a:ext cx="6478920" cy="1889640"/>
          </a:xfrm>
          <a:prstGeom prst="rect">
            <a:avLst/>
          </a:prstGeom>
          <a:solidFill>
            <a:srgbClr val="FFFFFF">
              <a:alpha val="86000"/>
            </a:srgbClr>
          </a:solidFill>
          <a:ln>
            <a:noFill/>
          </a:ln>
        </p:spPr>
        <p:txBody>
          <a:bodyPr>
            <a:noAutofit/>
          </a:bodyPr>
          <a:lstStyle/>
          <a:p>
            <a:endParaRPr lang="cs-CZ" sz="1800" b="0" strike="noStrike" spc="-1">
              <a:solidFill>
                <a:srgbClr val="404040"/>
              </a:solidFill>
              <a:latin typeface="Trebuchet MS"/>
            </a:endParaRPr>
          </a:p>
        </p:txBody>
      </p:sp>
      <p:sp>
        <p:nvSpPr>
          <p:cNvPr id="703" name="TextShape 2"/>
          <p:cNvSpPr txBox="1"/>
          <p:nvPr/>
        </p:nvSpPr>
        <p:spPr>
          <a:xfrm>
            <a:off x="5429880" y="2483640"/>
            <a:ext cx="3905280" cy="1416960"/>
          </a:xfrm>
          <a:prstGeom prst="rect">
            <a:avLst/>
          </a:prstGeom>
          <a:noFill/>
          <a:ln>
            <a:noFill/>
          </a:ln>
        </p:spPr>
        <p:txBody>
          <a:bodyPr>
            <a:noAutofit/>
          </a:bodyPr>
          <a:lstStyle/>
          <a:p>
            <a:pPr>
              <a:lnSpc>
                <a:spcPts val="2925"/>
              </a:lnSpc>
            </a:pPr>
            <a:r>
              <a:rPr lang="cs-CZ" sz="2479" b="0" strike="noStrike" spc="-1">
                <a:solidFill>
                  <a:srgbClr val="90C226"/>
                </a:solidFill>
                <a:latin typeface="Trebuchet MS"/>
              </a:rPr>
              <a:t>DĚKUJi</a:t>
            </a:r>
            <a:r>
              <a:t/>
            </a:r>
            <a:br/>
            <a:r>
              <a:rPr lang="cs-CZ" sz="2479" b="0" strike="noStrike" spc="-1">
                <a:solidFill>
                  <a:srgbClr val="90C226"/>
                </a:solidFill>
                <a:latin typeface="Trebuchet MS"/>
              </a:rPr>
              <a:t>ZA POZRNOST</a:t>
            </a:r>
            <a:endParaRPr lang="cs-CZ" sz="2479" b="0" strike="noStrike" spc="-1">
              <a:solidFill>
                <a:srgbClr val="000000"/>
              </a:solidFill>
              <a:latin typeface="Trebuchet MS"/>
            </a:endParaRPr>
          </a:p>
        </p:txBody>
      </p:sp>
      <p:sp>
        <p:nvSpPr>
          <p:cNvPr id="704" name="TextShape 3"/>
          <p:cNvSpPr txBox="1"/>
          <p:nvPr/>
        </p:nvSpPr>
        <p:spPr>
          <a:xfrm>
            <a:off x="3666240" y="3914640"/>
            <a:ext cx="4859280" cy="471960"/>
          </a:xfrm>
          <a:prstGeom prst="rect">
            <a:avLst/>
          </a:prstGeom>
          <a:noFill/>
          <a:ln>
            <a:noFill/>
          </a:ln>
        </p:spPr>
        <p:txBody>
          <a:bodyPr anchor="ctr" anchorCtr="1">
            <a:normAutofit fontScale="92500" lnSpcReduction="20000"/>
          </a:bodyPr>
          <a:lstStyle/>
          <a:p>
            <a:pPr algn="ctr"/>
            <a:endParaRPr lang="cs-CZ" sz="3200" b="0" strike="noStrike" spc="-1">
              <a:latin typeface="Arial"/>
            </a:endParaRPr>
          </a:p>
        </p:txBody>
      </p:sp>
      <p:sp>
        <p:nvSpPr>
          <p:cNvPr id="705" name="CustomShape 4"/>
          <p:cNvSpPr/>
          <p:nvPr/>
        </p:nvSpPr>
        <p:spPr>
          <a:xfrm>
            <a:off x="228600" y="171360"/>
            <a:ext cx="11734200" cy="6515640"/>
          </a:xfrm>
          <a:prstGeom prst="triangle">
            <a:avLst>
              <a:gd name="adj" fmla="val 0"/>
            </a:avLst>
          </a:prstGeom>
          <a:blipFill rotWithShape="0">
            <a:blip r:embed="rId3"/>
            <a:stretch>
              <a:fillRect t="8371" b="8371"/>
            </a:stretch>
          </a:blipFill>
          <a:ln>
            <a:noFill/>
          </a:ln>
        </p:spPr>
        <p:style>
          <a:lnRef idx="0">
            <a:scrgbClr r="0" g="0" b="0"/>
          </a:lnRef>
          <a:fillRef idx="0">
            <a:scrgbClr r="0" g="0" b="0"/>
          </a:fillRef>
          <a:effectRef idx="0">
            <a:scrgbClr r="0" g="0" b="0"/>
          </a:effectRef>
          <a:fontRef idx="minor"/>
        </p:style>
      </p:sp>
      <p:sp>
        <p:nvSpPr>
          <p:cNvPr id="706" name="Line 5"/>
          <p:cNvSpPr/>
          <p:nvPr/>
        </p:nvSpPr>
        <p:spPr>
          <a:xfrm>
            <a:off x="3665880" y="3887640"/>
            <a:ext cx="4859640" cy="0"/>
          </a:xfrm>
          <a:prstGeom prst="line">
            <a:avLst/>
          </a:prstGeom>
          <a:ln w="76320">
            <a:solidFill>
              <a:schemeClr val="accent1"/>
            </a:solidFill>
            <a:round/>
          </a:ln>
        </p:spPr>
        <p:style>
          <a:lnRef idx="1">
            <a:schemeClr val="accent1"/>
          </a:lnRef>
          <a:fillRef idx="0">
            <a:schemeClr val="accent1"/>
          </a:fillRef>
          <a:effectRef idx="0">
            <a:schemeClr val="accent1"/>
          </a:effectRef>
          <a:fontRef idx="minor"/>
        </p:style>
      </p:sp>
      <p:sp>
        <p:nvSpPr>
          <p:cNvPr id="707" name="Line 6"/>
          <p:cNvSpPr/>
          <p:nvPr/>
        </p:nvSpPr>
        <p:spPr>
          <a:xfrm>
            <a:off x="5393880" y="2763000"/>
            <a:ext cx="0" cy="85860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8" name="object 2"/>
          <p:cNvSpPr/>
          <p:nvPr/>
        </p:nvSpPr>
        <p:spPr>
          <a:xfrm>
            <a:off x="-492028" y="-396240"/>
            <a:ext cx="14019848" cy="8934457"/>
          </a:xfrm>
          <a:prstGeom prst="rect">
            <a:avLst/>
          </a:prstGeom>
          <a:blipFill>
            <a:blip r:embed="rId4" cstate="print"/>
            <a:stretch>
              <a:fillRect/>
            </a:stretch>
          </a:blipFill>
        </p:spPr>
        <p:txBody>
          <a:bodyPr wrap="square" lIns="0" tIns="0" rIns="0" bIns="0" rtlCol="0"/>
          <a:lstStyle/>
          <a:p>
            <a:r>
              <a:rPr lang="cs-CZ" dirty="0" err="1"/>
              <a:t>Dě</a:t>
            </a:r>
            <a:endParaRPr dirty="0"/>
          </a:p>
        </p:txBody>
      </p:sp>
      <p:sp>
        <p:nvSpPr>
          <p:cNvPr id="3" name="TextovéPole 2">
            <a:extLst>
              <a:ext uri="{FF2B5EF4-FFF2-40B4-BE49-F238E27FC236}">
                <a16:creationId xmlns:a16="http://schemas.microsoft.com/office/drawing/2014/main" xmlns="" id="{606C48F2-EF6A-4D93-8911-C64299CB7110}"/>
              </a:ext>
            </a:extLst>
          </p:cNvPr>
          <p:cNvSpPr txBox="1"/>
          <p:nvPr/>
        </p:nvSpPr>
        <p:spPr>
          <a:xfrm>
            <a:off x="6517896" y="2560320"/>
            <a:ext cx="3537892" cy="1077218"/>
          </a:xfrm>
          <a:prstGeom prst="rect">
            <a:avLst/>
          </a:prstGeom>
          <a:noFill/>
        </p:spPr>
        <p:txBody>
          <a:bodyPr wrap="square" rtlCol="0">
            <a:spAutoFit/>
          </a:bodyPr>
          <a:lstStyle/>
          <a:p>
            <a:pPr algn="ctr"/>
            <a:r>
              <a:rPr lang="cs-CZ" sz="3200" b="1" i="1" dirty="0">
                <a:solidFill>
                  <a:schemeClr val="accent2"/>
                </a:solidFill>
              </a:rPr>
              <a:t>Děkuji za pozornost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3C4F77A-B015-4BB3-9B02-5F398DBDC97A}"/>
              </a:ext>
            </a:extLst>
          </p:cNvPr>
          <p:cNvSpPr>
            <a:spLocks noGrp="1"/>
          </p:cNvSpPr>
          <p:nvPr>
            <p:ph type="title"/>
          </p:nvPr>
        </p:nvSpPr>
        <p:spPr>
          <a:xfrm>
            <a:off x="1143000" y="490194"/>
            <a:ext cx="9875520" cy="405352"/>
          </a:xfrm>
        </p:spPr>
        <p:txBody>
          <a:bodyPr>
            <a:normAutofit fontScale="90000"/>
          </a:bodyPr>
          <a:lstStyle/>
          <a:p>
            <a:r>
              <a:rPr lang="cs-CZ" dirty="0"/>
              <a:t>Nejčastější případy porušení DZES 5g:</a:t>
            </a:r>
            <a:br>
              <a:rPr lang="cs-CZ" dirty="0"/>
            </a:br>
            <a:endParaRPr lang="cs-CZ" dirty="0"/>
          </a:p>
        </p:txBody>
      </p:sp>
      <p:sp>
        <p:nvSpPr>
          <p:cNvPr id="3" name="Zástupný obsah 2">
            <a:extLst>
              <a:ext uri="{FF2B5EF4-FFF2-40B4-BE49-F238E27FC236}">
                <a16:creationId xmlns:a16="http://schemas.microsoft.com/office/drawing/2014/main" xmlns="" id="{8906F0D3-5C22-4A2B-ACDC-F9FDA1FF078E}"/>
              </a:ext>
            </a:extLst>
          </p:cNvPr>
          <p:cNvSpPr>
            <a:spLocks noGrp="1"/>
          </p:cNvSpPr>
          <p:nvPr>
            <p:ph idx="1"/>
          </p:nvPr>
        </p:nvSpPr>
        <p:spPr>
          <a:xfrm>
            <a:off x="1140351" y="650450"/>
            <a:ext cx="9872871" cy="5717356"/>
          </a:xfrm>
        </p:spPr>
        <p:txBody>
          <a:bodyPr>
            <a:normAutofit fontScale="92500" lnSpcReduction="20000"/>
          </a:bodyPr>
          <a:lstStyle/>
          <a:p>
            <a:pPr marL="45720" indent="0">
              <a:buNone/>
            </a:pPr>
            <a:endParaRPr lang="cs-CZ"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
            </a:pPr>
            <a:r>
              <a:rPr lang="cs-CZ" dirty="0">
                <a:latin typeface="Arial" panose="020B0604020202020204" pitchFamily="34" charset="0"/>
                <a:cs typeface="Arial" panose="020B0604020202020204" pitchFamily="34" charset="0"/>
              </a:rPr>
              <a:t>na DPB o rozloze větší než 33 ha je pěstována jedna </a:t>
            </a:r>
            <a:r>
              <a:rPr lang="cs-CZ" b="1" dirty="0">
                <a:latin typeface="Arial" panose="020B0604020202020204" pitchFamily="34" charset="0"/>
                <a:cs typeface="Arial" panose="020B0604020202020204" pitchFamily="34" charset="0"/>
              </a:rPr>
              <a:t>plodina bez oddělení</a:t>
            </a:r>
            <a:r>
              <a:rPr lang="cs-CZ" dirty="0">
                <a:latin typeface="Arial" panose="020B0604020202020204" pitchFamily="34" charset="0"/>
                <a:cs typeface="Arial" panose="020B0604020202020204" pitchFamily="34" charset="0"/>
              </a:rPr>
              <a:t>; </a:t>
            </a:r>
          </a:p>
          <a:p>
            <a:pPr marL="285750" lvl="0" indent="-285750" algn="just">
              <a:buFont typeface="Wingdings" panose="05000000000000000000" pitchFamily="2" charset="2"/>
              <a:buChar char="§"/>
            </a:pPr>
            <a:r>
              <a:rPr lang="cs-CZ" dirty="0">
                <a:latin typeface="Arial" panose="020B0604020202020204" pitchFamily="34" charset="0"/>
                <a:cs typeface="Arial" panose="020B0604020202020204" pitchFamily="34" charset="0"/>
              </a:rPr>
              <a:t>pěstovaná plodina je rozdělena </a:t>
            </a:r>
            <a:r>
              <a:rPr lang="cs-CZ" b="1" dirty="0">
                <a:latin typeface="Arial" panose="020B0604020202020204" pitchFamily="34" charset="0"/>
                <a:cs typeface="Arial" panose="020B0604020202020204" pitchFamily="34" charset="0"/>
              </a:rPr>
              <a:t>ochranným  pásem  </a:t>
            </a:r>
            <a:r>
              <a:rPr lang="cs-CZ" dirty="0">
                <a:latin typeface="Arial" panose="020B0604020202020204" pitchFamily="34" charset="0"/>
                <a:cs typeface="Arial" panose="020B0604020202020204" pitchFamily="34" charset="0"/>
              </a:rPr>
              <a:t>(s dostatečnou šíří nad 22 m), který je </a:t>
            </a:r>
            <a:r>
              <a:rPr lang="cs-CZ" b="1" dirty="0">
                <a:latin typeface="Arial" panose="020B0604020202020204" pitchFamily="34" charset="0"/>
                <a:cs typeface="Arial" panose="020B0604020202020204" pitchFamily="34" charset="0"/>
              </a:rPr>
              <a:t>osetý plodinou nerelevantní  pro ochranný pás</a:t>
            </a:r>
            <a:r>
              <a:rPr lang="cs-CZ" dirty="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
            </a:pPr>
            <a:r>
              <a:rPr lang="cs-CZ" b="1" dirty="0">
                <a:latin typeface="Arial" panose="020B0604020202020204" pitchFamily="34" charset="0"/>
                <a:cs typeface="Arial" panose="020B0604020202020204" pitchFamily="34" charset="0"/>
              </a:rPr>
              <a:t>šířka</a:t>
            </a:r>
            <a:r>
              <a:rPr lang="cs-CZ" dirty="0">
                <a:latin typeface="Arial" panose="020B0604020202020204" pitchFamily="34" charset="0"/>
                <a:cs typeface="Arial" panose="020B0604020202020204" pitchFamily="34" charset="0"/>
              </a:rPr>
              <a:t> ochranného pásu, rozdělující hlavní plodinu, </a:t>
            </a:r>
            <a:r>
              <a:rPr lang="cs-CZ" b="1" dirty="0">
                <a:latin typeface="Arial" panose="020B0604020202020204" pitchFamily="34" charset="0"/>
                <a:cs typeface="Arial" panose="020B0604020202020204" pitchFamily="34" charset="0"/>
              </a:rPr>
              <a:t>nedosahuje šíře 22 m</a:t>
            </a:r>
            <a:r>
              <a:rPr lang="cs-CZ" dirty="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
            </a:pPr>
            <a:r>
              <a:rPr lang="cs-CZ" dirty="0">
                <a:latin typeface="Arial" panose="020B0604020202020204" pitchFamily="34" charset="0"/>
                <a:cs typeface="Arial" panose="020B0604020202020204" pitchFamily="34" charset="0"/>
              </a:rPr>
              <a:t>2 plochy stejné plodiny na DPB jsou odděleny </a:t>
            </a:r>
            <a:r>
              <a:rPr lang="cs-CZ" b="1" dirty="0">
                <a:latin typeface="Arial" panose="020B0604020202020204" pitchFamily="34" charset="0"/>
                <a:cs typeface="Arial" panose="020B0604020202020204" pitchFamily="34" charset="0"/>
              </a:rPr>
              <a:t>jinou plodinou</a:t>
            </a:r>
            <a:r>
              <a:rPr lang="cs-CZ" dirty="0">
                <a:latin typeface="Arial" panose="020B0604020202020204" pitchFamily="34" charset="0"/>
                <a:cs typeface="Arial" panose="020B0604020202020204" pitchFamily="34" charset="0"/>
              </a:rPr>
              <a:t>, která však </a:t>
            </a:r>
            <a:r>
              <a:rPr lang="cs-CZ" b="1" dirty="0">
                <a:latin typeface="Arial" panose="020B0604020202020204" pitchFamily="34" charset="0"/>
                <a:cs typeface="Arial" panose="020B0604020202020204" pitchFamily="34" charset="0"/>
              </a:rPr>
              <a:t>nedosahuje šíře 110  m</a:t>
            </a:r>
            <a:r>
              <a:rPr lang="cs-CZ" dirty="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
            </a:pPr>
            <a:r>
              <a:rPr lang="cs-CZ" b="1" dirty="0">
                <a:latin typeface="Arial" panose="020B0604020202020204" pitchFamily="34" charset="0"/>
                <a:cs typeface="Arial" panose="020B0604020202020204" pitchFamily="34" charset="0"/>
              </a:rPr>
              <a:t>vnitřní krajinný prvek o šíři nižší než 22 metrů </a:t>
            </a:r>
            <a:r>
              <a:rPr lang="cs-CZ" dirty="0">
                <a:latin typeface="Arial" panose="020B0604020202020204" pitchFamily="34" charset="0"/>
                <a:cs typeface="Arial" panose="020B0604020202020204" pitchFamily="34" charset="0"/>
              </a:rPr>
              <a:t>není doplněn ochranným pásem osetým plodinou pro ochranný pás, tak, aby součet šíře vnitřního krajinného prvku a ochranného pásu činil minimálně 22 metrů;</a:t>
            </a:r>
          </a:p>
          <a:p>
            <a:pPr marL="285750" lvl="0" indent="-285750" algn="just">
              <a:buFont typeface="Wingdings" panose="05000000000000000000" pitchFamily="2" charset="2"/>
              <a:buChar char="§"/>
            </a:pPr>
            <a:r>
              <a:rPr lang="cs-CZ" dirty="0">
                <a:latin typeface="Arial" panose="020B0604020202020204" pitchFamily="34" charset="0"/>
                <a:cs typeface="Arial" panose="020B0604020202020204" pitchFamily="34" charset="0"/>
              </a:rPr>
              <a:t>v případě využití možnosti naplnit požadavek DZES 5g na DPB o velikosti nad 40 ha zařazením do AEKO nebo NAEKO do </a:t>
            </a:r>
            <a:r>
              <a:rPr lang="cs-CZ" dirty="0" err="1">
                <a:latin typeface="Arial" panose="020B0604020202020204" pitchFamily="34" charset="0"/>
                <a:cs typeface="Arial" panose="020B0604020202020204" pitchFamily="34" charset="0"/>
              </a:rPr>
              <a:t>podopatření</a:t>
            </a:r>
            <a:r>
              <a:rPr lang="cs-CZ" dirty="0">
                <a:latin typeface="Arial" panose="020B0604020202020204" pitchFamily="34" charset="0"/>
                <a:cs typeface="Arial" panose="020B0604020202020204" pitchFamily="34" charset="0"/>
              </a:rPr>
              <a:t> </a:t>
            </a:r>
            <a:r>
              <a:rPr lang="cs-CZ" b="1" dirty="0">
                <a:latin typeface="Arial" panose="020B0604020202020204" pitchFamily="34" charset="0"/>
                <a:cs typeface="Arial" panose="020B0604020202020204" pitchFamily="34" charset="0"/>
              </a:rPr>
              <a:t>ochrany čejky chocholaté/ </a:t>
            </a:r>
            <a:r>
              <a:rPr lang="cs-CZ" b="1" dirty="0" err="1">
                <a:latin typeface="Arial" panose="020B0604020202020204" pitchFamily="34" charset="0"/>
                <a:cs typeface="Arial" panose="020B0604020202020204" pitchFamily="34" charset="0"/>
              </a:rPr>
              <a:t>podopatření</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biopásy</a:t>
            </a:r>
            <a:r>
              <a:rPr lang="cs-CZ" b="1" dirty="0">
                <a:latin typeface="Arial" panose="020B0604020202020204" pitchFamily="34" charset="0"/>
                <a:cs typeface="Arial" panose="020B0604020202020204" pitchFamily="34" charset="0"/>
              </a:rPr>
              <a:t>,</a:t>
            </a:r>
            <a:r>
              <a:rPr lang="cs-CZ" dirty="0">
                <a:latin typeface="Arial" panose="020B0604020202020204" pitchFamily="34" charset="0"/>
                <a:cs typeface="Arial" panose="020B0604020202020204" pitchFamily="34" charset="0"/>
              </a:rPr>
              <a:t>  </a:t>
            </a:r>
            <a:r>
              <a:rPr lang="cs-CZ" b="1" dirty="0">
                <a:latin typeface="Arial" panose="020B0604020202020204" pitchFamily="34" charset="0"/>
                <a:cs typeface="Arial" panose="020B0604020202020204" pitchFamily="34" charset="0"/>
              </a:rPr>
              <a:t>nedosahuje výměra plochy </a:t>
            </a:r>
            <a:r>
              <a:rPr lang="cs-CZ" dirty="0">
                <a:latin typeface="Arial" panose="020B0604020202020204" pitchFamily="34" charset="0"/>
                <a:cs typeface="Arial" panose="020B0604020202020204" pitchFamily="34" charset="0"/>
              </a:rPr>
              <a:t>podle § 21 odst. 5 nebo § 22 nařízení vlády č. 75/2015 Sb. nebo § 18 odst. 5 nebo § 19 nařízení vlády č. 330/2019 Sb. </a:t>
            </a:r>
            <a:r>
              <a:rPr lang="cs-CZ" b="1" dirty="0">
                <a:latin typeface="Arial" panose="020B0604020202020204" pitchFamily="34" charset="0"/>
                <a:cs typeface="Arial" panose="020B0604020202020204" pitchFamily="34" charset="0"/>
              </a:rPr>
              <a:t>minimálně  5 % výměry dílu půdního bloku</a:t>
            </a:r>
            <a:r>
              <a:rPr lang="cs-CZ" dirty="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
            </a:pPr>
            <a:r>
              <a:rPr lang="cs-CZ" b="1" dirty="0">
                <a:latin typeface="Arial" panose="020B0604020202020204" pitchFamily="34" charset="0"/>
                <a:cs typeface="Arial" panose="020B0604020202020204" pitchFamily="34" charset="0"/>
              </a:rPr>
              <a:t>žadatel chybně zakreslil plodiny a ochranné pásy v geoprostorové deklaraci</a:t>
            </a:r>
            <a:r>
              <a:rPr lang="cs-CZ" dirty="0">
                <a:latin typeface="Arial" panose="020B0604020202020204" pitchFamily="34" charset="0"/>
                <a:cs typeface="Arial" panose="020B0604020202020204" pitchFamily="34" charset="0"/>
              </a:rPr>
              <a:t>, popřípadě chybně vyznačil zemědělskou kulturu, resp. deklarace těchto údajů v žádosti neodpovídala realitě.</a:t>
            </a:r>
          </a:p>
          <a:p>
            <a:endParaRPr lang="cs-CZ" dirty="0"/>
          </a:p>
        </p:txBody>
      </p:sp>
    </p:spTree>
    <p:extLst>
      <p:ext uri="{BB962C8B-B14F-4D97-AF65-F5344CB8AC3E}">
        <p14:creationId xmlns:p14="http://schemas.microsoft.com/office/powerpoint/2010/main" val="304632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8EF98AD-76ED-44A9-B04D-5A93E4CD8D0F}"/>
              </a:ext>
            </a:extLst>
          </p:cNvPr>
          <p:cNvSpPr>
            <a:spLocks noGrp="1"/>
          </p:cNvSpPr>
          <p:nvPr>
            <p:ph type="title"/>
          </p:nvPr>
        </p:nvSpPr>
        <p:spPr>
          <a:xfrm>
            <a:off x="1143000" y="308113"/>
            <a:ext cx="9875520" cy="725557"/>
          </a:xfrm>
        </p:spPr>
        <p:txBody>
          <a:bodyPr>
            <a:normAutofit/>
          </a:bodyPr>
          <a:lstStyle/>
          <a:p>
            <a:r>
              <a:rPr lang="cs-CZ" sz="3200" b="1" dirty="0">
                <a:solidFill>
                  <a:srgbClr val="00B050"/>
                </a:solidFill>
              </a:rPr>
              <a:t>Jednotná žádost 2022 – DZES 5g – úprava od roku 2021</a:t>
            </a:r>
          </a:p>
        </p:txBody>
      </p:sp>
      <p:sp>
        <p:nvSpPr>
          <p:cNvPr id="3" name="Zástupný obsah 2">
            <a:extLst>
              <a:ext uri="{FF2B5EF4-FFF2-40B4-BE49-F238E27FC236}">
                <a16:creationId xmlns:a16="http://schemas.microsoft.com/office/drawing/2014/main" xmlns="" id="{0A4AA6A6-75EA-472F-872B-507B79A0ACD2}"/>
              </a:ext>
            </a:extLst>
          </p:cNvPr>
          <p:cNvSpPr>
            <a:spLocks noGrp="1"/>
          </p:cNvSpPr>
          <p:nvPr>
            <p:ph idx="1"/>
          </p:nvPr>
        </p:nvSpPr>
        <p:spPr>
          <a:xfrm>
            <a:off x="598308" y="1212574"/>
            <a:ext cx="10409584" cy="4942183"/>
          </a:xfrm>
        </p:spPr>
        <p:txBody>
          <a:bodyPr/>
          <a:lstStyle/>
          <a:p>
            <a:r>
              <a:rPr lang="cs-CZ" dirty="0"/>
              <a:t>V LPIS je možné zkontrolovat v detailu DPB přes tlačítko </a:t>
            </a:r>
          </a:p>
          <a:p>
            <a:endParaRPr lang="cs-CZ" dirty="0"/>
          </a:p>
          <a:p>
            <a:r>
              <a:rPr lang="cs-CZ" dirty="0"/>
              <a:t>V LPIS je možné zkontrolovat v detailu DPB přes tlačítko </a:t>
            </a:r>
          </a:p>
          <a:p>
            <a:endParaRPr lang="cs-CZ" dirty="0"/>
          </a:p>
        </p:txBody>
      </p:sp>
      <p:pic>
        <p:nvPicPr>
          <p:cNvPr id="4" name="Zástupný symbol pro obsah 3">
            <a:extLst>
              <a:ext uri="{FF2B5EF4-FFF2-40B4-BE49-F238E27FC236}">
                <a16:creationId xmlns:a16="http://schemas.microsoft.com/office/drawing/2014/main" xmlns="" id="{6434096C-812E-4AB5-A283-EF23188719FB}"/>
              </a:ext>
            </a:extLst>
          </p:cNvPr>
          <p:cNvPicPr>
            <a:picLocks noChangeAspect="1"/>
          </p:cNvPicPr>
          <p:nvPr/>
        </p:nvPicPr>
        <p:blipFill>
          <a:blip r:embed="rId2"/>
          <a:stretch>
            <a:fillRect/>
          </a:stretch>
        </p:blipFill>
        <p:spPr>
          <a:xfrm>
            <a:off x="630457" y="1573801"/>
            <a:ext cx="10064047" cy="4976086"/>
          </a:xfrm>
          <a:prstGeom prst="rect">
            <a:avLst/>
          </a:prstGeom>
          <a:ln>
            <a:solidFill>
              <a:schemeClr val="accent1"/>
            </a:solidFill>
          </a:ln>
        </p:spPr>
      </p:pic>
      <p:pic>
        <p:nvPicPr>
          <p:cNvPr id="5" name="Obrázek 4">
            <a:extLst>
              <a:ext uri="{FF2B5EF4-FFF2-40B4-BE49-F238E27FC236}">
                <a16:creationId xmlns:a16="http://schemas.microsoft.com/office/drawing/2014/main" xmlns="" id="{9960F823-00F8-429E-8711-FAB28D342F0B}"/>
              </a:ext>
            </a:extLst>
          </p:cNvPr>
          <p:cNvPicPr>
            <a:picLocks noChangeAspect="1"/>
          </p:cNvPicPr>
          <p:nvPr/>
        </p:nvPicPr>
        <p:blipFill>
          <a:blip r:embed="rId3"/>
          <a:stretch>
            <a:fillRect/>
          </a:stretch>
        </p:blipFill>
        <p:spPr>
          <a:xfrm>
            <a:off x="6228184" y="1269001"/>
            <a:ext cx="1552575" cy="304800"/>
          </a:xfrm>
          <a:prstGeom prst="rect">
            <a:avLst/>
          </a:prstGeom>
        </p:spPr>
      </p:pic>
    </p:spTree>
    <p:extLst>
      <p:ext uri="{BB962C8B-B14F-4D97-AF65-F5344CB8AC3E}">
        <p14:creationId xmlns:p14="http://schemas.microsoft.com/office/powerpoint/2010/main" val="108786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740520" y="228600"/>
            <a:ext cx="11451240" cy="827280"/>
          </a:xfrm>
          <a:prstGeom prst="rect">
            <a:avLst/>
          </a:prstGeom>
          <a:noFill/>
          <a:ln>
            <a:noFill/>
          </a:ln>
        </p:spPr>
        <p:txBody>
          <a:bodyPr>
            <a:noAutofit/>
          </a:bodyPr>
          <a:lstStyle/>
          <a:p>
            <a:pPr algn="ctr">
              <a:lnSpc>
                <a:spcPct val="100000"/>
              </a:lnSpc>
            </a:pPr>
            <a:endParaRPr lang="cs-CZ" sz="2400" b="1" strike="noStrike" spc="-1" dirty="0">
              <a:solidFill>
                <a:srgbClr val="90C226"/>
              </a:solidFill>
              <a:latin typeface="Trebuchet MS"/>
            </a:endParaRPr>
          </a:p>
          <a:p>
            <a:pPr algn="ctr">
              <a:lnSpc>
                <a:spcPct val="100000"/>
              </a:lnSpc>
            </a:pPr>
            <a:r>
              <a:rPr lang="cs-CZ" sz="2400" b="1" strike="noStrike" spc="-1" dirty="0">
                <a:solidFill>
                  <a:srgbClr val="90C226"/>
                </a:solidFill>
                <a:latin typeface="Trebuchet MS"/>
              </a:rPr>
              <a:t>Změny přímých plateb již od roku 2020– způsobilost plochy</a:t>
            </a:r>
            <a:endParaRPr lang="cs-CZ" sz="2400" b="0" strike="noStrike" spc="-1" dirty="0">
              <a:solidFill>
                <a:srgbClr val="000000"/>
              </a:solidFill>
              <a:latin typeface="Trebuchet MS"/>
            </a:endParaRPr>
          </a:p>
        </p:txBody>
      </p:sp>
      <p:sp>
        <p:nvSpPr>
          <p:cNvPr id="448" name="TextShape 2"/>
          <p:cNvSpPr txBox="1"/>
          <p:nvPr/>
        </p:nvSpPr>
        <p:spPr>
          <a:xfrm>
            <a:off x="513288" y="1055880"/>
            <a:ext cx="11428200" cy="5486040"/>
          </a:xfrm>
          <a:prstGeom prst="rect">
            <a:avLst/>
          </a:prstGeom>
          <a:noFill/>
          <a:ln>
            <a:noFill/>
          </a:ln>
        </p:spPr>
        <p:txBody>
          <a:bodyPr>
            <a:normAutofit fontScale="93000"/>
          </a:bodyPr>
          <a:lstStyle/>
          <a:p>
            <a:pPr marL="743040" lvl="1" indent="-285480">
              <a:lnSpc>
                <a:spcPct val="100000"/>
              </a:lnSpc>
              <a:spcAft>
                <a:spcPts val="1001"/>
              </a:spcAft>
              <a:buClr>
                <a:srgbClr val="90C226"/>
              </a:buClr>
              <a:buSzPct val="80000"/>
              <a:buFont typeface="Wingdings 3" charset="2"/>
              <a:buChar char=""/>
            </a:pPr>
            <a:r>
              <a:rPr lang="cs-CZ" sz="2400" b="1" strike="noStrike" spc="-1" dirty="0">
                <a:solidFill>
                  <a:srgbClr val="932313"/>
                </a:solidFill>
                <a:latin typeface="Trebuchet MS"/>
              </a:rPr>
              <a:t>Plochy bez právního důvodu užívání</a:t>
            </a:r>
            <a:endParaRPr lang="cs-CZ" sz="2400" b="0" strike="noStrike" spc="-1" dirty="0">
              <a:solidFill>
                <a:srgbClr val="404040"/>
              </a:solidFill>
              <a:latin typeface="Trebuchet MS"/>
            </a:endParaRPr>
          </a:p>
          <a:p>
            <a:pPr marL="1143000" lvl="2" indent="-228240">
              <a:lnSpc>
                <a:spcPct val="100000"/>
              </a:lnSpc>
              <a:spcAft>
                <a:spcPts val="300"/>
              </a:spcAft>
              <a:buClr>
                <a:srgbClr val="90C226"/>
              </a:buClr>
              <a:buSzPct val="80000"/>
              <a:buFont typeface="Wingdings 3" charset="2"/>
              <a:buChar char=""/>
            </a:pPr>
            <a:r>
              <a:rPr lang="cs-CZ" sz="2400" b="1" strike="noStrike" spc="-1" dirty="0">
                <a:solidFill>
                  <a:srgbClr val="404040"/>
                </a:solidFill>
                <a:latin typeface="Trebuchet MS"/>
              </a:rPr>
              <a:t>Fond neposkytne dotaci na část dílu půdního bloku evidovanou v evidenci využití půdy, na které byl uplatněn postup podle § 3g odst. 4 zákona o zemědělství.</a:t>
            </a:r>
            <a:endParaRPr lang="cs-CZ" sz="2400" b="0" strike="noStrike" spc="-1" dirty="0">
              <a:solidFill>
                <a:srgbClr val="404040"/>
              </a:solidFill>
              <a:latin typeface="Trebuchet MS"/>
            </a:endParaRPr>
          </a:p>
          <a:p>
            <a:pPr marL="1143000" lvl="2" indent="-228240">
              <a:lnSpc>
                <a:spcPct val="100000"/>
              </a:lnSpc>
              <a:spcAft>
                <a:spcPts val="300"/>
              </a:spcAft>
              <a:buClr>
                <a:srgbClr val="90C226"/>
              </a:buClr>
              <a:buSzPct val="80000"/>
              <a:buFont typeface="Wingdings 3" charset="2"/>
              <a:buChar char=""/>
            </a:pPr>
            <a:r>
              <a:rPr lang="cs-CZ" sz="2400" b="0" strike="noStrike" spc="-1" dirty="0">
                <a:solidFill>
                  <a:srgbClr val="404040"/>
                </a:solidFill>
                <a:latin typeface="Trebuchet MS"/>
              </a:rPr>
              <a:t>o část DPB, ke které nebyl doložen právní důvod užívání, se sníží výměra způsobilé plochy</a:t>
            </a:r>
          </a:p>
          <a:p>
            <a:endParaRPr lang="cs-CZ" sz="2400" b="0" strike="noStrike" spc="-1" dirty="0">
              <a:solidFill>
                <a:srgbClr val="404040"/>
              </a:solidFill>
              <a:latin typeface="Trebuchet MS"/>
            </a:endParaRPr>
          </a:p>
          <a:p>
            <a:pPr marL="1143000" lvl="2" indent="-228240">
              <a:lnSpc>
                <a:spcPct val="100000"/>
              </a:lnSpc>
              <a:spcAft>
                <a:spcPts val="300"/>
              </a:spcAft>
              <a:buClr>
                <a:srgbClr val="90C226"/>
              </a:buClr>
              <a:buSzPct val="80000"/>
              <a:buFont typeface="Wingdings 3" charset="2"/>
              <a:buChar char=""/>
            </a:pPr>
            <a:r>
              <a:rPr lang="cs-CZ" sz="2400" b="1" strike="noStrike" spc="-1" dirty="0">
                <a:solidFill>
                  <a:srgbClr val="404040"/>
                </a:solidFill>
                <a:latin typeface="Trebuchet MS"/>
              </a:rPr>
              <a:t>Nemění se dosavadní postup posuzování PDU</a:t>
            </a:r>
            <a:endParaRPr lang="cs-CZ" sz="2400" b="0" strike="noStrike" spc="-1" dirty="0">
              <a:solidFill>
                <a:srgbClr val="404040"/>
              </a:solidFill>
              <a:latin typeface="Trebuchet MS"/>
            </a:endParaRPr>
          </a:p>
          <a:p>
            <a:endParaRPr lang="cs-CZ" sz="2400" b="0" strike="noStrike" spc="-1" dirty="0">
              <a:solidFill>
                <a:srgbClr val="404040"/>
              </a:solidFill>
              <a:latin typeface="Trebuchet MS"/>
            </a:endParaRPr>
          </a:p>
          <a:p>
            <a:pPr marL="1143000" lvl="2" indent="-228240">
              <a:lnSpc>
                <a:spcPct val="100000"/>
              </a:lnSpc>
              <a:spcAft>
                <a:spcPts val="300"/>
              </a:spcAft>
              <a:buClr>
                <a:srgbClr val="90C226"/>
              </a:buClr>
              <a:buSzPct val="80000"/>
              <a:buFont typeface="Wingdings 3" charset="2"/>
              <a:buChar char=""/>
            </a:pPr>
            <a:r>
              <a:rPr lang="cs-CZ" sz="2400" b="0" strike="noStrike" spc="-1" dirty="0">
                <a:solidFill>
                  <a:srgbClr val="404040"/>
                </a:solidFill>
                <a:latin typeface="Trebuchet MS"/>
              </a:rPr>
              <a:t>Pouze v případech, kdy SZIF standardně vyzývá k prokázání PDU:</a:t>
            </a:r>
          </a:p>
          <a:p>
            <a:pPr marL="2057400" lvl="4" indent="-228240">
              <a:lnSpc>
                <a:spcPct val="100000"/>
              </a:lnSpc>
              <a:spcAft>
                <a:spcPts val="300"/>
              </a:spcAft>
              <a:buClr>
                <a:srgbClr val="90C226"/>
              </a:buClr>
              <a:buSzPct val="80000"/>
              <a:buFont typeface="Wingdings 3" charset="2"/>
              <a:buChar char=""/>
            </a:pPr>
            <a:r>
              <a:rPr lang="cs-CZ" sz="2400" b="0" strike="noStrike" spc="-1" dirty="0">
                <a:solidFill>
                  <a:srgbClr val="404040"/>
                </a:solidFill>
                <a:latin typeface="Trebuchet MS"/>
              </a:rPr>
              <a:t>na podnět vlastníka</a:t>
            </a:r>
          </a:p>
          <a:p>
            <a:pPr marL="2057400" lvl="4" indent="-228240">
              <a:lnSpc>
                <a:spcPct val="100000"/>
              </a:lnSpc>
              <a:spcAft>
                <a:spcPts val="300"/>
              </a:spcAft>
              <a:buClr>
                <a:srgbClr val="90C226"/>
              </a:buClr>
              <a:buSzPct val="80000"/>
              <a:buFont typeface="Wingdings 3" charset="2"/>
              <a:buChar char=""/>
            </a:pPr>
            <a:r>
              <a:rPr lang="cs-CZ" sz="2400" b="0" strike="noStrike" spc="-1" dirty="0">
                <a:solidFill>
                  <a:srgbClr val="404040"/>
                </a:solidFill>
                <a:latin typeface="Trebuchet MS"/>
              </a:rPr>
              <a:t>spor 2 uživatelů</a:t>
            </a:r>
          </a:p>
          <a:p>
            <a:pPr marL="2057400" lvl="4" indent="-228240">
              <a:lnSpc>
                <a:spcPct val="100000"/>
              </a:lnSpc>
              <a:spcAft>
                <a:spcPts val="300"/>
              </a:spcAft>
              <a:buClr>
                <a:srgbClr val="90C226"/>
              </a:buClr>
              <a:buSzPct val="80000"/>
              <a:buFont typeface="Wingdings 3" charset="2"/>
              <a:buChar char=""/>
            </a:pPr>
            <a:r>
              <a:rPr lang="cs-CZ" sz="2400" b="0" strike="noStrike" spc="-1" dirty="0">
                <a:solidFill>
                  <a:srgbClr val="404040"/>
                </a:solidFill>
                <a:latin typeface="Trebuchet MS"/>
              </a:rPr>
              <a:t>zápis zcela nové plochy</a:t>
            </a:r>
          </a:p>
          <a:p>
            <a:pPr marL="1143000" lvl="2" indent="-228240">
              <a:lnSpc>
                <a:spcPct val="100000"/>
              </a:lnSpc>
              <a:spcAft>
                <a:spcPts val="300"/>
              </a:spcAft>
              <a:buClr>
                <a:srgbClr val="90C226"/>
              </a:buClr>
              <a:buSzPct val="80000"/>
              <a:buFont typeface="Wingdings 3" charset="2"/>
              <a:buChar char=""/>
            </a:pPr>
            <a:r>
              <a:rPr lang="cs-CZ" sz="2400" b="1" strike="noStrike" spc="-1" dirty="0">
                <a:solidFill>
                  <a:srgbClr val="404040"/>
                </a:solidFill>
                <a:latin typeface="Trebuchet MS"/>
              </a:rPr>
              <a:t>Povinnost plnění podmínek pro platbu na celé ploše DPB</a:t>
            </a:r>
            <a:endParaRPr lang="cs-CZ" sz="2400" b="0" strike="noStrike" spc="-1" dirty="0">
              <a:solidFill>
                <a:srgbClr val="404040"/>
              </a:solidFill>
              <a:latin typeface="Trebuchet MS"/>
            </a:endParaRPr>
          </a:p>
          <a:p>
            <a:pPr marL="360360">
              <a:lnSpc>
                <a:spcPct val="100000"/>
              </a:lnSpc>
              <a:spcAft>
                <a:spcPts val="300"/>
              </a:spcAft>
            </a:pPr>
            <a:endParaRPr lang="cs-CZ" sz="2400" b="0" strike="noStrike" spc="-1" dirty="0">
              <a:solidFill>
                <a:srgbClr val="404040"/>
              </a:solidFill>
              <a:latin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38033"/>
          </a:xfrm>
        </p:spPr>
        <p:txBody>
          <a:bodyPr>
            <a:normAutofit/>
          </a:bodyPr>
          <a:lstStyle/>
          <a:p>
            <a:pPr algn="ctr"/>
            <a:r>
              <a:rPr lang="cs-CZ" sz="3600" b="1" dirty="0"/>
              <a:t>Přímé platby – SAPS 2022 – upozornění</a:t>
            </a:r>
          </a:p>
        </p:txBody>
      </p:sp>
      <p:sp>
        <p:nvSpPr>
          <p:cNvPr id="3" name="Zástupný symbol pro obsah 2"/>
          <p:cNvSpPr>
            <a:spLocks noGrp="1"/>
          </p:cNvSpPr>
          <p:nvPr>
            <p:ph idx="1"/>
          </p:nvPr>
        </p:nvSpPr>
        <p:spPr>
          <a:xfrm>
            <a:off x="838200" y="1363579"/>
            <a:ext cx="10515600" cy="5149516"/>
          </a:xfrm>
        </p:spPr>
        <p:txBody>
          <a:bodyPr/>
          <a:lstStyle/>
          <a:p>
            <a:pPr marL="0" indent="0">
              <a:buNone/>
            </a:pPr>
            <a:r>
              <a:rPr lang="cs-CZ" dirty="0">
                <a:solidFill>
                  <a:schemeClr val="tx1"/>
                </a:solidFill>
              </a:rPr>
              <a:t>Již od roku 2020:</a:t>
            </a:r>
          </a:p>
          <a:p>
            <a:r>
              <a:rPr lang="cs-CZ" dirty="0">
                <a:solidFill>
                  <a:schemeClr val="tx1"/>
                </a:solidFill>
              </a:rPr>
              <a:t>Odpočet ploch bez právního důvodu užívání</a:t>
            </a:r>
          </a:p>
          <a:p>
            <a:r>
              <a:rPr lang="cs-CZ" dirty="0">
                <a:solidFill>
                  <a:schemeClr val="tx1"/>
                </a:solidFill>
              </a:rPr>
              <a:t>Geoprostorové zákresy plodin deklarace plodin</a:t>
            </a:r>
          </a:p>
          <a:p>
            <a:pPr marL="0" indent="0">
              <a:buNone/>
            </a:pPr>
            <a:r>
              <a:rPr lang="cs-CZ" dirty="0">
                <a:solidFill>
                  <a:schemeClr val="tx1"/>
                </a:solidFill>
              </a:rPr>
              <a:t>Od roku  2021:</a:t>
            </a:r>
          </a:p>
          <a:p>
            <a:r>
              <a:rPr lang="cs-CZ" dirty="0">
                <a:solidFill>
                  <a:schemeClr val="tx1"/>
                </a:solidFill>
              </a:rPr>
              <a:t>Vypuštěna podmínka zemědělského podnikatele</a:t>
            </a:r>
          </a:p>
          <a:p>
            <a:r>
              <a:rPr lang="cs-CZ" dirty="0">
                <a:solidFill>
                  <a:schemeClr val="tx1"/>
                </a:solidFill>
              </a:rPr>
              <a:t>Registrace na Portálu farmáře – platí od 2022</a:t>
            </a:r>
          </a:p>
          <a:p>
            <a:r>
              <a:rPr lang="cs-CZ" dirty="0">
                <a:solidFill>
                  <a:schemeClr val="tx1"/>
                </a:solidFill>
              </a:rPr>
              <a:t>Formulář geoprostorové žádosti</a:t>
            </a:r>
          </a:p>
          <a:p>
            <a:r>
              <a:rPr lang="cs-CZ" dirty="0">
                <a:solidFill>
                  <a:schemeClr val="tx1"/>
                </a:solidFill>
              </a:rPr>
              <a:t>EFA – ochranné pásy = všechny typy pásů</a:t>
            </a:r>
          </a:p>
          <a:p>
            <a:r>
              <a:rPr lang="cs-CZ" dirty="0">
                <a:solidFill>
                  <a:schemeClr val="tx1"/>
                </a:solidFill>
              </a:rPr>
              <a:t>EFA – standardní orná půda</a:t>
            </a:r>
          </a:p>
          <a:p>
            <a:r>
              <a:rPr lang="cs-CZ" dirty="0">
                <a:solidFill>
                  <a:schemeClr val="tx1"/>
                </a:solidFill>
              </a:rPr>
              <a:t>Prodloužení doby obmýtí u vybraných druhů RRD na 10 let</a:t>
            </a:r>
          </a:p>
        </p:txBody>
      </p:sp>
    </p:spTree>
    <p:extLst>
      <p:ext uri="{BB962C8B-B14F-4D97-AF65-F5344CB8AC3E}">
        <p14:creationId xmlns:p14="http://schemas.microsoft.com/office/powerpoint/2010/main" val="203891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Shape 1"/>
          <p:cNvSpPr txBox="1"/>
          <p:nvPr/>
        </p:nvSpPr>
        <p:spPr>
          <a:xfrm>
            <a:off x="1341000" y="577008"/>
            <a:ext cx="9509400" cy="593424"/>
          </a:xfrm>
          <a:prstGeom prst="rect">
            <a:avLst/>
          </a:prstGeom>
          <a:noFill/>
          <a:ln>
            <a:noFill/>
          </a:ln>
        </p:spPr>
        <p:txBody>
          <a:bodyPr>
            <a:noAutofit/>
          </a:bodyPr>
          <a:lstStyle/>
          <a:p>
            <a:pPr algn="ctr">
              <a:lnSpc>
                <a:spcPct val="100000"/>
              </a:lnSpc>
            </a:pPr>
            <a:r>
              <a:rPr lang="cs-CZ" sz="3200" b="1" strike="noStrike" spc="-1" dirty="0">
                <a:solidFill>
                  <a:srgbClr val="00B050"/>
                </a:solidFill>
                <a:latin typeface="Trebuchet MS"/>
              </a:rPr>
              <a:t>Základní požadavky přímých plateb</a:t>
            </a:r>
            <a:endParaRPr lang="cs-CZ" sz="3200" b="0" strike="noStrike" spc="-1" dirty="0">
              <a:solidFill>
                <a:srgbClr val="00B050"/>
              </a:solidFill>
              <a:latin typeface="Trebuchet MS"/>
            </a:endParaRPr>
          </a:p>
        </p:txBody>
      </p:sp>
      <p:sp>
        <p:nvSpPr>
          <p:cNvPr id="450" name="TextShape 2"/>
          <p:cNvSpPr txBox="1"/>
          <p:nvPr/>
        </p:nvSpPr>
        <p:spPr>
          <a:xfrm>
            <a:off x="1341000" y="1251000"/>
            <a:ext cx="9509400" cy="4778280"/>
          </a:xfrm>
          <a:prstGeom prst="rect">
            <a:avLst/>
          </a:prstGeom>
          <a:noFill/>
          <a:ln>
            <a:noFill/>
          </a:ln>
        </p:spPr>
        <p:txBody>
          <a:bodyPr>
            <a:normAutofit/>
          </a:bodyPr>
          <a:lstStyle/>
          <a:p>
            <a:endParaRPr lang="cs-CZ" sz="18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charset="2"/>
              <a:buChar char=""/>
            </a:pPr>
            <a:r>
              <a:rPr lang="cs-CZ" sz="2400" b="1" strike="noStrike" spc="-1" dirty="0">
                <a:solidFill>
                  <a:srgbClr val="404040"/>
                </a:solidFill>
                <a:latin typeface="Trebuchet MS"/>
              </a:rPr>
              <a:t>  Povinnost deklarovat veškerou obhospodařovanou ZP</a:t>
            </a:r>
            <a:endParaRPr lang="cs-CZ" sz="2400" b="0" strike="noStrike" spc="-1" dirty="0">
              <a:solidFill>
                <a:srgbClr val="404040"/>
              </a:solidFill>
              <a:latin typeface="Trebuchet MS"/>
            </a:endParaRPr>
          </a:p>
          <a:p>
            <a:pPr marL="365760">
              <a:lnSpc>
                <a:spcPct val="100000"/>
              </a:lnSpc>
              <a:spcBef>
                <a:spcPts val="1001"/>
              </a:spcBef>
            </a:pPr>
            <a:endParaRPr lang="cs-CZ" sz="2400" b="0" strike="noStrike" spc="-1" dirty="0">
              <a:solidFill>
                <a:srgbClr val="404040"/>
              </a:solidFill>
              <a:latin typeface="Trebuchet MS"/>
            </a:endParaRPr>
          </a:p>
          <a:p>
            <a:pPr marL="1143000" lvl="2" indent="-228240">
              <a:lnSpc>
                <a:spcPct val="100000"/>
              </a:lnSpc>
              <a:spcBef>
                <a:spcPts val="1001"/>
              </a:spcBef>
              <a:buClr>
                <a:srgbClr val="90C226"/>
              </a:buClr>
              <a:buSzPct val="80000"/>
              <a:buFont typeface="Wingdings" charset="2"/>
              <a:buChar char=""/>
            </a:pPr>
            <a:r>
              <a:rPr lang="cs-CZ" sz="2400" b="0" strike="noStrike" spc="-1" dirty="0">
                <a:solidFill>
                  <a:srgbClr val="404040"/>
                </a:solidFill>
                <a:latin typeface="Trebuchet MS"/>
              </a:rPr>
              <a:t>Pokud obhospodařujete ZP mimo LPIS a nemáte PDÚ lze uvést jako zbytkovou plochu </a:t>
            </a:r>
            <a:r>
              <a:rPr lang="cs-CZ" sz="2400" b="0" strike="noStrike" spc="-1" dirty="0" err="1">
                <a:solidFill>
                  <a:srgbClr val="404040"/>
                </a:solidFill>
                <a:latin typeface="Trebuchet MS"/>
              </a:rPr>
              <a:t>Zxxx</a:t>
            </a:r>
            <a:r>
              <a:rPr lang="cs-CZ" sz="2400" b="0" strike="noStrike" spc="-1" dirty="0">
                <a:solidFill>
                  <a:srgbClr val="404040"/>
                </a:solidFill>
                <a:latin typeface="Trebuchet MS"/>
              </a:rPr>
              <a:t>.</a:t>
            </a:r>
          </a:p>
          <a:p>
            <a:pPr marL="1143000" lvl="2" indent="-228240">
              <a:lnSpc>
                <a:spcPct val="100000"/>
              </a:lnSpc>
              <a:spcBef>
                <a:spcPts val="1001"/>
              </a:spcBef>
              <a:buClr>
                <a:srgbClr val="90C226"/>
              </a:buClr>
              <a:buSzPct val="80000"/>
              <a:buFont typeface="Wingdings" charset="2"/>
              <a:buChar char=""/>
            </a:pPr>
            <a:r>
              <a:rPr lang="cs-CZ" sz="2400" b="0" strike="noStrike" spc="-1" dirty="0">
                <a:solidFill>
                  <a:srgbClr val="404040"/>
                </a:solidFill>
                <a:latin typeface="Trebuchet MS"/>
              </a:rPr>
              <a:t>Pozor na zradu u </a:t>
            </a:r>
            <a:r>
              <a:rPr lang="cs-CZ" sz="2400" b="0" strike="noStrike" spc="-1" dirty="0" err="1">
                <a:solidFill>
                  <a:srgbClr val="404040"/>
                </a:solidFill>
                <a:latin typeface="Trebuchet MS"/>
              </a:rPr>
              <a:t>greeningu</a:t>
            </a:r>
            <a:r>
              <a:rPr lang="cs-CZ" sz="2400" b="0" strike="noStrike" spc="-1" dirty="0">
                <a:solidFill>
                  <a:srgbClr val="404040"/>
                </a:solidFill>
                <a:latin typeface="Trebuchet MS"/>
              </a:rPr>
              <a:t>! Mám-li užívanou neevidovanou plochu, tak si ji musím brát v potaz při výpočtu 5 % plochy EFA! </a:t>
            </a:r>
          </a:p>
          <a:p>
            <a:pPr marL="365760">
              <a:lnSpc>
                <a:spcPct val="100000"/>
              </a:lnSpc>
              <a:spcBef>
                <a:spcPts val="1001"/>
              </a:spcBef>
            </a:pPr>
            <a:endParaRPr lang="cs-CZ" sz="2400" b="0" strike="noStrike" spc="-1" dirty="0">
              <a:solidFill>
                <a:srgbClr val="404040"/>
              </a:solidFill>
              <a:latin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TextShape 1"/>
          <p:cNvSpPr txBox="1"/>
          <p:nvPr/>
        </p:nvSpPr>
        <p:spPr>
          <a:xfrm>
            <a:off x="1276992" y="576072"/>
            <a:ext cx="9509400" cy="576072"/>
          </a:xfrm>
          <a:prstGeom prst="rect">
            <a:avLst/>
          </a:prstGeom>
          <a:noFill/>
          <a:ln>
            <a:noFill/>
          </a:ln>
        </p:spPr>
        <p:txBody>
          <a:bodyPr>
            <a:normAutofit lnSpcReduction="10000"/>
          </a:bodyPr>
          <a:lstStyle/>
          <a:p>
            <a:pPr algn="ctr">
              <a:lnSpc>
                <a:spcPct val="100000"/>
              </a:lnSpc>
            </a:pPr>
            <a:r>
              <a:rPr lang="cs-CZ" sz="3200" b="1" strike="noStrike" spc="-1" dirty="0">
                <a:solidFill>
                  <a:srgbClr val="00B050"/>
                </a:solidFill>
                <a:latin typeface="Trebuchet MS"/>
              </a:rPr>
              <a:t>Základní požadavky přímých plateb</a:t>
            </a:r>
            <a:endParaRPr lang="cs-CZ" sz="3200" b="0" strike="noStrike" spc="-1" dirty="0">
              <a:solidFill>
                <a:srgbClr val="00B050"/>
              </a:solidFill>
              <a:latin typeface="Trebuchet MS"/>
            </a:endParaRPr>
          </a:p>
        </p:txBody>
      </p:sp>
      <p:sp>
        <p:nvSpPr>
          <p:cNvPr id="452" name="TextShape 2"/>
          <p:cNvSpPr txBox="1"/>
          <p:nvPr/>
        </p:nvSpPr>
        <p:spPr>
          <a:xfrm>
            <a:off x="1341000" y="1251000"/>
            <a:ext cx="9509400" cy="4778280"/>
          </a:xfrm>
          <a:prstGeom prst="rect">
            <a:avLst/>
          </a:prstGeom>
          <a:noFill/>
          <a:ln>
            <a:noFill/>
          </a:ln>
        </p:spPr>
        <p:txBody>
          <a:bodyPr>
            <a:normAutofit fontScale="93000"/>
          </a:bodyPr>
          <a:lstStyle/>
          <a:p>
            <a:pPr marL="743040" lvl="1" indent="-285480">
              <a:lnSpc>
                <a:spcPct val="100000"/>
              </a:lnSpc>
              <a:spcBef>
                <a:spcPts val="1001"/>
              </a:spcBef>
              <a:buClr>
                <a:srgbClr val="90C226"/>
              </a:buClr>
              <a:buSzPct val="80000"/>
              <a:buFont typeface="Wingdings" charset="2"/>
              <a:buChar char=""/>
            </a:pPr>
            <a:r>
              <a:rPr lang="cs-CZ" sz="2400" b="1" strike="noStrike" spc="-1" dirty="0">
                <a:solidFill>
                  <a:srgbClr val="404040"/>
                </a:solidFill>
                <a:latin typeface="Trebuchet MS"/>
              </a:rPr>
              <a:t> Minimální činnosti</a:t>
            </a:r>
            <a:endParaRPr lang="cs-CZ" sz="2400" b="0" strike="noStrike" spc="-1" dirty="0">
              <a:solidFill>
                <a:srgbClr val="404040"/>
              </a:solidFill>
              <a:latin typeface="Trebuchet MS"/>
            </a:endParaRPr>
          </a:p>
          <a:p>
            <a:pPr marL="1143000" lvl="2" indent="-228240">
              <a:lnSpc>
                <a:spcPct val="100000"/>
              </a:lnSpc>
              <a:spcBef>
                <a:spcPts val="1001"/>
              </a:spcBef>
              <a:buClr>
                <a:srgbClr val="90C226"/>
              </a:buClr>
              <a:buSzPct val="80000"/>
              <a:buFont typeface="Wingdings" charset="2"/>
              <a:buChar char=""/>
            </a:pPr>
            <a:r>
              <a:rPr lang="cs-CZ" sz="2200" b="0" strike="noStrike" spc="-1" dirty="0">
                <a:solidFill>
                  <a:srgbClr val="404040"/>
                </a:solidFill>
                <a:latin typeface="Trebuchet MS"/>
              </a:rPr>
              <a:t>Orná půda (R) – provádění obvyklých agrotechnických činností pro pěstování plodin.</a:t>
            </a:r>
          </a:p>
          <a:p>
            <a:pPr marL="1143000" lvl="2" indent="-228240">
              <a:lnSpc>
                <a:spcPct val="100000"/>
              </a:lnSpc>
              <a:spcBef>
                <a:spcPts val="1001"/>
              </a:spcBef>
              <a:buClr>
                <a:srgbClr val="90C226"/>
              </a:buClr>
              <a:buSzPct val="80000"/>
              <a:buFont typeface="Wingdings" charset="2"/>
              <a:buChar char=""/>
            </a:pPr>
            <a:r>
              <a:rPr lang="cs-CZ" sz="2200" b="0" strike="noStrike" spc="-1" dirty="0">
                <a:solidFill>
                  <a:srgbClr val="404040"/>
                </a:solidFill>
                <a:latin typeface="Trebuchet MS"/>
              </a:rPr>
              <a:t>Travní porost (G) a trvalý travní porost (T) – seč s odklizem hmoty nebo pastva s likvidací </a:t>
            </a:r>
            <a:r>
              <a:rPr lang="cs-CZ" sz="2200" b="0" strike="noStrike" spc="-1" dirty="0" err="1">
                <a:solidFill>
                  <a:srgbClr val="404040"/>
                </a:solidFill>
                <a:latin typeface="Trebuchet MS"/>
              </a:rPr>
              <a:t>nedopasků</a:t>
            </a:r>
            <a:r>
              <a:rPr lang="cs-CZ" sz="2200" b="0" strike="noStrike" spc="-1" dirty="0">
                <a:solidFill>
                  <a:srgbClr val="404040"/>
                </a:solidFill>
                <a:latin typeface="Trebuchet MS"/>
              </a:rPr>
              <a:t> do 31.07. (V LFA H1 do 31.08.).</a:t>
            </a:r>
          </a:p>
          <a:p>
            <a:pPr marL="1143000" lvl="2" indent="-228240">
              <a:lnSpc>
                <a:spcPct val="100000"/>
              </a:lnSpc>
              <a:spcBef>
                <a:spcPts val="1001"/>
              </a:spcBef>
              <a:buClr>
                <a:srgbClr val="90C226"/>
              </a:buClr>
              <a:buSzPct val="80000"/>
              <a:buFont typeface="Wingdings" charset="2"/>
              <a:buChar char=""/>
            </a:pPr>
            <a:r>
              <a:rPr lang="cs-CZ" sz="2200" b="0" strike="noStrike" spc="-1" dirty="0">
                <a:solidFill>
                  <a:srgbClr val="404040"/>
                </a:solidFill>
                <a:latin typeface="Trebuchet MS"/>
              </a:rPr>
              <a:t>Pokud má žadatel AEKO-OTP, chová se podle podmínek v závazku (termíny, počet sečí, neposečené plochy, likvidace </a:t>
            </a:r>
            <a:r>
              <a:rPr lang="cs-CZ" sz="2200" b="0" strike="noStrike" spc="-1" dirty="0" err="1">
                <a:solidFill>
                  <a:srgbClr val="404040"/>
                </a:solidFill>
                <a:latin typeface="Trebuchet MS"/>
              </a:rPr>
              <a:t>nedopasků</a:t>
            </a:r>
            <a:r>
              <a:rPr lang="cs-CZ" sz="2200" b="0" strike="noStrike" spc="-1" dirty="0">
                <a:solidFill>
                  <a:srgbClr val="404040"/>
                </a:solidFill>
                <a:latin typeface="Trebuchet MS"/>
              </a:rPr>
              <a:t>).</a:t>
            </a:r>
          </a:p>
          <a:p>
            <a:pPr marL="1143000" lvl="2" indent="-228240">
              <a:lnSpc>
                <a:spcPct val="100000"/>
              </a:lnSpc>
              <a:spcBef>
                <a:spcPts val="1001"/>
              </a:spcBef>
              <a:buClr>
                <a:srgbClr val="90C226"/>
              </a:buClr>
              <a:buSzPct val="80000"/>
              <a:buFont typeface="Wingdings" charset="2"/>
              <a:buChar char=""/>
            </a:pPr>
            <a:r>
              <a:rPr lang="cs-CZ" sz="2200" b="0" strike="noStrike" spc="-1" dirty="0">
                <a:solidFill>
                  <a:srgbClr val="404040"/>
                </a:solidFill>
                <a:latin typeface="Trebuchet MS"/>
              </a:rPr>
              <a:t>Pokud žadatel obnovuje T, stačí do 31.08. souvislý travní porost a sklizeň případné krycí plodiny. Obnova se musí nahlásit OPŽL SZIF do 15 dnů od zahájení.</a:t>
            </a:r>
          </a:p>
          <a:p>
            <a:pPr marL="1143000" lvl="2" indent="-228240">
              <a:lnSpc>
                <a:spcPct val="100000"/>
              </a:lnSpc>
              <a:spcBef>
                <a:spcPts val="1001"/>
              </a:spcBef>
              <a:buClr>
                <a:srgbClr val="90C226"/>
              </a:buClr>
              <a:buSzPct val="80000"/>
              <a:buFont typeface="Wingdings" charset="2"/>
              <a:buChar char=""/>
            </a:pPr>
            <a:r>
              <a:rPr lang="cs-CZ" sz="2200" b="0" strike="noStrike" spc="-1" dirty="0">
                <a:solidFill>
                  <a:srgbClr val="404040"/>
                </a:solidFill>
                <a:latin typeface="Trebuchet MS"/>
              </a:rPr>
              <a:t>Pokud má žadatel pozemek nebo jeho část nad 10°, nemusí likvidovat </a:t>
            </a:r>
            <a:r>
              <a:rPr lang="cs-CZ" sz="2200" b="0" strike="noStrike" spc="-1" dirty="0" err="1">
                <a:solidFill>
                  <a:srgbClr val="404040"/>
                </a:solidFill>
                <a:latin typeface="Trebuchet MS"/>
              </a:rPr>
              <a:t>nedopasky</a:t>
            </a:r>
            <a:endParaRPr lang="cs-CZ" sz="2200" b="0" strike="noStrike" spc="-1" dirty="0">
              <a:solidFill>
                <a:srgbClr val="404040"/>
              </a:solidFill>
              <a:latin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TextShape 1"/>
          <p:cNvSpPr txBox="1"/>
          <p:nvPr/>
        </p:nvSpPr>
        <p:spPr>
          <a:xfrm>
            <a:off x="1341000" y="621792"/>
            <a:ext cx="9509400" cy="466344"/>
          </a:xfrm>
          <a:prstGeom prst="rect">
            <a:avLst/>
          </a:prstGeom>
          <a:noFill/>
          <a:ln>
            <a:noFill/>
          </a:ln>
        </p:spPr>
        <p:txBody>
          <a:bodyPr>
            <a:normAutofit fontScale="81500" lnSpcReduction="20000"/>
          </a:bodyPr>
          <a:lstStyle/>
          <a:p>
            <a:pPr algn="ctr">
              <a:lnSpc>
                <a:spcPct val="100000"/>
              </a:lnSpc>
            </a:pPr>
            <a:r>
              <a:rPr lang="cs-CZ" sz="3600" b="1" strike="noStrike" spc="-1" dirty="0">
                <a:solidFill>
                  <a:srgbClr val="00B050"/>
                </a:solidFill>
                <a:latin typeface="Trebuchet MS"/>
              </a:rPr>
              <a:t>Mladý zemědělec</a:t>
            </a:r>
            <a:endParaRPr lang="cs-CZ" sz="3600" b="0" strike="noStrike" spc="-1" dirty="0">
              <a:solidFill>
                <a:srgbClr val="00B050"/>
              </a:solidFill>
              <a:latin typeface="Trebuchet MS"/>
            </a:endParaRPr>
          </a:p>
        </p:txBody>
      </p:sp>
      <p:sp>
        <p:nvSpPr>
          <p:cNvPr id="454" name="TextShape 2"/>
          <p:cNvSpPr txBox="1"/>
          <p:nvPr/>
        </p:nvSpPr>
        <p:spPr>
          <a:xfrm>
            <a:off x="1341000" y="1000800"/>
            <a:ext cx="9509400" cy="5028480"/>
          </a:xfrm>
          <a:prstGeom prst="rect">
            <a:avLst/>
          </a:prstGeom>
          <a:noFill/>
          <a:ln>
            <a:noFill/>
          </a:ln>
        </p:spPr>
        <p:txBody>
          <a:bodyPr>
            <a:noAutofit/>
          </a:bodyPr>
          <a:lstStyle/>
          <a:p>
            <a:pPr>
              <a:lnSpc>
                <a:spcPct val="100000"/>
              </a:lnSpc>
              <a:spcBef>
                <a:spcPts val="1001"/>
              </a:spcBef>
            </a:pPr>
            <a:endParaRPr lang="cs-CZ" sz="18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Podat žádost může každý, kdo v prvním roce podání JŽ splňuje následující: </a:t>
            </a:r>
          </a:p>
          <a:p>
            <a:pPr marL="1143000" lvl="2" indent="-228240">
              <a:lnSpc>
                <a:spcPct val="100000"/>
              </a:lnSpc>
              <a:spcBef>
                <a:spcPts val="1001"/>
              </a:spcBef>
              <a:buClr>
                <a:srgbClr val="90C226"/>
              </a:buClr>
              <a:buSzPct val="80000"/>
              <a:buFont typeface="Wingdings 3" charset="2"/>
              <a:buChar char=""/>
            </a:pPr>
            <a:r>
              <a:rPr lang="cs-CZ" sz="1800" b="0" strike="noStrike" spc="-1" dirty="0">
                <a:solidFill>
                  <a:srgbClr val="404040"/>
                </a:solidFill>
                <a:latin typeface="Trebuchet MS"/>
              </a:rPr>
              <a:t>do 40 let věku včetně – rozhoduje rok narození, nikoliv datum </a:t>
            </a:r>
          </a:p>
          <a:p>
            <a:pPr marL="1143000" lvl="2" indent="-228240">
              <a:lnSpc>
                <a:spcPct val="100000"/>
              </a:lnSpc>
              <a:spcBef>
                <a:spcPts val="1001"/>
              </a:spcBef>
              <a:buClr>
                <a:srgbClr val="90C226"/>
              </a:buClr>
              <a:buSzPct val="80000"/>
              <a:buFont typeface="Wingdings 3" charset="2"/>
              <a:buChar char=""/>
            </a:pPr>
            <a:r>
              <a:rPr lang="cs-CZ" sz="1800" b="0" strike="noStrike" spc="-1" dirty="0">
                <a:solidFill>
                  <a:srgbClr val="404040"/>
                </a:solidFill>
                <a:latin typeface="Trebuchet MS"/>
              </a:rPr>
              <a:t>do 5 let včetně od registrace jako zem. podnikatel – rozhoduje rok registrace, nikoliv datum </a:t>
            </a:r>
          </a:p>
          <a:p>
            <a:pPr>
              <a:lnSpc>
                <a:spcPct val="100000"/>
              </a:lnSpc>
              <a:spcBef>
                <a:spcPts val="1001"/>
              </a:spcBef>
            </a:pPr>
            <a:endParaRPr lang="cs-CZ" sz="18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1800" b="0" strike="noStrike" spc="-1" dirty="0">
                <a:solidFill>
                  <a:srgbClr val="404040"/>
                </a:solidFill>
                <a:latin typeface="Trebuchet MS"/>
              </a:rPr>
              <a:t>Tuto platbu lze žádat max. po dobu 5 let. Platba se vyplácí na max. 90 ha. </a:t>
            </a:r>
          </a:p>
          <a:p>
            <a:pPr marL="343080" indent="-342720">
              <a:lnSpc>
                <a:spcPct val="100000"/>
              </a:lnSpc>
              <a:spcBef>
                <a:spcPts val="1001"/>
              </a:spcBef>
              <a:buClr>
                <a:srgbClr val="90C226"/>
              </a:buClr>
              <a:buSzPct val="80000"/>
              <a:buFont typeface="Wingdings 3" charset="2"/>
              <a:buChar char=""/>
            </a:pPr>
            <a:r>
              <a:rPr lang="cs-CZ" sz="1800" b="1" strike="noStrike" spc="-1" dirty="0">
                <a:solidFill>
                  <a:srgbClr val="404040"/>
                </a:solidFill>
                <a:latin typeface="Trebuchet MS"/>
              </a:rPr>
              <a:t>Příklad: </a:t>
            </a:r>
            <a:r>
              <a:rPr lang="cs-CZ" sz="1800" b="0" strike="noStrike" spc="-1" dirty="0">
                <a:solidFill>
                  <a:srgbClr val="404040"/>
                </a:solidFill>
                <a:latin typeface="Trebuchet MS"/>
              </a:rPr>
              <a:t>Žadatel zahájil činnost v roce 2014 a v roce 2018 je mu 40 let. V roce 2018 požádal poprvé o platbu pro mladé zemědělce. O platbu může žádat až do roku 2022 včetně.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Shape 1"/>
          <p:cNvSpPr txBox="1"/>
          <p:nvPr/>
        </p:nvSpPr>
        <p:spPr>
          <a:xfrm>
            <a:off x="1341000" y="467280"/>
            <a:ext cx="9509400" cy="532800"/>
          </a:xfrm>
          <a:prstGeom prst="rect">
            <a:avLst/>
          </a:prstGeom>
          <a:noFill/>
          <a:ln>
            <a:noFill/>
          </a:ln>
        </p:spPr>
        <p:txBody>
          <a:bodyPr>
            <a:normAutofit fontScale="63500" lnSpcReduction="20000"/>
          </a:bodyPr>
          <a:lstStyle/>
          <a:p>
            <a:pPr algn="ctr">
              <a:lnSpc>
                <a:spcPct val="100000"/>
              </a:lnSpc>
            </a:pPr>
            <a:r>
              <a:t/>
            </a:r>
            <a:br/>
            <a:r>
              <a:rPr lang="cs-CZ" sz="3600" b="1" strike="noStrike" spc="-1">
                <a:solidFill>
                  <a:srgbClr val="2A5010"/>
                </a:solidFill>
                <a:latin typeface="Trebuchet MS"/>
              </a:rPr>
              <a:t>Ozelenění („greening“) </a:t>
            </a:r>
            <a:endParaRPr lang="cs-CZ" sz="3600" b="0" strike="noStrike" spc="-1">
              <a:solidFill>
                <a:srgbClr val="000000"/>
              </a:solidFill>
              <a:latin typeface="Trebuchet MS"/>
            </a:endParaRPr>
          </a:p>
        </p:txBody>
      </p:sp>
      <p:sp>
        <p:nvSpPr>
          <p:cNvPr id="456" name="TextShape 2"/>
          <p:cNvSpPr txBox="1"/>
          <p:nvPr/>
        </p:nvSpPr>
        <p:spPr>
          <a:xfrm>
            <a:off x="1004760" y="1177200"/>
            <a:ext cx="10433520" cy="5050440"/>
          </a:xfrm>
          <a:prstGeom prst="rect">
            <a:avLst/>
          </a:prstGeom>
          <a:noFill/>
          <a:ln>
            <a:noFill/>
          </a:ln>
        </p:spPr>
        <p:txBody>
          <a:bodyPr>
            <a:noAutofit/>
          </a:bodyPr>
          <a:lstStyle/>
          <a:p>
            <a:pPr>
              <a:lnSpc>
                <a:spcPct val="100000"/>
              </a:lnSpc>
              <a:spcBef>
                <a:spcPts val="1001"/>
              </a:spcBef>
            </a:pPr>
            <a:endParaRPr lang="cs-CZ" sz="1800" b="0" strike="noStrike" spc="-1" dirty="0">
              <a:solidFill>
                <a:srgbClr val="404040"/>
              </a:solidFill>
              <a:latin typeface="Trebuchet MS"/>
            </a:endParaRPr>
          </a:p>
          <a:p>
            <a:pPr>
              <a:lnSpc>
                <a:spcPct val="100000"/>
              </a:lnSpc>
              <a:spcBef>
                <a:spcPts val="1001"/>
              </a:spcBef>
            </a:pPr>
            <a:endParaRPr lang="cs-CZ" sz="1800" b="0" strike="noStrike" spc="-1" dirty="0">
              <a:solidFill>
                <a:srgbClr val="404040"/>
              </a:solidFill>
              <a:latin typeface="Trebuchet MS"/>
            </a:endParaRPr>
          </a:p>
          <a:p>
            <a:pPr marL="45720">
              <a:lnSpc>
                <a:spcPct val="100000"/>
              </a:lnSpc>
              <a:spcBef>
                <a:spcPts val="1001"/>
              </a:spcBef>
            </a:pPr>
            <a:endParaRPr lang="cs-CZ" sz="18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1" strike="noStrike" spc="-1" dirty="0">
                <a:latin typeface="Trebuchet MS"/>
              </a:rPr>
              <a:t>diverzifikace plodin, </a:t>
            </a:r>
            <a:endParaRPr lang="cs-CZ" sz="2400" b="0" strike="noStrike" spc="-1" dirty="0">
              <a:latin typeface="Trebuchet MS"/>
            </a:endParaRPr>
          </a:p>
          <a:p>
            <a:pPr marL="343080" indent="-342720">
              <a:lnSpc>
                <a:spcPct val="100000"/>
              </a:lnSpc>
              <a:spcBef>
                <a:spcPts val="1001"/>
              </a:spcBef>
              <a:buClr>
                <a:srgbClr val="90C226"/>
              </a:buClr>
              <a:buSzPct val="80000"/>
              <a:buFont typeface="Wingdings 3" charset="2"/>
              <a:buChar char=""/>
            </a:pPr>
            <a:r>
              <a:rPr lang="cs-CZ" sz="2400" b="1" strike="noStrike" spc="-1" dirty="0">
                <a:latin typeface="Trebuchet MS"/>
              </a:rPr>
              <a:t>zachování trvalých travních porostů (T), </a:t>
            </a:r>
            <a:endParaRPr lang="cs-CZ" sz="2400" b="0" strike="noStrike" spc="-1" dirty="0">
              <a:latin typeface="Trebuchet MS"/>
            </a:endParaRPr>
          </a:p>
          <a:p>
            <a:pPr marL="343080" indent="-342720">
              <a:lnSpc>
                <a:spcPct val="100000"/>
              </a:lnSpc>
              <a:spcBef>
                <a:spcPts val="1001"/>
              </a:spcBef>
              <a:buClr>
                <a:srgbClr val="90C226"/>
              </a:buClr>
              <a:buSzPct val="80000"/>
              <a:buFont typeface="Wingdings 3" charset="2"/>
              <a:buChar char=""/>
            </a:pPr>
            <a:r>
              <a:rPr lang="cs-CZ" sz="2400" b="1" strike="noStrike" spc="-1" dirty="0">
                <a:latin typeface="Trebuchet MS"/>
              </a:rPr>
              <a:t>plocha využívaná v ekologickém zájmu </a:t>
            </a:r>
            <a:r>
              <a:rPr lang="cs-CZ" sz="2400" b="0" strike="noStrike" spc="-1" dirty="0">
                <a:latin typeface="Trebuchet MS"/>
              </a:rPr>
              <a:t>(</a:t>
            </a:r>
            <a:r>
              <a:rPr lang="cs-CZ" sz="2400" b="1" strike="noStrike" spc="-1" dirty="0" err="1">
                <a:latin typeface="Trebuchet MS"/>
              </a:rPr>
              <a:t>E</a:t>
            </a:r>
            <a:r>
              <a:rPr lang="cs-CZ" sz="2400" b="0" strike="noStrike" spc="-1" dirty="0" err="1">
                <a:latin typeface="Trebuchet MS"/>
              </a:rPr>
              <a:t>cological</a:t>
            </a:r>
            <a:r>
              <a:rPr lang="cs-CZ" sz="2400" b="0" strike="noStrike" spc="-1" dirty="0">
                <a:latin typeface="Trebuchet MS"/>
              </a:rPr>
              <a:t> </a:t>
            </a:r>
            <a:r>
              <a:rPr lang="cs-CZ" sz="2400" b="1" strike="noStrike" spc="-1" dirty="0">
                <a:latin typeface="Trebuchet MS"/>
              </a:rPr>
              <a:t>F</a:t>
            </a:r>
            <a:r>
              <a:rPr lang="cs-CZ" sz="2400" b="0" strike="noStrike" spc="-1" dirty="0">
                <a:latin typeface="Trebuchet MS"/>
              </a:rPr>
              <a:t>ocus </a:t>
            </a:r>
            <a:r>
              <a:rPr lang="cs-CZ" sz="2400" b="1" strike="noStrike" spc="-1" dirty="0">
                <a:latin typeface="Trebuchet MS"/>
              </a:rPr>
              <a:t>A</a:t>
            </a:r>
            <a:r>
              <a:rPr lang="cs-CZ" sz="2400" b="0" strike="noStrike" spc="-1" dirty="0">
                <a:latin typeface="Trebuchet MS"/>
              </a:rPr>
              <a:t>rea, </a:t>
            </a:r>
            <a:r>
              <a:rPr lang="cs-CZ" sz="2400" b="1" strike="noStrike" spc="-1" dirty="0">
                <a:latin typeface="Trebuchet MS"/>
              </a:rPr>
              <a:t>EFA</a:t>
            </a:r>
            <a:r>
              <a:rPr lang="cs-CZ" sz="2400" b="0" strike="noStrike" spc="-1" dirty="0">
                <a:latin typeface="Trebuchet MS"/>
              </a:rPr>
              <a:t>). </a:t>
            </a:r>
          </a:p>
          <a:p>
            <a:pPr>
              <a:lnSpc>
                <a:spcPct val="100000"/>
              </a:lnSpc>
              <a:spcBef>
                <a:spcPts val="1001"/>
              </a:spcBef>
            </a:pPr>
            <a:endParaRPr lang="cs-CZ" sz="2400" b="0" strike="noStrike" spc="-1" dirty="0">
              <a:solidFill>
                <a:srgbClr val="404040"/>
              </a:solidFill>
              <a:latin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TextShape 1"/>
          <p:cNvSpPr txBox="1"/>
          <p:nvPr/>
        </p:nvSpPr>
        <p:spPr>
          <a:xfrm>
            <a:off x="1341000" y="467280"/>
            <a:ext cx="9509400" cy="636480"/>
          </a:xfrm>
          <a:prstGeom prst="rect">
            <a:avLst/>
          </a:prstGeom>
          <a:noFill/>
          <a:ln>
            <a:noFill/>
          </a:ln>
        </p:spPr>
        <p:txBody>
          <a:bodyPr>
            <a:normAutofit fontScale="80000" lnSpcReduction="20000"/>
          </a:bodyPr>
          <a:lstStyle/>
          <a:p>
            <a:pPr algn="ctr">
              <a:lnSpc>
                <a:spcPct val="100000"/>
              </a:lnSpc>
            </a:pPr>
            <a:r>
              <a:t/>
            </a:r>
            <a:br/>
            <a:r>
              <a:rPr lang="cs-CZ" sz="3600" b="1" i="1" strike="noStrike" spc="-1">
                <a:solidFill>
                  <a:srgbClr val="2A5010"/>
                </a:solidFill>
                <a:latin typeface="Trebuchet MS"/>
              </a:rPr>
              <a:t>Diverzifikace plodin </a:t>
            </a:r>
            <a:endParaRPr lang="cs-CZ" sz="3600" b="0" strike="noStrike" spc="-1">
              <a:solidFill>
                <a:srgbClr val="000000"/>
              </a:solidFill>
              <a:latin typeface="Trebuchet MS"/>
            </a:endParaRPr>
          </a:p>
        </p:txBody>
      </p:sp>
      <p:sp>
        <p:nvSpPr>
          <p:cNvPr id="458" name="TextShape 2"/>
          <p:cNvSpPr txBox="1"/>
          <p:nvPr/>
        </p:nvSpPr>
        <p:spPr>
          <a:xfrm>
            <a:off x="1341000" y="1164600"/>
            <a:ext cx="9509400" cy="5184000"/>
          </a:xfrm>
          <a:prstGeom prst="rect">
            <a:avLst/>
          </a:prstGeom>
          <a:noFill/>
          <a:ln>
            <a:noFill/>
          </a:ln>
        </p:spPr>
        <p:txBody>
          <a:bodyPr>
            <a:normAutofit fontScale="82500" lnSpcReduction="20000"/>
          </a:bodyPr>
          <a:lstStyle/>
          <a:p>
            <a:pPr>
              <a:lnSpc>
                <a:spcPct val="100000"/>
              </a:lnSpc>
              <a:spcBef>
                <a:spcPts val="1001"/>
              </a:spcBef>
            </a:pPr>
            <a:endParaRPr lang="cs-CZ" sz="1800" b="0" strike="noStrike" spc="-1" dirty="0">
              <a:solidFill>
                <a:srgbClr val="404040"/>
              </a:solidFill>
              <a:latin typeface="Trebuchet MS"/>
            </a:endParaRPr>
          </a:p>
          <a:p>
            <a:pPr>
              <a:lnSpc>
                <a:spcPct val="100000"/>
              </a:lnSpc>
              <a:spcBef>
                <a:spcPts val="1001"/>
              </a:spcBef>
            </a:pPr>
            <a:endParaRPr lang="cs-CZ" sz="18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200" b="0" strike="noStrike" spc="-1" dirty="0">
                <a:solidFill>
                  <a:srgbClr val="404040"/>
                </a:solidFill>
                <a:latin typeface="Trebuchet MS"/>
              </a:rPr>
              <a:t>Výměra orné půdy </a:t>
            </a:r>
            <a:r>
              <a:rPr lang="cs-CZ" sz="2200" b="1" strike="noStrike" spc="-1" dirty="0">
                <a:solidFill>
                  <a:srgbClr val="404040"/>
                </a:solidFill>
                <a:latin typeface="Trebuchet MS"/>
              </a:rPr>
              <a:t>do 10 ha </a:t>
            </a:r>
            <a:r>
              <a:rPr lang="cs-CZ" sz="2200" b="0" strike="noStrike" spc="-1" dirty="0">
                <a:solidFill>
                  <a:srgbClr val="404040"/>
                </a:solidFill>
                <a:latin typeface="Trebuchet MS"/>
              </a:rPr>
              <a:t>– stačí jedna plodina. </a:t>
            </a:r>
          </a:p>
          <a:p>
            <a:pPr marL="343080" indent="-342720">
              <a:lnSpc>
                <a:spcPct val="100000"/>
              </a:lnSpc>
              <a:spcBef>
                <a:spcPts val="1001"/>
              </a:spcBef>
              <a:buClr>
                <a:srgbClr val="90C226"/>
              </a:buClr>
              <a:buSzPct val="80000"/>
              <a:buFont typeface="Wingdings 3" charset="2"/>
              <a:buChar char=""/>
            </a:pPr>
            <a:r>
              <a:rPr lang="cs-CZ" sz="2200" b="1" strike="noStrike" spc="-1" dirty="0">
                <a:solidFill>
                  <a:srgbClr val="404040"/>
                </a:solidFill>
                <a:latin typeface="Trebuchet MS"/>
              </a:rPr>
              <a:t>10</a:t>
            </a:r>
            <a:r>
              <a:rPr lang="cs-CZ" sz="2200" b="0" strike="noStrike" spc="-1" dirty="0">
                <a:solidFill>
                  <a:srgbClr val="404040"/>
                </a:solidFill>
                <a:latin typeface="Trebuchet MS"/>
              </a:rPr>
              <a:t>–</a:t>
            </a:r>
            <a:r>
              <a:rPr lang="cs-CZ" sz="2200" b="1" strike="noStrike" spc="-1" dirty="0">
                <a:solidFill>
                  <a:srgbClr val="404040"/>
                </a:solidFill>
                <a:latin typeface="Trebuchet MS"/>
              </a:rPr>
              <a:t>30 ha </a:t>
            </a:r>
            <a:r>
              <a:rPr lang="cs-CZ" sz="2200" b="0" strike="noStrike" spc="-1" dirty="0">
                <a:solidFill>
                  <a:srgbClr val="404040"/>
                </a:solidFill>
                <a:latin typeface="Trebuchet MS"/>
              </a:rPr>
              <a:t>orné půdy – min. 2 plodiny, jedna plodina nesmí být na více než 75 % orné půdy. </a:t>
            </a:r>
          </a:p>
          <a:p>
            <a:pPr marL="343080" indent="-342720">
              <a:lnSpc>
                <a:spcPct val="100000"/>
              </a:lnSpc>
              <a:spcBef>
                <a:spcPts val="1001"/>
              </a:spcBef>
              <a:buClr>
                <a:srgbClr val="90C226"/>
              </a:buClr>
              <a:buSzPct val="80000"/>
              <a:buFont typeface="Wingdings 3" charset="2"/>
              <a:buChar char=""/>
            </a:pPr>
            <a:r>
              <a:rPr lang="cs-CZ" sz="2200" b="0" strike="noStrike" spc="-1" dirty="0">
                <a:solidFill>
                  <a:srgbClr val="404040"/>
                </a:solidFill>
                <a:latin typeface="Trebuchet MS"/>
              </a:rPr>
              <a:t>Nad </a:t>
            </a:r>
            <a:r>
              <a:rPr lang="cs-CZ" sz="2200" b="1" strike="noStrike" spc="-1" dirty="0">
                <a:solidFill>
                  <a:srgbClr val="404040"/>
                </a:solidFill>
                <a:latin typeface="Trebuchet MS"/>
              </a:rPr>
              <a:t>30 ha </a:t>
            </a:r>
            <a:r>
              <a:rPr lang="cs-CZ" sz="2200" b="0" strike="noStrike" spc="-1" dirty="0">
                <a:solidFill>
                  <a:srgbClr val="404040"/>
                </a:solidFill>
                <a:latin typeface="Trebuchet MS"/>
              </a:rPr>
              <a:t>orné půdy – min. </a:t>
            </a:r>
            <a:r>
              <a:rPr lang="cs-CZ" sz="2200" b="1" strike="noStrike" spc="-1" dirty="0">
                <a:solidFill>
                  <a:srgbClr val="404040"/>
                </a:solidFill>
                <a:latin typeface="Trebuchet MS"/>
              </a:rPr>
              <a:t>3 plodiny</a:t>
            </a:r>
            <a:r>
              <a:rPr lang="cs-CZ" sz="2200" b="0" strike="noStrike" spc="-1" dirty="0">
                <a:solidFill>
                  <a:srgbClr val="404040"/>
                </a:solidFill>
                <a:latin typeface="Trebuchet MS"/>
              </a:rPr>
              <a:t>, jedna plodina nesmí být na více než </a:t>
            </a:r>
            <a:r>
              <a:rPr lang="cs-CZ" sz="2200" b="1" strike="noStrike" spc="-1" dirty="0">
                <a:solidFill>
                  <a:srgbClr val="404040"/>
                </a:solidFill>
                <a:latin typeface="Trebuchet MS"/>
              </a:rPr>
              <a:t>75 %, </a:t>
            </a:r>
            <a:r>
              <a:rPr lang="cs-CZ" sz="2200" b="0" strike="noStrike" spc="-1" dirty="0">
                <a:solidFill>
                  <a:srgbClr val="404040"/>
                </a:solidFill>
                <a:latin typeface="Trebuchet MS"/>
              </a:rPr>
              <a:t>dvě plodiny na více než </a:t>
            </a:r>
            <a:r>
              <a:rPr lang="cs-CZ" sz="2200" b="1" strike="noStrike" spc="-1" dirty="0">
                <a:solidFill>
                  <a:srgbClr val="404040"/>
                </a:solidFill>
                <a:latin typeface="Trebuchet MS"/>
              </a:rPr>
              <a:t>95 % </a:t>
            </a:r>
            <a:r>
              <a:rPr lang="cs-CZ" sz="2200" b="0" strike="noStrike" spc="-1" dirty="0">
                <a:solidFill>
                  <a:srgbClr val="404040"/>
                </a:solidFill>
                <a:latin typeface="Trebuchet MS"/>
              </a:rPr>
              <a:t>orné půdy. </a:t>
            </a:r>
          </a:p>
          <a:p>
            <a:pPr marL="343080" indent="-342720">
              <a:lnSpc>
                <a:spcPct val="100000"/>
              </a:lnSpc>
              <a:spcBef>
                <a:spcPts val="1001"/>
              </a:spcBef>
              <a:buClr>
                <a:srgbClr val="90C226"/>
              </a:buClr>
              <a:buSzPct val="80000"/>
              <a:buFont typeface="Wingdings 3" charset="2"/>
              <a:buChar char=""/>
            </a:pPr>
            <a:r>
              <a:rPr lang="cs-CZ" sz="2200" b="1" strike="noStrike" spc="-1" dirty="0">
                <a:solidFill>
                  <a:srgbClr val="FF0000"/>
                </a:solidFill>
                <a:latin typeface="Trebuchet MS"/>
              </a:rPr>
              <a:t>Od roku 2020 rozšíření povinnosti deklarace a zákresů na další skupinu žadatelů:  žadatelé EZ, žadatelé s výjimkami pro </a:t>
            </a:r>
            <a:r>
              <a:rPr lang="cs-CZ" sz="2200" b="1" strike="noStrike" spc="-1" dirty="0" err="1">
                <a:solidFill>
                  <a:srgbClr val="FF0000"/>
                </a:solidFill>
                <a:latin typeface="Trebuchet MS"/>
              </a:rPr>
              <a:t>greening</a:t>
            </a:r>
            <a:r>
              <a:rPr lang="cs-CZ" sz="2200" b="1" strike="noStrike" spc="-1" dirty="0">
                <a:solidFill>
                  <a:srgbClr val="FF0000"/>
                </a:solidFill>
                <a:latin typeface="Trebuchet MS"/>
              </a:rPr>
              <a:t> </a:t>
            </a:r>
            <a:endParaRPr lang="cs-CZ" sz="22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200" b="0" strike="noStrike" spc="-1" dirty="0">
                <a:solidFill>
                  <a:srgbClr val="404040"/>
                </a:solidFill>
                <a:latin typeface="Trebuchet MS"/>
              </a:rPr>
              <a:t> povinnost se netýká jen zemědělců do 10 ha</a:t>
            </a:r>
          </a:p>
          <a:p>
            <a:pPr marL="343080" indent="-342720">
              <a:lnSpc>
                <a:spcPct val="100000"/>
              </a:lnSpc>
              <a:spcBef>
                <a:spcPts val="1001"/>
              </a:spcBef>
              <a:buClr>
                <a:srgbClr val="90C226"/>
              </a:buClr>
              <a:buSzPct val="80000"/>
              <a:buFont typeface="Wingdings 3" charset="2"/>
              <a:buChar char=""/>
            </a:pPr>
            <a:r>
              <a:rPr lang="cs-CZ" sz="2200" b="1" strike="noStrike" spc="-1" dirty="0">
                <a:solidFill>
                  <a:srgbClr val="404040"/>
                </a:solidFill>
                <a:latin typeface="Trebuchet MS"/>
              </a:rPr>
              <a:t>Kontrola plnění dle deklarace v žádosti, v období od 01.06. do 31.08. </a:t>
            </a:r>
            <a:endParaRPr lang="cs-CZ" sz="22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200" b="0" strike="noStrike" spc="-1" dirty="0">
                <a:solidFill>
                  <a:srgbClr val="404040"/>
                </a:solidFill>
                <a:latin typeface="Trebuchet MS"/>
              </a:rPr>
              <a:t>Deklarace jednotlivých plodin na DPB </a:t>
            </a:r>
            <a:r>
              <a:rPr lang="cs-CZ" sz="2200" b="0" i="1" strike="noStrike" spc="-1" dirty="0">
                <a:solidFill>
                  <a:srgbClr val="404040"/>
                </a:solidFill>
                <a:latin typeface="Trebuchet MS"/>
              </a:rPr>
              <a:t>(nebo ha na částech)</a:t>
            </a:r>
            <a:r>
              <a:rPr lang="cs-CZ" sz="2200" b="0" strike="noStrike" spc="-1" dirty="0">
                <a:solidFill>
                  <a:srgbClr val="404040"/>
                </a:solidFill>
                <a:latin typeface="Trebuchet MS"/>
              </a:rPr>
              <a:t>, </a:t>
            </a:r>
            <a:r>
              <a:rPr lang="cs-CZ" sz="2200" b="1" strike="noStrike" spc="-1" dirty="0">
                <a:solidFill>
                  <a:srgbClr val="404040"/>
                </a:solidFill>
                <a:latin typeface="Trebuchet MS"/>
              </a:rPr>
              <a:t>včetně zákresů </a:t>
            </a:r>
            <a:r>
              <a:rPr lang="cs-CZ" sz="2200" b="0" strike="noStrike" spc="-1" dirty="0">
                <a:solidFill>
                  <a:srgbClr val="404040"/>
                </a:solidFill>
                <a:latin typeface="Trebuchet MS"/>
              </a:rPr>
              <a:t>se uvádí každoročně v jednotné žádosti. </a:t>
            </a:r>
          </a:p>
          <a:p>
            <a:pPr marL="343080" indent="-342720">
              <a:lnSpc>
                <a:spcPct val="100000"/>
              </a:lnSpc>
              <a:spcBef>
                <a:spcPts val="1001"/>
              </a:spcBef>
              <a:buClr>
                <a:srgbClr val="90C226"/>
              </a:buClr>
              <a:buSzPct val="80000"/>
              <a:buFont typeface="Wingdings 3" charset="2"/>
              <a:buChar char=""/>
            </a:pPr>
            <a:r>
              <a:rPr lang="cs-CZ" sz="2200" b="1" strike="noStrike" spc="-1" dirty="0">
                <a:solidFill>
                  <a:srgbClr val="FF0000"/>
                </a:solidFill>
                <a:latin typeface="Trebuchet MS"/>
              </a:rPr>
              <a:t>Od roku 2020 povinnost zákresů pro všechny žadatele (včetně EZ) nad 10 ha. </a:t>
            </a:r>
            <a:endParaRPr lang="cs-CZ" sz="22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200" b="0" strike="noStrike" spc="-1" dirty="0">
                <a:solidFill>
                  <a:srgbClr val="404040"/>
                </a:solidFill>
                <a:latin typeface="Trebuchet MS"/>
              </a:rPr>
              <a:t>s</a:t>
            </a:r>
            <a:r>
              <a:rPr lang="cs-CZ" sz="2200" b="0" i="1" strike="noStrike" spc="-1" dirty="0">
                <a:solidFill>
                  <a:srgbClr val="404040"/>
                </a:solidFill>
                <a:latin typeface="Trebuchet MS"/>
              </a:rPr>
              <a:t>trukturu plodin a zákresy lze připravit před podáním žádosti (Portál farmáře, komerční evidenční systémy, </a:t>
            </a:r>
            <a:r>
              <a:rPr lang="cs-CZ" sz="2200" b="0" i="1" strike="noStrike" spc="-1" dirty="0" err="1">
                <a:solidFill>
                  <a:srgbClr val="404040"/>
                </a:solidFill>
                <a:latin typeface="Trebuchet MS"/>
              </a:rPr>
              <a:t>xls</a:t>
            </a:r>
            <a:r>
              <a:rPr lang="cs-CZ" sz="2200" b="0" i="1" strike="noStrike" spc="-1" dirty="0">
                <a:solidFill>
                  <a:srgbClr val="404040"/>
                </a:solidFill>
                <a:latin typeface="Trebuchet MS"/>
              </a:rPr>
              <a:t>.). </a:t>
            </a:r>
            <a:endParaRPr lang="cs-CZ" sz="2200" b="0" strike="noStrike" spc="-1" dirty="0">
              <a:solidFill>
                <a:srgbClr val="404040"/>
              </a:solidFill>
              <a:latin typeface="Trebuchet MS"/>
            </a:endParaRPr>
          </a:p>
          <a:p>
            <a:pPr>
              <a:lnSpc>
                <a:spcPct val="100000"/>
              </a:lnSpc>
              <a:spcBef>
                <a:spcPts val="1001"/>
              </a:spcBef>
            </a:pPr>
            <a:endParaRPr lang="cs-CZ" sz="2200" b="0" strike="noStrike" spc="-1" dirty="0">
              <a:solidFill>
                <a:srgbClr val="404040"/>
              </a:solidFill>
              <a:latin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TextShape 1"/>
          <p:cNvSpPr txBox="1"/>
          <p:nvPr/>
        </p:nvSpPr>
        <p:spPr>
          <a:xfrm>
            <a:off x="677160" y="228600"/>
            <a:ext cx="8596440" cy="567720"/>
          </a:xfrm>
          <a:prstGeom prst="rect">
            <a:avLst/>
          </a:prstGeom>
          <a:noFill/>
          <a:ln>
            <a:noFill/>
          </a:ln>
        </p:spPr>
        <p:txBody>
          <a:bodyPr>
            <a:normAutofit/>
          </a:bodyPr>
          <a:lstStyle/>
          <a:p>
            <a:pPr algn="ctr">
              <a:lnSpc>
                <a:spcPct val="100000"/>
              </a:lnSpc>
            </a:pPr>
            <a:r>
              <a:rPr lang="cs-CZ" sz="2800" b="1" strike="noStrike" spc="-1" dirty="0">
                <a:solidFill>
                  <a:schemeClr val="accent5"/>
                </a:solidFill>
                <a:latin typeface="Trebuchet MS"/>
              </a:rPr>
              <a:t>Přehled opatření jednotné žádosti 2022</a:t>
            </a:r>
          </a:p>
        </p:txBody>
      </p:sp>
      <p:sp>
        <p:nvSpPr>
          <p:cNvPr id="443" name="TextShape 2"/>
          <p:cNvSpPr txBox="1"/>
          <p:nvPr/>
        </p:nvSpPr>
        <p:spPr>
          <a:xfrm>
            <a:off x="677160" y="796680"/>
            <a:ext cx="9957710" cy="5244120"/>
          </a:xfrm>
          <a:prstGeom prst="rect">
            <a:avLst/>
          </a:prstGeom>
          <a:noFill/>
          <a:ln>
            <a:noFill/>
          </a:ln>
        </p:spPr>
        <p:txBody>
          <a:bodyPr>
            <a:normAutofit fontScale="94000" lnSpcReduction="10000"/>
          </a:bodyPr>
          <a:lstStyle/>
          <a:p>
            <a:pPr marL="457200">
              <a:lnSpc>
                <a:spcPct val="100000"/>
              </a:lnSpc>
              <a:spcBef>
                <a:spcPts val="1001"/>
              </a:spcBef>
            </a:pPr>
            <a:r>
              <a:rPr lang="cs-CZ" sz="1600" b="1" strike="noStrike" spc="-1" dirty="0">
                <a:solidFill>
                  <a:srgbClr val="FF0000"/>
                </a:solidFill>
                <a:latin typeface="Trebuchet MS"/>
              </a:rPr>
              <a:t>PŘÍMÉPLATBY</a:t>
            </a:r>
            <a:endParaRPr lang="cs-CZ" sz="1600" b="0" strike="noStrike" spc="-1" dirty="0">
              <a:solidFill>
                <a:srgbClr val="404040"/>
              </a:solidFill>
              <a:latin typeface="Trebuchet MS"/>
            </a:endParaRPr>
          </a:p>
          <a:p>
            <a:pPr marL="743040" lvl="1" indent="-136800">
              <a:lnSpc>
                <a:spcPct val="100000"/>
              </a:lnSpc>
              <a:spcBef>
                <a:spcPts val="1001"/>
              </a:spcBef>
              <a:buClr>
                <a:srgbClr val="90C226"/>
              </a:buClr>
              <a:buSzPct val="80000"/>
              <a:buFont typeface="Wingdings 3" charset="2"/>
              <a:buChar char=""/>
            </a:pPr>
            <a:r>
              <a:rPr lang="cs-CZ" sz="1600" b="1" strike="noStrike" spc="-1" dirty="0">
                <a:solidFill>
                  <a:srgbClr val="034A31"/>
                </a:solidFill>
                <a:latin typeface="Trebuchet MS"/>
              </a:rPr>
              <a:t>SAPS</a:t>
            </a:r>
            <a:endParaRPr lang="cs-CZ" sz="1600" b="0" strike="noStrike" spc="-1" dirty="0">
              <a:solidFill>
                <a:srgbClr val="404040"/>
              </a:solidFill>
              <a:latin typeface="Trebuchet MS"/>
            </a:endParaRPr>
          </a:p>
          <a:p>
            <a:pPr marL="743040" lvl="1" indent="-136800">
              <a:lnSpc>
                <a:spcPct val="100000"/>
              </a:lnSpc>
              <a:spcBef>
                <a:spcPts val="1001"/>
              </a:spcBef>
              <a:buClr>
                <a:srgbClr val="90C226"/>
              </a:buClr>
              <a:buSzPct val="80000"/>
              <a:buFont typeface="Wingdings 3" charset="2"/>
              <a:buChar char=""/>
            </a:pPr>
            <a:r>
              <a:rPr lang="cs-CZ" sz="1600" b="1" strike="noStrike" spc="-1" dirty="0" err="1">
                <a:solidFill>
                  <a:srgbClr val="034A31"/>
                </a:solidFill>
                <a:latin typeface="Trebuchet MS"/>
              </a:rPr>
              <a:t>Greening</a:t>
            </a:r>
            <a:endParaRPr lang="cs-CZ" sz="1600" b="0" strike="noStrike" spc="-1" dirty="0">
              <a:solidFill>
                <a:srgbClr val="404040"/>
              </a:solidFill>
              <a:latin typeface="Trebuchet MS"/>
            </a:endParaRPr>
          </a:p>
          <a:p>
            <a:pPr marL="743040" lvl="1" indent="-136800">
              <a:lnSpc>
                <a:spcPct val="100000"/>
              </a:lnSpc>
              <a:spcBef>
                <a:spcPts val="1001"/>
              </a:spcBef>
              <a:buClr>
                <a:srgbClr val="90C226"/>
              </a:buClr>
              <a:buSzPct val="80000"/>
              <a:buFont typeface="Wingdings 3" charset="2"/>
              <a:buChar char=""/>
            </a:pPr>
            <a:r>
              <a:rPr lang="cs-CZ" sz="1600" b="1" strike="noStrike" spc="-1" dirty="0">
                <a:solidFill>
                  <a:srgbClr val="034A31"/>
                </a:solidFill>
                <a:latin typeface="Trebuchet MS"/>
              </a:rPr>
              <a:t>Mladý zemědělec</a:t>
            </a:r>
            <a:endParaRPr lang="cs-CZ" sz="1600" b="0" strike="noStrike" spc="-1" dirty="0">
              <a:solidFill>
                <a:srgbClr val="404040"/>
              </a:solidFill>
              <a:latin typeface="Trebuchet MS"/>
            </a:endParaRPr>
          </a:p>
          <a:p>
            <a:pPr marL="743040" lvl="1" indent="-136800">
              <a:lnSpc>
                <a:spcPct val="100000"/>
              </a:lnSpc>
              <a:spcBef>
                <a:spcPts val="1001"/>
              </a:spcBef>
              <a:buClr>
                <a:srgbClr val="90C226"/>
              </a:buClr>
              <a:buSzPct val="80000"/>
              <a:buFont typeface="Wingdings 3" charset="2"/>
              <a:buChar char=""/>
            </a:pPr>
            <a:r>
              <a:rPr lang="cs-CZ" sz="1600" b="1" strike="noStrike" spc="-1" dirty="0">
                <a:solidFill>
                  <a:srgbClr val="034A31"/>
                </a:solidFill>
                <a:latin typeface="Trebuchet MS"/>
              </a:rPr>
              <a:t>Dobrovolné podpory vázané na produkci (VCS)</a:t>
            </a:r>
            <a:endParaRPr lang="cs-CZ" sz="1600" b="0" strike="noStrike" spc="-1" dirty="0">
              <a:solidFill>
                <a:srgbClr val="404040"/>
              </a:solidFill>
              <a:latin typeface="Trebuchet MS"/>
            </a:endParaRPr>
          </a:p>
          <a:p>
            <a:pPr marL="457200">
              <a:lnSpc>
                <a:spcPct val="100000"/>
              </a:lnSpc>
              <a:spcBef>
                <a:spcPts val="1001"/>
              </a:spcBef>
            </a:pPr>
            <a:r>
              <a:rPr lang="cs-CZ" sz="1600" b="1" strike="noStrike" spc="-1" dirty="0">
                <a:solidFill>
                  <a:srgbClr val="FF0000"/>
                </a:solidFill>
                <a:latin typeface="Trebuchet MS"/>
              </a:rPr>
              <a:t>PRV</a:t>
            </a:r>
            <a:endParaRPr lang="cs-CZ" sz="1600" b="0" strike="noStrike" spc="-1" dirty="0">
              <a:solidFill>
                <a:srgbClr val="404040"/>
              </a:solidFill>
              <a:latin typeface="Trebuchet MS"/>
            </a:endParaRPr>
          </a:p>
          <a:p>
            <a:pPr marL="743040" lvl="1" indent="-136800">
              <a:lnSpc>
                <a:spcPct val="100000"/>
              </a:lnSpc>
              <a:spcBef>
                <a:spcPts val="1001"/>
              </a:spcBef>
              <a:buClr>
                <a:srgbClr val="90C226"/>
              </a:buClr>
              <a:buSzPct val="80000"/>
              <a:buFont typeface="Wingdings 3" charset="2"/>
              <a:buChar char=""/>
            </a:pPr>
            <a:r>
              <a:rPr lang="cs-CZ" sz="1600" b="1" strike="noStrike" spc="-1" dirty="0">
                <a:solidFill>
                  <a:srgbClr val="034A31"/>
                </a:solidFill>
                <a:latin typeface="Trebuchet MS"/>
              </a:rPr>
              <a:t>ANC/LFA</a:t>
            </a:r>
          </a:p>
          <a:p>
            <a:pPr marL="743040" lvl="1" indent="-136800">
              <a:lnSpc>
                <a:spcPct val="100000"/>
              </a:lnSpc>
              <a:spcBef>
                <a:spcPts val="1001"/>
              </a:spcBef>
              <a:buClr>
                <a:srgbClr val="90C226"/>
              </a:buClr>
              <a:buSzPct val="80000"/>
              <a:buFont typeface="Wingdings 3" charset="2"/>
              <a:buChar char=""/>
            </a:pPr>
            <a:r>
              <a:rPr lang="cs-CZ" sz="1600" b="1" strike="noStrike" spc="-1" dirty="0">
                <a:solidFill>
                  <a:srgbClr val="034A31"/>
                </a:solidFill>
                <a:latin typeface="Trebuchet MS"/>
              </a:rPr>
              <a:t>NATURA 2000 na z. p.</a:t>
            </a:r>
            <a:endParaRPr lang="cs-CZ" sz="1600" b="0" strike="noStrike" spc="-1" dirty="0">
              <a:solidFill>
                <a:srgbClr val="404040"/>
              </a:solidFill>
              <a:latin typeface="Trebuchet MS"/>
            </a:endParaRPr>
          </a:p>
          <a:p>
            <a:pPr marL="741240" lvl="1" indent="-283680">
              <a:lnSpc>
                <a:spcPct val="100000"/>
              </a:lnSpc>
              <a:spcBef>
                <a:spcPts val="1001"/>
              </a:spcBef>
              <a:buClr>
                <a:srgbClr val="90C226"/>
              </a:buClr>
              <a:buSzPct val="80000"/>
              <a:buFont typeface="Wingdings 3" charset="2"/>
              <a:buChar char=""/>
            </a:pPr>
            <a:r>
              <a:rPr lang="cs-CZ" sz="1600" b="1" strike="noStrike" spc="-1" dirty="0">
                <a:solidFill>
                  <a:srgbClr val="034A31"/>
                </a:solidFill>
                <a:latin typeface="Trebuchet MS"/>
              </a:rPr>
              <a:t>AEKO 2014 – 2020 dle NV 75/2015</a:t>
            </a:r>
            <a:endParaRPr lang="cs-CZ" sz="1600" b="0" strike="noStrike" spc="-1" dirty="0">
              <a:solidFill>
                <a:srgbClr val="404040"/>
              </a:solidFill>
              <a:latin typeface="Trebuchet MS"/>
            </a:endParaRPr>
          </a:p>
          <a:p>
            <a:pPr marL="741240" lvl="1" indent="-283680">
              <a:lnSpc>
                <a:spcPct val="100000"/>
              </a:lnSpc>
              <a:spcBef>
                <a:spcPts val="1001"/>
              </a:spcBef>
              <a:buClr>
                <a:srgbClr val="90C226"/>
              </a:buClr>
              <a:buSzPct val="80000"/>
              <a:buFont typeface="Wingdings 3" charset="2"/>
              <a:buChar char=""/>
            </a:pPr>
            <a:r>
              <a:rPr lang="cs-CZ" sz="1600" b="1" strike="noStrike" spc="-1" dirty="0">
                <a:solidFill>
                  <a:srgbClr val="034A31"/>
                </a:solidFill>
                <a:latin typeface="Trebuchet MS"/>
              </a:rPr>
              <a:t>Navazující AEKO dle NV 330/2019</a:t>
            </a:r>
            <a:endParaRPr lang="cs-CZ" sz="1600" b="0" strike="noStrike" spc="-1" dirty="0">
              <a:solidFill>
                <a:srgbClr val="404040"/>
              </a:solidFill>
              <a:latin typeface="Trebuchet MS"/>
            </a:endParaRPr>
          </a:p>
          <a:p>
            <a:pPr marL="743040" lvl="1" indent="-136800">
              <a:lnSpc>
                <a:spcPct val="100000"/>
              </a:lnSpc>
              <a:spcBef>
                <a:spcPts val="1001"/>
              </a:spcBef>
              <a:buClr>
                <a:srgbClr val="90C226"/>
              </a:buClr>
              <a:buSzPct val="80000"/>
              <a:buFont typeface="Wingdings 3" charset="2"/>
              <a:buChar char=""/>
            </a:pPr>
            <a:r>
              <a:rPr lang="cs-CZ" sz="1600" b="1" strike="noStrike" spc="-1" dirty="0">
                <a:solidFill>
                  <a:srgbClr val="034A31"/>
                </a:solidFill>
                <a:latin typeface="Trebuchet MS"/>
              </a:rPr>
              <a:t>Ekologické zemědělství 2014 - 2020 dle NV 76/2015</a:t>
            </a:r>
            <a:endParaRPr lang="cs-CZ" sz="1600" b="0" strike="noStrike" spc="-1" dirty="0">
              <a:solidFill>
                <a:srgbClr val="404040"/>
              </a:solidFill>
              <a:latin typeface="Trebuchet MS"/>
            </a:endParaRPr>
          </a:p>
          <a:p>
            <a:pPr marL="743040" lvl="1" indent="-136800">
              <a:lnSpc>
                <a:spcPct val="100000"/>
              </a:lnSpc>
              <a:spcBef>
                <a:spcPts val="1001"/>
              </a:spcBef>
              <a:buClr>
                <a:srgbClr val="90C226"/>
              </a:buClr>
              <a:buSzPct val="80000"/>
              <a:buFont typeface="Wingdings 3" charset="2"/>
              <a:buChar char=""/>
            </a:pPr>
            <a:r>
              <a:rPr lang="cs-CZ" sz="1600" b="1" strike="noStrike" spc="-1" dirty="0">
                <a:solidFill>
                  <a:srgbClr val="034A31"/>
                </a:solidFill>
                <a:latin typeface="Trebuchet MS"/>
              </a:rPr>
              <a:t>Navazující ekologické zemědělství dle NV 331/2019</a:t>
            </a:r>
            <a:endParaRPr lang="cs-CZ" sz="1600" b="0" strike="noStrike" spc="-1" dirty="0">
              <a:solidFill>
                <a:srgbClr val="404040"/>
              </a:solidFill>
              <a:latin typeface="Trebuchet MS"/>
            </a:endParaRPr>
          </a:p>
          <a:p>
            <a:pPr marL="743040" lvl="1" indent="-136800">
              <a:lnSpc>
                <a:spcPct val="100000"/>
              </a:lnSpc>
              <a:spcBef>
                <a:spcPts val="1001"/>
              </a:spcBef>
              <a:buClr>
                <a:srgbClr val="90C226"/>
              </a:buClr>
              <a:buSzPct val="80000"/>
              <a:buFont typeface="Wingdings 3" charset="2"/>
              <a:buChar char=""/>
            </a:pPr>
            <a:r>
              <a:rPr lang="cs-CZ" sz="1600" b="1" strike="noStrike" spc="-1" dirty="0">
                <a:solidFill>
                  <a:srgbClr val="034A31"/>
                </a:solidFill>
                <a:latin typeface="Trebuchet MS"/>
              </a:rPr>
              <a:t>Dobré životní podmínky zvířat (</a:t>
            </a:r>
            <a:r>
              <a:rPr lang="cs-CZ" sz="1600" b="1" strike="noStrike" spc="-1" dirty="0" err="1">
                <a:solidFill>
                  <a:srgbClr val="034A31"/>
                </a:solidFill>
                <a:latin typeface="Trebuchet MS"/>
              </a:rPr>
              <a:t>Welfare</a:t>
            </a:r>
            <a:r>
              <a:rPr lang="cs-CZ" sz="1600" b="1" strike="noStrike" spc="-1" dirty="0">
                <a:solidFill>
                  <a:srgbClr val="034A31"/>
                </a:solidFill>
                <a:latin typeface="Trebuchet MS"/>
              </a:rPr>
              <a:t>)</a:t>
            </a:r>
            <a:endParaRPr lang="cs-CZ" sz="1600" b="0" strike="noStrike" spc="-1" dirty="0">
              <a:solidFill>
                <a:srgbClr val="404040"/>
              </a:solidFill>
              <a:latin typeface="Trebuchet MS"/>
            </a:endParaRPr>
          </a:p>
          <a:p>
            <a:pPr marL="457200">
              <a:lnSpc>
                <a:spcPct val="100000"/>
              </a:lnSpc>
              <a:spcBef>
                <a:spcPts val="1001"/>
              </a:spcBef>
            </a:pPr>
            <a:r>
              <a:rPr lang="cs-CZ" sz="1600" b="1" strike="noStrike" spc="-1" dirty="0">
                <a:solidFill>
                  <a:srgbClr val="FF0000"/>
                </a:solidFill>
                <a:latin typeface="Trebuchet MS"/>
              </a:rPr>
              <a:t>Podpora ČR</a:t>
            </a:r>
            <a:endParaRPr lang="cs-CZ" sz="1600" b="0" strike="noStrike" spc="-1" dirty="0">
              <a:solidFill>
                <a:srgbClr val="404040"/>
              </a:solidFill>
              <a:latin typeface="Trebuchet MS"/>
            </a:endParaRPr>
          </a:p>
          <a:p>
            <a:pPr marL="743040" lvl="1" indent="-136800">
              <a:lnSpc>
                <a:spcPct val="100000"/>
              </a:lnSpc>
              <a:spcBef>
                <a:spcPts val="1001"/>
              </a:spcBef>
              <a:buClr>
                <a:srgbClr val="90C226"/>
              </a:buClr>
              <a:buSzPct val="80000"/>
              <a:buFont typeface="Wingdings 3" charset="2"/>
              <a:buChar char=""/>
            </a:pPr>
            <a:r>
              <a:rPr lang="cs-CZ" sz="1600" b="1" strike="noStrike" spc="-1" dirty="0">
                <a:solidFill>
                  <a:srgbClr val="034A31"/>
                </a:solidFill>
                <a:latin typeface="Trebuchet MS"/>
              </a:rPr>
              <a:t>Přechodné vnitrostátní podpory (PVP)</a:t>
            </a:r>
            <a:endParaRPr lang="cs-CZ" sz="1600" b="0" strike="noStrike" spc="-1" dirty="0">
              <a:solidFill>
                <a:srgbClr val="404040"/>
              </a:solidFill>
              <a:latin typeface="Trebuchet MS"/>
            </a:endParaRPr>
          </a:p>
          <a:p>
            <a:pPr>
              <a:lnSpc>
                <a:spcPct val="100000"/>
              </a:lnSpc>
              <a:spcBef>
                <a:spcPts val="1001"/>
              </a:spcBef>
            </a:pPr>
            <a:endParaRPr lang="cs-CZ" sz="1600" b="0" strike="noStrike" spc="-1" dirty="0">
              <a:solidFill>
                <a:srgbClr val="404040"/>
              </a:solidFill>
              <a:latin typeface="Trebuchet MS"/>
            </a:endParaRPr>
          </a:p>
        </p:txBody>
      </p:sp>
      <p:sp>
        <p:nvSpPr>
          <p:cNvPr id="444" name="TextShape 3"/>
          <p:cNvSpPr txBox="1"/>
          <p:nvPr/>
        </p:nvSpPr>
        <p:spPr>
          <a:xfrm>
            <a:off x="8590680" y="6041520"/>
            <a:ext cx="682920" cy="364680"/>
          </a:xfrm>
          <a:prstGeom prst="rect">
            <a:avLst/>
          </a:prstGeom>
          <a:noFill/>
          <a:ln>
            <a:noFill/>
          </a:ln>
        </p:spPr>
        <p:txBody>
          <a:bodyPr anchor="ctr">
            <a:noAutofit/>
          </a:bodyPr>
          <a:lstStyle/>
          <a:p>
            <a:pPr algn="r">
              <a:lnSpc>
                <a:spcPct val="100000"/>
              </a:lnSpc>
            </a:pPr>
            <a:fld id="{55AF1FC9-ADBE-46C4-81ED-2C71B5B7877C}" type="slidenum">
              <a:rPr lang="cs-CZ" sz="900" b="0" strike="noStrike" spc="-1">
                <a:solidFill>
                  <a:srgbClr val="A6B727"/>
                </a:solidFill>
                <a:latin typeface="Verdana"/>
              </a:rPr>
              <a:t>2</a:t>
            </a:fld>
            <a:endParaRPr lang="cs-CZ" sz="900" b="0" strike="noStrike" spc="-1">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TextShape 1"/>
          <p:cNvSpPr txBox="1"/>
          <p:nvPr/>
        </p:nvSpPr>
        <p:spPr>
          <a:xfrm>
            <a:off x="1341000" y="467280"/>
            <a:ext cx="9509400" cy="688320"/>
          </a:xfrm>
          <a:prstGeom prst="rect">
            <a:avLst/>
          </a:prstGeom>
          <a:noFill/>
          <a:ln>
            <a:noFill/>
          </a:ln>
        </p:spPr>
        <p:txBody>
          <a:bodyPr>
            <a:normAutofit/>
          </a:bodyPr>
          <a:lstStyle/>
          <a:p>
            <a:pPr algn="ctr">
              <a:lnSpc>
                <a:spcPct val="100000"/>
              </a:lnSpc>
            </a:pPr>
            <a:r>
              <a:rPr lang="cs-CZ" sz="3600" b="1" strike="noStrike" spc="-1">
                <a:solidFill>
                  <a:srgbClr val="C00000"/>
                </a:solidFill>
                <a:latin typeface="Trebuchet MS"/>
              </a:rPr>
              <a:t>Zachování trvalých travních porostů</a:t>
            </a:r>
            <a:endParaRPr lang="cs-CZ" sz="3600" b="0" strike="noStrike" spc="-1">
              <a:solidFill>
                <a:srgbClr val="000000"/>
              </a:solidFill>
              <a:latin typeface="Trebuchet MS"/>
            </a:endParaRPr>
          </a:p>
        </p:txBody>
      </p:sp>
      <p:sp>
        <p:nvSpPr>
          <p:cNvPr id="460" name="TextShape 2"/>
          <p:cNvSpPr txBox="1"/>
          <p:nvPr/>
        </p:nvSpPr>
        <p:spPr>
          <a:xfrm>
            <a:off x="1341000" y="1155960"/>
            <a:ext cx="9509400" cy="5132520"/>
          </a:xfrm>
          <a:prstGeom prst="rect">
            <a:avLst/>
          </a:prstGeom>
          <a:noFill/>
          <a:ln>
            <a:noFill/>
          </a:ln>
        </p:spPr>
        <p:txBody>
          <a:bodyPr>
            <a:normAutofit/>
          </a:bodyPr>
          <a:lstStyle/>
          <a:p>
            <a:pPr marL="45720">
              <a:lnSpc>
                <a:spcPct val="100000"/>
              </a:lnSpc>
              <a:spcBef>
                <a:spcPts val="1001"/>
              </a:spcBef>
            </a:pPr>
            <a:r>
              <a:rPr lang="cs-CZ" sz="2400" b="1" strike="noStrike" spc="-1">
                <a:solidFill>
                  <a:srgbClr val="404040"/>
                </a:solidFill>
                <a:latin typeface="Trebuchet MS"/>
              </a:rPr>
              <a:t>Zákaz rozorání (změna kultury z T) nadále platí na územích:</a:t>
            </a:r>
            <a:endParaRPr lang="cs-CZ" sz="2400" b="0" strike="noStrike" spc="-1">
              <a:solidFill>
                <a:srgbClr val="404040"/>
              </a:solidFill>
              <a:latin typeface="Trebuchet MS"/>
            </a:endParaRPr>
          </a:p>
          <a:p>
            <a:pPr marL="743040" lvl="1" indent="-285480">
              <a:lnSpc>
                <a:spcPct val="100000"/>
              </a:lnSpc>
              <a:spcBef>
                <a:spcPts val="1001"/>
              </a:spcBef>
              <a:buClr>
                <a:srgbClr val="90C226"/>
              </a:buClr>
              <a:buSzPct val="80000"/>
              <a:buFont typeface="Courier New"/>
              <a:buChar char="o"/>
            </a:pPr>
            <a:r>
              <a:rPr lang="cs-CZ" sz="2000" b="0" strike="noStrike" spc="-1">
                <a:solidFill>
                  <a:srgbClr val="404040"/>
                </a:solidFill>
                <a:latin typeface="Trebuchet MS"/>
              </a:rPr>
              <a:t>Natura 2000</a:t>
            </a:r>
          </a:p>
          <a:p>
            <a:pPr marL="743040" lvl="1" indent="-285480">
              <a:lnSpc>
                <a:spcPct val="100000"/>
              </a:lnSpc>
              <a:spcBef>
                <a:spcPts val="1001"/>
              </a:spcBef>
              <a:buClr>
                <a:srgbClr val="90C226"/>
              </a:buClr>
              <a:buSzPct val="80000"/>
              <a:buFont typeface="Courier New"/>
              <a:buChar char="o"/>
            </a:pPr>
            <a:r>
              <a:rPr lang="cs-CZ" sz="2000" b="0" strike="noStrike" spc="-1">
                <a:solidFill>
                  <a:srgbClr val="404040"/>
                </a:solidFill>
                <a:latin typeface="Trebuchet MS"/>
              </a:rPr>
              <a:t>1. zóna CHKO a NP, které jsou mimo oblasti Natura 2000</a:t>
            </a:r>
          </a:p>
          <a:p>
            <a:pPr marL="743040" lvl="1" indent="-285480">
              <a:lnSpc>
                <a:spcPct val="100000"/>
              </a:lnSpc>
              <a:spcBef>
                <a:spcPts val="1001"/>
              </a:spcBef>
              <a:buClr>
                <a:srgbClr val="90C226"/>
              </a:buClr>
              <a:buSzPct val="80000"/>
              <a:buFont typeface="Courier New"/>
              <a:buChar char="o"/>
            </a:pPr>
            <a:r>
              <a:rPr lang="cs-CZ" sz="2000" b="0" strike="noStrike" spc="-1">
                <a:solidFill>
                  <a:srgbClr val="404040"/>
                </a:solidFill>
                <a:latin typeface="Trebuchet MS"/>
              </a:rPr>
              <a:t>národní přírodní památky, národní přírodní rezervace a přírodní památky</a:t>
            </a:r>
          </a:p>
          <a:p>
            <a:pPr marL="743040" lvl="1" indent="-285480">
              <a:lnSpc>
                <a:spcPct val="100000"/>
              </a:lnSpc>
              <a:spcBef>
                <a:spcPts val="1001"/>
              </a:spcBef>
              <a:buClr>
                <a:srgbClr val="90C226"/>
              </a:buClr>
              <a:buSzPct val="80000"/>
              <a:buFont typeface="Courier New"/>
              <a:buChar char="o"/>
            </a:pPr>
            <a:r>
              <a:rPr lang="cs-CZ" sz="2000" b="0" strike="noStrike" spc="-1">
                <a:solidFill>
                  <a:srgbClr val="404040"/>
                </a:solidFill>
                <a:latin typeface="Trebuchet MS"/>
              </a:rPr>
              <a:t>pásy o šířce 12 m u vody</a:t>
            </a:r>
          </a:p>
          <a:p>
            <a:pPr marL="743040" lvl="1" indent="-285480">
              <a:lnSpc>
                <a:spcPct val="100000"/>
              </a:lnSpc>
              <a:spcBef>
                <a:spcPts val="1001"/>
              </a:spcBef>
              <a:buClr>
                <a:srgbClr val="90C226"/>
              </a:buClr>
              <a:buSzPct val="80000"/>
              <a:buFont typeface="Courier New"/>
              <a:buChar char="o"/>
            </a:pPr>
            <a:r>
              <a:rPr lang="cs-CZ" sz="2000" b="0" strike="noStrike" spc="-1">
                <a:solidFill>
                  <a:srgbClr val="404040"/>
                </a:solidFill>
                <a:latin typeface="Trebuchet MS"/>
              </a:rPr>
              <a:t>silně erozně ohrožená (SEO) půda (podle vymezení k 01.01.2018)</a:t>
            </a:r>
          </a:p>
          <a:p>
            <a:pPr marL="743040" lvl="1" indent="-285480">
              <a:lnSpc>
                <a:spcPct val="100000"/>
              </a:lnSpc>
              <a:spcBef>
                <a:spcPts val="1001"/>
              </a:spcBef>
              <a:buClr>
                <a:srgbClr val="90C226"/>
              </a:buClr>
              <a:buSzPct val="80000"/>
              <a:buFont typeface="Courier New"/>
              <a:buChar char="o"/>
            </a:pPr>
            <a:r>
              <a:rPr lang="cs-CZ" sz="2000" b="0" strike="noStrike" spc="-1">
                <a:solidFill>
                  <a:srgbClr val="404040"/>
                </a:solidFill>
                <a:latin typeface="Trebuchet MS"/>
              </a:rPr>
              <a:t>v LPIS vymezené podmáčené a rašelinné louky</a:t>
            </a:r>
          </a:p>
          <a:p>
            <a:pPr marL="743040" lvl="1" indent="-285480">
              <a:lnSpc>
                <a:spcPct val="100000"/>
              </a:lnSpc>
              <a:spcBef>
                <a:spcPts val="1001"/>
              </a:spcBef>
              <a:buClr>
                <a:srgbClr val="90C226"/>
              </a:buClr>
              <a:buSzPct val="80000"/>
              <a:buFont typeface="Courier New"/>
              <a:buChar char="o"/>
            </a:pPr>
            <a:r>
              <a:rPr lang="cs-CZ" sz="2000" b="0" strike="noStrike" spc="-1">
                <a:solidFill>
                  <a:srgbClr val="404040"/>
                </a:solidFill>
                <a:latin typeface="Trebuchet MS"/>
              </a:rPr>
              <a:t>III. aplikační pásmo ve zranitelných oblastech</a:t>
            </a:r>
          </a:p>
          <a:p>
            <a:pPr marL="45720">
              <a:lnSpc>
                <a:spcPct val="100000"/>
              </a:lnSpc>
              <a:spcBef>
                <a:spcPts val="1001"/>
              </a:spcBef>
            </a:pPr>
            <a:r>
              <a:rPr lang="cs-CZ" sz="1800" b="0" strike="noStrike" spc="-1">
                <a:solidFill>
                  <a:srgbClr val="404040"/>
                </a:solidFill>
                <a:latin typeface="Trebuchet MS"/>
              </a:rPr>
              <a:t>Při porušení uložena povinnost zatravnění do podání následující žádosti. Tolerance 0,01 ha.</a:t>
            </a:r>
          </a:p>
          <a:p>
            <a:pPr marL="45720">
              <a:lnSpc>
                <a:spcPct val="100000"/>
              </a:lnSpc>
              <a:spcBef>
                <a:spcPts val="1001"/>
              </a:spcBef>
            </a:pPr>
            <a:r>
              <a:rPr lang="cs-CZ" sz="1800" b="0" strike="noStrike" spc="-1">
                <a:solidFill>
                  <a:srgbClr val="404040"/>
                </a:solidFill>
                <a:latin typeface="Trebuchet MS"/>
              </a:rPr>
              <a:t>V CHKO a NP (mimo 1. zóny – případný záměr rozorání konzultovat s příslušným orgánem ochrany přírody (OOP)!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TextShape 1"/>
          <p:cNvSpPr txBox="1"/>
          <p:nvPr/>
        </p:nvSpPr>
        <p:spPr>
          <a:xfrm>
            <a:off x="1341000" y="467280"/>
            <a:ext cx="9509400" cy="662400"/>
          </a:xfrm>
          <a:prstGeom prst="rect">
            <a:avLst/>
          </a:prstGeom>
          <a:noFill/>
          <a:ln>
            <a:noFill/>
          </a:ln>
        </p:spPr>
        <p:txBody>
          <a:bodyPr>
            <a:normAutofit fontScale="98000"/>
          </a:bodyPr>
          <a:lstStyle/>
          <a:p>
            <a:pPr algn="ctr">
              <a:lnSpc>
                <a:spcPct val="100000"/>
              </a:lnSpc>
            </a:pPr>
            <a:r>
              <a:rPr lang="cs-CZ" sz="3600" b="1" strike="noStrike" spc="-1">
                <a:solidFill>
                  <a:srgbClr val="C00000"/>
                </a:solidFill>
                <a:latin typeface="Trebuchet MS"/>
              </a:rPr>
              <a:t>Plocha využívaná v ekologickém zájmu - EFA</a:t>
            </a:r>
            <a:endParaRPr lang="cs-CZ" sz="3600" b="0" strike="noStrike" spc="-1">
              <a:solidFill>
                <a:srgbClr val="000000"/>
              </a:solidFill>
              <a:latin typeface="Trebuchet MS"/>
            </a:endParaRPr>
          </a:p>
        </p:txBody>
      </p:sp>
      <p:sp>
        <p:nvSpPr>
          <p:cNvPr id="462" name="TextShape 2"/>
          <p:cNvSpPr txBox="1"/>
          <p:nvPr/>
        </p:nvSpPr>
        <p:spPr>
          <a:xfrm>
            <a:off x="1341000" y="1130040"/>
            <a:ext cx="9509400" cy="4899240"/>
          </a:xfrm>
          <a:prstGeom prst="rect">
            <a:avLst/>
          </a:prstGeom>
          <a:noFill/>
          <a:ln>
            <a:noFill/>
          </a:ln>
        </p:spPr>
        <p:txBody>
          <a:bodyPr>
            <a:normAutofit/>
          </a:bodyPr>
          <a:lstStyle/>
          <a:p>
            <a:pPr marL="45720">
              <a:lnSpc>
                <a:spcPct val="100000"/>
              </a:lnSpc>
              <a:spcBef>
                <a:spcPts val="1001"/>
              </a:spcBef>
            </a:pPr>
            <a:endParaRPr lang="cs-CZ" sz="1800" b="0" strike="noStrike" spc="-1" dirty="0">
              <a:solidFill>
                <a:srgbClr val="404040"/>
              </a:solidFill>
              <a:latin typeface="Trebuchet MS"/>
            </a:endParaRPr>
          </a:p>
          <a:p>
            <a:pPr marL="45720">
              <a:lnSpc>
                <a:spcPct val="100000"/>
              </a:lnSpc>
              <a:spcBef>
                <a:spcPts val="1001"/>
              </a:spcBef>
            </a:pPr>
            <a:r>
              <a:rPr lang="cs-CZ" sz="2400" b="0" strike="noStrike" spc="-1" dirty="0">
                <a:solidFill>
                  <a:srgbClr val="404040"/>
                </a:solidFill>
                <a:latin typeface="Trebuchet MS"/>
              </a:rPr>
              <a:t>Zemědělské závody s více než 15 ha orné půdy (R+G+U) musí vyčlenit min. 5 % této orné půdy jako plochy využívané v ekologickém zájmu (EFA).</a:t>
            </a:r>
          </a:p>
          <a:p>
            <a:pPr marL="45720">
              <a:lnSpc>
                <a:spcPct val="100000"/>
              </a:lnSpc>
              <a:spcBef>
                <a:spcPts val="1001"/>
              </a:spcBef>
            </a:pPr>
            <a:r>
              <a:rPr lang="cs-CZ" sz="2400" b="0" strike="noStrike" spc="-1" dirty="0">
                <a:solidFill>
                  <a:srgbClr val="404040"/>
                </a:solidFill>
                <a:latin typeface="Trebuchet MS"/>
              </a:rPr>
              <a:t>Výjimky: 75 % T ze </a:t>
            </a:r>
            <a:r>
              <a:rPr lang="cs-CZ" sz="2400" b="0" strike="noStrike" spc="-1" dirty="0" err="1">
                <a:solidFill>
                  <a:srgbClr val="404040"/>
                </a:solidFill>
                <a:latin typeface="Trebuchet MS"/>
              </a:rPr>
              <a:t>z.p</a:t>
            </a:r>
            <a:r>
              <a:rPr lang="cs-CZ" sz="2400" b="0" strike="noStrike" spc="-1" dirty="0">
                <a:solidFill>
                  <a:srgbClr val="404040"/>
                </a:solidFill>
                <a:latin typeface="Trebuchet MS"/>
              </a:rPr>
              <a:t>. nebo 75 % o. p. píce, dusík vázající plodiny, úhor.</a:t>
            </a:r>
          </a:p>
          <a:p>
            <a:pPr marL="45720">
              <a:lnSpc>
                <a:spcPct val="100000"/>
              </a:lnSpc>
              <a:spcBef>
                <a:spcPts val="1001"/>
              </a:spcBef>
            </a:pPr>
            <a:r>
              <a:rPr lang="cs-CZ" sz="2600" b="0" strike="noStrike" spc="-1" dirty="0">
                <a:solidFill>
                  <a:srgbClr val="404040"/>
                </a:solidFill>
                <a:latin typeface="Trebuchet MS"/>
              </a:rPr>
              <a:t>EFA v ČR pro rok 2022 (výběr z 10 možností EU):</a:t>
            </a:r>
          </a:p>
          <a:p>
            <a:pPr marL="743040" lvl="1" indent="-285480">
              <a:lnSpc>
                <a:spcPct val="100000"/>
              </a:lnSpc>
              <a:spcBef>
                <a:spcPts val="1001"/>
              </a:spcBef>
              <a:buClr>
                <a:srgbClr val="90C226"/>
              </a:buClr>
              <a:buSzPct val="80000"/>
              <a:buFont typeface="Wingdings" charset="2"/>
              <a:buChar char=""/>
            </a:pPr>
            <a:r>
              <a:rPr lang="cs-CZ" sz="2400" b="0" strike="noStrike" spc="-1" dirty="0">
                <a:solidFill>
                  <a:srgbClr val="404040"/>
                </a:solidFill>
                <a:latin typeface="Trebuchet MS"/>
              </a:rPr>
              <a:t>úhor využívaný v ekologickém zájmu (1,0)</a:t>
            </a:r>
          </a:p>
          <a:p>
            <a:pPr marL="743040" lvl="1" indent="-285480">
              <a:lnSpc>
                <a:spcPct val="100000"/>
              </a:lnSpc>
              <a:spcBef>
                <a:spcPts val="1001"/>
              </a:spcBef>
              <a:buClr>
                <a:srgbClr val="90C226"/>
              </a:buClr>
              <a:buSzPct val="80000"/>
              <a:buFont typeface="Wingdings" charset="2"/>
              <a:buChar char=""/>
            </a:pPr>
            <a:r>
              <a:rPr lang="cs-CZ" sz="2400" b="0" strike="noStrike" spc="-1" dirty="0">
                <a:solidFill>
                  <a:srgbClr val="404040"/>
                </a:solidFill>
                <a:latin typeface="Trebuchet MS"/>
              </a:rPr>
              <a:t>medonosný úhor využívaný v ekologickém zájmu (1,5)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70399" y="615623"/>
            <a:ext cx="6441318" cy="547850"/>
          </a:xfrm>
        </p:spPr>
        <p:txBody>
          <a:bodyPr>
            <a:noAutofit/>
          </a:bodyPr>
          <a:lstStyle/>
          <a:p>
            <a:pPr>
              <a:defRPr/>
            </a:pPr>
            <a:r>
              <a:rPr lang="cs-CZ" sz="3200" b="1" dirty="0">
                <a:solidFill>
                  <a:schemeClr val="accent2"/>
                </a:solidFill>
              </a:rPr>
              <a:t>!!!</a:t>
            </a:r>
            <a:r>
              <a:rPr lang="cs-CZ" sz="3200" b="1" dirty="0"/>
              <a:t> </a:t>
            </a:r>
            <a:r>
              <a:rPr lang="cs-CZ" sz="3200" b="1" dirty="0" err="1"/>
              <a:t>Greening</a:t>
            </a:r>
            <a:r>
              <a:rPr lang="cs-CZ" sz="3200" b="1" dirty="0"/>
              <a:t>  - dotační rok 2022</a:t>
            </a:r>
          </a:p>
        </p:txBody>
      </p:sp>
      <p:sp>
        <p:nvSpPr>
          <p:cNvPr id="28675" name="Zástupný symbol pro obsah 2"/>
          <p:cNvSpPr>
            <a:spLocks noGrp="1"/>
          </p:cNvSpPr>
          <p:nvPr>
            <p:ph sz="quarter" idx="13"/>
          </p:nvPr>
        </p:nvSpPr>
        <p:spPr>
          <a:xfrm>
            <a:off x="1489435" y="1338605"/>
            <a:ext cx="9035831" cy="4903771"/>
          </a:xfrm>
        </p:spPr>
        <p:txBody>
          <a:bodyPr>
            <a:normAutofit fontScale="92500"/>
          </a:bodyPr>
          <a:lstStyle/>
          <a:p>
            <a:pPr lvl="1">
              <a:lnSpc>
                <a:spcPct val="120000"/>
              </a:lnSpc>
              <a:spcBef>
                <a:spcPts val="0"/>
              </a:spcBef>
              <a:spcAft>
                <a:spcPts val="225"/>
              </a:spcAft>
              <a:defRPr/>
            </a:pPr>
            <a:r>
              <a:rPr lang="cs-CZ" sz="2250" dirty="0"/>
              <a:t> pro přímé platby ani podmíněnost žádné změny, kromě </a:t>
            </a:r>
            <a:r>
              <a:rPr lang="cs-CZ" sz="2250" b="1" dirty="0"/>
              <a:t>výjimky pro </a:t>
            </a:r>
            <a:r>
              <a:rPr lang="cs-CZ" sz="2250" b="1" dirty="0" err="1"/>
              <a:t>greening</a:t>
            </a:r>
            <a:r>
              <a:rPr lang="cs-CZ" sz="2250" b="1" dirty="0"/>
              <a:t> – úhor</a:t>
            </a:r>
          </a:p>
          <a:p>
            <a:pPr lvl="3">
              <a:lnSpc>
                <a:spcPct val="120000"/>
              </a:lnSpc>
              <a:spcBef>
                <a:spcPts val="0"/>
              </a:spcBef>
              <a:spcAft>
                <a:spcPts val="225"/>
              </a:spcAft>
              <a:defRPr/>
            </a:pPr>
            <a:r>
              <a:rPr lang="cs-CZ" sz="2250" dirty="0"/>
              <a:t>reakce na ukrajinskou krizi – neomezovat produkční potenciál</a:t>
            </a:r>
          </a:p>
          <a:p>
            <a:pPr lvl="3">
              <a:lnSpc>
                <a:spcPct val="120000"/>
              </a:lnSpc>
              <a:spcBef>
                <a:spcPts val="0"/>
              </a:spcBef>
              <a:spcAft>
                <a:spcPts val="225"/>
              </a:spcAft>
              <a:defRPr/>
            </a:pPr>
            <a:r>
              <a:rPr lang="cs-CZ" sz="2250" b="1" dirty="0"/>
              <a:t>nebudou omezeny plodiny</a:t>
            </a:r>
          </a:p>
          <a:p>
            <a:pPr lvl="3">
              <a:lnSpc>
                <a:spcPct val="120000"/>
              </a:lnSpc>
              <a:spcBef>
                <a:spcPts val="0"/>
              </a:spcBef>
              <a:spcAft>
                <a:spcPts val="225"/>
              </a:spcAft>
              <a:defRPr/>
            </a:pPr>
            <a:r>
              <a:rPr lang="cs-CZ" sz="2250" b="1" dirty="0"/>
              <a:t>bude možná pastva / sklizeň</a:t>
            </a:r>
          </a:p>
          <a:p>
            <a:pPr lvl="3">
              <a:lnSpc>
                <a:spcPct val="120000"/>
              </a:lnSpc>
              <a:spcBef>
                <a:spcPts val="0"/>
              </a:spcBef>
              <a:spcAft>
                <a:spcPts val="225"/>
              </a:spcAft>
              <a:defRPr/>
            </a:pPr>
            <a:r>
              <a:rPr lang="cs-CZ" sz="2250" b="1" dirty="0"/>
              <a:t>možnost používat POR</a:t>
            </a:r>
          </a:p>
          <a:p>
            <a:pPr lvl="3">
              <a:lnSpc>
                <a:spcPct val="120000"/>
              </a:lnSpc>
              <a:spcBef>
                <a:spcPts val="0"/>
              </a:spcBef>
              <a:spcAft>
                <a:spcPts val="225"/>
              </a:spcAft>
              <a:defRPr/>
            </a:pPr>
            <a:r>
              <a:rPr lang="cs-CZ" sz="2250" b="1" dirty="0"/>
              <a:t>Pokud žadatel rozvolnění podmínek na EFA úhoru v roce 2022 využije, bude mít po skončení kontrolního období povinnost podat na SZIF formulář s přehledem DPB, na kterých úpravu aplikoval.</a:t>
            </a:r>
          </a:p>
          <a:p>
            <a:pPr lvl="3">
              <a:lnSpc>
                <a:spcPct val="120000"/>
              </a:lnSpc>
              <a:spcBef>
                <a:spcPts val="0"/>
              </a:spcBef>
              <a:spcAft>
                <a:spcPts val="225"/>
              </a:spcAft>
              <a:defRPr/>
            </a:pPr>
            <a:endParaRPr lang="cs-CZ" sz="1850" b="1" dirty="0"/>
          </a:p>
          <a:p>
            <a:pPr lvl="1">
              <a:lnSpc>
                <a:spcPct val="120000"/>
              </a:lnSpc>
              <a:spcBef>
                <a:spcPts val="0"/>
              </a:spcBef>
              <a:spcAft>
                <a:spcPts val="225"/>
              </a:spcAft>
              <a:defRPr/>
            </a:pPr>
            <a:r>
              <a:rPr lang="cs-CZ" sz="2250" dirty="0"/>
              <a:t>platí podmínka evidence jako „U“ již od 1. 1. 2022</a:t>
            </a:r>
          </a:p>
          <a:p>
            <a:pPr lvl="1">
              <a:lnSpc>
                <a:spcPct val="120000"/>
              </a:lnSpc>
              <a:spcBef>
                <a:spcPts val="0"/>
              </a:spcBef>
              <a:spcAft>
                <a:spcPts val="225"/>
              </a:spcAft>
              <a:defRPr/>
            </a:pPr>
            <a:r>
              <a:rPr lang="cs-CZ" sz="2250" dirty="0"/>
              <a:t>platí podmínka založení porostu a údržba nejméně od 1. 6. do 15. 7.  </a:t>
            </a:r>
          </a:p>
          <a:p>
            <a:pPr lvl="1">
              <a:lnSpc>
                <a:spcPct val="120000"/>
              </a:lnSpc>
              <a:spcBef>
                <a:spcPts val="0"/>
              </a:spcBef>
              <a:spcAft>
                <a:spcPts val="225"/>
              </a:spcAft>
              <a:defRPr/>
            </a:pPr>
            <a:endParaRPr lang="cs-CZ" sz="2025" b="1" dirty="0"/>
          </a:p>
          <a:p>
            <a:pPr marL="539949" lvl="4" indent="0">
              <a:spcBef>
                <a:spcPts val="0"/>
              </a:spcBef>
              <a:spcAft>
                <a:spcPts val="169"/>
              </a:spcAft>
              <a:buNone/>
              <a:defRPr/>
            </a:pPr>
            <a:endParaRPr lang="cs-CZ" sz="1350" dirty="0">
              <a:solidFill>
                <a:schemeClr val="accent5">
                  <a:lumMod val="75000"/>
                </a:schemeClr>
              </a:solidFill>
            </a:endParaRPr>
          </a:p>
          <a:p>
            <a:pPr marL="101339" lvl="1" indent="0">
              <a:spcBef>
                <a:spcPts val="0"/>
              </a:spcBef>
              <a:spcAft>
                <a:spcPts val="169"/>
              </a:spcAft>
              <a:buNone/>
              <a:defRPr/>
            </a:pPr>
            <a:endParaRPr lang="cs-CZ" sz="1350" dirty="0">
              <a:solidFill>
                <a:schemeClr val="accent5">
                  <a:lumMod val="75000"/>
                </a:schemeClr>
              </a:solidFill>
            </a:endParaRPr>
          </a:p>
        </p:txBody>
      </p:sp>
    </p:spTree>
    <p:extLst>
      <p:ext uri="{BB962C8B-B14F-4D97-AF65-F5344CB8AC3E}">
        <p14:creationId xmlns:p14="http://schemas.microsoft.com/office/powerpoint/2010/main" val="3490214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6AF5B65-CB1C-4497-B5D7-8CB550FF942B}"/>
              </a:ext>
            </a:extLst>
          </p:cNvPr>
          <p:cNvSpPr>
            <a:spLocks noGrp="1"/>
          </p:cNvSpPr>
          <p:nvPr>
            <p:ph type="title"/>
          </p:nvPr>
        </p:nvSpPr>
        <p:spPr>
          <a:xfrm>
            <a:off x="1143000" y="609600"/>
            <a:ext cx="9875520" cy="606458"/>
          </a:xfrm>
        </p:spPr>
        <p:txBody>
          <a:bodyPr>
            <a:normAutofit fontScale="90000"/>
          </a:bodyPr>
          <a:lstStyle/>
          <a:p>
            <a:r>
              <a:rPr lang="cs-CZ" dirty="0"/>
              <a:t>Plochy využívané v ekologickém zájmu - 2022</a:t>
            </a:r>
          </a:p>
        </p:txBody>
      </p:sp>
      <p:sp>
        <p:nvSpPr>
          <p:cNvPr id="3" name="Zástupný obsah 2">
            <a:extLst>
              <a:ext uri="{FF2B5EF4-FFF2-40B4-BE49-F238E27FC236}">
                <a16:creationId xmlns:a16="http://schemas.microsoft.com/office/drawing/2014/main" xmlns="" id="{B0BB02AB-FA6A-4EE3-9CC7-4E1C3254A92C}"/>
              </a:ext>
            </a:extLst>
          </p:cNvPr>
          <p:cNvSpPr>
            <a:spLocks noGrp="1"/>
          </p:cNvSpPr>
          <p:nvPr>
            <p:ph idx="1"/>
          </p:nvPr>
        </p:nvSpPr>
        <p:spPr>
          <a:xfrm>
            <a:off x="782426" y="1216058"/>
            <a:ext cx="11133054" cy="4879942"/>
          </a:xfrm>
        </p:spPr>
        <p:txBody>
          <a:bodyPr/>
          <a:lstStyle/>
          <a:p>
            <a:r>
              <a:rPr lang="cs-CZ" b="1" i="0" dirty="0">
                <a:solidFill>
                  <a:schemeClr val="accent4">
                    <a:lumMod val="75000"/>
                  </a:schemeClr>
                </a:solidFill>
                <a:effectLst/>
                <a:latin typeface="+mj-lt"/>
              </a:rPr>
              <a:t>Snížení požadavků na plochy úhoru využívané v ekologickém zájmu </a:t>
            </a:r>
            <a:r>
              <a:rPr lang="cs-CZ" b="0" i="0" dirty="0">
                <a:solidFill>
                  <a:schemeClr val="accent4">
                    <a:lumMod val="75000"/>
                  </a:schemeClr>
                </a:solidFill>
                <a:effectLst/>
                <a:latin typeface="+mj-lt"/>
              </a:rPr>
              <a:t>je pouze mimořádnou událostí pro Jednotné žádosti v roce 2022 pro řešení nynější situace a rozhodně to není rezignace na ekologické cíle České republiky. V současné době je nezbytné mít možnost odchýlit se od podmínek EFA týkajících se ekologické platby</a:t>
            </a:r>
            <a:r>
              <a:rPr lang="cs-CZ" b="0" i="0" dirty="0">
                <a:solidFill>
                  <a:srgbClr val="333333"/>
                </a:solidFill>
                <a:effectLst/>
                <a:latin typeface="+mj-lt"/>
              </a:rPr>
              <a:t>.</a:t>
            </a:r>
          </a:p>
          <a:p>
            <a:r>
              <a:rPr lang="cs-CZ" b="0" i="0" dirty="0">
                <a:solidFill>
                  <a:srgbClr val="333333"/>
                </a:solidFill>
                <a:effectLst/>
                <a:latin typeface="+mj-lt"/>
              </a:rPr>
              <a:t>Proto připravovaná novela nařízení vlády č. 50/2015 Sb. umožní </a:t>
            </a:r>
            <a:r>
              <a:rPr lang="cs-CZ" b="1" i="0" dirty="0">
                <a:solidFill>
                  <a:srgbClr val="333333"/>
                </a:solidFill>
                <a:effectLst/>
                <a:latin typeface="+mj-lt"/>
              </a:rPr>
              <a:t>s účinností od 1. května</a:t>
            </a:r>
            <a:r>
              <a:rPr lang="cs-CZ" b="0" i="0" dirty="0">
                <a:solidFill>
                  <a:srgbClr val="333333"/>
                </a:solidFill>
                <a:effectLst/>
                <a:latin typeface="+mj-lt"/>
              </a:rPr>
              <a:t>, aby v roce 2022 byly plochy podle § 12 (Úhor s porostem využívaný v ekologickém zájmu) </a:t>
            </a:r>
            <a:r>
              <a:rPr lang="cs-CZ" b="1" i="0" dirty="0">
                <a:solidFill>
                  <a:srgbClr val="333333"/>
                </a:solidFill>
                <a:effectLst/>
                <a:latin typeface="+mj-lt"/>
              </a:rPr>
              <a:t>využity k pastvě, sklizni nebo obdělávání </a:t>
            </a:r>
            <a:r>
              <a:rPr lang="cs-CZ" b="0" i="0" dirty="0">
                <a:solidFill>
                  <a:srgbClr val="333333"/>
                </a:solidFill>
                <a:effectLst/>
                <a:latin typeface="+mj-lt"/>
              </a:rPr>
              <a:t>a stále byly považovány za plochu využívanou v ekologickém zájmu. Tyto plochy</a:t>
            </a:r>
            <a:r>
              <a:rPr lang="cs-CZ" b="1" i="0" dirty="0">
                <a:solidFill>
                  <a:srgbClr val="333333"/>
                </a:solidFill>
                <a:effectLst/>
                <a:latin typeface="+mj-lt"/>
              </a:rPr>
              <a:t> lze rovněž </a:t>
            </a:r>
            <a:r>
              <a:rPr lang="cs-CZ" b="0" i="0" dirty="0">
                <a:solidFill>
                  <a:srgbClr val="333333"/>
                </a:solidFill>
                <a:effectLst/>
                <a:latin typeface="+mj-lt"/>
              </a:rPr>
              <a:t>z důvodu předpokládané produkce </a:t>
            </a:r>
            <a:r>
              <a:rPr lang="cs-CZ" b="1" i="0" dirty="0">
                <a:solidFill>
                  <a:srgbClr val="333333"/>
                </a:solidFill>
                <a:effectLst/>
                <a:latin typeface="+mj-lt"/>
              </a:rPr>
              <a:t>ošetřovat přípravky na ochranu rostlin</a:t>
            </a:r>
            <a:r>
              <a:rPr lang="cs-CZ" b="0" i="0" dirty="0">
                <a:solidFill>
                  <a:srgbClr val="333333"/>
                </a:solidFill>
                <a:effectLst/>
                <a:latin typeface="+mj-lt"/>
              </a:rPr>
              <a:t>. </a:t>
            </a:r>
          </a:p>
          <a:p>
            <a:r>
              <a:rPr lang="cs-CZ" b="0" i="0" dirty="0">
                <a:solidFill>
                  <a:srgbClr val="333333"/>
                </a:solidFill>
                <a:effectLst/>
                <a:latin typeface="Verdana" panose="020B0604030504040204" pitchFamily="34" charset="0"/>
              </a:rPr>
              <a:t>Vzhledem k tomu, že se jedná o výjimečné opatření, použití výše uvedeného postupu </a:t>
            </a:r>
            <a:r>
              <a:rPr lang="cs-CZ" b="1" i="0" dirty="0">
                <a:solidFill>
                  <a:srgbClr val="333333"/>
                </a:solidFill>
                <a:effectLst/>
                <a:latin typeface="Verdana" panose="020B0604030504040204" pitchFamily="34" charset="0"/>
              </a:rPr>
              <a:t>bude nutné ohlašovat do 31. 8. 2022</a:t>
            </a:r>
            <a:r>
              <a:rPr lang="cs-CZ" b="0" i="0" dirty="0">
                <a:solidFill>
                  <a:srgbClr val="333333"/>
                </a:solidFill>
                <a:effectLst/>
                <a:latin typeface="Verdana" panose="020B0604030504040204" pitchFamily="34" charset="0"/>
              </a:rPr>
              <a:t> prostřednictvím formuláře, který vydá Státní zemědělský intervenční fond.</a:t>
            </a:r>
            <a:endParaRPr lang="cs-CZ" dirty="0">
              <a:latin typeface="+mj-lt"/>
            </a:endParaRPr>
          </a:p>
        </p:txBody>
      </p:sp>
    </p:spTree>
    <p:extLst>
      <p:ext uri="{BB962C8B-B14F-4D97-AF65-F5344CB8AC3E}">
        <p14:creationId xmlns:p14="http://schemas.microsoft.com/office/powerpoint/2010/main" val="1803147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TextShape 1"/>
          <p:cNvSpPr txBox="1"/>
          <p:nvPr/>
        </p:nvSpPr>
        <p:spPr>
          <a:xfrm>
            <a:off x="1341000" y="467280"/>
            <a:ext cx="9509400" cy="662400"/>
          </a:xfrm>
          <a:prstGeom prst="rect">
            <a:avLst/>
          </a:prstGeom>
          <a:noFill/>
          <a:ln>
            <a:noFill/>
          </a:ln>
        </p:spPr>
        <p:txBody>
          <a:bodyPr>
            <a:normAutofit fontScale="98000"/>
          </a:bodyPr>
          <a:lstStyle/>
          <a:p>
            <a:pPr algn="ctr">
              <a:lnSpc>
                <a:spcPct val="100000"/>
              </a:lnSpc>
            </a:pPr>
            <a:r>
              <a:rPr lang="cs-CZ" sz="3600" b="1" strike="noStrike" spc="-1">
                <a:solidFill>
                  <a:srgbClr val="C00000"/>
                </a:solidFill>
                <a:latin typeface="Trebuchet MS"/>
              </a:rPr>
              <a:t>Plocha využívaná v ekologickém zájmu - EFA</a:t>
            </a:r>
            <a:endParaRPr lang="cs-CZ" sz="3600" b="0" strike="noStrike" spc="-1">
              <a:solidFill>
                <a:srgbClr val="000000"/>
              </a:solidFill>
              <a:latin typeface="Trebuchet MS"/>
            </a:endParaRPr>
          </a:p>
        </p:txBody>
      </p:sp>
      <p:sp>
        <p:nvSpPr>
          <p:cNvPr id="464" name="TextShape 2"/>
          <p:cNvSpPr txBox="1"/>
          <p:nvPr/>
        </p:nvSpPr>
        <p:spPr>
          <a:xfrm>
            <a:off x="1341000" y="1130040"/>
            <a:ext cx="9509400" cy="4899240"/>
          </a:xfrm>
          <a:prstGeom prst="rect">
            <a:avLst/>
          </a:prstGeom>
          <a:noFill/>
          <a:ln>
            <a:noFill/>
          </a:ln>
        </p:spPr>
        <p:txBody>
          <a:bodyPr>
            <a:normAutofit fontScale="91000" lnSpcReduction="10000"/>
          </a:bodyPr>
          <a:lstStyle/>
          <a:p>
            <a:pPr>
              <a:lnSpc>
                <a:spcPct val="100000"/>
              </a:lnSpc>
              <a:spcBef>
                <a:spcPts val="1001"/>
              </a:spcBef>
            </a:pPr>
            <a:endParaRPr lang="cs-CZ" sz="1800" b="0" strike="noStrike" spc="-1">
              <a:solidFill>
                <a:srgbClr val="404040"/>
              </a:solidFill>
              <a:latin typeface="Trebuchet MS"/>
            </a:endParaRPr>
          </a:p>
          <a:p>
            <a:pPr marL="743040" lvl="1" indent="-285480">
              <a:lnSpc>
                <a:spcPct val="100000"/>
              </a:lnSpc>
              <a:spcBef>
                <a:spcPts val="1001"/>
              </a:spcBef>
              <a:buClr>
                <a:srgbClr val="90C226"/>
              </a:buClr>
              <a:buSzPct val="80000"/>
              <a:buFont typeface="Wingdings" charset="2"/>
              <a:buChar char=""/>
            </a:pPr>
            <a:r>
              <a:rPr lang="cs-CZ" sz="3400" b="0" strike="noStrike" spc="-1">
                <a:solidFill>
                  <a:srgbClr val="404040"/>
                </a:solidFill>
                <a:latin typeface="Trebuchet MS"/>
              </a:rPr>
              <a:t>krajinné prvky v ekologickém zájmu (1,0–2,0)</a:t>
            </a:r>
          </a:p>
          <a:p>
            <a:pPr marL="743040" lvl="1" indent="-285480">
              <a:lnSpc>
                <a:spcPct val="100000"/>
              </a:lnSpc>
              <a:spcBef>
                <a:spcPts val="1001"/>
              </a:spcBef>
              <a:buClr>
                <a:srgbClr val="90C226"/>
              </a:buClr>
              <a:buSzPct val="80000"/>
              <a:buFont typeface="Wingdings" charset="2"/>
              <a:buChar char=""/>
            </a:pPr>
            <a:r>
              <a:rPr lang="cs-CZ" sz="3400" b="0" strike="noStrike" spc="-1">
                <a:solidFill>
                  <a:srgbClr val="404040"/>
                </a:solidFill>
                <a:latin typeface="Trebuchet MS"/>
              </a:rPr>
              <a:t>ochranné pásy (1,5)</a:t>
            </a:r>
          </a:p>
          <a:p>
            <a:pPr marL="743040" lvl="1" indent="-285480">
              <a:lnSpc>
                <a:spcPct val="100000"/>
              </a:lnSpc>
              <a:spcBef>
                <a:spcPts val="1001"/>
              </a:spcBef>
              <a:buClr>
                <a:srgbClr val="90C226"/>
              </a:buClr>
              <a:buSzPct val="80000"/>
              <a:buFont typeface="Wingdings" charset="2"/>
              <a:buChar char=""/>
            </a:pPr>
            <a:r>
              <a:rPr lang="cs-CZ" sz="3400" b="0" strike="noStrike" spc="-1">
                <a:solidFill>
                  <a:srgbClr val="404040"/>
                </a:solidFill>
                <a:latin typeface="Trebuchet MS"/>
              </a:rPr>
              <a:t>plochy s rychle rostoucími dřevinami (0,5)</a:t>
            </a:r>
          </a:p>
          <a:p>
            <a:pPr marL="743040" lvl="1" indent="-285480">
              <a:lnSpc>
                <a:spcPct val="100000"/>
              </a:lnSpc>
              <a:spcBef>
                <a:spcPts val="1001"/>
              </a:spcBef>
              <a:buClr>
                <a:srgbClr val="90C226"/>
              </a:buClr>
              <a:buSzPct val="80000"/>
              <a:buFont typeface="Wingdings" charset="2"/>
              <a:buChar char=""/>
            </a:pPr>
            <a:r>
              <a:rPr lang="cs-CZ" sz="3400" b="0" strike="noStrike" spc="-1">
                <a:solidFill>
                  <a:srgbClr val="404040"/>
                </a:solidFill>
                <a:latin typeface="Trebuchet MS"/>
              </a:rPr>
              <a:t>zalesněné plochy (1,0)</a:t>
            </a:r>
          </a:p>
          <a:p>
            <a:pPr marL="743040" lvl="1" indent="-285480">
              <a:lnSpc>
                <a:spcPct val="100000"/>
              </a:lnSpc>
              <a:spcBef>
                <a:spcPts val="1001"/>
              </a:spcBef>
              <a:buClr>
                <a:srgbClr val="90C226"/>
              </a:buClr>
              <a:buSzPct val="80000"/>
              <a:buFont typeface="Wingdings" charset="2"/>
              <a:buChar char=""/>
            </a:pPr>
            <a:r>
              <a:rPr lang="cs-CZ" sz="3400" b="0" strike="noStrike" spc="-1">
                <a:solidFill>
                  <a:srgbClr val="404040"/>
                </a:solidFill>
                <a:latin typeface="Trebuchet MS"/>
              </a:rPr>
              <a:t>plochy s meziplodinami (0,3)</a:t>
            </a:r>
          </a:p>
          <a:p>
            <a:pPr marL="743040" lvl="1" indent="-285480">
              <a:lnSpc>
                <a:spcPct val="100000"/>
              </a:lnSpc>
              <a:spcBef>
                <a:spcPts val="1001"/>
              </a:spcBef>
              <a:buClr>
                <a:srgbClr val="90C226"/>
              </a:buClr>
              <a:buSzPct val="80000"/>
              <a:buFont typeface="Wingdings" charset="2"/>
              <a:buChar char=""/>
            </a:pPr>
            <a:r>
              <a:rPr lang="cs-CZ" sz="3400" b="0" strike="noStrike" spc="-1">
                <a:solidFill>
                  <a:srgbClr val="404040"/>
                </a:solidFill>
                <a:latin typeface="Trebuchet MS"/>
              </a:rPr>
              <a:t>plochy s plodinami, které poutají vzdušný dusík (1,0)</a:t>
            </a:r>
          </a:p>
          <a:p>
            <a:pPr marL="45720">
              <a:lnSpc>
                <a:spcPct val="100000"/>
              </a:lnSpc>
              <a:spcBef>
                <a:spcPts val="1001"/>
              </a:spcBef>
            </a:pPr>
            <a:r>
              <a:rPr lang="cs-CZ" sz="2600" b="0" strike="noStrike" spc="-1">
                <a:solidFill>
                  <a:srgbClr val="404040"/>
                </a:solidFill>
                <a:latin typeface="Trebuchet MS"/>
              </a:rPr>
              <a:t>Přepočet prvků/ploch váhovým koeficientem, kterým se zohlední přínos dané plochy. Prvek/plocha – min. 0,01 ha (100 m2).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TextShape 1"/>
          <p:cNvSpPr txBox="1"/>
          <p:nvPr/>
        </p:nvSpPr>
        <p:spPr>
          <a:xfrm>
            <a:off x="1341000" y="467280"/>
            <a:ext cx="9509400" cy="601920"/>
          </a:xfrm>
          <a:prstGeom prst="rect">
            <a:avLst/>
          </a:prstGeom>
          <a:noFill/>
          <a:ln>
            <a:noFill/>
          </a:ln>
        </p:spPr>
        <p:txBody>
          <a:bodyPr>
            <a:normAutofit fontScale="84500" lnSpcReduction="10000"/>
          </a:bodyPr>
          <a:lstStyle/>
          <a:p>
            <a:pPr algn="ctr">
              <a:lnSpc>
                <a:spcPct val="100000"/>
              </a:lnSpc>
            </a:pPr>
            <a:r>
              <a:rPr lang="cs-CZ" sz="3600" b="1" strike="noStrike" spc="-1">
                <a:solidFill>
                  <a:srgbClr val="C00000"/>
                </a:solidFill>
                <a:latin typeface="Trebuchet MS"/>
              </a:rPr>
              <a:t>Úhor s porostem využívaný v ekologickém zájmu</a:t>
            </a:r>
            <a:endParaRPr lang="cs-CZ" sz="3600" b="0" strike="noStrike" spc="-1">
              <a:solidFill>
                <a:srgbClr val="000000"/>
              </a:solidFill>
              <a:latin typeface="Trebuchet MS"/>
            </a:endParaRPr>
          </a:p>
        </p:txBody>
      </p:sp>
      <p:sp>
        <p:nvSpPr>
          <p:cNvPr id="466" name="TextShape 2"/>
          <p:cNvSpPr txBox="1"/>
          <p:nvPr/>
        </p:nvSpPr>
        <p:spPr>
          <a:xfrm>
            <a:off x="819360" y="1069560"/>
            <a:ext cx="9953280" cy="4959720"/>
          </a:xfrm>
          <a:prstGeom prst="rect">
            <a:avLst/>
          </a:prstGeom>
          <a:noFill/>
          <a:ln>
            <a:noFill/>
          </a:ln>
        </p:spPr>
        <p:txBody>
          <a:bodyPr>
            <a:normAutofit/>
          </a:bodyPr>
          <a:lstStyle/>
          <a:p>
            <a:pPr marL="45720">
              <a:lnSpc>
                <a:spcPct val="100000"/>
              </a:lnSpc>
              <a:spcBef>
                <a:spcPts val="1001"/>
              </a:spcBef>
            </a:pPr>
            <a:r>
              <a:rPr lang="cs-CZ" sz="2400" b="1" strike="noStrike" spc="-1" dirty="0">
                <a:solidFill>
                  <a:srgbClr val="404040"/>
                </a:solidFill>
                <a:latin typeface="Trebuchet MS"/>
              </a:rPr>
              <a:t>Váhový koeficient 1,0</a:t>
            </a:r>
            <a:endParaRPr lang="cs-CZ" sz="24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charset="2"/>
              <a:buChar char=""/>
            </a:pPr>
            <a:r>
              <a:rPr lang="cs-CZ" sz="2400" b="0" strike="noStrike" spc="-1" dirty="0">
                <a:solidFill>
                  <a:srgbClr val="404040"/>
                </a:solidFill>
                <a:latin typeface="Trebuchet MS"/>
              </a:rPr>
              <a:t>Evidence v LPIS (U) 01.01.–31.08. příslušného kalendářního roku.</a:t>
            </a:r>
          </a:p>
          <a:p>
            <a:pPr marL="743040" lvl="1" indent="-285480">
              <a:lnSpc>
                <a:spcPct val="100000"/>
              </a:lnSpc>
              <a:spcBef>
                <a:spcPts val="1001"/>
              </a:spcBef>
              <a:buClr>
                <a:srgbClr val="90C226"/>
              </a:buClr>
              <a:buSzPct val="80000"/>
              <a:buFont typeface="Wingdings" charset="2"/>
              <a:buChar char=""/>
            </a:pPr>
            <a:r>
              <a:rPr lang="cs-CZ" sz="2400" b="0" strike="noStrike" spc="-1" dirty="0">
                <a:solidFill>
                  <a:srgbClr val="404040"/>
                </a:solidFill>
                <a:latin typeface="Trebuchet MS"/>
              </a:rPr>
              <a:t>Zákaz hnojení (mimo zeleného hnojení a mulče) </a:t>
            </a:r>
            <a:r>
              <a:rPr lang="cs-CZ" sz="2400" b="1" strike="noStrike" spc="-1" dirty="0">
                <a:solidFill>
                  <a:srgbClr val="FF0000"/>
                </a:solidFill>
                <a:latin typeface="Trebuchet MS"/>
              </a:rPr>
              <a:t>a používání upravených kalů (od roku 2020)</a:t>
            </a:r>
            <a:endParaRPr lang="cs-CZ" sz="24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charset="2"/>
              <a:buChar char=""/>
            </a:pPr>
            <a:r>
              <a:rPr lang="cs-CZ" sz="2400" b="0" strike="noStrike" spc="-1" dirty="0">
                <a:solidFill>
                  <a:srgbClr val="404040"/>
                </a:solidFill>
                <a:latin typeface="Trebuchet MS"/>
              </a:rPr>
              <a:t>Zákaz používání přípravků na ochranu rostlin.</a:t>
            </a:r>
          </a:p>
          <a:p>
            <a:pPr marL="743040" lvl="1" indent="-285480">
              <a:lnSpc>
                <a:spcPct val="100000"/>
              </a:lnSpc>
              <a:spcBef>
                <a:spcPts val="1001"/>
              </a:spcBef>
              <a:buClr>
                <a:srgbClr val="90C226"/>
              </a:buClr>
              <a:buSzPct val="80000"/>
              <a:buFont typeface="Wingdings" charset="2"/>
              <a:buChar char=""/>
            </a:pPr>
            <a:r>
              <a:rPr lang="cs-CZ" sz="2400" b="0" strike="noStrike" spc="-1" dirty="0">
                <a:solidFill>
                  <a:srgbClr val="404040"/>
                </a:solidFill>
                <a:latin typeface="Trebuchet MS"/>
              </a:rPr>
              <a:t>Bez zemědělské produkce.</a:t>
            </a:r>
          </a:p>
          <a:p>
            <a:pPr marL="743040" lvl="1" indent="-285480">
              <a:lnSpc>
                <a:spcPct val="100000"/>
              </a:lnSpc>
              <a:spcBef>
                <a:spcPts val="1001"/>
              </a:spcBef>
              <a:buClr>
                <a:srgbClr val="90C226"/>
              </a:buClr>
              <a:buSzPct val="80000"/>
              <a:buFont typeface="Wingdings" charset="2"/>
              <a:buChar char=""/>
            </a:pPr>
            <a:r>
              <a:rPr lang="cs-CZ" sz="2400" b="0" strike="noStrike" spc="-1" dirty="0">
                <a:solidFill>
                  <a:srgbClr val="404040"/>
                </a:solidFill>
                <a:latin typeface="Trebuchet MS"/>
              </a:rPr>
              <a:t>Porost kulturní plodiny (pouze vyjmenované plodiny), která nesmí být sklízena ani pasena.</a:t>
            </a:r>
          </a:p>
          <a:p>
            <a:pPr marL="743040" lvl="1" indent="-285480">
              <a:lnSpc>
                <a:spcPct val="100000"/>
              </a:lnSpc>
              <a:spcBef>
                <a:spcPts val="1001"/>
              </a:spcBef>
              <a:buClr>
                <a:srgbClr val="90C226"/>
              </a:buClr>
              <a:buSzPct val="80000"/>
              <a:buFont typeface="Wingdings" charset="2"/>
              <a:buChar char=""/>
            </a:pPr>
            <a:r>
              <a:rPr lang="cs-CZ" sz="2400" b="0" strike="noStrike" spc="-1" dirty="0">
                <a:solidFill>
                  <a:srgbClr val="404040"/>
                </a:solidFill>
                <a:latin typeface="Trebuchet MS"/>
              </a:rPr>
              <a:t>Udržování úhoru od 01.01. do 15.07.</a:t>
            </a:r>
          </a:p>
          <a:p>
            <a:pPr marL="743040" lvl="1" indent="-285480">
              <a:lnSpc>
                <a:spcPct val="100000"/>
              </a:lnSpc>
              <a:spcBef>
                <a:spcPts val="1001"/>
              </a:spcBef>
              <a:buClr>
                <a:srgbClr val="90C226"/>
              </a:buClr>
              <a:buSzPct val="80000"/>
              <a:buFont typeface="Wingdings" charset="2"/>
              <a:buChar char=""/>
            </a:pPr>
            <a:r>
              <a:rPr lang="cs-CZ" sz="2400" b="0" strike="noStrike" spc="-1" dirty="0">
                <a:solidFill>
                  <a:srgbClr val="404040"/>
                </a:solidFill>
                <a:latin typeface="Trebuchet MS"/>
              </a:rPr>
              <a:t>Založení porostu na úhoru do 01.06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TextShape 1"/>
          <p:cNvSpPr txBox="1"/>
          <p:nvPr/>
        </p:nvSpPr>
        <p:spPr>
          <a:xfrm>
            <a:off x="1341000" y="103680"/>
            <a:ext cx="9509400" cy="886134"/>
          </a:xfrm>
          <a:prstGeom prst="rect">
            <a:avLst/>
          </a:prstGeom>
          <a:noFill/>
          <a:ln>
            <a:noFill/>
          </a:ln>
        </p:spPr>
        <p:txBody>
          <a:bodyPr>
            <a:normAutofit fontScale="58000" lnSpcReduction="20000"/>
          </a:bodyPr>
          <a:lstStyle/>
          <a:p>
            <a:pPr algn="ctr">
              <a:lnSpc>
                <a:spcPct val="100000"/>
              </a:lnSpc>
            </a:pPr>
            <a:endParaRPr lang="cs-CZ" sz="3600" b="1" strike="noStrike" spc="-1" dirty="0">
              <a:solidFill>
                <a:srgbClr val="C00000"/>
              </a:solidFill>
              <a:latin typeface="Trebuchet MS"/>
            </a:endParaRPr>
          </a:p>
          <a:p>
            <a:pPr algn="ctr">
              <a:lnSpc>
                <a:spcPct val="100000"/>
              </a:lnSpc>
            </a:pPr>
            <a:r>
              <a:rPr lang="cs-CZ" sz="3600" b="1" strike="noStrike" spc="-1" dirty="0">
                <a:solidFill>
                  <a:srgbClr val="00B050"/>
                </a:solidFill>
                <a:latin typeface="Trebuchet MS"/>
              </a:rPr>
              <a:t>Vyjmenované plodiny pro úhor s porostem</a:t>
            </a:r>
          </a:p>
          <a:p>
            <a:pPr algn="ctr">
              <a:lnSpc>
                <a:spcPct val="100000"/>
              </a:lnSpc>
            </a:pPr>
            <a:r>
              <a:rPr lang="cs-CZ" sz="3600" b="1" spc="-1" dirty="0">
                <a:solidFill>
                  <a:srgbClr val="C00000"/>
                </a:solidFill>
                <a:latin typeface="Trebuchet MS"/>
              </a:rPr>
              <a:t>NEPLATÍ PRO ROK 2022</a:t>
            </a:r>
            <a:endParaRPr lang="cs-CZ" sz="3600" b="0" strike="noStrike" spc="-1" dirty="0">
              <a:solidFill>
                <a:srgbClr val="000000"/>
              </a:solidFill>
              <a:latin typeface="Trebuchet MS"/>
            </a:endParaRPr>
          </a:p>
        </p:txBody>
      </p:sp>
      <p:sp>
        <p:nvSpPr>
          <p:cNvPr id="468" name="TextShape 2"/>
          <p:cNvSpPr txBox="1"/>
          <p:nvPr/>
        </p:nvSpPr>
        <p:spPr>
          <a:xfrm>
            <a:off x="1125360" y="1291472"/>
            <a:ext cx="6849716" cy="5104288"/>
          </a:xfrm>
          <a:prstGeom prst="rect">
            <a:avLst/>
          </a:prstGeom>
          <a:noFill/>
          <a:ln>
            <a:noFill/>
          </a:ln>
        </p:spPr>
        <p:txBody>
          <a:bodyPr>
            <a:noAutofit/>
          </a:bodyPr>
          <a:lstStyle/>
          <a:p>
            <a:pPr marL="45720">
              <a:lnSpc>
                <a:spcPts val="1001"/>
              </a:lnSpc>
              <a:spcBef>
                <a:spcPts val="1001"/>
              </a:spcBef>
            </a:pPr>
            <a:endParaRPr lang="cs-CZ" sz="18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a) čičorka,</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b) hořčice,</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c) jestřabina,</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d) komonice,</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e) kozinec,</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f) svatojánské žito,</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g) svazenka,</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h) štírovník,</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i) úročník,</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j) vičenec,</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k) vikev,</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l) koriandr</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m) řeřicha,</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n) trávy (</a:t>
            </a:r>
            <a:r>
              <a:rPr lang="cs-CZ" sz="1600" b="0" strike="noStrike" spc="-1" dirty="0" err="1">
                <a:solidFill>
                  <a:srgbClr val="000000"/>
                </a:solidFill>
                <a:latin typeface="Trebuchet MS"/>
              </a:rPr>
              <a:t>lipnicovité</a:t>
            </a:r>
            <a:r>
              <a:rPr lang="cs-CZ" sz="1600" b="0" strike="noStrike" spc="-1" dirty="0">
                <a:solidFill>
                  <a:srgbClr val="000000"/>
                </a:solidFill>
                <a:latin typeface="Trebuchet MS"/>
              </a:rPr>
              <a:t>, s výjimkou obilnin výše </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    uvedených), nebo</a:t>
            </a:r>
            <a:endParaRPr lang="cs-CZ" sz="1600" b="0" strike="noStrike" spc="-1" dirty="0">
              <a:solidFill>
                <a:srgbClr val="404040"/>
              </a:solidFill>
              <a:latin typeface="Trebuchet MS"/>
            </a:endParaRPr>
          </a:p>
          <a:p>
            <a:pPr marL="45720">
              <a:lnSpc>
                <a:spcPts val="1219"/>
              </a:lnSpc>
              <a:spcBef>
                <a:spcPts val="1001"/>
              </a:spcBef>
            </a:pPr>
            <a:r>
              <a:rPr lang="cs-CZ" sz="1600" b="0" strike="noStrike" spc="-1" dirty="0">
                <a:solidFill>
                  <a:srgbClr val="000000"/>
                </a:solidFill>
                <a:latin typeface="Trebuchet MS"/>
              </a:rPr>
              <a:t>o) směs výše uvedených plodin</a:t>
            </a:r>
            <a:r>
              <a:rPr lang="cs-CZ" sz="1800" b="0" strike="noStrike" spc="-1" dirty="0">
                <a:solidFill>
                  <a:srgbClr val="000000"/>
                </a:solidFill>
                <a:latin typeface="Trebuchet MS"/>
              </a:rPr>
              <a:t>.</a:t>
            </a:r>
            <a:endParaRPr lang="cs-CZ" sz="1800" b="0" strike="noStrike" spc="-1" dirty="0">
              <a:solidFill>
                <a:srgbClr val="404040"/>
              </a:solidFill>
              <a:latin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TextShape 1"/>
          <p:cNvSpPr txBox="1"/>
          <p:nvPr/>
        </p:nvSpPr>
        <p:spPr>
          <a:xfrm>
            <a:off x="1341000" y="433136"/>
            <a:ext cx="9509400" cy="576304"/>
          </a:xfrm>
          <a:prstGeom prst="rect">
            <a:avLst/>
          </a:prstGeom>
          <a:noFill/>
          <a:ln>
            <a:noFill/>
          </a:ln>
        </p:spPr>
        <p:txBody>
          <a:bodyPr>
            <a:normAutofit fontScale="88000" lnSpcReduction="10000"/>
          </a:bodyPr>
          <a:lstStyle/>
          <a:p>
            <a:pPr algn="ctr">
              <a:lnSpc>
                <a:spcPct val="100000"/>
              </a:lnSpc>
            </a:pPr>
            <a:r>
              <a:rPr lang="cs-CZ" sz="3600" b="1" strike="noStrike" spc="-1" dirty="0">
                <a:solidFill>
                  <a:srgbClr val="C00000"/>
                </a:solidFill>
                <a:latin typeface="Trebuchet MS"/>
              </a:rPr>
              <a:t>Medonosný úhor využívaný v ekologickém zájmu</a:t>
            </a:r>
            <a:endParaRPr lang="cs-CZ" sz="3600" b="0" strike="noStrike" spc="-1" dirty="0">
              <a:solidFill>
                <a:srgbClr val="000000"/>
              </a:solidFill>
              <a:latin typeface="Trebuchet MS"/>
            </a:endParaRPr>
          </a:p>
        </p:txBody>
      </p:sp>
      <p:sp>
        <p:nvSpPr>
          <p:cNvPr id="471" name="TextShape 2"/>
          <p:cNvSpPr txBox="1"/>
          <p:nvPr/>
        </p:nvSpPr>
        <p:spPr>
          <a:xfrm>
            <a:off x="940320" y="1009440"/>
            <a:ext cx="10273680" cy="5407402"/>
          </a:xfrm>
          <a:prstGeom prst="rect">
            <a:avLst/>
          </a:prstGeom>
          <a:noFill/>
          <a:ln>
            <a:noFill/>
          </a:ln>
        </p:spPr>
        <p:txBody>
          <a:bodyPr>
            <a:normAutofit fontScale="96500" lnSpcReduction="10000"/>
          </a:bodyPr>
          <a:lstStyle/>
          <a:p>
            <a:pPr marL="45720">
              <a:lnSpc>
                <a:spcPct val="100000"/>
              </a:lnSpc>
              <a:spcBef>
                <a:spcPts val="1001"/>
              </a:spcBef>
            </a:pPr>
            <a:r>
              <a:rPr lang="cs-CZ" sz="2400" b="1" strike="noStrike" spc="-1" dirty="0">
                <a:solidFill>
                  <a:srgbClr val="404040"/>
                </a:solidFill>
                <a:latin typeface="Trebuchet MS"/>
              </a:rPr>
              <a:t>Váhový koeficient 1,5</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Evidence v LPIS (U) 01.01.–31.08. příslušného kalendářního roku.</a:t>
            </a: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Zákaz hnojení (mimo zeleného hnojení a mulče) </a:t>
            </a:r>
            <a:r>
              <a:rPr lang="cs-CZ" sz="2400" b="1" strike="noStrike" spc="-1" dirty="0">
                <a:solidFill>
                  <a:srgbClr val="FF0000"/>
                </a:solidFill>
                <a:latin typeface="Trebuchet MS"/>
              </a:rPr>
              <a:t>a používání upravených kalů.</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Zákaz používání přípravků na ochranu rostlin.</a:t>
            </a: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Bez zemědělské produkce („</a:t>
            </a:r>
            <a:r>
              <a:rPr lang="cs-CZ" sz="2400" b="0" strike="noStrike" spc="-1" dirty="0" err="1">
                <a:solidFill>
                  <a:srgbClr val="404040"/>
                </a:solidFill>
                <a:latin typeface="Trebuchet MS"/>
              </a:rPr>
              <a:t>neprodukce</a:t>
            </a:r>
            <a:r>
              <a:rPr lang="cs-CZ" sz="2400" b="0" strike="noStrike" spc="-1" dirty="0">
                <a:solidFill>
                  <a:srgbClr val="404040"/>
                </a:solidFill>
                <a:latin typeface="Trebuchet MS"/>
              </a:rPr>
              <a:t>“).</a:t>
            </a: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Porost kulturní plodiny (pouze vyjmenované plodiny), která nesmí být sklízena ani pasena.</a:t>
            </a: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Udržování úhoru od 01.01. do 15.07.</a:t>
            </a: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Založení porostu do 01.06.</a:t>
            </a: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Porost založen směsí 3 druhů vyjmenovaných plodin (žádný z druhů nepřekročí </a:t>
            </a:r>
            <a:r>
              <a:rPr lang="cs-CZ" sz="2400" b="1" strike="noStrike" spc="-1" dirty="0">
                <a:solidFill>
                  <a:srgbClr val="FF0000"/>
                </a:solidFill>
                <a:latin typeface="Trebuchet MS"/>
              </a:rPr>
              <a:t>80 %, </a:t>
            </a:r>
            <a:r>
              <a:rPr lang="cs-CZ" sz="2400" b="0" strike="noStrike" spc="-1" dirty="0">
                <a:solidFill>
                  <a:srgbClr val="404040"/>
                </a:solidFill>
                <a:latin typeface="Trebuchet MS"/>
              </a:rPr>
              <a:t>kromě trav čeledi </a:t>
            </a:r>
            <a:r>
              <a:rPr lang="cs-CZ" sz="2400" b="0" strike="noStrike" spc="-1" dirty="0" err="1">
                <a:solidFill>
                  <a:srgbClr val="404040"/>
                </a:solidFill>
                <a:latin typeface="Trebuchet MS"/>
              </a:rPr>
              <a:t>lipnicovitých</a:t>
            </a:r>
            <a:r>
              <a:rPr lang="cs-CZ" sz="2400" b="0" strike="noStrike" spc="-1" dirty="0">
                <a:solidFill>
                  <a:srgbClr val="404040"/>
                </a:solidFill>
                <a:latin typeface="Trebuchet MS"/>
              </a:rPr>
              <a:t> s výjimkou obilovin, které nesmí v porostu zaujímat více než </a:t>
            </a:r>
            <a:r>
              <a:rPr lang="cs-CZ" sz="2400" b="1" strike="noStrike" spc="-1" dirty="0">
                <a:solidFill>
                  <a:srgbClr val="FF0000"/>
                </a:solidFill>
                <a:latin typeface="Trebuchet MS"/>
              </a:rPr>
              <a:t>30 %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TextShape 1"/>
          <p:cNvSpPr txBox="1"/>
          <p:nvPr/>
        </p:nvSpPr>
        <p:spPr>
          <a:xfrm>
            <a:off x="1341000" y="129240"/>
            <a:ext cx="9509400" cy="551880"/>
          </a:xfrm>
          <a:prstGeom prst="rect">
            <a:avLst/>
          </a:prstGeom>
          <a:noFill/>
          <a:ln>
            <a:noFill/>
          </a:ln>
        </p:spPr>
        <p:txBody>
          <a:bodyPr>
            <a:normAutofit fontScale="87500" lnSpcReduction="10000"/>
          </a:bodyPr>
          <a:lstStyle/>
          <a:p>
            <a:pPr>
              <a:lnSpc>
                <a:spcPct val="100000"/>
              </a:lnSpc>
            </a:pPr>
            <a:r>
              <a:rPr lang="cs-CZ" sz="3600" b="0" strike="noStrike" spc="-1">
                <a:solidFill>
                  <a:srgbClr val="C00000"/>
                </a:solidFill>
                <a:latin typeface="Trebuchet MS"/>
              </a:rPr>
              <a:t>Vyjmenované plodiny pro medonosný úhor</a:t>
            </a:r>
            <a:endParaRPr lang="cs-CZ" sz="3600" b="0" strike="noStrike" spc="-1">
              <a:solidFill>
                <a:srgbClr val="000000"/>
              </a:solidFill>
              <a:latin typeface="Trebuchet MS"/>
            </a:endParaRPr>
          </a:p>
        </p:txBody>
      </p:sp>
      <p:sp>
        <p:nvSpPr>
          <p:cNvPr id="473" name="TextShape 2"/>
          <p:cNvSpPr txBox="1"/>
          <p:nvPr/>
        </p:nvSpPr>
        <p:spPr>
          <a:xfrm>
            <a:off x="1341000" y="879840"/>
            <a:ext cx="4571640" cy="5425560"/>
          </a:xfrm>
          <a:prstGeom prst="rect">
            <a:avLst/>
          </a:prstGeom>
          <a:noFill/>
          <a:ln>
            <a:noFill/>
          </a:ln>
        </p:spPr>
        <p:txBody>
          <a:bodyPr>
            <a:normAutofit/>
          </a:bodyPr>
          <a:lstStyle/>
          <a:p>
            <a:pPr marL="45720">
              <a:lnSpc>
                <a:spcPts val="1060"/>
              </a:lnSpc>
              <a:spcBef>
                <a:spcPts val="1001"/>
              </a:spcBef>
            </a:pPr>
            <a:endParaRPr lang="cs-CZ" sz="1800" b="0" strike="noStrike" spc="-1">
              <a:solidFill>
                <a:srgbClr val="404040"/>
              </a:solidFill>
              <a:latin typeface="Trebuchet MS"/>
            </a:endParaRPr>
          </a:p>
          <a:p>
            <a:pPr marL="45720">
              <a:lnSpc>
                <a:spcPts val="1361"/>
              </a:lnSpc>
              <a:spcBef>
                <a:spcPts val="1001"/>
              </a:spcBef>
            </a:pPr>
            <a:r>
              <a:rPr lang="cs-CZ" sz="1800" b="0" strike="noStrike" spc="-1">
                <a:solidFill>
                  <a:srgbClr val="404040"/>
                </a:solidFill>
                <a:latin typeface="Trebuchet MS"/>
              </a:rPr>
              <a:t>a) čičorka,</a:t>
            </a:r>
          </a:p>
          <a:p>
            <a:pPr marL="45720">
              <a:lnSpc>
                <a:spcPts val="1361"/>
              </a:lnSpc>
              <a:spcBef>
                <a:spcPts val="1001"/>
              </a:spcBef>
            </a:pPr>
            <a:r>
              <a:rPr lang="cs-CZ" sz="1800" b="0" strike="noStrike" spc="-1">
                <a:solidFill>
                  <a:srgbClr val="404040"/>
                </a:solidFill>
                <a:latin typeface="Trebuchet MS"/>
              </a:rPr>
              <a:t>b) hořčice,</a:t>
            </a:r>
          </a:p>
          <a:p>
            <a:pPr marL="45720">
              <a:lnSpc>
                <a:spcPts val="1361"/>
              </a:lnSpc>
              <a:spcBef>
                <a:spcPts val="1001"/>
              </a:spcBef>
            </a:pPr>
            <a:r>
              <a:rPr lang="cs-CZ" sz="1800" b="0" strike="noStrike" spc="-1">
                <a:solidFill>
                  <a:srgbClr val="404040"/>
                </a:solidFill>
                <a:latin typeface="Trebuchet MS"/>
              </a:rPr>
              <a:t>c) jestřabina,</a:t>
            </a:r>
          </a:p>
          <a:p>
            <a:pPr marL="45720">
              <a:lnSpc>
                <a:spcPts val="1361"/>
              </a:lnSpc>
              <a:spcBef>
                <a:spcPts val="1001"/>
              </a:spcBef>
            </a:pPr>
            <a:r>
              <a:rPr lang="cs-CZ" sz="1800" b="0" strike="noStrike" spc="-1">
                <a:solidFill>
                  <a:srgbClr val="404040"/>
                </a:solidFill>
                <a:latin typeface="Trebuchet MS"/>
              </a:rPr>
              <a:t>d) jetel,</a:t>
            </a:r>
          </a:p>
          <a:p>
            <a:pPr marL="45720">
              <a:lnSpc>
                <a:spcPts val="1361"/>
              </a:lnSpc>
              <a:spcBef>
                <a:spcPts val="1001"/>
              </a:spcBef>
            </a:pPr>
            <a:r>
              <a:rPr lang="cs-CZ" sz="1800" b="0" strike="noStrike" spc="-1">
                <a:solidFill>
                  <a:srgbClr val="404040"/>
                </a:solidFill>
                <a:latin typeface="Trebuchet MS"/>
              </a:rPr>
              <a:t>e) jitrocel,</a:t>
            </a:r>
          </a:p>
          <a:p>
            <a:pPr marL="45720">
              <a:lnSpc>
                <a:spcPts val="1361"/>
              </a:lnSpc>
              <a:spcBef>
                <a:spcPts val="1001"/>
              </a:spcBef>
            </a:pPr>
            <a:r>
              <a:rPr lang="cs-CZ" sz="1800" b="0" strike="noStrike" spc="-1">
                <a:solidFill>
                  <a:srgbClr val="404040"/>
                </a:solidFill>
                <a:latin typeface="Trebuchet MS"/>
              </a:rPr>
              <a:t>f) kmín,</a:t>
            </a:r>
          </a:p>
          <a:p>
            <a:pPr marL="45720">
              <a:lnSpc>
                <a:spcPts val="1361"/>
              </a:lnSpc>
              <a:spcBef>
                <a:spcPts val="1001"/>
              </a:spcBef>
            </a:pPr>
            <a:r>
              <a:rPr lang="cs-CZ" sz="1800" b="0" strike="noStrike" spc="-1">
                <a:solidFill>
                  <a:srgbClr val="404040"/>
                </a:solidFill>
                <a:latin typeface="Trebuchet MS"/>
              </a:rPr>
              <a:t>g) komonice,</a:t>
            </a:r>
          </a:p>
          <a:p>
            <a:pPr marL="45720">
              <a:lnSpc>
                <a:spcPts val="1361"/>
              </a:lnSpc>
              <a:spcBef>
                <a:spcPts val="1001"/>
              </a:spcBef>
            </a:pPr>
            <a:r>
              <a:rPr lang="cs-CZ" sz="1800" b="0" strike="noStrike" spc="-1">
                <a:solidFill>
                  <a:srgbClr val="404040"/>
                </a:solidFill>
                <a:latin typeface="Trebuchet MS"/>
              </a:rPr>
              <a:t>h) kopr,</a:t>
            </a:r>
          </a:p>
          <a:p>
            <a:pPr marL="45720">
              <a:lnSpc>
                <a:spcPts val="1361"/>
              </a:lnSpc>
              <a:spcBef>
                <a:spcPts val="1001"/>
              </a:spcBef>
            </a:pPr>
            <a:r>
              <a:rPr lang="cs-CZ" sz="1800" b="0" strike="noStrike" spc="-1">
                <a:solidFill>
                  <a:srgbClr val="404040"/>
                </a:solidFill>
                <a:latin typeface="Trebuchet MS"/>
              </a:rPr>
              <a:t>i) koriandr,</a:t>
            </a:r>
          </a:p>
          <a:p>
            <a:pPr marL="45720">
              <a:lnSpc>
                <a:spcPts val="1361"/>
              </a:lnSpc>
              <a:spcBef>
                <a:spcPts val="1001"/>
              </a:spcBef>
            </a:pPr>
            <a:r>
              <a:rPr lang="cs-CZ" sz="1800" b="0" strike="noStrike" spc="-1">
                <a:solidFill>
                  <a:srgbClr val="404040"/>
                </a:solidFill>
                <a:latin typeface="Trebuchet MS"/>
              </a:rPr>
              <a:t>j) kozinec,</a:t>
            </a:r>
          </a:p>
          <a:p>
            <a:pPr marL="45720">
              <a:lnSpc>
                <a:spcPts val="1361"/>
              </a:lnSpc>
              <a:spcBef>
                <a:spcPts val="1001"/>
              </a:spcBef>
            </a:pPr>
            <a:r>
              <a:rPr lang="cs-CZ" sz="1800" b="0" strike="noStrike" spc="-1">
                <a:solidFill>
                  <a:srgbClr val="404040"/>
                </a:solidFill>
                <a:latin typeface="Trebuchet MS"/>
              </a:rPr>
              <a:t>k) krambe,</a:t>
            </a:r>
          </a:p>
          <a:p>
            <a:pPr marL="45720">
              <a:lnSpc>
                <a:spcPts val="1361"/>
              </a:lnSpc>
              <a:spcBef>
                <a:spcPts val="1001"/>
              </a:spcBef>
            </a:pPr>
            <a:r>
              <a:rPr lang="cs-CZ" sz="1800" b="0" strike="noStrike" spc="-1">
                <a:solidFill>
                  <a:srgbClr val="404040"/>
                </a:solidFill>
                <a:latin typeface="Trebuchet MS"/>
              </a:rPr>
              <a:t>l) len,</a:t>
            </a:r>
          </a:p>
          <a:p>
            <a:pPr marL="45720">
              <a:lnSpc>
                <a:spcPts val="1361"/>
              </a:lnSpc>
              <a:spcBef>
                <a:spcPts val="1001"/>
              </a:spcBef>
            </a:pPr>
            <a:r>
              <a:rPr lang="cs-CZ" sz="1800" b="0" strike="noStrike" spc="-1">
                <a:solidFill>
                  <a:srgbClr val="404040"/>
                </a:solidFill>
                <a:latin typeface="Trebuchet MS"/>
              </a:rPr>
              <a:t>m) lnička,</a:t>
            </a:r>
          </a:p>
          <a:p>
            <a:pPr marL="45720">
              <a:lnSpc>
                <a:spcPts val="1361"/>
              </a:lnSpc>
              <a:spcBef>
                <a:spcPts val="1001"/>
              </a:spcBef>
            </a:pPr>
            <a:r>
              <a:rPr lang="cs-CZ" sz="1800" b="0" strike="noStrike" spc="-1">
                <a:solidFill>
                  <a:srgbClr val="404040"/>
                </a:solidFill>
                <a:latin typeface="Trebuchet MS"/>
              </a:rPr>
              <a:t>n) lupina,</a:t>
            </a:r>
          </a:p>
          <a:p>
            <a:pPr marL="45720">
              <a:lnSpc>
                <a:spcPts val="1361"/>
              </a:lnSpc>
              <a:spcBef>
                <a:spcPts val="1001"/>
              </a:spcBef>
            </a:pPr>
            <a:r>
              <a:rPr lang="cs-CZ" sz="1800" b="0" strike="noStrike" spc="-1">
                <a:solidFill>
                  <a:srgbClr val="404040"/>
                </a:solidFill>
                <a:latin typeface="Trebuchet MS"/>
              </a:rPr>
              <a:t>o) mastňák,</a:t>
            </a:r>
          </a:p>
        </p:txBody>
      </p:sp>
      <p:sp>
        <p:nvSpPr>
          <p:cNvPr id="474" name="TextShape 3"/>
          <p:cNvSpPr txBox="1"/>
          <p:nvPr/>
        </p:nvSpPr>
        <p:spPr>
          <a:xfrm>
            <a:off x="6278760" y="879840"/>
            <a:ext cx="4571640" cy="5649840"/>
          </a:xfrm>
          <a:prstGeom prst="rect">
            <a:avLst/>
          </a:prstGeom>
          <a:noFill/>
          <a:ln>
            <a:noFill/>
          </a:ln>
        </p:spPr>
        <p:txBody>
          <a:bodyPr>
            <a:normAutofit/>
          </a:bodyPr>
          <a:lstStyle/>
          <a:p>
            <a:pPr marL="45720">
              <a:lnSpc>
                <a:spcPts val="1080"/>
              </a:lnSpc>
              <a:spcBef>
                <a:spcPts val="1001"/>
              </a:spcBef>
            </a:pPr>
            <a:endParaRPr lang="cs-CZ" sz="1800" b="0" strike="noStrike" spc="-1" dirty="0">
              <a:solidFill>
                <a:srgbClr val="404040"/>
              </a:solidFill>
              <a:latin typeface="Trebuchet MS"/>
            </a:endParaRPr>
          </a:p>
          <a:p>
            <a:pPr marL="45720">
              <a:lnSpc>
                <a:spcPts val="1380"/>
              </a:lnSpc>
              <a:spcBef>
                <a:spcPts val="1001"/>
              </a:spcBef>
            </a:pPr>
            <a:r>
              <a:rPr lang="cs-CZ" sz="1800" b="0" strike="noStrike" spc="-1" dirty="0">
                <a:solidFill>
                  <a:srgbClr val="404040"/>
                </a:solidFill>
                <a:latin typeface="Trebuchet MS"/>
              </a:rPr>
              <a:t>p) mrkev,</a:t>
            </a:r>
          </a:p>
          <a:p>
            <a:pPr marL="45720">
              <a:lnSpc>
                <a:spcPts val="1380"/>
              </a:lnSpc>
              <a:spcBef>
                <a:spcPts val="1001"/>
              </a:spcBef>
            </a:pPr>
            <a:r>
              <a:rPr lang="cs-CZ" sz="1800" b="0" strike="noStrike" spc="-1" dirty="0">
                <a:solidFill>
                  <a:srgbClr val="404040"/>
                </a:solidFill>
                <a:latin typeface="Trebuchet MS"/>
              </a:rPr>
              <a:t>q) pastinák,</a:t>
            </a:r>
          </a:p>
          <a:p>
            <a:pPr marL="45720">
              <a:lnSpc>
                <a:spcPts val="1380"/>
              </a:lnSpc>
              <a:spcBef>
                <a:spcPts val="1001"/>
              </a:spcBef>
            </a:pPr>
            <a:r>
              <a:rPr lang="cs-CZ" sz="1800" b="0" strike="noStrike" spc="-1" dirty="0">
                <a:solidFill>
                  <a:srgbClr val="404040"/>
                </a:solidFill>
                <a:latin typeface="Trebuchet MS"/>
              </a:rPr>
              <a:t>r) pohanka,</a:t>
            </a:r>
          </a:p>
          <a:p>
            <a:pPr marL="45720">
              <a:lnSpc>
                <a:spcPts val="1380"/>
              </a:lnSpc>
              <a:spcBef>
                <a:spcPts val="1001"/>
              </a:spcBef>
            </a:pPr>
            <a:r>
              <a:rPr lang="cs-CZ" sz="1800" b="0" strike="noStrike" spc="-1" dirty="0">
                <a:solidFill>
                  <a:srgbClr val="404040"/>
                </a:solidFill>
                <a:latin typeface="Trebuchet MS"/>
              </a:rPr>
              <a:t>s) ředkev,</a:t>
            </a:r>
          </a:p>
          <a:p>
            <a:pPr marL="45720">
              <a:lnSpc>
                <a:spcPts val="1380"/>
              </a:lnSpc>
              <a:spcBef>
                <a:spcPts val="1001"/>
              </a:spcBef>
            </a:pPr>
            <a:r>
              <a:rPr lang="cs-CZ" sz="1800" b="0" strike="noStrike" spc="-1" dirty="0">
                <a:solidFill>
                  <a:srgbClr val="404040"/>
                </a:solidFill>
                <a:latin typeface="Trebuchet MS"/>
              </a:rPr>
              <a:t>t) řeřicha,</a:t>
            </a:r>
          </a:p>
          <a:p>
            <a:pPr marL="45720">
              <a:lnSpc>
                <a:spcPts val="1380"/>
              </a:lnSpc>
              <a:spcBef>
                <a:spcPts val="1001"/>
              </a:spcBef>
            </a:pPr>
            <a:r>
              <a:rPr lang="cs-CZ" sz="1800" b="0" strike="noStrike" spc="-1" dirty="0">
                <a:solidFill>
                  <a:srgbClr val="404040"/>
                </a:solidFill>
                <a:latin typeface="Trebuchet MS"/>
              </a:rPr>
              <a:t>u) sléz,</a:t>
            </a:r>
          </a:p>
          <a:p>
            <a:pPr marL="45720">
              <a:lnSpc>
                <a:spcPts val="1380"/>
              </a:lnSpc>
              <a:spcBef>
                <a:spcPts val="1001"/>
              </a:spcBef>
            </a:pPr>
            <a:r>
              <a:rPr lang="cs-CZ" sz="1800" b="0" strike="noStrike" spc="-1" dirty="0">
                <a:solidFill>
                  <a:srgbClr val="404040"/>
                </a:solidFill>
                <a:latin typeface="Trebuchet MS"/>
              </a:rPr>
              <a:t>v) slunečnice,</a:t>
            </a:r>
          </a:p>
          <a:p>
            <a:pPr marL="45720">
              <a:lnSpc>
                <a:spcPts val="1380"/>
              </a:lnSpc>
              <a:spcBef>
                <a:spcPts val="1001"/>
              </a:spcBef>
            </a:pPr>
            <a:r>
              <a:rPr lang="cs-CZ" sz="1800" b="0" strike="noStrike" spc="-1" dirty="0">
                <a:solidFill>
                  <a:srgbClr val="404040"/>
                </a:solidFill>
                <a:latin typeface="Trebuchet MS"/>
              </a:rPr>
              <a:t>w) svazenka,</a:t>
            </a:r>
          </a:p>
          <a:p>
            <a:pPr marL="45720">
              <a:lnSpc>
                <a:spcPts val="1380"/>
              </a:lnSpc>
              <a:spcBef>
                <a:spcPts val="1001"/>
              </a:spcBef>
            </a:pPr>
            <a:r>
              <a:rPr lang="cs-CZ" sz="1800" b="0" strike="noStrike" spc="-1" dirty="0">
                <a:solidFill>
                  <a:srgbClr val="404040"/>
                </a:solidFill>
                <a:latin typeface="Trebuchet MS"/>
              </a:rPr>
              <a:t>x) světlice,</a:t>
            </a:r>
          </a:p>
          <a:p>
            <a:pPr marL="45720">
              <a:lnSpc>
                <a:spcPts val="1380"/>
              </a:lnSpc>
              <a:spcBef>
                <a:spcPts val="1001"/>
              </a:spcBef>
            </a:pPr>
            <a:r>
              <a:rPr lang="cs-CZ" sz="1800" b="0" strike="noStrike" spc="-1" dirty="0">
                <a:solidFill>
                  <a:srgbClr val="404040"/>
                </a:solidFill>
                <a:latin typeface="Trebuchet MS"/>
              </a:rPr>
              <a:t>y) štírovník,</a:t>
            </a:r>
          </a:p>
          <a:p>
            <a:pPr marL="45720">
              <a:lnSpc>
                <a:spcPts val="1380"/>
              </a:lnSpc>
              <a:spcBef>
                <a:spcPts val="1001"/>
              </a:spcBef>
            </a:pPr>
            <a:r>
              <a:rPr lang="cs-CZ" sz="1800" b="0" strike="noStrike" spc="-1" dirty="0">
                <a:solidFill>
                  <a:srgbClr val="404040"/>
                </a:solidFill>
                <a:latin typeface="Trebuchet MS"/>
              </a:rPr>
              <a:t>z) tolice,</a:t>
            </a:r>
          </a:p>
          <a:p>
            <a:pPr marL="45720">
              <a:lnSpc>
                <a:spcPts val="1380"/>
              </a:lnSpc>
              <a:spcBef>
                <a:spcPts val="1001"/>
              </a:spcBef>
            </a:pPr>
            <a:r>
              <a:rPr lang="cs-CZ" sz="1800" b="0" strike="noStrike" spc="-1" dirty="0" err="1">
                <a:solidFill>
                  <a:srgbClr val="404040"/>
                </a:solidFill>
                <a:latin typeface="Trebuchet MS"/>
              </a:rPr>
              <a:t>aa</a:t>
            </a:r>
            <a:r>
              <a:rPr lang="cs-CZ" sz="1800" b="0" strike="noStrike" spc="-1" dirty="0">
                <a:solidFill>
                  <a:srgbClr val="404040"/>
                </a:solidFill>
                <a:latin typeface="Trebuchet MS"/>
              </a:rPr>
              <a:t>) úročník,</a:t>
            </a:r>
          </a:p>
          <a:p>
            <a:pPr marL="45720">
              <a:lnSpc>
                <a:spcPts val="1380"/>
              </a:lnSpc>
              <a:spcBef>
                <a:spcPts val="1001"/>
              </a:spcBef>
            </a:pPr>
            <a:r>
              <a:rPr lang="cs-CZ" sz="1800" b="0" strike="noStrike" spc="-1" dirty="0" err="1">
                <a:solidFill>
                  <a:srgbClr val="404040"/>
                </a:solidFill>
                <a:latin typeface="Trebuchet MS"/>
              </a:rPr>
              <a:t>bb</a:t>
            </a:r>
            <a:r>
              <a:rPr lang="cs-CZ" sz="1800" b="0" strike="noStrike" spc="-1" dirty="0">
                <a:solidFill>
                  <a:srgbClr val="404040"/>
                </a:solidFill>
                <a:latin typeface="Trebuchet MS"/>
              </a:rPr>
              <a:t>) vičenec,</a:t>
            </a:r>
          </a:p>
          <a:p>
            <a:pPr marL="45720">
              <a:lnSpc>
                <a:spcPts val="1380"/>
              </a:lnSpc>
              <a:spcBef>
                <a:spcPts val="1001"/>
              </a:spcBef>
            </a:pPr>
            <a:r>
              <a:rPr lang="cs-CZ" sz="1800" b="0" strike="noStrike" spc="-1" dirty="0" err="1">
                <a:solidFill>
                  <a:srgbClr val="404040"/>
                </a:solidFill>
                <a:latin typeface="Trebuchet MS"/>
              </a:rPr>
              <a:t>cc</a:t>
            </a:r>
            <a:r>
              <a:rPr lang="cs-CZ" sz="1800" b="0" strike="noStrike" spc="-1" dirty="0">
                <a:solidFill>
                  <a:srgbClr val="404040"/>
                </a:solidFill>
                <a:latin typeface="Trebuchet MS"/>
              </a:rPr>
              <a:t>) vikev,</a:t>
            </a:r>
          </a:p>
          <a:p>
            <a:pPr marL="45720">
              <a:lnSpc>
                <a:spcPts val="1380"/>
              </a:lnSpc>
              <a:spcBef>
                <a:spcPts val="1001"/>
              </a:spcBef>
            </a:pPr>
            <a:r>
              <a:rPr lang="cs-CZ" sz="1800" b="0" strike="noStrike" spc="-1" dirty="0">
                <a:solidFill>
                  <a:srgbClr val="404040"/>
                </a:solidFill>
                <a:latin typeface="Trebuchet MS"/>
              </a:rPr>
              <a:t>n) trávy čeledi </a:t>
            </a:r>
            <a:r>
              <a:rPr lang="cs-CZ" sz="1800" b="0" strike="noStrike" spc="-1" dirty="0" err="1">
                <a:solidFill>
                  <a:srgbClr val="404040"/>
                </a:solidFill>
                <a:latin typeface="Trebuchet MS"/>
              </a:rPr>
              <a:t>lipnicovité</a:t>
            </a:r>
            <a:r>
              <a:rPr lang="cs-CZ" sz="1800" b="0" strike="noStrike" spc="-1" dirty="0">
                <a:solidFill>
                  <a:srgbClr val="404040"/>
                </a:solidFill>
                <a:latin typeface="Trebuchet MS"/>
              </a:rPr>
              <a:t> s výjimkou</a:t>
            </a:r>
          </a:p>
          <a:p>
            <a:pPr marL="45720">
              <a:lnSpc>
                <a:spcPts val="1380"/>
              </a:lnSpc>
              <a:spcBef>
                <a:spcPts val="1001"/>
              </a:spcBef>
            </a:pPr>
            <a:r>
              <a:rPr lang="cs-CZ" sz="1800" b="0" strike="noStrike" spc="-1" dirty="0">
                <a:solidFill>
                  <a:srgbClr val="404040"/>
                </a:solidFill>
                <a:latin typeface="Trebuchet MS"/>
              </a:rPr>
              <a:t>    obilnin.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extShape 1"/>
          <p:cNvSpPr txBox="1"/>
          <p:nvPr/>
        </p:nvSpPr>
        <p:spPr>
          <a:xfrm>
            <a:off x="1272240" y="577516"/>
            <a:ext cx="9509400" cy="577516"/>
          </a:xfrm>
          <a:prstGeom prst="rect">
            <a:avLst/>
          </a:prstGeom>
          <a:noFill/>
          <a:ln>
            <a:noFill/>
          </a:ln>
        </p:spPr>
        <p:txBody>
          <a:bodyPr>
            <a:normAutofit fontScale="93000" lnSpcReduction="10000"/>
          </a:bodyPr>
          <a:lstStyle/>
          <a:p>
            <a:pPr algn="ctr">
              <a:lnSpc>
                <a:spcPct val="100000"/>
              </a:lnSpc>
            </a:pPr>
            <a:r>
              <a:rPr lang="cs-CZ" sz="3600" b="1" strike="noStrike" spc="-1" dirty="0">
                <a:solidFill>
                  <a:srgbClr val="C00000"/>
                </a:solidFill>
                <a:latin typeface="Trebuchet MS"/>
              </a:rPr>
              <a:t>Krajinné prvky (KP) v ekologickém zájmu</a:t>
            </a:r>
            <a:endParaRPr lang="cs-CZ" sz="3600" b="0" strike="noStrike" spc="-1" dirty="0">
              <a:solidFill>
                <a:srgbClr val="000000"/>
              </a:solidFill>
              <a:latin typeface="Trebuchet MS"/>
            </a:endParaRPr>
          </a:p>
        </p:txBody>
      </p:sp>
      <p:sp>
        <p:nvSpPr>
          <p:cNvPr id="476" name="TextShape 2"/>
          <p:cNvSpPr txBox="1"/>
          <p:nvPr/>
        </p:nvSpPr>
        <p:spPr>
          <a:xfrm>
            <a:off x="987480" y="1299410"/>
            <a:ext cx="9509400" cy="5169789"/>
          </a:xfrm>
          <a:prstGeom prst="rect">
            <a:avLst/>
          </a:prstGeom>
          <a:noFill/>
          <a:ln>
            <a:noFill/>
          </a:ln>
        </p:spPr>
        <p:txBody>
          <a:bodyPr>
            <a:normAutofit/>
          </a:bodyPr>
          <a:lstStyle/>
          <a:p>
            <a:pPr marL="343080" indent="-342720">
              <a:lnSpc>
                <a:spcPct val="100000"/>
              </a:lnSpc>
              <a:spcBef>
                <a:spcPts val="1001"/>
              </a:spcBef>
              <a:buClr>
                <a:srgbClr val="90C226"/>
              </a:buClr>
              <a:buSzPct val="80000"/>
              <a:buFont typeface="Wingdings 3" charset="2"/>
              <a:buChar char=""/>
            </a:pPr>
            <a:r>
              <a:rPr lang="cs-CZ" sz="1800" b="0" strike="noStrike" spc="-1" dirty="0">
                <a:solidFill>
                  <a:srgbClr val="404040"/>
                </a:solidFill>
                <a:latin typeface="Trebuchet MS"/>
              </a:rPr>
              <a:t>Mez (1,0), terasa (1,0) </a:t>
            </a:r>
          </a:p>
          <a:p>
            <a:pPr marL="343080" indent="-342720">
              <a:lnSpc>
                <a:spcPct val="100000"/>
              </a:lnSpc>
              <a:spcBef>
                <a:spcPts val="1001"/>
              </a:spcBef>
              <a:buClr>
                <a:srgbClr val="90C226"/>
              </a:buClr>
              <a:buSzPct val="80000"/>
              <a:buFont typeface="Wingdings 3" charset="2"/>
              <a:buChar char=""/>
            </a:pPr>
            <a:r>
              <a:rPr lang="cs-CZ" sz="1800" b="0" strike="noStrike" spc="-1" dirty="0">
                <a:solidFill>
                  <a:srgbClr val="404040"/>
                </a:solidFill>
                <a:latin typeface="Trebuchet MS"/>
              </a:rPr>
              <a:t>Travnatá údolnice (1,0) </a:t>
            </a:r>
          </a:p>
          <a:p>
            <a:pPr marL="343080" indent="-342720">
              <a:lnSpc>
                <a:spcPct val="100000"/>
              </a:lnSpc>
              <a:spcBef>
                <a:spcPts val="1001"/>
              </a:spcBef>
              <a:buClr>
                <a:srgbClr val="90C226"/>
              </a:buClr>
              <a:buSzPct val="80000"/>
              <a:buFont typeface="Wingdings 3" charset="2"/>
              <a:buChar char=""/>
            </a:pPr>
            <a:r>
              <a:rPr lang="cs-CZ" sz="1800" b="0" strike="noStrike" spc="-1" dirty="0">
                <a:solidFill>
                  <a:srgbClr val="404040"/>
                </a:solidFill>
                <a:latin typeface="Trebuchet MS"/>
              </a:rPr>
              <a:t>Příkop (2,0) </a:t>
            </a:r>
          </a:p>
          <a:p>
            <a:pPr marL="343080" indent="-342720">
              <a:lnSpc>
                <a:spcPct val="100000"/>
              </a:lnSpc>
              <a:spcBef>
                <a:spcPts val="1001"/>
              </a:spcBef>
              <a:buClr>
                <a:srgbClr val="90C226"/>
              </a:buClr>
              <a:buSzPct val="80000"/>
              <a:buFont typeface="Wingdings 3" charset="2"/>
              <a:buChar char=""/>
            </a:pPr>
            <a:r>
              <a:rPr lang="cs-CZ" sz="1800" b="0" strike="noStrike" spc="-1" dirty="0">
                <a:solidFill>
                  <a:srgbClr val="404040"/>
                </a:solidFill>
                <a:latin typeface="Trebuchet MS"/>
              </a:rPr>
              <a:t>Skupina dřevin (1,5) </a:t>
            </a:r>
          </a:p>
          <a:p>
            <a:pPr marL="343080" indent="-342720">
              <a:lnSpc>
                <a:spcPct val="100000"/>
              </a:lnSpc>
              <a:spcBef>
                <a:spcPts val="1001"/>
              </a:spcBef>
              <a:buClr>
                <a:srgbClr val="90C226"/>
              </a:buClr>
              <a:buSzPct val="80000"/>
              <a:buFont typeface="Wingdings 3" charset="2"/>
              <a:buChar char=""/>
            </a:pPr>
            <a:r>
              <a:rPr lang="cs-CZ" sz="1800" b="0" strike="noStrike" spc="-1" dirty="0">
                <a:solidFill>
                  <a:srgbClr val="404040"/>
                </a:solidFill>
                <a:latin typeface="Trebuchet MS"/>
              </a:rPr>
              <a:t>Stromořadí (2,0) </a:t>
            </a:r>
          </a:p>
          <a:p>
            <a:pPr marL="343080" indent="-342720">
              <a:lnSpc>
                <a:spcPct val="100000"/>
              </a:lnSpc>
              <a:spcBef>
                <a:spcPts val="1001"/>
              </a:spcBef>
              <a:buClr>
                <a:srgbClr val="90C226"/>
              </a:buClr>
              <a:buSzPct val="80000"/>
              <a:buFont typeface="Wingdings 3" charset="2"/>
              <a:buChar char=""/>
            </a:pPr>
            <a:r>
              <a:rPr lang="cs-CZ" sz="1800" b="0" strike="noStrike" spc="-1" dirty="0">
                <a:solidFill>
                  <a:srgbClr val="404040"/>
                </a:solidFill>
                <a:latin typeface="Trebuchet MS"/>
              </a:rPr>
              <a:t>Solitérní dřevina (1,5) </a:t>
            </a:r>
          </a:p>
          <a:p>
            <a:pPr marL="343080" indent="-342720">
              <a:lnSpc>
                <a:spcPct val="100000"/>
              </a:lnSpc>
              <a:spcBef>
                <a:spcPts val="1001"/>
              </a:spcBef>
              <a:buClr>
                <a:srgbClr val="90C226"/>
              </a:buClr>
              <a:buSzPct val="80000"/>
              <a:buFont typeface="Wingdings 3" charset="2"/>
              <a:buChar char=""/>
            </a:pPr>
            <a:r>
              <a:rPr lang="cs-CZ" sz="1800" b="0" strike="noStrike" spc="-1" dirty="0">
                <a:solidFill>
                  <a:srgbClr val="404040"/>
                </a:solidFill>
                <a:latin typeface="Trebuchet MS"/>
              </a:rPr>
              <a:t>Mokřad (1,0) </a:t>
            </a:r>
          </a:p>
          <a:p>
            <a:pPr marL="45720">
              <a:lnSpc>
                <a:spcPct val="100000"/>
              </a:lnSpc>
              <a:spcBef>
                <a:spcPts val="1001"/>
              </a:spcBef>
            </a:pPr>
            <a:r>
              <a:rPr lang="cs-CZ" sz="1800" b="0" strike="noStrike" spc="-1" dirty="0">
                <a:solidFill>
                  <a:srgbClr val="404040"/>
                </a:solidFill>
                <a:latin typeface="Trebuchet MS"/>
              </a:rPr>
              <a:t>Splnění definic NV LPIS, podmínek NV CC (nezrušit ani nepoškodit KP, zákaz řezu dřevin od 31.03. do 01.11.) a NV PP. </a:t>
            </a:r>
          </a:p>
          <a:p>
            <a:pPr marL="45720">
              <a:lnSpc>
                <a:spcPct val="100000"/>
              </a:lnSpc>
              <a:spcBef>
                <a:spcPts val="1001"/>
              </a:spcBef>
            </a:pPr>
            <a:r>
              <a:rPr lang="cs-CZ" sz="1800" b="0" strike="noStrike" spc="-1" dirty="0">
                <a:solidFill>
                  <a:srgbClr val="404040"/>
                </a:solidFill>
                <a:latin typeface="Trebuchet MS"/>
              </a:rPr>
              <a:t>Způsobilost vnějších lineárních KP (příkop, mez, terasa, stromořadí) je definována v § 13 NV PP </a:t>
            </a:r>
          </a:p>
          <a:p>
            <a:pPr marL="45720">
              <a:lnSpc>
                <a:spcPct val="100000"/>
              </a:lnSpc>
              <a:spcBef>
                <a:spcPts val="1001"/>
              </a:spcBef>
            </a:pPr>
            <a:r>
              <a:rPr lang="cs-CZ" sz="1800" b="0" strike="noStrike" spc="-1" dirty="0">
                <a:solidFill>
                  <a:srgbClr val="404040"/>
                </a:solidFill>
                <a:latin typeface="Trebuchet MS"/>
              </a:rPr>
              <a:t>Evidence KP v LPIS na žadatele, od podání žádosti do 31.08. </a:t>
            </a:r>
          </a:p>
          <a:p>
            <a:pPr>
              <a:lnSpc>
                <a:spcPct val="100000"/>
              </a:lnSpc>
              <a:spcBef>
                <a:spcPts val="1001"/>
              </a:spcBef>
            </a:pPr>
            <a:endParaRPr lang="cs-CZ" sz="1800" b="0" strike="noStrike" spc="-1" dirty="0">
              <a:solidFill>
                <a:srgbClr val="404040"/>
              </a:solidFill>
              <a:latin typeface="Trebuchet MS"/>
            </a:endParaRPr>
          </a:p>
          <a:p>
            <a:pPr>
              <a:lnSpc>
                <a:spcPct val="100000"/>
              </a:lnSpc>
              <a:spcBef>
                <a:spcPts val="1001"/>
              </a:spcBef>
            </a:pPr>
            <a:endParaRPr lang="cs-CZ" sz="1800" b="0" strike="noStrike" spc="-1" dirty="0">
              <a:solidFill>
                <a:srgbClr val="404040"/>
              </a:solidFill>
              <a:latin typeface="Trebuchet MS"/>
            </a:endParaRPr>
          </a:p>
          <a:p>
            <a:pPr>
              <a:lnSpc>
                <a:spcPct val="100000"/>
              </a:lnSpc>
              <a:spcBef>
                <a:spcPts val="1001"/>
              </a:spcBef>
            </a:pPr>
            <a:endParaRPr lang="cs-CZ" sz="1800" b="0" strike="noStrike" spc="-1" dirty="0">
              <a:solidFill>
                <a:srgbClr val="404040"/>
              </a:solidFill>
              <a:latin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F4540FA-9525-4DB1-9FAD-A135521E4ACE}"/>
              </a:ext>
            </a:extLst>
          </p:cNvPr>
          <p:cNvSpPr>
            <a:spLocks noGrp="1"/>
          </p:cNvSpPr>
          <p:nvPr>
            <p:ph type="title"/>
          </p:nvPr>
        </p:nvSpPr>
        <p:spPr>
          <a:xfrm>
            <a:off x="1143000" y="609600"/>
            <a:ext cx="9875520" cy="414130"/>
          </a:xfrm>
        </p:spPr>
        <p:txBody>
          <a:bodyPr>
            <a:normAutofit fontScale="90000"/>
          </a:bodyPr>
          <a:lstStyle/>
          <a:p>
            <a:r>
              <a:rPr lang="cs-CZ" dirty="0"/>
              <a:t>Jednotná žádost 2022 - Opatření </a:t>
            </a:r>
            <a:r>
              <a:rPr lang="cs-CZ" dirty="0" err="1"/>
              <a:t>Greening</a:t>
            </a:r>
            <a:endParaRPr lang="cs-CZ" dirty="0"/>
          </a:p>
        </p:txBody>
      </p:sp>
      <p:sp>
        <p:nvSpPr>
          <p:cNvPr id="3" name="Zástupný obsah 2">
            <a:extLst>
              <a:ext uri="{FF2B5EF4-FFF2-40B4-BE49-F238E27FC236}">
                <a16:creationId xmlns:a16="http://schemas.microsoft.com/office/drawing/2014/main" xmlns="" id="{BDF7374E-90E9-4C34-8D56-E3F6968CB583}"/>
              </a:ext>
            </a:extLst>
          </p:cNvPr>
          <p:cNvSpPr>
            <a:spLocks noGrp="1"/>
          </p:cNvSpPr>
          <p:nvPr>
            <p:ph idx="1"/>
          </p:nvPr>
        </p:nvSpPr>
        <p:spPr>
          <a:xfrm>
            <a:off x="1143000" y="1262270"/>
            <a:ext cx="9872871" cy="4833730"/>
          </a:xfrm>
        </p:spPr>
        <p:txBody>
          <a:bodyPr>
            <a:normAutofit/>
          </a:bodyPr>
          <a:lstStyle/>
          <a:p>
            <a:endParaRPr lang="cs-CZ" dirty="0"/>
          </a:p>
          <a:p>
            <a:r>
              <a:rPr lang="cs-CZ" dirty="0">
                <a:solidFill>
                  <a:schemeClr val="tx1"/>
                </a:solidFill>
              </a:rPr>
              <a:t>Podmínky i termíny v rámci EFA prvku meziplodiny zůstávají nezměněny. </a:t>
            </a:r>
          </a:p>
          <a:p>
            <a:r>
              <a:rPr lang="cs-CZ" dirty="0">
                <a:solidFill>
                  <a:schemeClr val="tx1"/>
                </a:solidFill>
              </a:rPr>
              <a:t>Možnost v rámci EFA ochranné pásy deklarovat OCHP podle nařízení vlády č. 48/2017 Sb.:</a:t>
            </a:r>
          </a:p>
          <a:p>
            <a:r>
              <a:rPr lang="cs-CZ" dirty="0">
                <a:solidFill>
                  <a:schemeClr val="tx1"/>
                </a:solidFill>
              </a:rPr>
              <a:t>Zůstává původní ochranný pás (podél hranice DPB) </a:t>
            </a:r>
          </a:p>
          <a:p>
            <a:r>
              <a:rPr lang="cs-CZ" dirty="0">
                <a:solidFill>
                  <a:schemeClr val="tx1"/>
                </a:solidFill>
              </a:rPr>
              <a:t>Nový ochranný pás (vnitřní) podle  nařízení vlády č. 48/2017 Sb. (tzn. dělící nebo protierozní pás)</a:t>
            </a:r>
          </a:p>
          <a:p>
            <a:r>
              <a:rPr lang="cs-CZ" dirty="0">
                <a:solidFill>
                  <a:schemeClr val="tx1"/>
                </a:solidFill>
              </a:rPr>
              <a:t>Podmínky i termíny v rámci EFA prvku ochranný pás zůstávají nezměněny a platí shodně pro oba typy ochranných pásů. </a:t>
            </a:r>
          </a:p>
          <a:p>
            <a:endParaRPr lang="cs-CZ" dirty="0"/>
          </a:p>
        </p:txBody>
      </p:sp>
    </p:spTree>
    <p:extLst>
      <p:ext uri="{BB962C8B-B14F-4D97-AF65-F5344CB8AC3E}">
        <p14:creationId xmlns:p14="http://schemas.microsoft.com/office/powerpoint/2010/main" val="2309204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45527"/>
          </a:xfrm>
        </p:spPr>
        <p:txBody>
          <a:bodyPr>
            <a:normAutofit fontScale="90000"/>
          </a:bodyPr>
          <a:lstStyle/>
          <a:p>
            <a:pPr algn="ctr"/>
            <a:r>
              <a:rPr lang="cs-CZ" dirty="0"/>
              <a:t>Ochranný pás</a:t>
            </a:r>
          </a:p>
        </p:txBody>
      </p:sp>
      <p:sp>
        <p:nvSpPr>
          <p:cNvPr id="3" name="Zástupný symbol pro obsah 2"/>
          <p:cNvSpPr>
            <a:spLocks noGrp="1"/>
          </p:cNvSpPr>
          <p:nvPr>
            <p:ph idx="1"/>
          </p:nvPr>
        </p:nvSpPr>
        <p:spPr>
          <a:xfrm>
            <a:off x="368968" y="1242391"/>
            <a:ext cx="10984832" cy="5238620"/>
          </a:xfrm>
        </p:spPr>
        <p:txBody>
          <a:bodyPr/>
          <a:lstStyle/>
          <a:p>
            <a:pPr marL="0" indent="0">
              <a:buNone/>
            </a:pPr>
            <a:r>
              <a:rPr lang="cs-CZ" dirty="0">
                <a:solidFill>
                  <a:schemeClr val="tx1"/>
                </a:solidFill>
              </a:rPr>
              <a:t>EFA – Všechny typy ochranných pásů</a:t>
            </a:r>
          </a:p>
          <a:p>
            <a:pPr marL="0" indent="0">
              <a:buNone/>
            </a:pPr>
            <a:r>
              <a:rPr lang="cs-CZ" dirty="0">
                <a:solidFill>
                  <a:schemeClr val="tx1"/>
                </a:solidFill>
              </a:rPr>
              <a:t>Do EFA započitatelný ochranný o šíři 1 – 20 m</a:t>
            </a:r>
          </a:p>
          <a:p>
            <a:pPr marL="0" indent="0">
              <a:buNone/>
            </a:pPr>
            <a:r>
              <a:rPr lang="cs-CZ" dirty="0">
                <a:solidFill>
                  <a:schemeClr val="tx1"/>
                </a:solidFill>
              </a:rPr>
              <a:t>  -  nutno dodržet specifickou šíři</a:t>
            </a:r>
          </a:p>
          <a:p>
            <a:pPr marL="0" indent="0">
              <a:buNone/>
            </a:pPr>
            <a:r>
              <a:rPr lang="cs-CZ" dirty="0">
                <a:solidFill>
                  <a:schemeClr val="tx1"/>
                </a:solidFill>
              </a:rPr>
              <a:t>  -  souvratě podél hranice DPB</a:t>
            </a:r>
          </a:p>
          <a:p>
            <a:pPr marL="0" indent="0">
              <a:buNone/>
            </a:pPr>
            <a:r>
              <a:rPr lang="cs-CZ" dirty="0">
                <a:solidFill>
                  <a:schemeClr val="tx1"/>
                </a:solidFill>
              </a:rPr>
              <a:t>  -  ochranné pásy v podmíněnosti – DZES 1, PPH 1/6, DZES 5, DZES 5g</a:t>
            </a:r>
          </a:p>
          <a:p>
            <a:pPr marL="0" indent="0">
              <a:buNone/>
            </a:pPr>
            <a:endParaRPr lang="cs-CZ" dirty="0">
              <a:solidFill>
                <a:schemeClr val="tx1"/>
              </a:solidFill>
            </a:endParaRPr>
          </a:p>
          <a:p>
            <a:pPr marL="0" indent="0">
              <a:buNone/>
            </a:pPr>
            <a:r>
              <a:rPr lang="cs-CZ" dirty="0">
                <a:solidFill>
                  <a:schemeClr val="tx1"/>
                </a:solidFill>
              </a:rPr>
              <a:t>Stanovené plodiny: hořčice, hrách, jetel, komonice pohanka, proso ředkev, svazenka, štírovník, tolice, vikev, kopr, koriandr, len, řeřicha, trávy čeledi </a:t>
            </a:r>
            <a:r>
              <a:rPr lang="cs-CZ" dirty="0" err="1">
                <a:solidFill>
                  <a:schemeClr val="tx1"/>
                </a:solidFill>
              </a:rPr>
              <a:t>lipnicovité</a:t>
            </a:r>
            <a:r>
              <a:rPr lang="cs-CZ" dirty="0">
                <a:solidFill>
                  <a:schemeClr val="tx1"/>
                </a:solidFill>
              </a:rPr>
              <a:t> s výjimkou obilovin nebo jejich směs</a:t>
            </a:r>
          </a:p>
        </p:txBody>
      </p:sp>
    </p:spTree>
    <p:extLst>
      <p:ext uri="{BB962C8B-B14F-4D97-AF65-F5344CB8AC3E}">
        <p14:creationId xmlns:p14="http://schemas.microsoft.com/office/powerpoint/2010/main" val="2154440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TextShape 1"/>
          <p:cNvSpPr txBox="1"/>
          <p:nvPr/>
        </p:nvSpPr>
        <p:spPr>
          <a:xfrm>
            <a:off x="1341000" y="497305"/>
            <a:ext cx="9509400" cy="625641"/>
          </a:xfrm>
          <a:prstGeom prst="rect">
            <a:avLst/>
          </a:prstGeom>
          <a:noFill/>
          <a:ln>
            <a:noFill/>
          </a:ln>
        </p:spPr>
        <p:txBody>
          <a:bodyPr>
            <a:normAutofit lnSpcReduction="10000"/>
          </a:bodyPr>
          <a:lstStyle/>
          <a:p>
            <a:pPr algn="ctr">
              <a:lnSpc>
                <a:spcPct val="100000"/>
              </a:lnSpc>
            </a:pPr>
            <a:r>
              <a:rPr lang="cs-CZ" sz="3600" b="1" strike="noStrike" spc="-1" dirty="0">
                <a:solidFill>
                  <a:srgbClr val="C00000"/>
                </a:solidFill>
                <a:latin typeface="Trebuchet MS"/>
              </a:rPr>
              <a:t>Ochranný pás</a:t>
            </a:r>
            <a:endParaRPr lang="cs-CZ" sz="3600" b="0" strike="noStrike" spc="-1" dirty="0">
              <a:solidFill>
                <a:srgbClr val="000000"/>
              </a:solidFill>
              <a:latin typeface="Trebuchet MS"/>
            </a:endParaRPr>
          </a:p>
        </p:txBody>
      </p:sp>
      <p:sp>
        <p:nvSpPr>
          <p:cNvPr id="478" name="TextShape 2"/>
          <p:cNvSpPr txBox="1"/>
          <p:nvPr/>
        </p:nvSpPr>
        <p:spPr>
          <a:xfrm>
            <a:off x="1341000" y="1315452"/>
            <a:ext cx="9509400" cy="4761953"/>
          </a:xfrm>
          <a:prstGeom prst="rect">
            <a:avLst/>
          </a:prstGeom>
          <a:noFill/>
          <a:ln>
            <a:noFill/>
          </a:ln>
        </p:spPr>
        <p:txBody>
          <a:bodyPr>
            <a:normAutofit/>
          </a:bodyPr>
          <a:lstStyle/>
          <a:p>
            <a:pPr marL="45720">
              <a:lnSpc>
                <a:spcPct val="100000"/>
              </a:lnSpc>
              <a:spcBef>
                <a:spcPts val="1001"/>
              </a:spcBef>
            </a:pPr>
            <a:r>
              <a:rPr lang="cs-CZ" sz="1800" b="1" strike="noStrike" spc="-1" dirty="0">
                <a:solidFill>
                  <a:srgbClr val="404040"/>
                </a:solidFill>
                <a:latin typeface="Trebuchet MS"/>
              </a:rPr>
              <a:t>V</a:t>
            </a:r>
            <a:r>
              <a:rPr lang="cs-CZ" sz="2000" b="1" strike="noStrike" spc="-1" dirty="0">
                <a:solidFill>
                  <a:srgbClr val="404040"/>
                </a:solidFill>
                <a:latin typeface="Trebuchet MS"/>
              </a:rPr>
              <a:t>áhový koeficient 1,5</a:t>
            </a:r>
            <a:endParaRPr lang="cs-CZ" sz="20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Šíře pásu 1–20 m od hranice DPB se standardní o. p. (R) – může být širší, započítá se jen 20 m.</a:t>
            </a: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Pás na jedné nebo více stranách DPB (nebo jeho části – pozemku, nutný zákres do mapy).</a:t>
            </a: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Doba trvání ochranného pásu: min. od založení hlavní plodiny min. do 15.07.</a:t>
            </a: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Na </a:t>
            </a:r>
            <a:r>
              <a:rPr lang="cs-CZ" sz="2000" b="0" strike="noStrike" spc="-1" dirty="0" err="1">
                <a:solidFill>
                  <a:srgbClr val="404040"/>
                </a:solidFill>
                <a:latin typeface="Trebuchet MS"/>
              </a:rPr>
              <a:t>ochr</a:t>
            </a:r>
            <a:r>
              <a:rPr lang="cs-CZ" sz="2000" b="0" strike="noStrike" spc="-1" dirty="0">
                <a:solidFill>
                  <a:srgbClr val="404040"/>
                </a:solidFill>
                <a:latin typeface="Trebuchet MS"/>
              </a:rPr>
              <a:t>. pásu zaseta alespoň jedna z vyjmenovaných plodin + souvislý porost od 01.06.–15.07.</a:t>
            </a: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Plodina na ochranném pásu nesmí být sklizena ani pasena</a:t>
            </a: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Zákaz hnojení (mimo zeleného hnojení a mulče).</a:t>
            </a: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Aplikace přípravků na ochranu rostlin je povolena.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extShape 1"/>
          <p:cNvSpPr txBox="1"/>
          <p:nvPr/>
        </p:nvSpPr>
        <p:spPr>
          <a:xfrm>
            <a:off x="560880" y="497304"/>
            <a:ext cx="10851840" cy="721895"/>
          </a:xfrm>
          <a:prstGeom prst="rect">
            <a:avLst/>
          </a:prstGeom>
          <a:noFill/>
          <a:ln>
            <a:noFill/>
          </a:ln>
        </p:spPr>
        <p:txBody>
          <a:bodyPr>
            <a:normAutofit fontScale="86500" lnSpcReduction="20000"/>
          </a:bodyPr>
          <a:lstStyle/>
          <a:p>
            <a:pPr algn="ctr">
              <a:lnSpc>
                <a:spcPct val="100000"/>
              </a:lnSpc>
            </a:pPr>
            <a:r>
              <a:rPr lang="cs-CZ" sz="2800" b="1" strike="noStrike" spc="-1" dirty="0">
                <a:solidFill>
                  <a:srgbClr val="C00000"/>
                </a:solidFill>
                <a:latin typeface="Trebuchet MS"/>
              </a:rPr>
              <a:t>Plochy s rychle rostoucími dřevinami </a:t>
            </a:r>
            <a:r>
              <a:rPr dirty="0"/>
              <a:t/>
            </a:r>
            <a:br>
              <a:rPr dirty="0"/>
            </a:br>
            <a:r>
              <a:rPr lang="cs-CZ" sz="2800" b="1" strike="noStrike" spc="-1" dirty="0">
                <a:solidFill>
                  <a:srgbClr val="C00000"/>
                </a:solidFill>
                <a:latin typeface="Trebuchet MS"/>
              </a:rPr>
              <a:t>(výmladkové plantáže)</a:t>
            </a:r>
            <a:endParaRPr lang="cs-CZ" sz="2800" b="0" strike="noStrike" spc="-1" dirty="0">
              <a:solidFill>
                <a:srgbClr val="000000"/>
              </a:solidFill>
              <a:latin typeface="Trebuchet MS"/>
            </a:endParaRPr>
          </a:p>
        </p:txBody>
      </p:sp>
      <p:sp>
        <p:nvSpPr>
          <p:cNvPr id="483" name="TextShape 2"/>
          <p:cNvSpPr txBox="1"/>
          <p:nvPr/>
        </p:nvSpPr>
        <p:spPr>
          <a:xfrm>
            <a:off x="776520" y="974880"/>
            <a:ext cx="10558440" cy="5054400"/>
          </a:xfrm>
          <a:prstGeom prst="rect">
            <a:avLst/>
          </a:prstGeom>
          <a:noFill/>
          <a:ln>
            <a:noFill/>
          </a:ln>
        </p:spPr>
        <p:txBody>
          <a:bodyPr>
            <a:normAutofit/>
          </a:bodyPr>
          <a:lstStyle/>
          <a:p>
            <a:pPr marL="45720">
              <a:lnSpc>
                <a:spcPct val="100000"/>
              </a:lnSpc>
              <a:spcBef>
                <a:spcPts val="1001"/>
              </a:spcBef>
            </a:pPr>
            <a:endParaRPr lang="cs-CZ" sz="1800" b="0" strike="noStrike" spc="-1" dirty="0">
              <a:solidFill>
                <a:srgbClr val="404040"/>
              </a:solidFill>
              <a:latin typeface="Trebuchet MS"/>
            </a:endParaRPr>
          </a:p>
          <a:p>
            <a:pPr marL="45720">
              <a:lnSpc>
                <a:spcPct val="100000"/>
              </a:lnSpc>
              <a:spcBef>
                <a:spcPts val="1001"/>
              </a:spcBef>
            </a:pPr>
            <a:r>
              <a:rPr lang="cs-CZ" sz="1800" b="1" strike="noStrike" spc="-1" dirty="0">
                <a:solidFill>
                  <a:srgbClr val="404040"/>
                </a:solidFill>
                <a:latin typeface="Trebuchet MS"/>
              </a:rPr>
              <a:t>Váhový koeficient 0,5</a:t>
            </a:r>
            <a:endParaRPr lang="cs-CZ" sz="1800" b="0" strike="noStrike" spc="-1" dirty="0">
              <a:solidFill>
                <a:srgbClr val="404040"/>
              </a:solidFill>
              <a:latin typeface="Trebuchet MS"/>
            </a:endParaRPr>
          </a:p>
          <a:p>
            <a:pPr marL="45720">
              <a:lnSpc>
                <a:spcPct val="100000"/>
              </a:lnSpc>
              <a:spcBef>
                <a:spcPts val="1001"/>
              </a:spcBef>
            </a:pPr>
            <a:endParaRPr lang="cs-CZ" sz="18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Zemědělsky obhospodařovaná půda s trvalou kulturou (D), která je rovnoměrně a souvisle osázená dřevinami.</a:t>
            </a: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Podnože a výmladkové pařezy dřevin zůstávají po sklizni v půdě a v nové sezoně z nich vyrůstají nové výhonky, a to v minimálním počtu 1 000 životaschopných jedinců na 1 ha.</a:t>
            </a: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Do plochy RRD se započítává související manipulační prostor (definováno v nařízení k LPIS).</a:t>
            </a: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Plantáž založena z druhu nebo křížence stanovených dřevin.</a:t>
            </a: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Zákaz hnojení minerálními hnojivy a používání POR.</a:t>
            </a:r>
          </a:p>
          <a:p>
            <a:pPr marL="343080" indent="-342720">
              <a:lnSpc>
                <a:spcPct val="100000"/>
              </a:lnSpc>
              <a:spcBef>
                <a:spcPts val="1001"/>
              </a:spcBef>
              <a:buClr>
                <a:srgbClr val="90C226"/>
              </a:buClr>
              <a:buSzPct val="80000"/>
              <a:buFont typeface="Wingdings" charset="2"/>
              <a:buChar char=""/>
            </a:pPr>
            <a:r>
              <a:rPr lang="cs-CZ" sz="2000" b="0" strike="noStrike" spc="-1" dirty="0">
                <a:solidFill>
                  <a:srgbClr val="404040"/>
                </a:solidFill>
                <a:latin typeface="Trebuchet MS"/>
              </a:rPr>
              <a:t>V LPIS ode dne podání žádosti do 31.08.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6713" y="655983"/>
            <a:ext cx="11131826" cy="499049"/>
          </a:xfrm>
        </p:spPr>
        <p:txBody>
          <a:bodyPr>
            <a:noAutofit/>
          </a:bodyPr>
          <a:lstStyle/>
          <a:p>
            <a:pPr algn="ctr"/>
            <a:r>
              <a:rPr lang="cs-CZ" sz="2800" b="1" strike="noStrike" spc="-1" dirty="0">
                <a:solidFill>
                  <a:srgbClr val="C00000"/>
                </a:solidFill>
                <a:latin typeface="Trebuchet MS"/>
              </a:rPr>
              <a:t>Plochy s rychle rostoucími dřevinami </a:t>
            </a:r>
            <a:r>
              <a:rPr lang="cs-CZ" sz="2800" dirty="0"/>
              <a:t/>
            </a:r>
            <a:br>
              <a:rPr lang="cs-CZ" sz="2800" dirty="0"/>
            </a:br>
            <a:r>
              <a:rPr lang="cs-CZ" sz="2800" b="1" strike="noStrike" spc="-1" dirty="0">
                <a:solidFill>
                  <a:srgbClr val="C00000"/>
                </a:solidFill>
                <a:latin typeface="Trebuchet MS"/>
              </a:rPr>
              <a:t>(výmladkové plantáže)</a:t>
            </a:r>
            <a:r>
              <a:rPr lang="cs-CZ" sz="2800" b="0" strike="noStrike" spc="-1" dirty="0">
                <a:solidFill>
                  <a:srgbClr val="000000"/>
                </a:solidFill>
                <a:latin typeface="Trebuchet MS"/>
              </a:rPr>
              <a:t/>
            </a:r>
            <a:br>
              <a:rPr lang="cs-CZ" sz="2800" b="0" strike="noStrike" spc="-1" dirty="0">
                <a:solidFill>
                  <a:srgbClr val="000000"/>
                </a:solidFill>
                <a:latin typeface="Trebuchet MS"/>
              </a:rPr>
            </a:br>
            <a:endParaRPr lang="cs-CZ" sz="2800" dirty="0"/>
          </a:p>
        </p:txBody>
      </p:sp>
      <p:pic>
        <p:nvPicPr>
          <p:cNvPr id="4" name="Zástupný symbol pro obsah 3"/>
          <p:cNvPicPr>
            <a:picLocks noGrp="1" noChangeAspect="1"/>
          </p:cNvPicPr>
          <p:nvPr>
            <p:ph idx="1"/>
          </p:nvPr>
        </p:nvPicPr>
        <p:blipFill>
          <a:blip r:embed="rId2"/>
          <a:stretch>
            <a:fillRect/>
          </a:stretch>
        </p:blipFill>
        <p:spPr>
          <a:xfrm>
            <a:off x="1411705" y="1155032"/>
            <a:ext cx="9079832" cy="5146378"/>
          </a:xfrm>
          <a:prstGeom prst="rect">
            <a:avLst/>
          </a:prstGeom>
        </p:spPr>
      </p:pic>
    </p:spTree>
    <p:extLst>
      <p:ext uri="{BB962C8B-B14F-4D97-AF65-F5344CB8AC3E}">
        <p14:creationId xmlns:p14="http://schemas.microsoft.com/office/powerpoint/2010/main" val="73409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TextShape 1"/>
          <p:cNvSpPr txBox="1"/>
          <p:nvPr/>
        </p:nvSpPr>
        <p:spPr>
          <a:xfrm>
            <a:off x="1341000" y="467280"/>
            <a:ext cx="9509400" cy="472680"/>
          </a:xfrm>
          <a:prstGeom prst="rect">
            <a:avLst/>
          </a:prstGeom>
          <a:noFill/>
          <a:ln>
            <a:noFill/>
          </a:ln>
        </p:spPr>
        <p:txBody>
          <a:bodyPr>
            <a:normAutofit fontScale="82500" lnSpcReduction="20000"/>
          </a:bodyPr>
          <a:lstStyle/>
          <a:p>
            <a:pPr algn="ctr">
              <a:lnSpc>
                <a:spcPct val="100000"/>
              </a:lnSpc>
            </a:pPr>
            <a:r>
              <a:rPr lang="cs-CZ" sz="3600" b="1" strike="noStrike" spc="-1">
                <a:solidFill>
                  <a:srgbClr val="C00000"/>
                </a:solidFill>
                <a:latin typeface="Trebuchet MS"/>
              </a:rPr>
              <a:t>Zalesněné plochy</a:t>
            </a:r>
            <a:endParaRPr lang="cs-CZ" sz="3600" b="0" strike="noStrike" spc="-1">
              <a:solidFill>
                <a:srgbClr val="000000"/>
              </a:solidFill>
              <a:latin typeface="Trebuchet MS"/>
            </a:endParaRPr>
          </a:p>
        </p:txBody>
      </p:sp>
      <p:sp>
        <p:nvSpPr>
          <p:cNvPr id="485" name="TextShape 2"/>
          <p:cNvSpPr txBox="1"/>
          <p:nvPr/>
        </p:nvSpPr>
        <p:spPr>
          <a:xfrm>
            <a:off x="1341000" y="1121400"/>
            <a:ext cx="9509400" cy="4907880"/>
          </a:xfrm>
          <a:prstGeom prst="rect">
            <a:avLst/>
          </a:prstGeom>
          <a:noFill/>
          <a:ln>
            <a:noFill/>
          </a:ln>
        </p:spPr>
        <p:txBody>
          <a:bodyPr>
            <a:noAutofit/>
          </a:bodyPr>
          <a:lstStyle/>
          <a:p>
            <a:pPr marL="45720">
              <a:lnSpc>
                <a:spcPct val="100000"/>
              </a:lnSpc>
              <a:spcBef>
                <a:spcPts val="1001"/>
              </a:spcBef>
            </a:pPr>
            <a:endParaRPr lang="cs-CZ" sz="1800" b="0" strike="noStrike" spc="-1">
              <a:solidFill>
                <a:srgbClr val="404040"/>
              </a:solidFill>
              <a:latin typeface="Trebuchet MS"/>
            </a:endParaRPr>
          </a:p>
          <a:p>
            <a:pPr marL="45720">
              <a:lnSpc>
                <a:spcPct val="100000"/>
              </a:lnSpc>
              <a:spcBef>
                <a:spcPts val="1001"/>
              </a:spcBef>
            </a:pPr>
            <a:r>
              <a:rPr lang="cs-CZ" sz="1800" b="1" strike="noStrike" spc="-1">
                <a:solidFill>
                  <a:srgbClr val="404040"/>
                </a:solidFill>
                <a:latin typeface="Trebuchet MS"/>
              </a:rPr>
              <a:t>Váhový koeficient 1,0</a:t>
            </a:r>
            <a:endParaRPr lang="cs-CZ" sz="1800" b="0" strike="noStrike" spc="-1">
              <a:solidFill>
                <a:srgbClr val="404040"/>
              </a:solidFill>
              <a:latin typeface="Trebuchet MS"/>
            </a:endParaRPr>
          </a:p>
          <a:p>
            <a:pPr marL="45720">
              <a:lnSpc>
                <a:spcPct val="100000"/>
              </a:lnSpc>
              <a:spcBef>
                <a:spcPts val="1001"/>
              </a:spcBef>
            </a:pPr>
            <a:endParaRPr lang="cs-CZ" sz="1800" b="0" strike="noStrike" spc="-1">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a:solidFill>
                  <a:srgbClr val="404040"/>
                </a:solidFill>
                <a:latin typeface="Trebuchet MS"/>
              </a:rPr>
              <a:t>Zalesněné plochy zemědělské půdy evidované v LPIS (L).</a:t>
            </a:r>
          </a:p>
          <a:p>
            <a:pPr marL="343080" indent="-342720">
              <a:lnSpc>
                <a:spcPct val="100000"/>
              </a:lnSpc>
              <a:spcBef>
                <a:spcPts val="1001"/>
              </a:spcBef>
              <a:buClr>
                <a:srgbClr val="90C226"/>
              </a:buClr>
              <a:buSzPct val="80000"/>
              <a:buFont typeface="Wingdings 3" charset="2"/>
              <a:buChar char=""/>
            </a:pPr>
            <a:r>
              <a:rPr lang="cs-CZ" sz="2400" b="0" strike="noStrike" spc="-1">
                <a:solidFill>
                  <a:srgbClr val="404040"/>
                </a:solidFill>
                <a:latin typeface="Trebuchet MS"/>
              </a:rPr>
              <a:t>Lesní porosty založené výsadbou v souladu s čl. 32 odst. 2 písm. b) bodu ii) nařízení Rady č. 1307/2013.</a:t>
            </a:r>
          </a:p>
          <a:p>
            <a:pPr marL="343080" indent="-342720">
              <a:lnSpc>
                <a:spcPct val="100000"/>
              </a:lnSpc>
              <a:spcBef>
                <a:spcPts val="1001"/>
              </a:spcBef>
              <a:buClr>
                <a:srgbClr val="90C226"/>
              </a:buClr>
              <a:buSzPct val="80000"/>
              <a:buFont typeface="Wingdings 3" charset="2"/>
              <a:buChar char=""/>
            </a:pPr>
            <a:r>
              <a:rPr lang="cs-CZ" sz="2400" b="0" strike="noStrike" spc="-1">
                <a:solidFill>
                  <a:srgbClr val="404040"/>
                </a:solidFill>
                <a:latin typeface="Trebuchet MS"/>
              </a:rPr>
              <a:t>Zalesňování zemědělské půdy dle dotačního titulu Horizontálního plánu rozvoje venkova (HRDP) a Programu rozvoje venkova (PRV) 2007–2013, resp. 2014–2020.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F4540FA-9525-4DB1-9FAD-A135521E4ACE}"/>
              </a:ext>
            </a:extLst>
          </p:cNvPr>
          <p:cNvSpPr>
            <a:spLocks noGrp="1"/>
          </p:cNvSpPr>
          <p:nvPr>
            <p:ph type="title"/>
          </p:nvPr>
        </p:nvSpPr>
        <p:spPr>
          <a:xfrm>
            <a:off x="1143000" y="609600"/>
            <a:ext cx="9875520" cy="414130"/>
          </a:xfrm>
        </p:spPr>
        <p:txBody>
          <a:bodyPr>
            <a:normAutofit fontScale="90000"/>
          </a:bodyPr>
          <a:lstStyle/>
          <a:p>
            <a:pPr algn="ctr"/>
            <a:r>
              <a:rPr lang="cs-CZ" dirty="0"/>
              <a:t>Meziplodiny</a:t>
            </a:r>
          </a:p>
        </p:txBody>
      </p:sp>
      <p:sp>
        <p:nvSpPr>
          <p:cNvPr id="3" name="Zástupný obsah 2">
            <a:extLst>
              <a:ext uri="{FF2B5EF4-FFF2-40B4-BE49-F238E27FC236}">
                <a16:creationId xmlns:a16="http://schemas.microsoft.com/office/drawing/2014/main" xmlns="" id="{BDF7374E-90E9-4C34-8D56-E3F6968CB583}"/>
              </a:ext>
            </a:extLst>
          </p:cNvPr>
          <p:cNvSpPr>
            <a:spLocks noGrp="1"/>
          </p:cNvSpPr>
          <p:nvPr>
            <p:ph idx="1"/>
          </p:nvPr>
        </p:nvSpPr>
        <p:spPr>
          <a:xfrm>
            <a:off x="1143000" y="1262270"/>
            <a:ext cx="9872871" cy="4833730"/>
          </a:xfrm>
        </p:spPr>
        <p:txBody>
          <a:bodyPr>
            <a:normAutofit/>
          </a:bodyPr>
          <a:lstStyle/>
          <a:p>
            <a:r>
              <a:rPr lang="cs-CZ" sz="2400" dirty="0">
                <a:solidFill>
                  <a:schemeClr val="tx1"/>
                </a:solidFill>
              </a:rPr>
              <a:t>V návaznosti na novelu Nařízení vlády č.50/2015, došlo k následujícím úpravám:</a:t>
            </a:r>
          </a:p>
          <a:p>
            <a:endParaRPr lang="cs-CZ" sz="2400" dirty="0">
              <a:solidFill>
                <a:schemeClr val="tx1"/>
              </a:solidFill>
            </a:endParaRPr>
          </a:p>
          <a:p>
            <a:r>
              <a:rPr lang="cs-CZ" sz="2400" dirty="0">
                <a:solidFill>
                  <a:schemeClr val="tx1"/>
                </a:solidFill>
              </a:rPr>
              <a:t> Rozdělení EFA meziplodin na dva samostatné tituly:</a:t>
            </a:r>
          </a:p>
          <a:p>
            <a:r>
              <a:rPr lang="cs-CZ" sz="2400" dirty="0">
                <a:solidFill>
                  <a:schemeClr val="tx1"/>
                </a:solidFill>
              </a:rPr>
              <a:t>Meziplodiny letní</a:t>
            </a:r>
          </a:p>
          <a:p>
            <a:r>
              <a:rPr lang="cs-CZ" sz="2400" dirty="0">
                <a:solidFill>
                  <a:schemeClr val="tx1"/>
                </a:solidFill>
              </a:rPr>
              <a:t>Meziplodiny ozimé</a:t>
            </a:r>
          </a:p>
          <a:p>
            <a:endParaRPr lang="cs-CZ" dirty="0">
              <a:solidFill>
                <a:schemeClr val="tx1"/>
              </a:solidFill>
            </a:endParaRPr>
          </a:p>
          <a:p>
            <a:r>
              <a:rPr lang="cs-CZ" sz="2400" dirty="0">
                <a:solidFill>
                  <a:schemeClr val="tx1"/>
                </a:solidFill>
              </a:rPr>
              <a:t>Žadatel bude v rámci předtiskové deklarace 2022 u meziplodin zakreslovat konkrétní titul (tedy MPL Letní nebo MPL Ozimou).  Dříve zakresloval pouze MPL a k rozlišení na meziplodinu letní/ozimou došlo až v rámci další specifikace DPB.</a:t>
            </a:r>
          </a:p>
        </p:txBody>
      </p:sp>
    </p:spTree>
    <p:extLst>
      <p:ext uri="{BB962C8B-B14F-4D97-AF65-F5344CB8AC3E}">
        <p14:creationId xmlns:p14="http://schemas.microsoft.com/office/powerpoint/2010/main" val="1866563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extShape 1"/>
          <p:cNvSpPr txBox="1"/>
          <p:nvPr/>
        </p:nvSpPr>
        <p:spPr>
          <a:xfrm>
            <a:off x="1341000" y="241560"/>
            <a:ext cx="9509400" cy="836280"/>
          </a:xfrm>
          <a:prstGeom prst="rect">
            <a:avLst/>
          </a:prstGeom>
          <a:noFill/>
          <a:ln>
            <a:noFill/>
          </a:ln>
        </p:spPr>
        <p:txBody>
          <a:bodyPr>
            <a:noAutofit/>
          </a:bodyPr>
          <a:lstStyle/>
          <a:p>
            <a:pPr algn="ctr">
              <a:lnSpc>
                <a:spcPct val="100000"/>
              </a:lnSpc>
            </a:pPr>
            <a:r>
              <a:rPr lang="cs-CZ" sz="3600" b="1" strike="noStrike" spc="-1">
                <a:solidFill>
                  <a:srgbClr val="C00000"/>
                </a:solidFill>
                <a:latin typeface="Trebuchet MS"/>
              </a:rPr>
              <a:t>Plochy s meziplodinami</a:t>
            </a:r>
            <a:endParaRPr lang="cs-CZ" sz="3600" b="0" strike="noStrike" spc="-1">
              <a:solidFill>
                <a:srgbClr val="000000"/>
              </a:solidFill>
              <a:latin typeface="Trebuchet MS"/>
            </a:endParaRPr>
          </a:p>
        </p:txBody>
      </p:sp>
      <p:sp>
        <p:nvSpPr>
          <p:cNvPr id="487" name="TextShape 2"/>
          <p:cNvSpPr txBox="1"/>
          <p:nvPr/>
        </p:nvSpPr>
        <p:spPr>
          <a:xfrm>
            <a:off x="776520" y="1207800"/>
            <a:ext cx="10515240" cy="5396040"/>
          </a:xfrm>
          <a:prstGeom prst="rect">
            <a:avLst/>
          </a:prstGeom>
          <a:noFill/>
          <a:ln>
            <a:noFill/>
          </a:ln>
        </p:spPr>
        <p:txBody>
          <a:bodyPr>
            <a:normAutofit/>
          </a:bodyPr>
          <a:lstStyle/>
          <a:p>
            <a:pPr marL="45720">
              <a:lnSpc>
                <a:spcPct val="100000"/>
              </a:lnSpc>
              <a:spcBef>
                <a:spcPts val="1001"/>
              </a:spcBef>
            </a:pPr>
            <a:r>
              <a:rPr lang="cs-CZ" sz="1800" b="1" strike="noStrike" spc="-1" dirty="0">
                <a:solidFill>
                  <a:srgbClr val="404040"/>
                </a:solidFill>
                <a:latin typeface="Trebuchet MS"/>
              </a:rPr>
              <a:t>Váhový koeficient 0,3</a:t>
            </a:r>
            <a:endParaRPr lang="cs-CZ" sz="1800" b="0" strike="noStrike" spc="-1" dirty="0">
              <a:solidFill>
                <a:srgbClr val="404040"/>
              </a:solidFill>
              <a:latin typeface="Trebuchet MS"/>
            </a:endParaRPr>
          </a:p>
          <a:p>
            <a:pPr marL="45720">
              <a:lnSpc>
                <a:spcPct val="100000"/>
              </a:lnSpc>
              <a:spcBef>
                <a:spcPts val="1001"/>
              </a:spcBef>
            </a:pPr>
            <a:endParaRPr lang="cs-CZ" sz="1800" b="0" strike="noStrike" spc="-1" dirty="0">
              <a:solidFill>
                <a:srgbClr val="404040"/>
              </a:solidFill>
              <a:latin typeface="Trebuchet MS"/>
            </a:endParaRPr>
          </a:p>
          <a:p>
            <a:pPr marL="45720">
              <a:lnSpc>
                <a:spcPct val="100000"/>
              </a:lnSpc>
              <a:spcBef>
                <a:spcPts val="1001"/>
              </a:spcBef>
            </a:pPr>
            <a:r>
              <a:rPr lang="cs-CZ" sz="1800" b="0" strike="noStrike" spc="-1" dirty="0">
                <a:solidFill>
                  <a:srgbClr val="404040"/>
                </a:solidFill>
                <a:latin typeface="Trebuchet MS"/>
              </a:rPr>
              <a:t>Účel: zelené hnojení nebo pokryv půdy</a:t>
            </a:r>
          </a:p>
          <a:p>
            <a:pPr marL="45720">
              <a:lnSpc>
                <a:spcPct val="100000"/>
              </a:lnSpc>
              <a:spcBef>
                <a:spcPts val="1001"/>
              </a:spcBef>
            </a:pPr>
            <a:r>
              <a:rPr lang="cs-CZ" sz="1800" b="0" strike="noStrike" spc="-1" dirty="0">
                <a:solidFill>
                  <a:srgbClr val="404040"/>
                </a:solidFill>
                <a:latin typeface="Trebuchet MS"/>
              </a:rPr>
              <a:t>Dvě možnosti výsevu meziplodin:</a:t>
            </a:r>
          </a:p>
          <a:p>
            <a:pPr marL="45720">
              <a:lnSpc>
                <a:spcPct val="100000"/>
              </a:lnSpc>
              <a:spcBef>
                <a:spcPts val="1001"/>
              </a:spcBef>
            </a:pPr>
            <a:r>
              <a:rPr lang="cs-CZ" sz="1800" b="0" strike="noStrike" spc="-1" dirty="0">
                <a:solidFill>
                  <a:srgbClr val="404040"/>
                </a:solidFill>
                <a:latin typeface="Trebuchet MS"/>
              </a:rPr>
              <a:t>směs plodin různých druhů (kontrola – jedna plodina max. 90 %)</a:t>
            </a:r>
          </a:p>
          <a:p>
            <a:pPr marL="45720">
              <a:lnSpc>
                <a:spcPct val="100000"/>
              </a:lnSpc>
              <a:spcBef>
                <a:spcPts val="1001"/>
              </a:spcBef>
            </a:pPr>
            <a:r>
              <a:rPr lang="cs-CZ" sz="1800" b="0" strike="noStrike" spc="-1" dirty="0">
                <a:solidFill>
                  <a:srgbClr val="404040"/>
                </a:solidFill>
                <a:latin typeface="Trebuchet MS"/>
              </a:rPr>
              <a:t>podsev trav nebo jetelovin do hlavní plodiny; pak se může založit ozim (letní varianta) nebo se může ponechat do 2. roku (ozimá varianta), jako hlavní plodina (od 1. srpna do 24. září – zákaz používání POR)</a:t>
            </a:r>
          </a:p>
          <a:p>
            <a:pPr marL="45720">
              <a:lnSpc>
                <a:spcPct val="100000"/>
              </a:lnSpc>
              <a:spcBef>
                <a:spcPts val="1001"/>
              </a:spcBef>
            </a:pPr>
            <a:r>
              <a:rPr lang="cs-CZ" sz="1800" b="1" strike="noStrike" spc="-1" dirty="0">
                <a:solidFill>
                  <a:srgbClr val="404040"/>
                </a:solidFill>
                <a:latin typeface="Trebuchet MS"/>
              </a:rPr>
              <a:t>Letní varianta</a:t>
            </a:r>
            <a:r>
              <a:rPr lang="cs-CZ" sz="1800" b="0" strike="noStrike" spc="-1" dirty="0">
                <a:solidFill>
                  <a:srgbClr val="404040"/>
                </a:solidFill>
                <a:latin typeface="Trebuchet MS"/>
              </a:rPr>
              <a:t> meziplodin na zelené hnojení, zasetá do </a:t>
            </a:r>
            <a:r>
              <a:rPr lang="cs-CZ" sz="1800" b="1" strike="noStrike" spc="-1" dirty="0">
                <a:solidFill>
                  <a:srgbClr val="404040"/>
                </a:solidFill>
                <a:latin typeface="Trebuchet MS"/>
              </a:rPr>
              <a:t>31.07</a:t>
            </a:r>
            <a:r>
              <a:rPr lang="cs-CZ" sz="1800" b="0" strike="noStrike" spc="-1" dirty="0">
                <a:solidFill>
                  <a:srgbClr val="404040"/>
                </a:solidFill>
                <a:latin typeface="Trebuchet MS"/>
              </a:rPr>
              <a:t>. a ponechaná na pozemku minimálně do </a:t>
            </a:r>
            <a:r>
              <a:rPr lang="cs-CZ" sz="1800" b="1" strike="noStrike" spc="-1" dirty="0">
                <a:solidFill>
                  <a:srgbClr val="404040"/>
                </a:solidFill>
                <a:latin typeface="Trebuchet MS"/>
              </a:rPr>
              <a:t>24.09.</a:t>
            </a:r>
            <a:endParaRPr lang="cs-CZ" sz="1800" b="0" strike="noStrike" spc="-1" dirty="0">
              <a:solidFill>
                <a:srgbClr val="404040"/>
              </a:solidFill>
              <a:latin typeface="Trebuchet MS"/>
            </a:endParaRPr>
          </a:p>
          <a:p>
            <a:pPr marL="45720">
              <a:lnSpc>
                <a:spcPct val="100000"/>
              </a:lnSpc>
              <a:spcBef>
                <a:spcPts val="1001"/>
              </a:spcBef>
            </a:pPr>
            <a:r>
              <a:rPr lang="cs-CZ" sz="1800" b="1" strike="noStrike" spc="-1" dirty="0">
                <a:solidFill>
                  <a:srgbClr val="404040"/>
                </a:solidFill>
                <a:latin typeface="Trebuchet MS"/>
              </a:rPr>
              <a:t>Ozimá varianta</a:t>
            </a:r>
            <a:r>
              <a:rPr lang="cs-CZ" sz="1800" b="0" strike="noStrike" spc="-1" dirty="0">
                <a:solidFill>
                  <a:srgbClr val="404040"/>
                </a:solidFill>
                <a:latin typeface="Trebuchet MS"/>
              </a:rPr>
              <a:t> meziplodin k pokryvu půdy, zasetá do </a:t>
            </a:r>
            <a:r>
              <a:rPr lang="cs-CZ" sz="1800" b="1" strike="noStrike" spc="-1" dirty="0">
                <a:solidFill>
                  <a:srgbClr val="404040"/>
                </a:solidFill>
                <a:latin typeface="Trebuchet MS"/>
              </a:rPr>
              <a:t>06.09</a:t>
            </a:r>
            <a:r>
              <a:rPr lang="cs-CZ" sz="1800" b="0" strike="noStrike" spc="-1" dirty="0">
                <a:solidFill>
                  <a:srgbClr val="404040"/>
                </a:solidFill>
                <a:latin typeface="Trebuchet MS"/>
              </a:rPr>
              <a:t> a ponechaná na pozemku minimálně do </a:t>
            </a:r>
            <a:r>
              <a:rPr lang="cs-CZ" sz="1800" b="1" strike="noStrike" spc="-1" dirty="0">
                <a:solidFill>
                  <a:srgbClr val="404040"/>
                </a:solidFill>
                <a:latin typeface="Trebuchet MS"/>
              </a:rPr>
              <a:t>31.10.</a:t>
            </a:r>
          </a:p>
          <a:p>
            <a:pPr marL="45720">
              <a:lnSpc>
                <a:spcPct val="100000"/>
              </a:lnSpc>
              <a:spcBef>
                <a:spcPts val="1001"/>
              </a:spcBef>
            </a:pPr>
            <a:r>
              <a:rPr lang="cs-CZ" b="1" spc="-1" dirty="0">
                <a:solidFill>
                  <a:srgbClr val="404040"/>
                </a:solidFill>
                <a:latin typeface="Trebuchet MS"/>
              </a:rPr>
              <a:t>Od roku 2021 nutné zakreslovat do mapy druh meziplodiny – letní, zimní</a:t>
            </a:r>
            <a:endParaRPr lang="cs-CZ" sz="1800" b="0" strike="noStrike" spc="-1" dirty="0">
              <a:solidFill>
                <a:srgbClr val="404040"/>
              </a:solidFill>
              <a:latin typeface="Trebuchet MS"/>
            </a:endParaRPr>
          </a:p>
          <a:p>
            <a:pPr marL="45720">
              <a:lnSpc>
                <a:spcPct val="100000"/>
              </a:lnSpc>
              <a:spcBef>
                <a:spcPts val="1001"/>
              </a:spcBef>
            </a:pPr>
            <a:r>
              <a:rPr lang="cs-CZ" sz="1800" b="1" strike="noStrike" spc="-1" dirty="0">
                <a:solidFill>
                  <a:srgbClr val="C00000"/>
                </a:solidFill>
                <a:latin typeface="Trebuchet MS"/>
              </a:rPr>
              <a:t>Zákaz používání POR </a:t>
            </a:r>
            <a:r>
              <a:rPr lang="cs-CZ" sz="1800" b="0" strike="noStrike" spc="-1" dirty="0">
                <a:solidFill>
                  <a:srgbClr val="404040"/>
                </a:solidFill>
                <a:latin typeface="Trebuchet MS"/>
              </a:rPr>
              <a:t>(desikace po referenčním období povolena)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TextShape 1"/>
          <p:cNvSpPr txBox="1"/>
          <p:nvPr/>
        </p:nvSpPr>
        <p:spPr>
          <a:xfrm>
            <a:off x="1341000" y="155160"/>
            <a:ext cx="9509400" cy="569160"/>
          </a:xfrm>
          <a:prstGeom prst="rect">
            <a:avLst/>
          </a:prstGeom>
          <a:noFill/>
          <a:ln>
            <a:noFill/>
          </a:ln>
        </p:spPr>
        <p:txBody>
          <a:bodyPr>
            <a:normAutofit fontScale="91500" lnSpcReduction="10000"/>
          </a:bodyPr>
          <a:lstStyle/>
          <a:p>
            <a:pPr algn="ctr">
              <a:lnSpc>
                <a:spcPct val="100000"/>
              </a:lnSpc>
            </a:pPr>
            <a:r>
              <a:rPr lang="cs-CZ" sz="3600" b="1" strike="noStrike" spc="-1">
                <a:solidFill>
                  <a:srgbClr val="C00000"/>
                </a:solidFill>
                <a:latin typeface="Trebuchet MS"/>
              </a:rPr>
              <a:t>Meziplodiny – druhy pro směsi</a:t>
            </a:r>
            <a:endParaRPr lang="cs-CZ" sz="3600" b="0" strike="noStrike" spc="-1">
              <a:solidFill>
                <a:srgbClr val="000000"/>
              </a:solidFill>
              <a:latin typeface="Trebuchet MS"/>
            </a:endParaRPr>
          </a:p>
        </p:txBody>
      </p:sp>
      <p:sp>
        <p:nvSpPr>
          <p:cNvPr id="489" name="TextShape 2"/>
          <p:cNvSpPr txBox="1"/>
          <p:nvPr/>
        </p:nvSpPr>
        <p:spPr>
          <a:xfrm>
            <a:off x="1220400" y="1137960"/>
            <a:ext cx="4571640" cy="5425200"/>
          </a:xfrm>
          <a:prstGeom prst="rect">
            <a:avLst/>
          </a:prstGeom>
          <a:noFill/>
          <a:ln>
            <a:noFill/>
          </a:ln>
        </p:spPr>
        <p:txBody>
          <a:bodyPr>
            <a:normAutofit/>
          </a:bodyPr>
          <a:lstStyle/>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bér vlašský,</a:t>
            </a:r>
          </a:p>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b) bojínek luční,</a:t>
            </a:r>
          </a:p>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c) čirok súdánský, zrnový</a:t>
            </a:r>
          </a:p>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e) festulolia sp.,</a:t>
            </a:r>
          </a:p>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f) hořčice bílá, hnědá,</a:t>
            </a:r>
          </a:p>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h) jetel alexandrijský, nachový (inkarnát),      perský, šípový,</a:t>
            </a:r>
          </a:p>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k) jílek mnohokvětý, vytrvalý,</a:t>
            </a:r>
          </a:p>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m) koriandr setý,</a:t>
            </a:r>
          </a:p>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n) kostřava červená, luční, rákosovitá,</a:t>
            </a:r>
          </a:p>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q) krambe habešská,</a:t>
            </a:r>
          </a:p>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r) lesknice kanárská,</a:t>
            </a:r>
          </a:p>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s) lnička setá,</a:t>
            </a:r>
          </a:p>
          <a:p>
            <a:pPr marL="343080" indent="-342720">
              <a:lnSpc>
                <a:spcPct val="100000"/>
              </a:lnSpc>
              <a:spcBef>
                <a:spcPts val="1001"/>
              </a:spcBef>
              <a:buClr>
                <a:srgbClr val="90C226"/>
              </a:buClr>
              <a:buSzPct val="80000"/>
              <a:buFont typeface="Wingdings 3" charset="2"/>
              <a:buChar char=""/>
            </a:pPr>
            <a:r>
              <a:rPr lang="cs-CZ" sz="1600" b="0" strike="noStrike" spc="-1">
                <a:solidFill>
                  <a:srgbClr val="404040"/>
                </a:solidFill>
                <a:latin typeface="Trebuchet MS"/>
              </a:rPr>
              <a:t>t) lupina bílá, úzkolistá, žlutá,</a:t>
            </a:r>
          </a:p>
        </p:txBody>
      </p:sp>
      <p:sp>
        <p:nvSpPr>
          <p:cNvPr id="490" name="TextShape 3"/>
          <p:cNvSpPr txBox="1"/>
          <p:nvPr/>
        </p:nvSpPr>
        <p:spPr>
          <a:xfrm>
            <a:off x="6278760" y="1137960"/>
            <a:ext cx="4571640" cy="4887720"/>
          </a:xfrm>
          <a:prstGeom prst="rect">
            <a:avLst/>
          </a:prstGeom>
          <a:noFill/>
          <a:ln>
            <a:noFill/>
          </a:ln>
        </p:spPr>
        <p:txBody>
          <a:bodyPr>
            <a:normAutofit/>
          </a:bodyPr>
          <a:lstStyle/>
          <a:p>
            <a:pPr marL="45720">
              <a:lnSpc>
                <a:spcPct val="100000"/>
              </a:lnSpc>
              <a:spcBef>
                <a:spcPts val="1001"/>
              </a:spcBef>
            </a:pPr>
            <a:r>
              <a:rPr lang="cs-CZ" sz="1600" b="0" strike="noStrike" spc="-1">
                <a:solidFill>
                  <a:srgbClr val="404040"/>
                </a:solidFill>
                <a:latin typeface="Trebuchet MS"/>
              </a:rPr>
              <a:t>w) mastňák habešský,</a:t>
            </a:r>
          </a:p>
          <a:p>
            <a:pPr marL="45720">
              <a:lnSpc>
                <a:spcPct val="100000"/>
              </a:lnSpc>
              <a:spcBef>
                <a:spcPts val="1001"/>
              </a:spcBef>
            </a:pPr>
            <a:r>
              <a:rPr lang="cs-CZ" sz="1600" b="0" strike="noStrike" spc="-1">
                <a:solidFill>
                  <a:srgbClr val="404040"/>
                </a:solidFill>
                <a:latin typeface="Trebuchet MS"/>
              </a:rPr>
              <a:t>x) peluška (hrách setý rolní),</a:t>
            </a:r>
          </a:p>
          <a:p>
            <a:pPr marL="45720">
              <a:lnSpc>
                <a:spcPct val="100000"/>
              </a:lnSpc>
              <a:spcBef>
                <a:spcPts val="1001"/>
              </a:spcBef>
            </a:pPr>
            <a:r>
              <a:rPr lang="cs-CZ" sz="1600" b="0" strike="noStrike" spc="-1">
                <a:solidFill>
                  <a:srgbClr val="404040"/>
                </a:solidFill>
                <a:latin typeface="Trebuchet MS"/>
              </a:rPr>
              <a:t>y) pohanka obecná,</a:t>
            </a:r>
          </a:p>
          <a:p>
            <a:pPr marL="45720">
              <a:lnSpc>
                <a:spcPct val="100000"/>
              </a:lnSpc>
              <a:spcBef>
                <a:spcPts val="1001"/>
              </a:spcBef>
            </a:pPr>
            <a:r>
              <a:rPr lang="cs-CZ" sz="1600" b="0" strike="noStrike" spc="-1">
                <a:solidFill>
                  <a:srgbClr val="404040"/>
                </a:solidFill>
                <a:latin typeface="Trebuchet MS"/>
              </a:rPr>
              <a:t>z) proso seté,</a:t>
            </a:r>
          </a:p>
          <a:p>
            <a:pPr marL="45720">
              <a:lnSpc>
                <a:spcPct val="100000"/>
              </a:lnSpc>
              <a:spcBef>
                <a:spcPts val="1001"/>
              </a:spcBef>
            </a:pPr>
            <a:r>
              <a:rPr lang="cs-CZ" sz="1600" b="0" strike="noStrike" spc="-1">
                <a:solidFill>
                  <a:srgbClr val="404040"/>
                </a:solidFill>
                <a:latin typeface="Trebuchet MS"/>
              </a:rPr>
              <a:t>aa) ředkev olejná,</a:t>
            </a:r>
          </a:p>
          <a:p>
            <a:pPr marL="45720">
              <a:lnSpc>
                <a:spcPct val="100000"/>
              </a:lnSpc>
              <a:spcBef>
                <a:spcPts val="1001"/>
              </a:spcBef>
            </a:pPr>
            <a:r>
              <a:rPr lang="cs-CZ" sz="1600" b="0" strike="noStrike" spc="-1">
                <a:solidFill>
                  <a:srgbClr val="404040"/>
                </a:solidFill>
                <a:latin typeface="Trebuchet MS"/>
              </a:rPr>
              <a:t>bb) sléz krmný,</a:t>
            </a:r>
          </a:p>
          <a:p>
            <a:pPr marL="45720">
              <a:lnSpc>
                <a:spcPct val="100000"/>
              </a:lnSpc>
              <a:spcBef>
                <a:spcPts val="1001"/>
              </a:spcBef>
            </a:pPr>
            <a:r>
              <a:rPr lang="cs-CZ" sz="1600" b="0" strike="noStrike" spc="-1">
                <a:solidFill>
                  <a:srgbClr val="404040"/>
                </a:solidFill>
                <a:latin typeface="Trebuchet MS"/>
              </a:rPr>
              <a:t>cc) slunečnice roční,</a:t>
            </a:r>
          </a:p>
          <a:p>
            <a:pPr marL="45720">
              <a:lnSpc>
                <a:spcPct val="100000"/>
              </a:lnSpc>
              <a:spcBef>
                <a:spcPts val="1001"/>
              </a:spcBef>
            </a:pPr>
            <a:r>
              <a:rPr lang="cs-CZ" sz="1600" b="0" strike="noStrike" spc="-1">
                <a:solidFill>
                  <a:srgbClr val="404040"/>
                </a:solidFill>
                <a:latin typeface="Trebuchet MS"/>
              </a:rPr>
              <a:t>dd) srha laločnatá,</a:t>
            </a:r>
          </a:p>
          <a:p>
            <a:pPr marL="45720">
              <a:lnSpc>
                <a:spcPct val="100000"/>
              </a:lnSpc>
              <a:spcBef>
                <a:spcPts val="1001"/>
              </a:spcBef>
            </a:pPr>
            <a:r>
              <a:rPr lang="cs-CZ" sz="1600" b="0" strike="noStrike" spc="-1">
                <a:solidFill>
                  <a:srgbClr val="404040"/>
                </a:solidFill>
                <a:latin typeface="Trebuchet MS"/>
              </a:rPr>
              <a:t>ee) svazenka vratičolistá, shloučená,</a:t>
            </a:r>
          </a:p>
          <a:p>
            <a:pPr marL="45720">
              <a:lnSpc>
                <a:spcPct val="100000"/>
              </a:lnSpc>
              <a:spcBef>
                <a:spcPts val="1001"/>
              </a:spcBef>
            </a:pPr>
            <a:r>
              <a:rPr lang="cs-CZ" sz="1600" b="0" strike="noStrike" spc="-1">
                <a:solidFill>
                  <a:srgbClr val="404040"/>
                </a:solidFill>
                <a:latin typeface="Trebuchet MS"/>
              </a:rPr>
              <a:t>ff) světlice barvířská (saflor),</a:t>
            </a:r>
          </a:p>
          <a:p>
            <a:pPr marL="45720">
              <a:lnSpc>
                <a:spcPct val="100000"/>
              </a:lnSpc>
              <a:spcBef>
                <a:spcPts val="1001"/>
              </a:spcBef>
            </a:pPr>
            <a:r>
              <a:rPr lang="cs-CZ" sz="1600" b="0" strike="noStrike" spc="-1">
                <a:solidFill>
                  <a:srgbClr val="404040"/>
                </a:solidFill>
                <a:latin typeface="Trebuchet MS"/>
              </a:rPr>
              <a:t>gg) vičenec ligrus,</a:t>
            </a:r>
          </a:p>
          <a:p>
            <a:pPr marL="45720">
              <a:lnSpc>
                <a:spcPct val="100000"/>
              </a:lnSpc>
              <a:spcBef>
                <a:spcPts val="1001"/>
              </a:spcBef>
            </a:pPr>
            <a:r>
              <a:rPr lang="cs-CZ" sz="1600" b="0" strike="noStrike" spc="-1">
                <a:solidFill>
                  <a:srgbClr val="404040"/>
                </a:solidFill>
                <a:latin typeface="Trebuchet MS"/>
              </a:rPr>
              <a:t>hh) vikev huňatá, panonská, setá,</a:t>
            </a:r>
          </a:p>
          <a:p>
            <a:pPr marL="45720">
              <a:lnSpc>
                <a:spcPct val="100000"/>
              </a:lnSpc>
              <a:spcBef>
                <a:spcPts val="1001"/>
              </a:spcBef>
            </a:pPr>
            <a:r>
              <a:rPr lang="cs-CZ" sz="1600" b="0" strike="noStrike" spc="-1">
                <a:solidFill>
                  <a:srgbClr val="404040"/>
                </a:solidFill>
                <a:latin typeface="Trebuchet MS"/>
              </a:rPr>
              <a:t>kk) žito trsnaté (lesní</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extShape 1"/>
          <p:cNvSpPr txBox="1"/>
          <p:nvPr/>
        </p:nvSpPr>
        <p:spPr>
          <a:xfrm>
            <a:off x="1341000" y="625642"/>
            <a:ext cx="9509400" cy="529390"/>
          </a:xfrm>
          <a:prstGeom prst="rect">
            <a:avLst/>
          </a:prstGeom>
          <a:noFill/>
          <a:ln>
            <a:noFill/>
          </a:ln>
        </p:spPr>
        <p:txBody>
          <a:bodyPr>
            <a:normAutofit fontScale="87000" lnSpcReduction="10000"/>
          </a:bodyPr>
          <a:lstStyle/>
          <a:p>
            <a:pPr algn="ctr">
              <a:lnSpc>
                <a:spcPct val="100000"/>
              </a:lnSpc>
            </a:pPr>
            <a:r>
              <a:rPr lang="cs-CZ" sz="3600" b="1" strike="noStrike" spc="-1">
                <a:solidFill>
                  <a:srgbClr val="C00000"/>
                </a:solidFill>
                <a:latin typeface="Trebuchet MS"/>
              </a:rPr>
              <a:t>Meziplodiny – trávy a jeteloviny do podsevu</a:t>
            </a:r>
            <a:endParaRPr lang="cs-CZ" sz="3600" b="0" strike="noStrike" spc="-1">
              <a:solidFill>
                <a:srgbClr val="000000"/>
              </a:solidFill>
              <a:latin typeface="Trebuchet MS"/>
            </a:endParaRPr>
          </a:p>
        </p:txBody>
      </p:sp>
      <p:sp>
        <p:nvSpPr>
          <p:cNvPr id="492" name="TextShape 2"/>
          <p:cNvSpPr txBox="1"/>
          <p:nvPr/>
        </p:nvSpPr>
        <p:spPr>
          <a:xfrm>
            <a:off x="1341000" y="1024219"/>
            <a:ext cx="9509400" cy="5149440"/>
          </a:xfrm>
          <a:prstGeom prst="rect">
            <a:avLst/>
          </a:prstGeom>
          <a:noFill/>
          <a:ln>
            <a:noFill/>
          </a:ln>
        </p:spPr>
        <p:txBody>
          <a:bodyPr>
            <a:normAutofit/>
          </a:bodyPr>
          <a:lstStyle/>
          <a:p>
            <a:pPr marL="45720">
              <a:lnSpc>
                <a:spcPct val="100000"/>
              </a:lnSpc>
              <a:spcBef>
                <a:spcPts val="1001"/>
              </a:spcBef>
            </a:pPr>
            <a:endParaRPr lang="cs-CZ" sz="1800" b="0" strike="noStrike" spc="-1">
              <a:solidFill>
                <a:srgbClr val="404040"/>
              </a:solidFill>
              <a:latin typeface="Trebuchet MS"/>
            </a:endParaRPr>
          </a:p>
          <a:p>
            <a:pPr marL="45720">
              <a:lnSpc>
                <a:spcPct val="100000"/>
              </a:lnSpc>
              <a:spcBef>
                <a:spcPts val="1001"/>
              </a:spcBef>
            </a:pPr>
            <a:r>
              <a:rPr lang="cs-CZ" sz="1800" b="0" strike="noStrike" spc="-1">
                <a:solidFill>
                  <a:srgbClr val="404040"/>
                </a:solidFill>
                <a:latin typeface="Trebuchet MS"/>
              </a:rPr>
              <a:t>a)  bojínek luční</a:t>
            </a:r>
          </a:p>
          <a:p>
            <a:pPr marL="45720">
              <a:lnSpc>
                <a:spcPct val="100000"/>
              </a:lnSpc>
              <a:spcBef>
                <a:spcPts val="1001"/>
              </a:spcBef>
            </a:pPr>
            <a:r>
              <a:rPr lang="cs-CZ" sz="1800" b="0" strike="noStrike" spc="-1">
                <a:solidFill>
                  <a:srgbClr val="404040"/>
                </a:solidFill>
                <a:latin typeface="Trebuchet MS"/>
              </a:rPr>
              <a:t>b)  festulolia sp.</a:t>
            </a:r>
          </a:p>
          <a:p>
            <a:pPr marL="45720">
              <a:lnSpc>
                <a:spcPct val="100000"/>
              </a:lnSpc>
              <a:spcBef>
                <a:spcPts val="1001"/>
              </a:spcBef>
            </a:pPr>
            <a:r>
              <a:rPr lang="cs-CZ" sz="1800" b="0" strike="noStrike" spc="-1">
                <a:solidFill>
                  <a:srgbClr val="404040"/>
                </a:solidFill>
                <a:latin typeface="Trebuchet MS"/>
              </a:rPr>
              <a:t>c)  jetel luční</a:t>
            </a:r>
          </a:p>
          <a:p>
            <a:pPr marL="45720">
              <a:lnSpc>
                <a:spcPct val="100000"/>
              </a:lnSpc>
              <a:spcBef>
                <a:spcPts val="1001"/>
              </a:spcBef>
            </a:pPr>
            <a:r>
              <a:rPr lang="cs-CZ" sz="1800" b="0" strike="noStrike" spc="-1">
                <a:solidFill>
                  <a:srgbClr val="404040"/>
                </a:solidFill>
                <a:latin typeface="Trebuchet MS"/>
              </a:rPr>
              <a:t>d)  jílek mnohokvětý</a:t>
            </a:r>
          </a:p>
          <a:p>
            <a:pPr marL="45720">
              <a:lnSpc>
                <a:spcPct val="100000"/>
              </a:lnSpc>
              <a:spcBef>
                <a:spcPts val="1001"/>
              </a:spcBef>
            </a:pPr>
            <a:r>
              <a:rPr lang="cs-CZ" sz="1800" b="0" strike="noStrike" spc="-1">
                <a:solidFill>
                  <a:srgbClr val="404040"/>
                </a:solidFill>
                <a:latin typeface="Trebuchet MS"/>
              </a:rPr>
              <a:t>e)  jílek vytrvalý</a:t>
            </a:r>
          </a:p>
          <a:p>
            <a:pPr marL="45720">
              <a:lnSpc>
                <a:spcPct val="100000"/>
              </a:lnSpc>
              <a:spcBef>
                <a:spcPts val="1001"/>
              </a:spcBef>
            </a:pPr>
            <a:r>
              <a:rPr lang="cs-CZ" sz="1800" b="0" strike="noStrike" spc="-1">
                <a:solidFill>
                  <a:srgbClr val="404040"/>
                </a:solidFill>
                <a:latin typeface="Trebuchet MS"/>
              </a:rPr>
              <a:t>f)  komonice bílá</a:t>
            </a:r>
          </a:p>
          <a:p>
            <a:pPr marL="45720">
              <a:lnSpc>
                <a:spcPct val="100000"/>
              </a:lnSpc>
              <a:spcBef>
                <a:spcPts val="1001"/>
              </a:spcBef>
            </a:pPr>
            <a:r>
              <a:rPr lang="cs-CZ" sz="1800" b="0" strike="noStrike" spc="-1">
                <a:solidFill>
                  <a:srgbClr val="404040"/>
                </a:solidFill>
                <a:latin typeface="Trebuchet MS"/>
              </a:rPr>
              <a:t>g)  kostřava červená</a:t>
            </a:r>
          </a:p>
          <a:p>
            <a:pPr marL="45720">
              <a:lnSpc>
                <a:spcPct val="100000"/>
              </a:lnSpc>
              <a:spcBef>
                <a:spcPts val="1001"/>
              </a:spcBef>
            </a:pPr>
            <a:r>
              <a:rPr lang="cs-CZ" sz="1800" b="0" strike="noStrike" spc="-1">
                <a:solidFill>
                  <a:srgbClr val="404040"/>
                </a:solidFill>
                <a:latin typeface="Trebuchet MS"/>
              </a:rPr>
              <a:t>h)  kostřava luční</a:t>
            </a:r>
          </a:p>
          <a:p>
            <a:pPr marL="45720">
              <a:lnSpc>
                <a:spcPct val="100000"/>
              </a:lnSpc>
              <a:spcBef>
                <a:spcPts val="1001"/>
              </a:spcBef>
            </a:pPr>
            <a:r>
              <a:rPr lang="cs-CZ" sz="1800" b="0" strike="noStrike" spc="-1">
                <a:solidFill>
                  <a:srgbClr val="404040"/>
                </a:solidFill>
                <a:latin typeface="Trebuchet MS"/>
              </a:rPr>
              <a:t>i)  kostřava rákosovitá</a:t>
            </a:r>
          </a:p>
          <a:p>
            <a:pPr marL="45720">
              <a:lnSpc>
                <a:spcPct val="100000"/>
              </a:lnSpc>
              <a:spcBef>
                <a:spcPts val="1001"/>
              </a:spcBef>
            </a:pPr>
            <a:r>
              <a:rPr lang="cs-CZ" sz="1800" b="0" strike="noStrike" spc="-1">
                <a:solidFill>
                  <a:srgbClr val="404040"/>
                </a:solidFill>
                <a:latin typeface="Trebuchet MS"/>
              </a:rPr>
              <a:t>j)  srha laločnatá</a:t>
            </a:r>
          </a:p>
          <a:p>
            <a:pPr marL="45720">
              <a:lnSpc>
                <a:spcPct val="100000"/>
              </a:lnSpc>
              <a:spcBef>
                <a:spcPts val="1001"/>
              </a:spcBef>
            </a:pPr>
            <a:r>
              <a:rPr lang="cs-CZ" sz="1800" b="0" strike="noStrike" spc="-1">
                <a:solidFill>
                  <a:srgbClr val="404040"/>
                </a:solidFill>
                <a:latin typeface="Trebuchet MS"/>
              </a:rPr>
              <a:t>k) štírovník růžkatý</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TextShape 1"/>
          <p:cNvSpPr txBox="1"/>
          <p:nvPr/>
        </p:nvSpPr>
        <p:spPr>
          <a:xfrm>
            <a:off x="1341000" y="609600"/>
            <a:ext cx="9509400" cy="625642"/>
          </a:xfrm>
          <a:prstGeom prst="rect">
            <a:avLst/>
          </a:prstGeom>
          <a:noFill/>
          <a:ln>
            <a:noFill/>
          </a:ln>
        </p:spPr>
        <p:txBody>
          <a:bodyPr>
            <a:normAutofit fontScale="88500"/>
          </a:bodyPr>
          <a:lstStyle/>
          <a:p>
            <a:pPr algn="ctr">
              <a:lnSpc>
                <a:spcPct val="100000"/>
              </a:lnSpc>
            </a:pPr>
            <a:r>
              <a:rPr lang="cs-CZ" sz="3600" b="1" strike="noStrike" spc="-1" dirty="0">
                <a:solidFill>
                  <a:srgbClr val="C00000"/>
                </a:solidFill>
                <a:latin typeface="Trebuchet MS"/>
              </a:rPr>
              <a:t>Plochy s plodinami poutajícími vzdušný dusík</a:t>
            </a:r>
            <a:endParaRPr lang="cs-CZ" sz="3600" b="0" strike="noStrike" spc="-1" dirty="0">
              <a:solidFill>
                <a:srgbClr val="000000"/>
              </a:solidFill>
              <a:latin typeface="Trebuchet MS"/>
            </a:endParaRPr>
          </a:p>
        </p:txBody>
      </p:sp>
      <p:sp>
        <p:nvSpPr>
          <p:cNvPr id="494" name="TextShape 2"/>
          <p:cNvSpPr txBox="1"/>
          <p:nvPr/>
        </p:nvSpPr>
        <p:spPr>
          <a:xfrm>
            <a:off x="1018080" y="991800"/>
            <a:ext cx="10135800" cy="5428800"/>
          </a:xfrm>
          <a:prstGeom prst="rect">
            <a:avLst/>
          </a:prstGeom>
          <a:noFill/>
          <a:ln>
            <a:noFill/>
          </a:ln>
        </p:spPr>
        <p:txBody>
          <a:bodyPr>
            <a:normAutofit/>
          </a:bodyPr>
          <a:lstStyle/>
          <a:p>
            <a:pPr marL="45720">
              <a:lnSpc>
                <a:spcPct val="100000"/>
              </a:lnSpc>
              <a:spcBef>
                <a:spcPts val="1001"/>
              </a:spcBef>
            </a:pPr>
            <a:endParaRPr lang="cs-CZ" sz="1800" b="0" strike="noStrike" spc="-1" dirty="0">
              <a:solidFill>
                <a:srgbClr val="404040"/>
              </a:solidFill>
              <a:latin typeface="Trebuchet MS"/>
            </a:endParaRPr>
          </a:p>
          <a:p>
            <a:pPr marL="45720">
              <a:lnSpc>
                <a:spcPct val="100000"/>
              </a:lnSpc>
              <a:spcBef>
                <a:spcPts val="1001"/>
              </a:spcBef>
            </a:pPr>
            <a:r>
              <a:rPr lang="cs-CZ" sz="1800" b="1" strike="noStrike" spc="-1" dirty="0">
                <a:solidFill>
                  <a:srgbClr val="404040"/>
                </a:solidFill>
                <a:latin typeface="Trebuchet MS"/>
              </a:rPr>
              <a:t>Váhový koeficient 1,0</a:t>
            </a:r>
            <a:endParaRPr lang="cs-CZ" sz="18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charset="2"/>
              <a:buChar char=""/>
            </a:pPr>
            <a:r>
              <a:rPr lang="cs-CZ" sz="1800" b="0" strike="noStrike" spc="-1" dirty="0">
                <a:solidFill>
                  <a:srgbClr val="404040"/>
                </a:solidFill>
                <a:latin typeface="Trebuchet MS"/>
              </a:rPr>
              <a:t>Cizrna, čičorka, čočka, fazol, hrách (vč. pelušky), hrachor, jestřabina, jetel, komonice, kozinec, lupina, pískavice, ptačí noha, sója (pozor na SEO a MEO), štírovník, tolice, vč. vojtěšky, úročník, vikev, bob (pozor na SEO a MEO), vičenec.</a:t>
            </a:r>
          </a:p>
          <a:p>
            <a:pPr marL="343080" indent="-342720">
              <a:lnSpc>
                <a:spcPct val="100000"/>
              </a:lnSpc>
              <a:spcBef>
                <a:spcPts val="1001"/>
              </a:spcBef>
              <a:buClr>
                <a:srgbClr val="90C226"/>
              </a:buClr>
              <a:buSzPct val="80000"/>
              <a:buFont typeface="Wingdings" charset="2"/>
              <a:buChar char=""/>
            </a:pPr>
            <a:r>
              <a:rPr lang="cs-CZ" sz="1800" b="0" strike="noStrike" spc="-1" dirty="0">
                <a:solidFill>
                  <a:srgbClr val="404040"/>
                </a:solidFill>
                <a:latin typeface="Trebuchet MS"/>
              </a:rPr>
              <a:t>Pokud jsou plodiny ve směsi, musí být zastoupeny plodiny poutající vzdušný dusík z více než 50 % (kontrola na místě).</a:t>
            </a:r>
          </a:p>
          <a:p>
            <a:pPr marL="343080" indent="-342720">
              <a:lnSpc>
                <a:spcPct val="100000"/>
              </a:lnSpc>
              <a:spcBef>
                <a:spcPts val="1001"/>
              </a:spcBef>
              <a:buClr>
                <a:srgbClr val="90C226"/>
              </a:buClr>
              <a:buSzPct val="80000"/>
              <a:buFont typeface="Wingdings" charset="2"/>
              <a:buChar char=""/>
            </a:pPr>
            <a:r>
              <a:rPr lang="cs-CZ" sz="1800" b="0" strike="noStrike" spc="-1" dirty="0">
                <a:solidFill>
                  <a:srgbClr val="404040"/>
                </a:solidFill>
                <a:latin typeface="Trebuchet MS"/>
              </a:rPr>
              <a:t>Na DPB nebo jeho části bude porost nebo posklizňové zbytky, minimálně v období od 01.06. do 15.07. (kontrola na místě).</a:t>
            </a:r>
          </a:p>
          <a:p>
            <a:pPr marL="343080" indent="-342720">
              <a:lnSpc>
                <a:spcPct val="100000"/>
              </a:lnSpc>
              <a:spcBef>
                <a:spcPts val="1001"/>
              </a:spcBef>
              <a:buClr>
                <a:srgbClr val="90C226"/>
              </a:buClr>
              <a:buSzPct val="80000"/>
              <a:buFont typeface="Wingdings" charset="2"/>
              <a:buChar char=""/>
            </a:pPr>
            <a:r>
              <a:rPr lang="cs-CZ" sz="1800" b="0" strike="noStrike" spc="-1" dirty="0">
                <a:solidFill>
                  <a:srgbClr val="404040"/>
                </a:solidFill>
                <a:latin typeface="Trebuchet MS"/>
              </a:rPr>
              <a:t>Na pozemku 31.10. zasetý ozim nebo ponechaný porost víceleté plodiny.</a:t>
            </a:r>
          </a:p>
          <a:p>
            <a:pPr marL="343080" indent="-342720">
              <a:lnSpc>
                <a:spcPct val="100000"/>
              </a:lnSpc>
              <a:spcBef>
                <a:spcPts val="1001"/>
              </a:spcBef>
              <a:buClr>
                <a:srgbClr val="90C226"/>
              </a:buClr>
              <a:buSzPct val="80000"/>
              <a:buFont typeface="Wingdings" charset="2"/>
              <a:buChar char=""/>
            </a:pPr>
            <a:r>
              <a:rPr lang="cs-CZ" sz="1800" b="0" strike="noStrike" spc="-1" dirty="0">
                <a:solidFill>
                  <a:srgbClr val="404040"/>
                </a:solidFill>
                <a:latin typeface="Trebuchet MS"/>
              </a:rPr>
              <a:t>Zákaz použití POR od zasetí do sklizně!!!!</a:t>
            </a:r>
          </a:p>
          <a:p>
            <a:pPr marL="343080" indent="-342720">
              <a:lnSpc>
                <a:spcPct val="100000"/>
              </a:lnSpc>
              <a:spcBef>
                <a:spcPts val="1001"/>
              </a:spcBef>
              <a:buClr>
                <a:srgbClr val="90C226"/>
              </a:buClr>
              <a:buSzPct val="80000"/>
              <a:buFont typeface="Wingdings" charset="2"/>
              <a:buChar char=""/>
            </a:pPr>
            <a:r>
              <a:rPr lang="cs-CZ" sz="1800" b="0" strike="noStrike" spc="-1" dirty="0">
                <a:solidFill>
                  <a:srgbClr val="404040"/>
                </a:solidFill>
                <a:latin typeface="Trebuchet MS"/>
              </a:rPr>
              <a:t>SZIF kontroluje evidenci použití POR + vlastní evidenci výsevu a sklizně.</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extShape 1"/>
          <p:cNvSpPr txBox="1"/>
          <p:nvPr/>
        </p:nvSpPr>
        <p:spPr>
          <a:xfrm>
            <a:off x="1341000" y="467280"/>
            <a:ext cx="9509400" cy="817560"/>
          </a:xfrm>
          <a:prstGeom prst="rect">
            <a:avLst/>
          </a:prstGeom>
          <a:noFill/>
          <a:ln>
            <a:noFill/>
          </a:ln>
        </p:spPr>
        <p:txBody>
          <a:bodyPr>
            <a:noAutofit/>
          </a:bodyPr>
          <a:lstStyle/>
          <a:p>
            <a:pPr algn="ctr">
              <a:lnSpc>
                <a:spcPct val="100000"/>
              </a:lnSpc>
            </a:pPr>
            <a:r>
              <a:rPr lang="cs-CZ" sz="3600" b="1" strike="noStrike" spc="-1" dirty="0">
                <a:solidFill>
                  <a:srgbClr val="2A5010"/>
                </a:solidFill>
                <a:latin typeface="Trebuchet MS"/>
              </a:rPr>
              <a:t>SPOLEČNÉ PODMÍNKY</a:t>
            </a:r>
            <a:endParaRPr lang="cs-CZ" sz="3600" b="0" strike="noStrike" spc="-1" dirty="0">
              <a:solidFill>
                <a:srgbClr val="000000"/>
              </a:solidFill>
              <a:latin typeface="Trebuchet MS"/>
            </a:endParaRPr>
          </a:p>
        </p:txBody>
      </p:sp>
      <p:sp>
        <p:nvSpPr>
          <p:cNvPr id="446" name="TextShape 2"/>
          <p:cNvSpPr txBox="1"/>
          <p:nvPr/>
        </p:nvSpPr>
        <p:spPr>
          <a:xfrm>
            <a:off x="1341000" y="1385424"/>
            <a:ext cx="9509400" cy="4631760"/>
          </a:xfrm>
          <a:prstGeom prst="rect">
            <a:avLst/>
          </a:prstGeom>
          <a:noFill/>
          <a:ln>
            <a:noFill/>
          </a:ln>
        </p:spPr>
        <p:txBody>
          <a:bodyPr>
            <a:normAutofit/>
          </a:bodyPr>
          <a:lstStyle/>
          <a:p>
            <a:pPr marL="343080" indent="-342720">
              <a:lnSpc>
                <a:spcPct val="100000"/>
              </a:lnSpc>
              <a:spcBef>
                <a:spcPts val="1001"/>
              </a:spcBef>
              <a:buClr>
                <a:srgbClr val="90C226"/>
              </a:buClr>
              <a:buSzPct val="80000"/>
              <a:buFont typeface="Wingdings" charset="2"/>
              <a:buChar char=""/>
            </a:pPr>
            <a:endParaRPr lang="cs-CZ" sz="28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charset="2"/>
              <a:buChar char=""/>
            </a:pPr>
            <a:endParaRPr lang="cs-CZ" sz="2800" spc="-1" dirty="0">
              <a:solidFill>
                <a:srgbClr val="404040"/>
              </a:solidFill>
              <a:latin typeface="Trebuchet MS"/>
            </a:endParaRPr>
          </a:p>
          <a:p>
            <a:pPr marL="343080" indent="-342720">
              <a:lnSpc>
                <a:spcPct val="100000"/>
              </a:lnSpc>
              <a:spcBef>
                <a:spcPts val="1001"/>
              </a:spcBef>
              <a:buClr>
                <a:srgbClr val="90C226"/>
              </a:buClr>
              <a:buSzPct val="80000"/>
              <a:buFont typeface="Wingdings" charset="2"/>
              <a:buChar char=""/>
            </a:pPr>
            <a:r>
              <a:rPr lang="cs-CZ" sz="2800" b="0" strike="noStrike" spc="-1" dirty="0">
                <a:solidFill>
                  <a:srgbClr val="404040"/>
                </a:solidFill>
                <a:latin typeface="Trebuchet MS"/>
              </a:rPr>
              <a:t>1. Deklarace veškeré zemědělské půdy</a:t>
            </a:r>
          </a:p>
          <a:p>
            <a:pPr marL="343080" indent="-342720">
              <a:lnSpc>
                <a:spcPct val="100000"/>
              </a:lnSpc>
              <a:spcBef>
                <a:spcPts val="1001"/>
              </a:spcBef>
              <a:buClr>
                <a:srgbClr val="90C226"/>
              </a:buClr>
              <a:buSzPct val="80000"/>
              <a:buFont typeface="Wingdings" charset="2"/>
              <a:buChar char=""/>
            </a:pPr>
            <a:r>
              <a:rPr lang="cs-CZ" sz="2800" spc="-1" dirty="0">
                <a:solidFill>
                  <a:srgbClr val="404040"/>
                </a:solidFill>
                <a:latin typeface="Trebuchet MS"/>
              </a:rPr>
              <a:t>2. Deklarace biomasy</a:t>
            </a:r>
          </a:p>
          <a:p>
            <a:pPr marL="343080" indent="-342720">
              <a:lnSpc>
                <a:spcPct val="100000"/>
              </a:lnSpc>
              <a:spcBef>
                <a:spcPts val="1001"/>
              </a:spcBef>
              <a:buClr>
                <a:srgbClr val="90C226"/>
              </a:buClr>
              <a:buSzPct val="80000"/>
              <a:buFont typeface="Wingdings" charset="2"/>
              <a:buChar char=""/>
            </a:pPr>
            <a:r>
              <a:rPr lang="cs-CZ" sz="2800" b="0" strike="noStrike" spc="-1" dirty="0">
                <a:solidFill>
                  <a:srgbClr val="404040"/>
                </a:solidFill>
                <a:latin typeface="Trebuchet MS"/>
              </a:rPr>
              <a:t>3. </a:t>
            </a:r>
            <a:r>
              <a:rPr lang="cs-CZ" sz="2800" b="0" strike="noStrike" spc="-1" dirty="0">
                <a:latin typeface="Trebuchet MS"/>
              </a:rPr>
              <a:t>Zákres do mapy DPB a zákresy plodin</a:t>
            </a:r>
          </a:p>
          <a:p>
            <a:pPr marL="343080" indent="-342720">
              <a:lnSpc>
                <a:spcPct val="100000"/>
              </a:lnSpc>
              <a:spcBef>
                <a:spcPts val="1001"/>
              </a:spcBef>
              <a:buClr>
                <a:srgbClr val="90C226"/>
              </a:buClr>
              <a:buSzPct val="80000"/>
              <a:buFont typeface="Wingdings" charset="2"/>
              <a:buChar char=""/>
            </a:pPr>
            <a:r>
              <a:rPr lang="cs-CZ" sz="2800" spc="-1" dirty="0">
                <a:latin typeface="Trebuchet MS"/>
              </a:rPr>
              <a:t>5. Podmíněnost plateb CC (NV 48/2017Sb.) </a:t>
            </a:r>
            <a:endParaRPr lang="cs-CZ" sz="2800" b="0" strike="noStrike" spc="-1" dirty="0">
              <a:latin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5" name="TextShape 1"/>
          <p:cNvSpPr txBox="1"/>
          <p:nvPr/>
        </p:nvSpPr>
        <p:spPr>
          <a:xfrm>
            <a:off x="1341000" y="689810"/>
            <a:ext cx="9509400" cy="593557"/>
          </a:xfrm>
          <a:prstGeom prst="rect">
            <a:avLst/>
          </a:prstGeom>
          <a:noFill/>
          <a:ln>
            <a:noFill/>
          </a:ln>
        </p:spPr>
        <p:txBody>
          <a:bodyPr>
            <a:normAutofit lnSpcReduction="10000"/>
          </a:bodyPr>
          <a:lstStyle/>
          <a:p>
            <a:pPr algn="ctr">
              <a:lnSpc>
                <a:spcPct val="100000"/>
              </a:lnSpc>
            </a:pPr>
            <a:r>
              <a:rPr lang="cs-CZ" sz="3600" b="1" strike="noStrike" spc="-1" dirty="0">
                <a:solidFill>
                  <a:srgbClr val="C00000"/>
                </a:solidFill>
                <a:latin typeface="Trebuchet MS"/>
              </a:rPr>
              <a:t>ČASTÉ CHYBY V PŘÍMÝCH PLATBÁCH</a:t>
            </a:r>
            <a:endParaRPr lang="cs-CZ" sz="3600" b="0" strike="noStrike" spc="-1" dirty="0">
              <a:solidFill>
                <a:srgbClr val="000000"/>
              </a:solidFill>
              <a:latin typeface="Trebuchet MS"/>
            </a:endParaRPr>
          </a:p>
        </p:txBody>
      </p:sp>
      <p:sp>
        <p:nvSpPr>
          <p:cNvPr id="496" name="TextShape 2"/>
          <p:cNvSpPr txBox="1"/>
          <p:nvPr/>
        </p:nvSpPr>
        <p:spPr>
          <a:xfrm>
            <a:off x="1101584" y="1283367"/>
            <a:ext cx="9509400" cy="5196946"/>
          </a:xfrm>
          <a:prstGeom prst="rect">
            <a:avLst/>
          </a:prstGeom>
          <a:noFill/>
          <a:ln>
            <a:noFill/>
          </a:ln>
        </p:spPr>
        <p:txBody>
          <a:bodyPr>
            <a:noAutofit/>
          </a:bodyPr>
          <a:lstStyle/>
          <a:p>
            <a:pPr marL="45720">
              <a:lnSpc>
                <a:spcPct val="100000"/>
              </a:lnSpc>
              <a:spcBef>
                <a:spcPts val="1001"/>
              </a:spcBef>
            </a:pPr>
            <a:r>
              <a:rPr lang="cs-CZ" sz="2400" b="1" strike="noStrike" spc="-1" dirty="0">
                <a:latin typeface="Trebuchet MS"/>
              </a:rPr>
              <a:t>SAPS</a:t>
            </a:r>
          </a:p>
          <a:p>
            <a:pPr marL="1143000" lvl="2" indent="-22824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Změny nastávají až následují den</a:t>
            </a:r>
          </a:p>
          <a:p>
            <a:pPr marL="1143000" lvl="2" indent="-22824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Včasné podávání změnové žádosti – změna v LPIS nestačí</a:t>
            </a:r>
          </a:p>
          <a:p>
            <a:pPr marL="1143000" lvl="2" indent="-228240">
              <a:lnSpc>
                <a:spcPct val="100000"/>
              </a:lnSpc>
              <a:spcBef>
                <a:spcPts val="1001"/>
              </a:spcBef>
              <a:buClr>
                <a:srgbClr val="90C226"/>
              </a:buClr>
              <a:buSzPct val="80000"/>
              <a:buFont typeface="Wingdings 3" charset="2"/>
              <a:buChar char=""/>
            </a:pPr>
            <a:r>
              <a:rPr lang="cs-CZ" sz="2400" spc="-1" dirty="0">
                <a:solidFill>
                  <a:srgbClr val="404040"/>
                </a:solidFill>
                <a:latin typeface="Trebuchet MS"/>
              </a:rPr>
              <a:t>Ohlášení vyšší moci – před ohlášením/provedením kontroly</a:t>
            </a:r>
            <a:endParaRPr lang="cs-CZ" sz="2400" b="0" strike="noStrike" spc="-1" dirty="0">
              <a:solidFill>
                <a:srgbClr val="404040"/>
              </a:solidFill>
              <a:latin typeface="Trebuchet MS"/>
            </a:endParaRPr>
          </a:p>
          <a:p>
            <a:pPr marL="1143000" lvl="2" indent="-22824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Soulad evidované kultury se stavem pozemku</a:t>
            </a:r>
          </a:p>
          <a:p>
            <a:pPr marL="1143000" lvl="2" indent="-228240">
              <a:lnSpc>
                <a:spcPct val="100000"/>
              </a:lnSpc>
              <a:spcBef>
                <a:spcPts val="1001"/>
              </a:spcBef>
              <a:buClr>
                <a:srgbClr val="90C226"/>
              </a:buClr>
              <a:buSzPct val="80000"/>
              <a:buFont typeface="Wingdings 3" charset="2"/>
              <a:buChar char=""/>
            </a:pPr>
            <a:r>
              <a:rPr lang="cs-CZ" sz="2400" spc="-1" dirty="0">
                <a:solidFill>
                  <a:srgbClr val="404040"/>
                </a:solidFill>
                <a:latin typeface="Trebuchet MS"/>
              </a:rPr>
              <a:t>Zaplevelení, náletové dřeviny</a:t>
            </a:r>
            <a:endParaRPr lang="cs-CZ" sz="2400" b="0" strike="noStrike" spc="-1" dirty="0">
              <a:solidFill>
                <a:srgbClr val="404040"/>
              </a:solidFill>
              <a:latin typeface="Trebuchet MS"/>
            </a:endParaRPr>
          </a:p>
          <a:p>
            <a:pPr marL="1143000" lvl="2" indent="-22824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Dlouhodobě neobhospodařované plochy</a:t>
            </a:r>
          </a:p>
          <a:p>
            <a:pPr marL="1143000" lvl="2" indent="-22824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Seč s odklizem biomasy z pozemku / pastva</a:t>
            </a:r>
          </a:p>
          <a:p>
            <a:pPr marL="1143000" lvl="2" indent="-228240">
              <a:lnSpc>
                <a:spcPct val="100000"/>
              </a:lnSpc>
              <a:spcBef>
                <a:spcPts val="1001"/>
              </a:spcBef>
              <a:buClr>
                <a:srgbClr val="90C226"/>
              </a:buClr>
              <a:buSzPct val="80000"/>
              <a:buFont typeface="Wingdings 3" charset="2"/>
              <a:buChar char=""/>
            </a:pPr>
            <a:r>
              <a:rPr lang="cs-CZ" sz="2400" b="0" strike="noStrike" spc="-1" dirty="0">
                <a:solidFill>
                  <a:srgbClr val="404040"/>
                </a:solidFill>
                <a:latin typeface="Trebuchet MS"/>
              </a:rPr>
              <a:t>Identifikace pozemku – pozemky bez vytyčených hranic</a:t>
            </a:r>
          </a:p>
          <a:p>
            <a:pPr marL="1143000" lvl="2" indent="-228240">
              <a:lnSpc>
                <a:spcPct val="100000"/>
              </a:lnSpc>
              <a:spcBef>
                <a:spcPts val="1001"/>
              </a:spcBef>
              <a:buClr>
                <a:srgbClr val="90C226"/>
              </a:buClr>
              <a:buSzPct val="80000"/>
              <a:buFont typeface="Wingdings 3" charset="2"/>
              <a:buChar char=""/>
            </a:pPr>
            <a:r>
              <a:rPr lang="cs-CZ" sz="2400" spc="-1" dirty="0">
                <a:solidFill>
                  <a:srgbClr val="404040"/>
                </a:solidFill>
                <a:latin typeface="Trebuchet MS"/>
              </a:rPr>
              <a:t>Změny v užívání před 31. 8.</a:t>
            </a:r>
            <a:endParaRPr lang="cs-CZ" sz="2400" b="0" strike="noStrike" spc="-1" dirty="0">
              <a:solidFill>
                <a:srgbClr val="404040"/>
              </a:solidFill>
              <a:latin typeface="Trebuchet M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ADD5C26-BB55-44EE-B806-CED2287C2499}"/>
              </a:ext>
            </a:extLst>
          </p:cNvPr>
          <p:cNvSpPr>
            <a:spLocks noGrp="1"/>
          </p:cNvSpPr>
          <p:nvPr>
            <p:ph type="title"/>
          </p:nvPr>
        </p:nvSpPr>
        <p:spPr>
          <a:xfrm>
            <a:off x="1143000" y="298174"/>
            <a:ext cx="9875520" cy="1182756"/>
          </a:xfrm>
        </p:spPr>
        <p:txBody>
          <a:bodyPr>
            <a:normAutofit fontScale="90000"/>
          </a:bodyPr>
          <a:lstStyle/>
          <a:p>
            <a:r>
              <a:rPr lang="cs-CZ" b="1" dirty="0">
                <a:solidFill>
                  <a:schemeClr val="accent2"/>
                </a:solidFill>
              </a:rPr>
              <a:t>ČASTÉ CHYBY V PŘÍMÝCH PLATBÁCH</a:t>
            </a:r>
            <a:r>
              <a:rPr lang="cs-CZ" dirty="0"/>
              <a:t/>
            </a:r>
            <a:br>
              <a:rPr lang="cs-CZ" dirty="0"/>
            </a:br>
            <a:endParaRPr lang="cs-CZ" dirty="0"/>
          </a:p>
        </p:txBody>
      </p:sp>
      <p:sp>
        <p:nvSpPr>
          <p:cNvPr id="3" name="Zástupný obsah 2">
            <a:extLst>
              <a:ext uri="{FF2B5EF4-FFF2-40B4-BE49-F238E27FC236}">
                <a16:creationId xmlns:a16="http://schemas.microsoft.com/office/drawing/2014/main" xmlns="" id="{B9ED7683-2AF0-4154-A22F-933762FFE8F5}"/>
              </a:ext>
            </a:extLst>
          </p:cNvPr>
          <p:cNvSpPr>
            <a:spLocks noGrp="1"/>
          </p:cNvSpPr>
          <p:nvPr>
            <p:ph idx="1"/>
          </p:nvPr>
        </p:nvSpPr>
        <p:spPr>
          <a:xfrm>
            <a:off x="1143000" y="1123121"/>
            <a:ext cx="9872871" cy="5267739"/>
          </a:xfrm>
        </p:spPr>
        <p:txBody>
          <a:bodyPr>
            <a:normAutofit/>
          </a:bodyPr>
          <a:lstStyle/>
          <a:p>
            <a:pPr marL="45720" indent="0">
              <a:buNone/>
            </a:pPr>
            <a:r>
              <a:rPr lang="cs-CZ" sz="2800" b="1" dirty="0">
                <a:solidFill>
                  <a:schemeClr val="tx1"/>
                </a:solidFill>
              </a:rPr>
              <a:t>GREENING</a:t>
            </a:r>
          </a:p>
          <a:p>
            <a:pPr lvl="1"/>
            <a:endParaRPr lang="cs-CZ" sz="2600" b="1" dirty="0">
              <a:solidFill>
                <a:schemeClr val="tx1"/>
              </a:solidFill>
            </a:endParaRPr>
          </a:p>
          <a:p>
            <a:pPr lvl="1">
              <a:buFont typeface="Wingdings" panose="05000000000000000000" pitchFamily="2" charset="2"/>
              <a:buChar char="Ø"/>
            </a:pPr>
            <a:r>
              <a:rPr lang="cs-CZ" sz="2600" b="1" dirty="0">
                <a:solidFill>
                  <a:schemeClr val="tx1"/>
                </a:solidFill>
              </a:rPr>
              <a:t>  Rozorání ECP – zvláštní vrstva v LPIS</a:t>
            </a:r>
          </a:p>
          <a:p>
            <a:pPr lvl="1">
              <a:buFont typeface="Wingdings" panose="05000000000000000000" pitchFamily="2" charset="2"/>
              <a:buChar char="Ø"/>
            </a:pPr>
            <a:r>
              <a:rPr lang="cs-CZ" sz="2600" b="1" dirty="0">
                <a:solidFill>
                  <a:schemeClr val="tx1"/>
                </a:solidFill>
              </a:rPr>
              <a:t>  Diverzifikace – chybná deklarace plodin</a:t>
            </a:r>
          </a:p>
          <a:p>
            <a:pPr lvl="1">
              <a:buFont typeface="Wingdings" panose="05000000000000000000" pitchFamily="2" charset="2"/>
              <a:buChar char="Ø"/>
            </a:pPr>
            <a:r>
              <a:rPr lang="cs-CZ" sz="2600" b="1" dirty="0">
                <a:solidFill>
                  <a:schemeClr val="tx1"/>
                </a:solidFill>
              </a:rPr>
              <a:t>  Nedodržení kontrolních období u EFA, změny v užívání</a:t>
            </a:r>
          </a:p>
          <a:p>
            <a:pPr lvl="1">
              <a:buFont typeface="Wingdings" panose="05000000000000000000" pitchFamily="2" charset="2"/>
              <a:buChar char="Ø"/>
            </a:pPr>
            <a:r>
              <a:rPr lang="cs-CZ" sz="2600" b="1" dirty="0">
                <a:solidFill>
                  <a:schemeClr val="tx1"/>
                </a:solidFill>
              </a:rPr>
              <a:t>  Nedodržení podílu </a:t>
            </a:r>
            <a:r>
              <a:rPr lang="cs-CZ" sz="2600" b="1" dirty="0" err="1">
                <a:solidFill>
                  <a:schemeClr val="tx1"/>
                </a:solidFill>
              </a:rPr>
              <a:t>smědi</a:t>
            </a:r>
            <a:r>
              <a:rPr lang="cs-CZ" sz="2600" b="1" dirty="0">
                <a:solidFill>
                  <a:schemeClr val="tx1"/>
                </a:solidFill>
              </a:rPr>
              <a:t> u meziplodin</a:t>
            </a:r>
          </a:p>
          <a:p>
            <a:pPr marL="274320" lvl="1" indent="0">
              <a:buNone/>
            </a:pPr>
            <a:r>
              <a:rPr lang="cs-CZ" sz="2600" b="1" dirty="0">
                <a:solidFill>
                  <a:srgbClr val="FF0000"/>
                </a:solidFill>
              </a:rPr>
              <a:t>POZOR!</a:t>
            </a:r>
          </a:p>
          <a:p>
            <a:pPr lvl="1">
              <a:buFont typeface="Wingdings" panose="05000000000000000000" pitchFamily="2" charset="2"/>
              <a:buChar char="q"/>
            </a:pPr>
            <a:r>
              <a:rPr lang="cs-CZ" sz="2600" dirty="0">
                <a:solidFill>
                  <a:schemeClr val="tx1"/>
                </a:solidFill>
              </a:rPr>
              <a:t>  Včas podat změnovou žádost – meziplodiny letní/zimní</a:t>
            </a:r>
          </a:p>
          <a:p>
            <a:pPr lvl="1">
              <a:buFont typeface="Wingdings" panose="05000000000000000000" pitchFamily="2" charset="2"/>
              <a:buChar char="q"/>
            </a:pPr>
            <a:r>
              <a:rPr lang="cs-CZ" sz="2600" dirty="0">
                <a:solidFill>
                  <a:schemeClr val="tx1"/>
                </a:solidFill>
              </a:rPr>
              <a:t>  Zákaz POR na plochách s dusík vázajícími plodinami a  meziplodinami – odlišné pojetí</a:t>
            </a:r>
          </a:p>
          <a:p>
            <a:pPr marL="274320" lvl="1" indent="0">
              <a:buNone/>
            </a:pPr>
            <a:r>
              <a:rPr lang="cs-CZ" sz="2600" dirty="0">
                <a:solidFill>
                  <a:schemeClr val="tx1"/>
                </a:solidFill>
              </a:rPr>
              <a:t>		meziplodiny – kontrolní období</a:t>
            </a:r>
          </a:p>
          <a:p>
            <a:pPr marL="274320" lvl="1" indent="0">
              <a:buNone/>
            </a:pPr>
            <a:r>
              <a:rPr lang="cs-CZ" sz="2600" dirty="0">
                <a:solidFill>
                  <a:schemeClr val="tx1"/>
                </a:solidFill>
              </a:rPr>
              <a:t>                       dusík vázající plodiny – vegetační období</a:t>
            </a:r>
          </a:p>
        </p:txBody>
      </p:sp>
    </p:spTree>
    <p:extLst>
      <p:ext uri="{BB962C8B-B14F-4D97-AF65-F5344CB8AC3E}">
        <p14:creationId xmlns:p14="http://schemas.microsoft.com/office/powerpoint/2010/main" val="2673741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B185520-AD2E-48E7-82E5-0CB553506236}"/>
              </a:ext>
            </a:extLst>
          </p:cNvPr>
          <p:cNvSpPr>
            <a:spLocks noGrp="1"/>
          </p:cNvSpPr>
          <p:nvPr>
            <p:ph type="title"/>
          </p:nvPr>
        </p:nvSpPr>
        <p:spPr>
          <a:xfrm>
            <a:off x="1143000" y="268358"/>
            <a:ext cx="9875520" cy="566529"/>
          </a:xfrm>
        </p:spPr>
        <p:txBody>
          <a:bodyPr>
            <a:normAutofit fontScale="90000"/>
          </a:bodyPr>
          <a:lstStyle/>
          <a:p>
            <a:pPr algn="ctr"/>
            <a:r>
              <a:rPr lang="cs-CZ" b="1" dirty="0"/>
              <a:t>Přímé platby – časté chyby</a:t>
            </a:r>
          </a:p>
        </p:txBody>
      </p:sp>
      <p:sp>
        <p:nvSpPr>
          <p:cNvPr id="3" name="Zástupný obsah 2">
            <a:extLst>
              <a:ext uri="{FF2B5EF4-FFF2-40B4-BE49-F238E27FC236}">
                <a16:creationId xmlns:a16="http://schemas.microsoft.com/office/drawing/2014/main" xmlns="" id="{BF9FF0EF-8D66-4822-9C73-DD13AF45C862}"/>
              </a:ext>
            </a:extLst>
          </p:cNvPr>
          <p:cNvSpPr>
            <a:spLocks noGrp="1"/>
          </p:cNvSpPr>
          <p:nvPr>
            <p:ph idx="1"/>
          </p:nvPr>
        </p:nvSpPr>
        <p:spPr>
          <a:xfrm>
            <a:off x="795130" y="1043610"/>
            <a:ext cx="10903227" cy="5052390"/>
          </a:xfrm>
        </p:spPr>
        <p:txBody>
          <a:bodyPr>
            <a:normAutofit/>
          </a:bodyPr>
          <a:lstStyle/>
          <a:p>
            <a:pPr marL="45720" indent="0">
              <a:buNone/>
            </a:pPr>
            <a:r>
              <a:rPr lang="cs-CZ" sz="2800" b="1" dirty="0">
                <a:solidFill>
                  <a:schemeClr val="tx1"/>
                </a:solidFill>
              </a:rPr>
              <a:t>VCS – podpora citlivých sektorů</a:t>
            </a:r>
          </a:p>
          <a:p>
            <a:pPr>
              <a:buFont typeface="Wingdings" panose="05000000000000000000" pitchFamily="2" charset="2"/>
              <a:buChar char="v"/>
            </a:pPr>
            <a:r>
              <a:rPr lang="cs-CZ" sz="2800" b="1" dirty="0">
                <a:solidFill>
                  <a:schemeClr val="tx1"/>
                </a:solidFill>
              </a:rPr>
              <a:t>	</a:t>
            </a:r>
            <a:r>
              <a:rPr lang="cs-CZ" sz="2800" dirty="0">
                <a:solidFill>
                  <a:schemeClr val="tx1"/>
                </a:solidFill>
              </a:rPr>
              <a:t>pozdní hlášení u zvířat</a:t>
            </a:r>
          </a:p>
          <a:p>
            <a:pPr>
              <a:buFont typeface="Wingdings" panose="05000000000000000000" pitchFamily="2" charset="2"/>
              <a:buChar char="v"/>
            </a:pPr>
            <a:r>
              <a:rPr lang="cs-CZ" sz="2800" dirty="0">
                <a:solidFill>
                  <a:schemeClr val="tx1"/>
                </a:solidFill>
              </a:rPr>
              <a:t>	nedodržení kontrolního období pro chov ovcí/koz</a:t>
            </a:r>
          </a:p>
          <a:p>
            <a:pPr>
              <a:buFont typeface="Wingdings" panose="05000000000000000000" pitchFamily="2" charset="2"/>
              <a:buChar char="v"/>
            </a:pPr>
            <a:r>
              <a:rPr lang="cs-CZ" sz="2800" dirty="0">
                <a:solidFill>
                  <a:schemeClr val="tx1"/>
                </a:solidFill>
              </a:rPr>
              <a:t>	nesplnění původu telete (stanovená plemena)</a:t>
            </a:r>
          </a:p>
          <a:p>
            <a:pPr>
              <a:buFont typeface="Wingdings" panose="05000000000000000000" pitchFamily="2" charset="2"/>
              <a:buChar char="v"/>
            </a:pPr>
            <a:r>
              <a:rPr lang="cs-CZ" sz="2800" dirty="0">
                <a:solidFill>
                  <a:schemeClr val="tx1"/>
                </a:solidFill>
              </a:rPr>
              <a:t>	pasení ovcí/koz mimo T žadatele</a:t>
            </a:r>
          </a:p>
          <a:p>
            <a:pPr>
              <a:buFont typeface="Wingdings" panose="05000000000000000000" pitchFamily="2" charset="2"/>
              <a:buChar char="v"/>
            </a:pPr>
            <a:r>
              <a:rPr lang="cs-CZ" sz="2800" dirty="0">
                <a:solidFill>
                  <a:schemeClr val="tx1"/>
                </a:solidFill>
              </a:rPr>
              <a:t>	nedostatečný výsevek/výsadba (nedodání faktur)</a:t>
            </a:r>
          </a:p>
          <a:p>
            <a:pPr>
              <a:buFont typeface="Wingdings" panose="05000000000000000000" pitchFamily="2" charset="2"/>
              <a:buChar char="v"/>
            </a:pPr>
            <a:r>
              <a:rPr lang="cs-CZ" sz="2800" dirty="0">
                <a:solidFill>
                  <a:schemeClr val="tx1"/>
                </a:solidFill>
              </a:rPr>
              <a:t>	nedodání potvrzení za prodej ovoce/</a:t>
            </a:r>
            <a:r>
              <a:rPr lang="cs-CZ" sz="2800" dirty="0" err="1">
                <a:solidFill>
                  <a:schemeClr val="tx1"/>
                </a:solidFill>
              </a:rPr>
              <a:t>dpodávku</a:t>
            </a:r>
            <a:r>
              <a:rPr lang="cs-CZ" sz="2800" dirty="0">
                <a:solidFill>
                  <a:schemeClr val="tx1"/>
                </a:solidFill>
              </a:rPr>
              <a:t> škrobu (až v lednu 	následujícího roku)</a:t>
            </a:r>
          </a:p>
        </p:txBody>
      </p:sp>
    </p:spTree>
    <p:extLst>
      <p:ext uri="{BB962C8B-B14F-4D97-AF65-F5344CB8AC3E}">
        <p14:creationId xmlns:p14="http://schemas.microsoft.com/office/powerpoint/2010/main" val="2168589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FC58ABA-B656-455B-BAE4-AB63FABC9A84}"/>
              </a:ext>
            </a:extLst>
          </p:cNvPr>
          <p:cNvSpPr>
            <a:spLocks noGrp="1"/>
          </p:cNvSpPr>
          <p:nvPr>
            <p:ph type="title"/>
          </p:nvPr>
        </p:nvSpPr>
        <p:spPr>
          <a:xfrm>
            <a:off x="646043" y="238540"/>
            <a:ext cx="10372477" cy="934278"/>
          </a:xfrm>
        </p:spPr>
        <p:txBody>
          <a:bodyPr>
            <a:normAutofit/>
          </a:bodyPr>
          <a:lstStyle/>
          <a:p>
            <a:pPr algn="ctr"/>
            <a:r>
              <a:rPr lang="cs-CZ" dirty="0"/>
              <a:t>Podmíněnost – časté chyby</a:t>
            </a:r>
          </a:p>
        </p:txBody>
      </p:sp>
      <p:sp>
        <p:nvSpPr>
          <p:cNvPr id="3" name="Zástupný obsah 2">
            <a:extLst>
              <a:ext uri="{FF2B5EF4-FFF2-40B4-BE49-F238E27FC236}">
                <a16:creationId xmlns:a16="http://schemas.microsoft.com/office/drawing/2014/main" xmlns="" id="{7697A11C-3EB9-4ECB-9D41-11AEDBD401B8}"/>
              </a:ext>
            </a:extLst>
          </p:cNvPr>
          <p:cNvSpPr>
            <a:spLocks noGrp="1"/>
          </p:cNvSpPr>
          <p:nvPr>
            <p:ph idx="1"/>
          </p:nvPr>
        </p:nvSpPr>
        <p:spPr>
          <a:xfrm>
            <a:off x="643396" y="1172818"/>
            <a:ext cx="10372476" cy="4923182"/>
          </a:xfrm>
        </p:spPr>
        <p:txBody>
          <a:bodyPr/>
          <a:lstStyle/>
          <a:p>
            <a:pPr marL="45720" indent="0">
              <a:buNone/>
            </a:pPr>
            <a:r>
              <a:rPr lang="cs-CZ" sz="2800" b="1" dirty="0">
                <a:solidFill>
                  <a:schemeClr val="tx1"/>
                </a:solidFill>
              </a:rPr>
              <a:t>PPH</a:t>
            </a:r>
          </a:p>
          <a:p>
            <a:pPr>
              <a:buFont typeface="Wingdings" panose="05000000000000000000" pitchFamily="2" charset="2"/>
              <a:buChar char="ü"/>
            </a:pPr>
            <a:r>
              <a:rPr lang="cs-CZ" dirty="0">
                <a:solidFill>
                  <a:schemeClr val="tx1"/>
                </a:solidFill>
              </a:rPr>
              <a:t>nedodržení řádného označení/včasného hlášení zvířat</a:t>
            </a:r>
          </a:p>
          <a:p>
            <a:pPr>
              <a:buFont typeface="Wingdings" panose="05000000000000000000" pitchFamily="2" charset="2"/>
              <a:buChar char="ü"/>
            </a:pPr>
            <a:r>
              <a:rPr lang="cs-CZ" dirty="0">
                <a:solidFill>
                  <a:schemeClr val="tx1"/>
                </a:solidFill>
              </a:rPr>
              <a:t>neplnění veterinárních požadavků</a:t>
            </a:r>
          </a:p>
          <a:p>
            <a:pPr>
              <a:buFont typeface="Wingdings" panose="05000000000000000000" pitchFamily="2" charset="2"/>
              <a:buChar char="ü"/>
            </a:pPr>
            <a:r>
              <a:rPr lang="cs-CZ" dirty="0">
                <a:solidFill>
                  <a:schemeClr val="tx1"/>
                </a:solidFill>
              </a:rPr>
              <a:t>nedodržení etikety při používání POR</a:t>
            </a:r>
          </a:p>
          <a:p>
            <a:pPr>
              <a:buFont typeface="Wingdings" panose="05000000000000000000" pitchFamily="2" charset="2"/>
              <a:buChar char="ü"/>
            </a:pPr>
            <a:endParaRPr lang="cs-CZ" dirty="0">
              <a:solidFill>
                <a:schemeClr val="tx1"/>
              </a:solidFill>
            </a:endParaRPr>
          </a:p>
          <a:p>
            <a:pPr>
              <a:buFont typeface="Wingdings" panose="05000000000000000000" pitchFamily="2" charset="2"/>
              <a:buChar char="ü"/>
            </a:pPr>
            <a:r>
              <a:rPr lang="cs-CZ" sz="2400" b="1" dirty="0">
                <a:solidFill>
                  <a:schemeClr val="tx1"/>
                </a:solidFill>
              </a:rPr>
              <a:t>DZES 5</a:t>
            </a:r>
          </a:p>
          <a:p>
            <a:pPr>
              <a:buFont typeface="Wingdings" panose="05000000000000000000" pitchFamily="2" charset="2"/>
              <a:buChar char="ü"/>
            </a:pPr>
            <a:r>
              <a:rPr lang="cs-CZ" dirty="0">
                <a:solidFill>
                  <a:schemeClr val="tx1"/>
                </a:solidFill>
              </a:rPr>
              <a:t>Nesplnění požadovaných </a:t>
            </a:r>
            <a:r>
              <a:rPr lang="cs-CZ" dirty="0" err="1">
                <a:solidFill>
                  <a:schemeClr val="tx1"/>
                </a:solidFill>
              </a:rPr>
              <a:t>půdoochranných</a:t>
            </a:r>
            <a:r>
              <a:rPr lang="cs-CZ" dirty="0">
                <a:solidFill>
                  <a:schemeClr val="tx1"/>
                </a:solidFill>
              </a:rPr>
              <a:t> technologií</a:t>
            </a:r>
          </a:p>
          <a:p>
            <a:pPr>
              <a:buFont typeface="Wingdings" panose="05000000000000000000" pitchFamily="2" charset="2"/>
              <a:buChar char="ü"/>
            </a:pPr>
            <a:r>
              <a:rPr lang="cs-CZ" dirty="0">
                <a:solidFill>
                  <a:schemeClr val="tx1"/>
                </a:solidFill>
              </a:rPr>
              <a:t>Obecné opomenutí</a:t>
            </a:r>
          </a:p>
          <a:p>
            <a:pPr>
              <a:buFont typeface="Wingdings" panose="05000000000000000000" pitchFamily="2" charset="2"/>
              <a:buChar char="ü"/>
            </a:pPr>
            <a:r>
              <a:rPr lang="cs-CZ" dirty="0">
                <a:solidFill>
                  <a:schemeClr val="tx1"/>
                </a:solidFill>
              </a:rPr>
              <a:t>Odchylky od vrstevnic</a:t>
            </a:r>
          </a:p>
          <a:p>
            <a:pPr>
              <a:buFont typeface="Wingdings" panose="05000000000000000000" pitchFamily="2" charset="2"/>
              <a:buChar char="ü"/>
            </a:pPr>
            <a:r>
              <a:rPr lang="cs-CZ" dirty="0">
                <a:solidFill>
                  <a:schemeClr val="tx1"/>
                </a:solidFill>
              </a:rPr>
              <a:t>Nedostatečný výskyt posklizňových zbytků</a:t>
            </a:r>
          </a:p>
        </p:txBody>
      </p:sp>
    </p:spTree>
    <p:extLst>
      <p:ext uri="{BB962C8B-B14F-4D97-AF65-F5344CB8AC3E}">
        <p14:creationId xmlns:p14="http://schemas.microsoft.com/office/powerpoint/2010/main" val="1287188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4183AF6-5776-4A7D-A999-D4467F4139E3}"/>
              </a:ext>
            </a:extLst>
          </p:cNvPr>
          <p:cNvSpPr>
            <a:spLocks noGrp="1"/>
          </p:cNvSpPr>
          <p:nvPr>
            <p:ph type="title"/>
          </p:nvPr>
        </p:nvSpPr>
        <p:spPr>
          <a:xfrm>
            <a:off x="1143000" y="298174"/>
            <a:ext cx="9875520" cy="665922"/>
          </a:xfrm>
        </p:spPr>
        <p:txBody>
          <a:bodyPr>
            <a:normAutofit fontScale="90000"/>
          </a:bodyPr>
          <a:lstStyle/>
          <a:p>
            <a:pPr algn="ctr"/>
            <a:r>
              <a:rPr lang="cs-CZ" dirty="0"/>
              <a:t>Podmíněnost – časté chyby</a:t>
            </a:r>
          </a:p>
        </p:txBody>
      </p:sp>
      <p:sp>
        <p:nvSpPr>
          <p:cNvPr id="3" name="Zástupný obsah 2">
            <a:extLst>
              <a:ext uri="{FF2B5EF4-FFF2-40B4-BE49-F238E27FC236}">
                <a16:creationId xmlns:a16="http://schemas.microsoft.com/office/drawing/2014/main" xmlns="" id="{21FD262D-2A87-49D8-9453-557DACE1D486}"/>
              </a:ext>
            </a:extLst>
          </p:cNvPr>
          <p:cNvSpPr>
            <a:spLocks noGrp="1"/>
          </p:cNvSpPr>
          <p:nvPr>
            <p:ph idx="1"/>
          </p:nvPr>
        </p:nvSpPr>
        <p:spPr>
          <a:xfrm>
            <a:off x="1143000" y="964096"/>
            <a:ext cx="9872871" cy="5595729"/>
          </a:xfrm>
        </p:spPr>
        <p:txBody>
          <a:bodyPr>
            <a:normAutofit/>
          </a:bodyPr>
          <a:lstStyle/>
          <a:p>
            <a:pPr marL="45720" indent="0">
              <a:buNone/>
            </a:pPr>
            <a:r>
              <a:rPr lang="cs-CZ" sz="2400" b="1" dirty="0">
                <a:solidFill>
                  <a:schemeClr val="tx1"/>
                </a:solidFill>
              </a:rPr>
              <a:t>DZES 7 – krajinné prvky</a:t>
            </a:r>
          </a:p>
          <a:p>
            <a:r>
              <a:rPr lang="cs-CZ" dirty="0">
                <a:solidFill>
                  <a:schemeClr val="tx1"/>
                </a:solidFill>
              </a:rPr>
              <a:t>Chybná evidence v LPIS – neodpovídá definici, tzn není způsobilou plochou</a:t>
            </a:r>
          </a:p>
          <a:p>
            <a:r>
              <a:rPr lang="cs-CZ" dirty="0">
                <a:solidFill>
                  <a:schemeClr val="tx1"/>
                </a:solidFill>
              </a:rPr>
              <a:t>Odstranění krajinného prvku bez předchozího souhlasu OOP</a:t>
            </a:r>
          </a:p>
          <a:p>
            <a:pPr marL="45720" indent="0">
              <a:buNone/>
            </a:pPr>
            <a:r>
              <a:rPr lang="cs-CZ" sz="2400" b="1" dirty="0">
                <a:solidFill>
                  <a:schemeClr val="tx1"/>
                </a:solidFill>
              </a:rPr>
              <a:t>DZES 5 g  -  omezení plochy plodiny na 30 ha</a:t>
            </a:r>
          </a:p>
          <a:p>
            <a:r>
              <a:rPr lang="cs-CZ" sz="2400" dirty="0">
                <a:solidFill>
                  <a:schemeClr val="tx1"/>
                </a:solidFill>
              </a:rPr>
              <a:t>Chyby v zákresu a deklaraci plodin, úzké pásy, </a:t>
            </a:r>
            <a:r>
              <a:rPr lang="cs-CZ" sz="2400" dirty="0" err="1">
                <a:solidFill>
                  <a:schemeClr val="tx1"/>
                </a:solidFill>
              </a:rPr>
              <a:t>jkchybná</a:t>
            </a:r>
            <a:r>
              <a:rPr lang="cs-CZ" sz="2400" dirty="0">
                <a:solidFill>
                  <a:schemeClr val="tx1"/>
                </a:solidFill>
              </a:rPr>
              <a:t> plodina na pásu</a:t>
            </a:r>
          </a:p>
          <a:p>
            <a:r>
              <a:rPr lang="cs-CZ" sz="2400" dirty="0">
                <a:solidFill>
                  <a:schemeClr val="tx1"/>
                </a:solidFill>
              </a:rPr>
              <a:t>Nesprávné rozdělování DPB</a:t>
            </a:r>
          </a:p>
          <a:p>
            <a:r>
              <a:rPr lang="cs-CZ" sz="2400" dirty="0">
                <a:solidFill>
                  <a:schemeClr val="tx1"/>
                </a:solidFill>
              </a:rPr>
              <a:t>Nezpůsobilý </a:t>
            </a:r>
            <a:r>
              <a:rPr lang="cs-CZ" sz="2400" dirty="0" err="1">
                <a:solidFill>
                  <a:schemeClr val="tx1"/>
                </a:solidFill>
              </a:rPr>
              <a:t>předělovací</a:t>
            </a:r>
            <a:r>
              <a:rPr lang="cs-CZ" sz="2400" dirty="0">
                <a:solidFill>
                  <a:schemeClr val="tx1"/>
                </a:solidFill>
              </a:rPr>
              <a:t> pás (plodina -  šíře)</a:t>
            </a:r>
          </a:p>
          <a:p>
            <a:r>
              <a:rPr lang="cs-CZ" sz="2400" dirty="0">
                <a:solidFill>
                  <a:schemeClr val="tx1"/>
                </a:solidFill>
              </a:rPr>
              <a:t>Chybné zákresy v žádosti</a:t>
            </a:r>
          </a:p>
          <a:p>
            <a:r>
              <a:rPr lang="cs-CZ" sz="2400" dirty="0">
                <a:solidFill>
                  <a:schemeClr val="tx1"/>
                </a:solidFill>
              </a:rPr>
              <a:t>Nedostatečná výměra </a:t>
            </a:r>
            <a:r>
              <a:rPr lang="cs-CZ" sz="2400" dirty="0" err="1">
                <a:solidFill>
                  <a:schemeClr val="tx1"/>
                </a:solidFill>
              </a:rPr>
              <a:t>biopásů</a:t>
            </a:r>
            <a:endParaRPr lang="cs-CZ" sz="2400" dirty="0">
              <a:solidFill>
                <a:schemeClr val="tx1"/>
              </a:solidFill>
            </a:endParaRPr>
          </a:p>
          <a:p>
            <a:pPr marL="45720" indent="0">
              <a:buNone/>
            </a:pPr>
            <a:r>
              <a:rPr lang="cs-CZ" sz="2400" b="1" dirty="0">
                <a:solidFill>
                  <a:srgbClr val="FF0000"/>
                </a:solidFill>
              </a:rPr>
              <a:t>POZOR</a:t>
            </a:r>
            <a:r>
              <a:rPr lang="cs-CZ" sz="2400" dirty="0">
                <a:solidFill>
                  <a:schemeClr val="tx1"/>
                </a:solidFill>
              </a:rPr>
              <a:t> – kontrola probíhá dle údajů v žádosti</a:t>
            </a:r>
          </a:p>
        </p:txBody>
      </p:sp>
    </p:spTree>
    <p:extLst>
      <p:ext uri="{BB962C8B-B14F-4D97-AF65-F5344CB8AC3E}">
        <p14:creationId xmlns:p14="http://schemas.microsoft.com/office/powerpoint/2010/main" val="4259534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43000" y="609600"/>
            <a:ext cx="9875520" cy="755492"/>
          </a:xfrm>
        </p:spPr>
        <p:txBody>
          <a:bodyPr>
            <a:normAutofit/>
          </a:bodyPr>
          <a:lstStyle/>
          <a:p>
            <a:r>
              <a:rPr lang="cs-CZ" dirty="0"/>
              <a:t>Jednotná žádost 2022 – Zákresy</a:t>
            </a:r>
          </a:p>
        </p:txBody>
      </p:sp>
      <p:sp>
        <p:nvSpPr>
          <p:cNvPr id="7" name="Zástupný symbol pro obsah 2"/>
          <p:cNvSpPr>
            <a:spLocks noGrp="1"/>
          </p:cNvSpPr>
          <p:nvPr>
            <p:ph idx="1"/>
          </p:nvPr>
        </p:nvSpPr>
        <p:spPr>
          <a:xfrm>
            <a:off x="811905" y="1365092"/>
            <a:ext cx="9875520" cy="4728204"/>
          </a:xfrm>
        </p:spPr>
        <p:txBody>
          <a:bodyPr>
            <a:normAutofit/>
          </a:bodyPr>
          <a:lstStyle/>
          <a:p>
            <a:pPr algn="just"/>
            <a:r>
              <a:rPr lang="cs-CZ" b="1" dirty="0"/>
              <a:t>Zákres je třeba provést vždy, pokud žadatel zakresluje na jednom DPB více než jednu plodinu nebo pokud nežádá na celou výměrou DPB</a:t>
            </a:r>
            <a:r>
              <a:rPr lang="cs-CZ" dirty="0"/>
              <a:t>. Pokud je zažádáno na celou výměru DPB, bude zákres vytvořen automaticky předtiskovou aplikací.</a:t>
            </a:r>
          </a:p>
          <a:p>
            <a:pPr algn="just"/>
            <a:r>
              <a:rPr lang="cs-CZ" b="1" dirty="0"/>
              <a:t>Je nastavena odchylka mezi zákresem a deklarovanou výměrou na 0,01 ha ve prospěch zákresu, tj. zákres může být max. o 0,01 ha vyšší!!</a:t>
            </a:r>
            <a:endParaRPr lang="cs-CZ" dirty="0"/>
          </a:p>
          <a:p>
            <a:pPr algn="just"/>
            <a:r>
              <a:rPr lang="cs-CZ" dirty="0"/>
              <a:t>V případě odchylky mezi zákresem a deklarovanou výměrou dojde k upozornění:</a:t>
            </a:r>
          </a:p>
          <a:p>
            <a:pPr algn="just"/>
            <a:r>
              <a:rPr lang="cs-CZ" dirty="0"/>
              <a:t>„</a:t>
            </a:r>
            <a:r>
              <a:rPr lang="cs-CZ" i="1" dirty="0">
                <a:solidFill>
                  <a:srgbClr val="FF0000"/>
                </a:solidFill>
              </a:rPr>
              <a:t>Odchylka mezi zákresem a deklarovanou výměrou je mimo toleranci. Upravte zákres nebo případně deklarovanou výměrou.</a:t>
            </a:r>
            <a:r>
              <a:rPr lang="cs-CZ" dirty="0"/>
              <a:t>“</a:t>
            </a:r>
          </a:p>
          <a:p>
            <a:pPr algn="just"/>
            <a:r>
              <a:rPr lang="cs-CZ" dirty="0"/>
              <a:t>		</a:t>
            </a:r>
            <a:r>
              <a:rPr lang="cs-CZ" b="1" dirty="0">
                <a:solidFill>
                  <a:srgbClr val="FF0000"/>
                </a:solidFill>
              </a:rPr>
              <a:t>CHYBNĚ</a:t>
            </a:r>
            <a:r>
              <a:rPr lang="cs-CZ" dirty="0"/>
              <a:t>			</a:t>
            </a:r>
            <a:r>
              <a:rPr lang="cs-CZ" b="1" dirty="0"/>
              <a:t>S</a:t>
            </a:r>
            <a:r>
              <a:rPr lang="cs-CZ" b="1" dirty="0">
                <a:solidFill>
                  <a:schemeClr val="accent6">
                    <a:lumMod val="50000"/>
                  </a:schemeClr>
                </a:solidFill>
              </a:rPr>
              <a:t>PRÁVNĚ</a:t>
            </a:r>
          </a:p>
        </p:txBody>
      </p:sp>
      <p:pic>
        <p:nvPicPr>
          <p:cNvPr id="2" name="Obrázek 1"/>
          <p:cNvPicPr>
            <a:picLocks noChangeAspect="1"/>
          </p:cNvPicPr>
          <p:nvPr/>
        </p:nvPicPr>
        <p:blipFill>
          <a:blip r:embed="rId3"/>
          <a:stretch>
            <a:fillRect/>
          </a:stretch>
        </p:blipFill>
        <p:spPr>
          <a:xfrm>
            <a:off x="1899916" y="4365105"/>
            <a:ext cx="4209164" cy="1611005"/>
          </a:xfrm>
          <a:prstGeom prst="rect">
            <a:avLst/>
          </a:prstGeom>
        </p:spPr>
      </p:pic>
      <p:pic>
        <p:nvPicPr>
          <p:cNvPr id="3" name="Obrázek 2"/>
          <p:cNvPicPr>
            <a:picLocks noChangeAspect="1"/>
          </p:cNvPicPr>
          <p:nvPr/>
        </p:nvPicPr>
        <p:blipFill>
          <a:blip r:embed="rId4"/>
          <a:stretch>
            <a:fillRect/>
          </a:stretch>
        </p:blipFill>
        <p:spPr>
          <a:xfrm>
            <a:off x="6232996" y="4365104"/>
            <a:ext cx="4209164" cy="1127324"/>
          </a:xfrm>
          <a:prstGeom prst="rect">
            <a:avLst/>
          </a:prstGeom>
        </p:spPr>
      </p:pic>
    </p:spTree>
    <p:extLst>
      <p:ext uri="{BB962C8B-B14F-4D97-AF65-F5344CB8AC3E}">
        <p14:creationId xmlns:p14="http://schemas.microsoft.com/office/powerpoint/2010/main" val="1709850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TextShape 1"/>
          <p:cNvSpPr txBox="1"/>
          <p:nvPr/>
        </p:nvSpPr>
        <p:spPr>
          <a:xfrm>
            <a:off x="1074821" y="352926"/>
            <a:ext cx="9930063" cy="705853"/>
          </a:xfrm>
          <a:prstGeom prst="rect">
            <a:avLst/>
          </a:prstGeom>
          <a:noFill/>
          <a:ln>
            <a:noFill/>
          </a:ln>
        </p:spPr>
        <p:txBody>
          <a:bodyPr>
            <a:noAutofit/>
          </a:bodyPr>
          <a:lstStyle/>
          <a:p>
            <a:pPr algn="ctr">
              <a:lnSpc>
                <a:spcPct val="100000"/>
              </a:lnSpc>
            </a:pPr>
            <a:r>
              <a:rPr lang="cs-CZ" sz="3200" b="0" strike="noStrike" spc="-1" dirty="0">
                <a:solidFill>
                  <a:srgbClr val="90C226"/>
                </a:solidFill>
                <a:latin typeface="Trebuchet MS"/>
              </a:rPr>
              <a:t>Dobrovolné podpory vázané na produkci (VCS)</a:t>
            </a:r>
            <a:endParaRPr lang="cs-CZ" sz="3200" b="0" strike="noStrike" spc="-1" dirty="0">
              <a:solidFill>
                <a:srgbClr val="000000"/>
              </a:solidFill>
              <a:latin typeface="Trebuchet MS"/>
            </a:endParaRPr>
          </a:p>
        </p:txBody>
      </p:sp>
      <p:sp>
        <p:nvSpPr>
          <p:cNvPr id="553" name="TextShape 2"/>
          <p:cNvSpPr txBox="1"/>
          <p:nvPr/>
        </p:nvSpPr>
        <p:spPr>
          <a:xfrm>
            <a:off x="1847880" y="1299411"/>
            <a:ext cx="8640360" cy="5085347"/>
          </a:xfrm>
          <a:prstGeom prst="rect">
            <a:avLst/>
          </a:prstGeom>
          <a:noFill/>
          <a:ln>
            <a:noFill/>
          </a:ln>
        </p:spPr>
        <p:txBody>
          <a:bodyPr>
            <a:normAutofit fontScale="93500" lnSpcReduction="10000"/>
          </a:bodyPr>
          <a:lstStyle/>
          <a:p>
            <a:pPr marL="743040" lvl="1" indent="-285480">
              <a:lnSpc>
                <a:spcPct val="100000"/>
              </a:lnSpc>
              <a:spcBef>
                <a:spcPts val="1001"/>
              </a:spcBef>
              <a:buClr>
                <a:srgbClr val="90C226"/>
              </a:buClr>
              <a:buSzPct val="80000"/>
              <a:buFont typeface="Wingdings 3" charset="2"/>
              <a:buChar char=""/>
            </a:pPr>
            <a:r>
              <a:rPr lang="cs-CZ" sz="2100" b="1" strike="noStrike" spc="-1" dirty="0">
                <a:solidFill>
                  <a:srgbClr val="034A31"/>
                </a:solidFill>
                <a:latin typeface="Trebuchet MS"/>
              </a:rPr>
              <a:t>produkce brambor určených pro výrobu škrobu</a:t>
            </a:r>
            <a:endParaRPr lang="cs-CZ" sz="21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3" charset="2"/>
              <a:buChar char=""/>
            </a:pPr>
            <a:r>
              <a:rPr lang="cs-CZ" sz="2100" b="1" strike="noStrike" spc="-1" dirty="0">
                <a:solidFill>
                  <a:srgbClr val="034A31"/>
                </a:solidFill>
                <a:latin typeface="Trebuchet MS"/>
              </a:rPr>
              <a:t>produkce konzumních brambory</a:t>
            </a:r>
            <a:endParaRPr lang="cs-CZ" sz="21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3" charset="2"/>
              <a:buChar char=""/>
            </a:pPr>
            <a:r>
              <a:rPr lang="cs-CZ" sz="2100" b="1" strike="noStrike" spc="-1" dirty="0">
                <a:solidFill>
                  <a:srgbClr val="034A31"/>
                </a:solidFill>
                <a:latin typeface="Trebuchet MS"/>
              </a:rPr>
              <a:t>produkce ovocných druhů s velmi vysokou pracností</a:t>
            </a:r>
            <a:endParaRPr lang="cs-CZ" sz="21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3" charset="2"/>
              <a:buChar char=""/>
            </a:pPr>
            <a:r>
              <a:rPr lang="cs-CZ" sz="2100" b="1" strike="noStrike" spc="-1" dirty="0">
                <a:solidFill>
                  <a:srgbClr val="034A31"/>
                </a:solidFill>
                <a:latin typeface="Trebuchet MS"/>
              </a:rPr>
              <a:t>produkce ovocných druhů s vysokou pracností</a:t>
            </a:r>
            <a:endParaRPr lang="cs-CZ" sz="21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3" charset="2"/>
              <a:buChar char=""/>
            </a:pPr>
            <a:r>
              <a:rPr lang="cs-CZ" sz="2100" b="1" strike="noStrike" spc="-1" dirty="0">
                <a:solidFill>
                  <a:srgbClr val="034A31"/>
                </a:solidFill>
                <a:latin typeface="Trebuchet MS"/>
              </a:rPr>
              <a:t>produkce zeleninových druhů s velmi vysokou pracností</a:t>
            </a:r>
            <a:endParaRPr lang="cs-CZ" sz="21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3" charset="2"/>
              <a:buChar char=""/>
            </a:pPr>
            <a:r>
              <a:rPr lang="cs-CZ" sz="2100" b="1" strike="noStrike" spc="-1" dirty="0">
                <a:solidFill>
                  <a:srgbClr val="034A31"/>
                </a:solidFill>
                <a:latin typeface="Trebuchet MS"/>
              </a:rPr>
              <a:t>produkce zeleninových druhů s vysokou pracností</a:t>
            </a:r>
            <a:endParaRPr lang="cs-CZ" sz="21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3" charset="2"/>
              <a:buChar char=""/>
            </a:pPr>
            <a:r>
              <a:rPr lang="cs-CZ" sz="2100" b="1" strike="noStrike" spc="-1" dirty="0">
                <a:solidFill>
                  <a:srgbClr val="034A31"/>
                </a:solidFill>
                <a:latin typeface="Trebuchet MS"/>
              </a:rPr>
              <a:t>produkce chmele</a:t>
            </a:r>
            <a:endParaRPr lang="cs-CZ" sz="21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3" charset="2"/>
              <a:buChar char=""/>
            </a:pPr>
            <a:r>
              <a:rPr lang="cs-CZ" sz="2100" b="1" strike="noStrike" spc="-1" dirty="0">
                <a:solidFill>
                  <a:srgbClr val="034A31"/>
                </a:solidFill>
                <a:latin typeface="Trebuchet MS"/>
              </a:rPr>
              <a:t>produkce cukrové řepy</a:t>
            </a:r>
            <a:endParaRPr lang="cs-CZ" sz="21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3" charset="2"/>
              <a:buChar char=""/>
            </a:pPr>
            <a:r>
              <a:rPr lang="cs-CZ" sz="2100" b="1" strike="noStrike" spc="-1" dirty="0">
                <a:solidFill>
                  <a:srgbClr val="034A31"/>
                </a:solidFill>
                <a:latin typeface="Trebuchet MS"/>
              </a:rPr>
              <a:t>produkce bílkovinných plodin</a:t>
            </a:r>
            <a:endParaRPr lang="cs-CZ" sz="21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3" charset="2"/>
              <a:buChar char=""/>
            </a:pPr>
            <a:r>
              <a:rPr lang="cs-CZ" sz="2100" b="1" strike="noStrike" spc="-1" dirty="0">
                <a:solidFill>
                  <a:srgbClr val="034A31"/>
                </a:solidFill>
                <a:latin typeface="Trebuchet MS"/>
              </a:rPr>
              <a:t>chov telete masného typu</a:t>
            </a:r>
            <a:endParaRPr lang="cs-CZ" sz="21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3" charset="2"/>
              <a:buChar char=""/>
            </a:pPr>
            <a:r>
              <a:rPr lang="cs-CZ" sz="2100" b="1" strike="noStrike" spc="-1" dirty="0">
                <a:solidFill>
                  <a:srgbClr val="034A31"/>
                </a:solidFill>
                <a:latin typeface="Trebuchet MS"/>
              </a:rPr>
              <a:t>chov krávy chované v systému chovu s TPM</a:t>
            </a:r>
            <a:endParaRPr lang="cs-CZ" sz="2100" b="0" strike="noStrike" spc="-1" dirty="0">
              <a:solidFill>
                <a:srgbClr val="404040"/>
              </a:solidFill>
              <a:latin typeface="Trebuchet MS"/>
            </a:endParaRPr>
          </a:p>
          <a:p>
            <a:pPr marL="743040" lvl="1" indent="-285480">
              <a:lnSpc>
                <a:spcPct val="100000"/>
              </a:lnSpc>
              <a:spcBef>
                <a:spcPts val="1001"/>
              </a:spcBef>
              <a:buClr>
                <a:srgbClr val="90C226"/>
              </a:buClr>
              <a:buSzPct val="80000"/>
              <a:buFont typeface="Wingdings 3" charset="2"/>
              <a:buChar char=""/>
            </a:pPr>
            <a:r>
              <a:rPr lang="cs-CZ" sz="2100" b="1" strike="noStrike" spc="-1" dirty="0">
                <a:solidFill>
                  <a:srgbClr val="034A31"/>
                </a:solidFill>
                <a:latin typeface="Trebuchet MS"/>
              </a:rPr>
              <a:t>chov bahnice nebo chov kozy</a:t>
            </a:r>
            <a:endParaRPr lang="cs-CZ" sz="2100" b="0" strike="noStrike" spc="-1" dirty="0">
              <a:solidFill>
                <a:srgbClr val="404040"/>
              </a:solidFill>
              <a:latin typeface="Trebuchet MS"/>
            </a:endParaRPr>
          </a:p>
          <a:p>
            <a:pPr>
              <a:lnSpc>
                <a:spcPct val="100000"/>
              </a:lnSpc>
              <a:spcBef>
                <a:spcPts val="1001"/>
              </a:spcBef>
            </a:pPr>
            <a:endParaRPr lang="cs-CZ" sz="1600" b="0" strike="noStrike" spc="-1" dirty="0">
              <a:solidFill>
                <a:srgbClr val="404040"/>
              </a:solidFill>
              <a:latin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TextShape 1"/>
          <p:cNvSpPr txBox="1"/>
          <p:nvPr/>
        </p:nvSpPr>
        <p:spPr>
          <a:xfrm>
            <a:off x="1283368" y="333720"/>
            <a:ext cx="9448800" cy="791640"/>
          </a:xfrm>
          <a:prstGeom prst="rect">
            <a:avLst/>
          </a:prstGeom>
          <a:noFill/>
          <a:ln>
            <a:noFill/>
          </a:ln>
        </p:spPr>
        <p:txBody>
          <a:bodyPr>
            <a:noAutofit/>
          </a:bodyPr>
          <a:lstStyle/>
          <a:p>
            <a:pPr algn="ctr">
              <a:lnSpc>
                <a:spcPct val="100000"/>
              </a:lnSpc>
            </a:pPr>
            <a:r>
              <a:rPr lang="cs-CZ" sz="3200" b="1" strike="noStrike" spc="-1" dirty="0">
                <a:solidFill>
                  <a:srgbClr val="90C226"/>
                </a:solidFill>
                <a:latin typeface="Calibri"/>
              </a:rPr>
              <a:t>Společné podmínky, které musí žadatel splňovat</a:t>
            </a:r>
            <a:endParaRPr lang="cs-CZ" sz="3200" b="0" strike="noStrike" spc="-1" dirty="0">
              <a:solidFill>
                <a:srgbClr val="000000"/>
              </a:solidFill>
              <a:latin typeface="Trebuchet MS"/>
            </a:endParaRPr>
          </a:p>
        </p:txBody>
      </p:sp>
      <p:sp>
        <p:nvSpPr>
          <p:cNvPr id="555" name="TextShape 2"/>
          <p:cNvSpPr txBox="1"/>
          <p:nvPr/>
        </p:nvSpPr>
        <p:spPr>
          <a:xfrm>
            <a:off x="882315" y="1125359"/>
            <a:ext cx="10571747" cy="5435861"/>
          </a:xfrm>
          <a:prstGeom prst="rect">
            <a:avLst/>
          </a:prstGeom>
          <a:noFill/>
          <a:ln>
            <a:noFill/>
          </a:ln>
        </p:spPr>
        <p:txBody>
          <a:bodyPr>
            <a:normAutofit/>
          </a:bodyPr>
          <a:lstStyle/>
          <a:p>
            <a:pPr marL="343260" indent="-342900">
              <a:lnSpc>
                <a:spcPct val="100000"/>
              </a:lnSpc>
              <a:spcBef>
                <a:spcPts val="1001"/>
              </a:spcBef>
              <a:buClr>
                <a:srgbClr val="90C226"/>
              </a:buClr>
              <a:buSzPct val="80000"/>
              <a:buFont typeface="Wingdings" panose="05000000000000000000" pitchFamily="2" charset="2"/>
              <a:buChar char="Ø"/>
            </a:pPr>
            <a:endParaRPr lang="cs-CZ" sz="2400" b="1" strike="noStrike" spc="-1" dirty="0">
              <a:solidFill>
                <a:srgbClr val="034A31"/>
              </a:solidFill>
              <a:latin typeface="Trebuchet MS"/>
            </a:endParaRPr>
          </a:p>
          <a:p>
            <a:pPr marL="343260" indent="-342900">
              <a:lnSpc>
                <a:spcPct val="100000"/>
              </a:lnSpc>
              <a:spcBef>
                <a:spcPts val="1001"/>
              </a:spcBef>
              <a:buClr>
                <a:srgbClr val="90C226"/>
              </a:buClr>
              <a:buSzPct val="80000"/>
              <a:buFont typeface="Wingdings" panose="05000000000000000000" pitchFamily="2" charset="2"/>
              <a:buChar char="Ø"/>
            </a:pPr>
            <a:r>
              <a:rPr lang="cs-CZ" sz="2400" b="1" strike="noStrike" spc="-1" dirty="0">
                <a:solidFill>
                  <a:srgbClr val="034A31"/>
                </a:solidFill>
                <a:latin typeface="Trebuchet MS"/>
              </a:rPr>
              <a:t>obhospodařovat půdu vedenou na něj v LPIS, </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034A31"/>
                </a:solidFill>
                <a:latin typeface="Trebuchet MS"/>
              </a:rPr>
              <a:t> </a:t>
            </a:r>
            <a:r>
              <a:rPr lang="cs-CZ" sz="2400" b="1" strike="noStrike" spc="-1" dirty="0">
                <a:solidFill>
                  <a:srgbClr val="034A31"/>
                </a:solidFill>
                <a:latin typeface="Trebuchet MS"/>
              </a:rPr>
              <a:t>pěstovat danou plodinu, resp. chovat zvířata, na jejichž odporu žádá, </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034A31"/>
                </a:solidFill>
                <a:latin typeface="Trebuchet MS"/>
              </a:rPr>
              <a:t> dodržovat </a:t>
            </a:r>
            <a:r>
              <a:rPr lang="cs-CZ" sz="2400" b="1" strike="noStrike" spc="-1" dirty="0">
                <a:solidFill>
                  <a:srgbClr val="034A31"/>
                </a:solidFill>
                <a:latin typeface="Trebuchet MS"/>
              </a:rPr>
              <a:t>podmínky </a:t>
            </a:r>
            <a:r>
              <a:rPr lang="cs-CZ" sz="2400" b="1" strike="noStrike" spc="-1" dirty="0" err="1">
                <a:solidFill>
                  <a:srgbClr val="034A31"/>
                </a:solidFill>
                <a:latin typeface="Trebuchet MS"/>
              </a:rPr>
              <a:t>Cross</a:t>
            </a:r>
            <a:r>
              <a:rPr lang="cs-CZ" sz="2400" b="1" strike="noStrike" spc="-1" dirty="0">
                <a:solidFill>
                  <a:srgbClr val="034A31"/>
                </a:solidFill>
                <a:latin typeface="Trebuchet MS"/>
              </a:rPr>
              <a:t> </a:t>
            </a:r>
            <a:r>
              <a:rPr lang="cs-CZ" sz="2400" b="1" strike="noStrike" spc="-1" dirty="0" err="1">
                <a:solidFill>
                  <a:srgbClr val="034A31"/>
                </a:solidFill>
                <a:latin typeface="Trebuchet MS"/>
              </a:rPr>
              <a:t>compliance</a:t>
            </a:r>
            <a:r>
              <a:rPr lang="cs-CZ" sz="2400" b="1" strike="noStrike" spc="-1" dirty="0">
                <a:solidFill>
                  <a:srgbClr val="034A31"/>
                </a:solidFill>
                <a:latin typeface="Trebuchet MS"/>
              </a:rPr>
              <a:t> po celý kalendářní rok, </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034A31"/>
                </a:solidFill>
                <a:latin typeface="Trebuchet MS"/>
              </a:rPr>
              <a:t> </a:t>
            </a:r>
            <a:r>
              <a:rPr lang="cs-CZ" sz="2400" b="1" strike="noStrike" spc="-1" dirty="0">
                <a:solidFill>
                  <a:srgbClr val="034A31"/>
                </a:solidFill>
                <a:latin typeface="Trebuchet MS"/>
              </a:rPr>
              <a:t>zakreslení DPB, kterých se žádost o podporu týká, do mapy a přiložení této mapy k Jednotné žádosti u všech opatření na plochu, </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034A31"/>
                </a:solidFill>
                <a:latin typeface="Trebuchet MS"/>
              </a:rPr>
              <a:t> </a:t>
            </a:r>
            <a:r>
              <a:rPr lang="cs-CZ" sz="2400" b="1" strike="noStrike" spc="-1" dirty="0">
                <a:solidFill>
                  <a:srgbClr val="034A31"/>
                </a:solidFill>
                <a:latin typeface="Trebuchet MS"/>
              </a:rPr>
              <a:t>vykázat v Jednotné žádosti veškerou zemědělskou půdu, která je na něj vedena v LPIS. </a:t>
            </a:r>
            <a:endParaRPr lang="cs-CZ" sz="2400" b="0" strike="noStrike" spc="-1" dirty="0">
              <a:solidFill>
                <a:srgbClr val="404040"/>
              </a:solidFill>
              <a:latin typeface="Trebuchet MS"/>
            </a:endParaRPr>
          </a:p>
          <a:p>
            <a:pPr>
              <a:lnSpc>
                <a:spcPct val="100000"/>
              </a:lnSpc>
              <a:spcBef>
                <a:spcPts val="1001"/>
              </a:spcBef>
            </a:pPr>
            <a:endParaRPr lang="cs-CZ" sz="1800" b="0" strike="noStrike" spc="-1" dirty="0">
              <a:solidFill>
                <a:srgbClr val="404040"/>
              </a:solidFill>
              <a:latin typeface="Trebuchet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TextShape 1"/>
          <p:cNvSpPr txBox="1"/>
          <p:nvPr/>
        </p:nvSpPr>
        <p:spPr>
          <a:xfrm>
            <a:off x="820824" y="467139"/>
            <a:ext cx="9883620" cy="636104"/>
          </a:xfrm>
          <a:prstGeom prst="rect">
            <a:avLst/>
          </a:prstGeom>
          <a:noFill/>
          <a:ln>
            <a:noFill/>
          </a:ln>
        </p:spPr>
        <p:txBody>
          <a:bodyPr>
            <a:normAutofit fontScale="40000" lnSpcReduction="20000"/>
          </a:bodyPr>
          <a:lstStyle/>
          <a:p>
            <a:pPr algn="ctr">
              <a:lnSpc>
                <a:spcPct val="100000"/>
              </a:lnSpc>
            </a:pPr>
            <a:r>
              <a:rPr dirty="0"/>
              <a:t/>
            </a:r>
            <a:br>
              <a:rPr dirty="0"/>
            </a:br>
            <a:r>
              <a:rPr dirty="0"/>
              <a:t/>
            </a:r>
            <a:br>
              <a:rPr dirty="0"/>
            </a:br>
            <a:r>
              <a:rPr lang="cs-CZ" sz="5900" b="1" strike="noStrike" spc="-1" dirty="0">
                <a:solidFill>
                  <a:srgbClr val="90C226"/>
                </a:solidFill>
                <a:latin typeface="Trebuchet MS"/>
              </a:rPr>
              <a:t>Bílkovinné plodiny</a:t>
            </a:r>
            <a:endParaRPr lang="cs-CZ" sz="5900" b="1" strike="noStrike" spc="-1" dirty="0">
              <a:solidFill>
                <a:srgbClr val="000000"/>
              </a:solidFill>
              <a:latin typeface="Trebuchet MS"/>
            </a:endParaRPr>
          </a:p>
        </p:txBody>
      </p:sp>
      <p:sp>
        <p:nvSpPr>
          <p:cNvPr id="575" name="TextShape 2"/>
          <p:cNvSpPr txBox="1"/>
          <p:nvPr/>
        </p:nvSpPr>
        <p:spPr>
          <a:xfrm>
            <a:off x="677160" y="1103243"/>
            <a:ext cx="9883620" cy="4937917"/>
          </a:xfrm>
          <a:prstGeom prst="rect">
            <a:avLst/>
          </a:prstGeom>
          <a:noFill/>
          <a:ln>
            <a:noFill/>
          </a:ln>
        </p:spPr>
        <p:txBody>
          <a:bodyPr>
            <a:normAutofit lnSpcReduction="10000"/>
          </a:bodyPr>
          <a:lstStyle/>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000000"/>
                </a:solidFill>
                <a:latin typeface="Trebuchet MS"/>
              </a:rPr>
              <a:t>Seznam podporovaných bílkovinných plodin </a:t>
            </a:r>
            <a:r>
              <a:rPr lang="cs-CZ" sz="2400" b="0" i="1" strike="noStrike" spc="-1" dirty="0">
                <a:solidFill>
                  <a:srgbClr val="000000"/>
                </a:solidFill>
                <a:latin typeface="Trebuchet MS"/>
              </a:rPr>
              <a:t>(předpis uvádí pouze názvy </a:t>
            </a:r>
            <a:r>
              <a:rPr lang="cs-CZ" sz="2400" b="1" i="1" strike="noStrike" spc="-1" dirty="0">
                <a:solidFill>
                  <a:srgbClr val="000000"/>
                </a:solidFill>
                <a:latin typeface="Trebuchet MS"/>
              </a:rPr>
              <a:t>rodů, takže lze žádat na všechny druhy v rámci rodu): </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000000"/>
                </a:solidFill>
                <a:latin typeface="Trebuchet MS"/>
              </a:rPr>
              <a:t> </a:t>
            </a:r>
            <a:r>
              <a:rPr lang="cs-CZ" sz="2400" b="1" strike="noStrike" spc="-1" dirty="0">
                <a:solidFill>
                  <a:srgbClr val="000000"/>
                </a:solidFill>
                <a:latin typeface="Trebuchet MS"/>
              </a:rPr>
              <a:t>hrách (vč. pelušky) </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1" strike="noStrike" spc="-1" dirty="0">
                <a:solidFill>
                  <a:srgbClr val="000000"/>
                </a:solidFill>
                <a:latin typeface="Trebuchet MS"/>
              </a:rPr>
              <a:t>bob </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000000"/>
                </a:solidFill>
                <a:latin typeface="Trebuchet MS"/>
              </a:rPr>
              <a:t> </a:t>
            </a:r>
            <a:r>
              <a:rPr lang="cs-CZ" sz="2400" b="1" strike="noStrike" spc="-1" dirty="0">
                <a:solidFill>
                  <a:srgbClr val="000000"/>
                </a:solidFill>
                <a:latin typeface="Trebuchet MS"/>
              </a:rPr>
              <a:t>lupina </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000000"/>
                </a:solidFill>
                <a:latin typeface="Trebuchet MS"/>
              </a:rPr>
              <a:t> </a:t>
            </a:r>
            <a:r>
              <a:rPr lang="cs-CZ" sz="2400" b="1" strike="noStrike" spc="-1" dirty="0">
                <a:solidFill>
                  <a:srgbClr val="000000"/>
                </a:solidFill>
                <a:latin typeface="Trebuchet MS"/>
              </a:rPr>
              <a:t>sója </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000000"/>
                </a:solidFill>
                <a:latin typeface="Trebuchet MS"/>
              </a:rPr>
              <a:t> </a:t>
            </a:r>
            <a:r>
              <a:rPr lang="cs-CZ" sz="2400" b="1" strike="noStrike" spc="-1" dirty="0">
                <a:solidFill>
                  <a:srgbClr val="000000"/>
                </a:solidFill>
                <a:latin typeface="Trebuchet MS"/>
              </a:rPr>
              <a:t>vojtěška </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000000"/>
                </a:solidFill>
                <a:latin typeface="Trebuchet MS"/>
              </a:rPr>
              <a:t> </a:t>
            </a:r>
            <a:r>
              <a:rPr lang="cs-CZ" sz="2400" b="1" strike="noStrike" spc="-1" dirty="0">
                <a:solidFill>
                  <a:srgbClr val="000000"/>
                </a:solidFill>
                <a:latin typeface="Trebuchet MS"/>
              </a:rPr>
              <a:t>jetel </a:t>
            </a:r>
            <a:endParaRPr lang="cs-CZ"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cs-CZ" sz="2400" b="0" strike="noStrike" spc="-1" dirty="0">
                <a:solidFill>
                  <a:srgbClr val="000000"/>
                </a:solidFill>
                <a:latin typeface="Trebuchet MS"/>
              </a:rPr>
              <a:t>směsi výše uvedených plodin s obilovinami, přičemž zastoupení bílkovinných plodin musí být v těchto směsích vyšší než 50 % </a:t>
            </a:r>
            <a:r>
              <a:rPr lang="cs-CZ" sz="2400" b="0" i="1" strike="noStrike" spc="-1" dirty="0">
                <a:solidFill>
                  <a:srgbClr val="000000"/>
                </a:solidFill>
                <a:latin typeface="Trebuchet MS"/>
              </a:rPr>
              <a:t>(fyzická kontrola na místě) </a:t>
            </a:r>
            <a:endParaRPr lang="cs-CZ" sz="2400" b="0" strike="noStrike" spc="-1" dirty="0">
              <a:solidFill>
                <a:srgbClr val="404040"/>
              </a:solidFill>
              <a:latin typeface="Trebuchet MS"/>
            </a:endParaRPr>
          </a:p>
          <a:p>
            <a:pPr>
              <a:lnSpc>
                <a:spcPct val="100000"/>
              </a:lnSpc>
              <a:spcBef>
                <a:spcPts val="1001"/>
              </a:spcBef>
            </a:pPr>
            <a:endParaRPr lang="cs-CZ" sz="1800" b="0" strike="noStrike" spc="-1" dirty="0">
              <a:solidFill>
                <a:srgbClr val="404040"/>
              </a:solidFill>
              <a:latin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TextShape 1"/>
          <p:cNvSpPr txBox="1"/>
          <p:nvPr/>
        </p:nvSpPr>
        <p:spPr>
          <a:xfrm>
            <a:off x="1774800" y="700920"/>
            <a:ext cx="4016160" cy="588960"/>
          </a:xfrm>
          <a:prstGeom prst="rect">
            <a:avLst/>
          </a:prstGeom>
          <a:noFill/>
          <a:ln>
            <a:noFill/>
          </a:ln>
        </p:spPr>
        <p:txBody>
          <a:bodyPr>
            <a:noAutofit/>
          </a:bodyPr>
          <a:lstStyle/>
          <a:p>
            <a:pPr>
              <a:lnSpc>
                <a:spcPct val="100000"/>
              </a:lnSpc>
            </a:pPr>
            <a:r>
              <a:rPr lang="cs-CZ" sz="2000" b="1" strike="noStrike" spc="-1">
                <a:solidFill>
                  <a:srgbClr val="90C226"/>
                </a:solidFill>
                <a:latin typeface="Trebuchet MS"/>
              </a:rPr>
              <a:t>Chov telete masného typu</a:t>
            </a:r>
            <a:endParaRPr lang="cs-CZ" sz="2000" b="0" strike="noStrike" spc="-1">
              <a:solidFill>
                <a:srgbClr val="000000"/>
              </a:solidFill>
              <a:latin typeface="Trebuchet MS"/>
            </a:endParaRPr>
          </a:p>
        </p:txBody>
      </p:sp>
      <p:sp>
        <p:nvSpPr>
          <p:cNvPr id="581" name="TextShape 2"/>
          <p:cNvSpPr txBox="1"/>
          <p:nvPr/>
        </p:nvSpPr>
        <p:spPr>
          <a:xfrm>
            <a:off x="477360" y="1361519"/>
            <a:ext cx="9794880" cy="5167617"/>
          </a:xfrm>
          <a:prstGeom prst="rect">
            <a:avLst/>
          </a:prstGeom>
          <a:noFill/>
          <a:ln>
            <a:noFill/>
          </a:ln>
        </p:spPr>
        <p:txBody>
          <a:bodyPr>
            <a:normAutofit/>
          </a:bodyPr>
          <a:lstStyle/>
          <a:p>
            <a:pPr marL="743040" lvl="1" indent="-136800">
              <a:lnSpc>
                <a:spcPct val="100000"/>
              </a:lnSpc>
              <a:spcBef>
                <a:spcPts val="1001"/>
              </a:spcBef>
              <a:buClr>
                <a:srgbClr val="90C226"/>
              </a:buClr>
              <a:buSzPct val="75000"/>
              <a:buFont typeface="Wingdings 3" charset="2"/>
              <a:buChar char=""/>
            </a:pPr>
            <a:r>
              <a:rPr lang="cs-CZ" sz="1800" b="1" strike="noStrike" spc="-1" dirty="0">
                <a:solidFill>
                  <a:srgbClr val="034A31"/>
                </a:solidFill>
                <a:latin typeface="Trebuchet MS"/>
              </a:rPr>
              <a:t>masná telata, která se narodila na hospodářství žadatele v období od 1. 4. 2021 do 31. 3. 2022</a:t>
            </a:r>
            <a:endParaRPr lang="cs-CZ" sz="1800" b="0" strike="noStrike" spc="-1" dirty="0">
              <a:solidFill>
                <a:srgbClr val="404040"/>
              </a:solidFill>
              <a:latin typeface="Trebuchet MS"/>
            </a:endParaRPr>
          </a:p>
          <a:p>
            <a:pPr marL="457200">
              <a:lnSpc>
                <a:spcPct val="100000"/>
              </a:lnSpc>
              <a:spcBef>
                <a:spcPts val="1001"/>
              </a:spcBef>
            </a:pPr>
            <a:endParaRPr lang="cs-CZ" sz="1800" b="0" strike="noStrike" spc="-1" dirty="0">
              <a:solidFill>
                <a:srgbClr val="404040"/>
              </a:solidFill>
              <a:latin typeface="Trebuchet MS"/>
            </a:endParaRPr>
          </a:p>
          <a:p>
            <a:pPr marL="743040" lvl="1" indent="-136800">
              <a:lnSpc>
                <a:spcPct val="100000"/>
              </a:lnSpc>
              <a:spcBef>
                <a:spcPts val="1001"/>
              </a:spcBef>
              <a:buClr>
                <a:srgbClr val="90C226"/>
              </a:buClr>
              <a:buSzPct val="75000"/>
              <a:buFont typeface="Wingdings 3" charset="2"/>
              <a:buChar char=""/>
            </a:pPr>
            <a:r>
              <a:rPr lang="cs-CZ" sz="1800" b="0" strike="noStrike" spc="-1" dirty="0">
                <a:solidFill>
                  <a:srgbClr val="034A31"/>
                </a:solidFill>
                <a:latin typeface="Trebuchet MS"/>
              </a:rPr>
              <a:t>matkou telete, na které je podávána žádost, musí být kráva chovaná v nedojeném systému </a:t>
            </a:r>
            <a:endParaRPr lang="cs-CZ" sz="1800" b="0" strike="noStrike" spc="-1" dirty="0">
              <a:solidFill>
                <a:srgbClr val="404040"/>
              </a:solidFill>
              <a:latin typeface="Trebuchet MS"/>
            </a:endParaRPr>
          </a:p>
          <a:p>
            <a:pPr marL="457200">
              <a:lnSpc>
                <a:spcPct val="100000"/>
              </a:lnSpc>
              <a:spcBef>
                <a:spcPts val="1001"/>
              </a:spcBef>
            </a:pPr>
            <a:endParaRPr lang="cs-CZ" sz="1800" b="0" strike="noStrike" spc="-1" dirty="0">
              <a:solidFill>
                <a:srgbClr val="404040"/>
              </a:solidFill>
              <a:latin typeface="Trebuchet MS"/>
            </a:endParaRPr>
          </a:p>
          <a:p>
            <a:pPr marL="743040" lvl="1" indent="-136800">
              <a:lnSpc>
                <a:spcPct val="100000"/>
              </a:lnSpc>
              <a:spcBef>
                <a:spcPts val="1001"/>
              </a:spcBef>
              <a:buClr>
                <a:srgbClr val="90C226"/>
              </a:buClr>
              <a:buSzPct val="75000"/>
              <a:buFont typeface="Wingdings 3" charset="2"/>
              <a:buChar char=""/>
            </a:pPr>
            <a:r>
              <a:rPr lang="cs-CZ" sz="1800" b="0" strike="noStrike" spc="-1" dirty="0">
                <a:solidFill>
                  <a:srgbClr val="034A31"/>
                </a:solidFill>
                <a:latin typeface="Trebuchet MS"/>
              </a:rPr>
              <a:t>otcem telete musí být býk masného plemene skotu evidovaný v ústředním registru plemeníků</a:t>
            </a:r>
            <a:endParaRPr lang="cs-CZ" sz="1800" b="0" strike="noStrike" spc="-1" dirty="0">
              <a:solidFill>
                <a:srgbClr val="404040"/>
              </a:solidFill>
              <a:latin typeface="Trebuchet MS"/>
            </a:endParaRPr>
          </a:p>
          <a:p>
            <a:pPr marL="457200">
              <a:lnSpc>
                <a:spcPct val="100000"/>
              </a:lnSpc>
              <a:spcBef>
                <a:spcPts val="1001"/>
              </a:spcBef>
            </a:pPr>
            <a:endParaRPr lang="cs-CZ" sz="1800" b="0" strike="noStrike" spc="-1" dirty="0">
              <a:solidFill>
                <a:srgbClr val="404040"/>
              </a:solidFill>
              <a:latin typeface="Trebuchet MS"/>
            </a:endParaRPr>
          </a:p>
          <a:p>
            <a:pPr marL="743040" lvl="1" indent="-136800">
              <a:lnSpc>
                <a:spcPct val="100000"/>
              </a:lnSpc>
              <a:spcBef>
                <a:spcPts val="1001"/>
              </a:spcBef>
              <a:buClr>
                <a:srgbClr val="90C226"/>
              </a:buClr>
              <a:buSzPct val="75000"/>
              <a:buFont typeface="Wingdings 3" charset="2"/>
              <a:buChar char=""/>
            </a:pPr>
            <a:r>
              <a:rPr lang="cs-CZ" sz="1800" b="1" strike="noStrike" spc="-1" dirty="0">
                <a:solidFill>
                  <a:srgbClr val="034A31"/>
                </a:solidFill>
                <a:latin typeface="Trebuchet MS"/>
              </a:rPr>
              <a:t>seznam telat masného typu</a:t>
            </a:r>
            <a:r>
              <a:rPr lang="cs-CZ" sz="1800" b="0" strike="noStrike" spc="-1" dirty="0">
                <a:solidFill>
                  <a:srgbClr val="034A31"/>
                </a:solidFill>
                <a:latin typeface="Trebuchet MS"/>
              </a:rPr>
              <a:t>, včetně identifikačních čísel a dat narození, identifikačních čísel matek s označením jejich systému chovu z hlediska tržní produkce mléka, označení otce dle ústředního registru plemeníků a výpočet VDJ</a:t>
            </a:r>
          </a:p>
          <a:p>
            <a:pPr marL="743040" lvl="1" indent="-136800">
              <a:lnSpc>
                <a:spcPct val="100000"/>
              </a:lnSpc>
              <a:spcBef>
                <a:spcPts val="1001"/>
              </a:spcBef>
              <a:buClr>
                <a:srgbClr val="90C226"/>
              </a:buClr>
              <a:buSzPct val="75000"/>
              <a:buFont typeface="Wingdings 3" charset="2"/>
              <a:buChar char=""/>
            </a:pPr>
            <a:endParaRPr lang="cs-CZ" sz="1800" b="0" strike="noStrike" spc="-1" dirty="0">
              <a:solidFill>
                <a:srgbClr val="034A31"/>
              </a:solidFill>
              <a:latin typeface="Trebuchet MS"/>
            </a:endParaRPr>
          </a:p>
          <a:p>
            <a:pPr lvl="0" algn="just"/>
            <a:r>
              <a:rPr lang="cs-CZ" sz="1500" dirty="0">
                <a:solidFill>
                  <a:srgbClr val="FF0000"/>
                </a:solidFill>
                <a:latin typeface="Verdana" panose="020B0604030504040204" pitchFamily="34" charset="0"/>
                <a:ea typeface="Verdana" panose="020B0604030504040204" pitchFamily="34" charset="0"/>
              </a:rPr>
              <a:t>           Do seznamu způsobilých plemen bylo přidáno nové masné plemeno skotu (8)</a:t>
            </a:r>
          </a:p>
          <a:p>
            <a:pPr lvl="0" algn="ctr">
              <a:lnSpc>
                <a:spcPct val="90000"/>
              </a:lnSpc>
              <a:spcBef>
                <a:spcPts val="1000"/>
              </a:spcBef>
            </a:pPr>
            <a:r>
              <a:rPr lang="cs-CZ" sz="1600" dirty="0">
                <a:solidFill>
                  <a:srgbClr val="FF0000"/>
                </a:solidFill>
                <a:latin typeface="Verdana" panose="020B0604030504040204" pitchFamily="34" charset="0"/>
                <a:ea typeface="Verdana" panose="020B0604030504040204" pitchFamily="34" charset="0"/>
              </a:rPr>
              <a:t>Česká červinka (CL)</a:t>
            </a:r>
          </a:p>
          <a:p>
            <a:pPr marL="743040" lvl="1" indent="-136800">
              <a:lnSpc>
                <a:spcPct val="100000"/>
              </a:lnSpc>
              <a:spcBef>
                <a:spcPts val="1001"/>
              </a:spcBef>
              <a:buClr>
                <a:srgbClr val="90C226"/>
              </a:buClr>
              <a:buSzPct val="75000"/>
              <a:buFont typeface="Wingdings 3" charset="2"/>
              <a:buChar char=""/>
            </a:pPr>
            <a:endParaRPr lang="cs-CZ" sz="1800" b="0" strike="noStrike" spc="-1" dirty="0">
              <a:solidFill>
                <a:srgbClr val="404040"/>
              </a:solidFill>
              <a:latin typeface="Trebuchet MS"/>
            </a:endParaRPr>
          </a:p>
          <a:p>
            <a:pPr marL="457200">
              <a:lnSpc>
                <a:spcPct val="100000"/>
              </a:lnSpc>
              <a:spcBef>
                <a:spcPts val="1001"/>
              </a:spcBef>
            </a:pPr>
            <a:endParaRPr lang="cs-CZ" sz="1800" b="0" strike="noStrike" spc="-1" dirty="0">
              <a:solidFill>
                <a:srgbClr val="404040"/>
              </a:solidFill>
              <a:latin typeface="Trebuchet MS"/>
            </a:endParaRPr>
          </a:p>
          <a:p>
            <a:pPr marL="457200">
              <a:lnSpc>
                <a:spcPct val="100000"/>
              </a:lnSpc>
              <a:spcBef>
                <a:spcPts val="1001"/>
              </a:spcBef>
            </a:pPr>
            <a:endParaRPr lang="cs-CZ" sz="1800" b="0" strike="noStrike" spc="-1" dirty="0">
              <a:solidFill>
                <a:srgbClr val="404040"/>
              </a:solidFill>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2" y="982133"/>
            <a:ext cx="9601196" cy="444332"/>
          </a:xfrm>
        </p:spPr>
        <p:txBody>
          <a:bodyPr>
            <a:noAutofit/>
          </a:bodyPr>
          <a:lstStyle/>
          <a:p>
            <a:r>
              <a:rPr lang="cs-CZ" sz="2800" b="1" dirty="0">
                <a:solidFill>
                  <a:srgbClr val="00B050"/>
                </a:solidFill>
              </a:rPr>
              <a:t>Změny hodnocení požadavků </a:t>
            </a:r>
            <a:r>
              <a:rPr lang="cs-CZ" sz="2800" b="1" dirty="0" err="1">
                <a:solidFill>
                  <a:srgbClr val="00B050"/>
                </a:solidFill>
              </a:rPr>
              <a:t>cross</a:t>
            </a:r>
            <a:r>
              <a:rPr lang="cs-CZ" sz="2800" b="1" dirty="0">
                <a:solidFill>
                  <a:srgbClr val="00B050"/>
                </a:solidFill>
              </a:rPr>
              <a:t> </a:t>
            </a:r>
            <a:r>
              <a:rPr lang="cs-CZ" sz="2800" b="1" dirty="0" err="1">
                <a:solidFill>
                  <a:srgbClr val="00B050"/>
                </a:solidFill>
              </a:rPr>
              <a:t>compliance</a:t>
            </a:r>
            <a:r>
              <a:rPr lang="cs-CZ" sz="2800" b="1" dirty="0">
                <a:solidFill>
                  <a:srgbClr val="00B050"/>
                </a:solidFill>
              </a:rPr>
              <a:t> od roku 2021</a:t>
            </a:r>
          </a:p>
        </p:txBody>
      </p:sp>
      <p:sp>
        <p:nvSpPr>
          <p:cNvPr id="3" name="Zástupný symbol pro obsah 2"/>
          <p:cNvSpPr>
            <a:spLocks noGrp="1"/>
          </p:cNvSpPr>
          <p:nvPr>
            <p:ph idx="1"/>
          </p:nvPr>
        </p:nvSpPr>
        <p:spPr>
          <a:xfrm>
            <a:off x="1295401" y="1530626"/>
            <a:ext cx="9601196" cy="4345242"/>
          </a:xfrm>
        </p:spPr>
        <p:txBody>
          <a:bodyPr>
            <a:normAutofit/>
          </a:bodyPr>
          <a:lstStyle/>
          <a:p>
            <a:r>
              <a:rPr lang="cs-CZ" b="1" dirty="0">
                <a:solidFill>
                  <a:schemeClr val="tx1"/>
                </a:solidFill>
              </a:rPr>
              <a:t>DZES 3a </a:t>
            </a:r>
            <a:r>
              <a:rPr lang="cs-CZ" dirty="0">
                <a:solidFill>
                  <a:schemeClr val="tx1"/>
                </a:solidFill>
              </a:rPr>
              <a:t>– Zacházení se závadnými látkami v rámci ochrany povrchových a podzemních vod a životního prostředí</a:t>
            </a:r>
          </a:p>
          <a:p>
            <a:pPr marL="0" indent="0">
              <a:buNone/>
            </a:pPr>
            <a:r>
              <a:rPr lang="cs-CZ" dirty="0">
                <a:solidFill>
                  <a:schemeClr val="tx1"/>
                </a:solidFill>
              </a:rPr>
              <a:t>	- </a:t>
            </a:r>
            <a:r>
              <a:rPr lang="cs-CZ" sz="2000" dirty="0">
                <a:solidFill>
                  <a:schemeClr val="tx1"/>
                </a:solidFill>
              </a:rPr>
              <a:t>dochází nově k hodnocení předložení aktuálních schválených havarijních 	       	   plánů</a:t>
            </a:r>
          </a:p>
          <a:p>
            <a:r>
              <a:rPr lang="cs-CZ" b="1" dirty="0">
                <a:solidFill>
                  <a:schemeClr val="tx1"/>
                </a:solidFill>
              </a:rPr>
              <a:t>DZES 3c </a:t>
            </a:r>
            <a:r>
              <a:rPr lang="cs-CZ" dirty="0">
                <a:solidFill>
                  <a:schemeClr val="tx1"/>
                </a:solidFill>
              </a:rPr>
              <a:t>– Skladování závadných látek v rámci ochrany povrchových a podzemních vod a životního prostření – </a:t>
            </a:r>
            <a:r>
              <a:rPr lang="cs-CZ" sz="2000" dirty="0">
                <a:solidFill>
                  <a:schemeClr val="tx1"/>
                </a:solidFill>
              </a:rPr>
              <a:t>kontrola skladovacích prostor pro skladování použitých obalů</a:t>
            </a:r>
          </a:p>
          <a:p>
            <a:r>
              <a:rPr lang="cs-CZ" b="1" dirty="0">
                <a:solidFill>
                  <a:schemeClr val="tx1"/>
                </a:solidFill>
              </a:rPr>
              <a:t>DZES 5g </a:t>
            </a:r>
            <a:r>
              <a:rPr lang="cs-CZ" sz="2000" dirty="0">
                <a:solidFill>
                  <a:schemeClr val="tx1"/>
                </a:solidFill>
              </a:rPr>
              <a:t>– Omezení souvislé plochy jedné plodiny</a:t>
            </a:r>
          </a:p>
          <a:p>
            <a:r>
              <a:rPr lang="cs-CZ" b="1" dirty="0">
                <a:solidFill>
                  <a:schemeClr val="tx1"/>
                </a:solidFill>
              </a:rPr>
              <a:t>PPH 1/3 </a:t>
            </a:r>
            <a:r>
              <a:rPr lang="cs-CZ" sz="2000" dirty="0">
                <a:solidFill>
                  <a:schemeClr val="tx1"/>
                </a:solidFill>
              </a:rPr>
              <a:t>– dodržení maximálního průměrného limitu 170 kg N/ha </a:t>
            </a:r>
            <a:r>
              <a:rPr lang="cs-CZ" sz="2000" b="1" dirty="0">
                <a:solidFill>
                  <a:schemeClr val="tx1"/>
                </a:solidFill>
              </a:rPr>
              <a:t>hospodářský rok</a:t>
            </a:r>
          </a:p>
          <a:p>
            <a:pPr marL="0" indent="0">
              <a:buNone/>
            </a:pPr>
            <a:r>
              <a:rPr lang="cs-CZ" sz="2000" b="1" dirty="0">
                <a:solidFill>
                  <a:schemeClr val="tx1"/>
                </a:solidFill>
              </a:rPr>
              <a:t>     (1. 7. minulého  – 1. 6. roku podání JŽ)</a:t>
            </a:r>
          </a:p>
        </p:txBody>
      </p:sp>
    </p:spTree>
    <p:extLst>
      <p:ext uri="{BB962C8B-B14F-4D97-AF65-F5344CB8AC3E}">
        <p14:creationId xmlns:p14="http://schemas.microsoft.com/office/powerpoint/2010/main" val="2882648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TextShape 1"/>
          <p:cNvSpPr txBox="1"/>
          <p:nvPr/>
        </p:nvSpPr>
        <p:spPr>
          <a:xfrm>
            <a:off x="1774800" y="765360"/>
            <a:ext cx="8074878" cy="486970"/>
          </a:xfrm>
          <a:prstGeom prst="rect">
            <a:avLst/>
          </a:prstGeom>
          <a:noFill/>
          <a:ln>
            <a:noFill/>
          </a:ln>
        </p:spPr>
        <p:txBody>
          <a:bodyPr>
            <a:noAutofit/>
          </a:bodyPr>
          <a:lstStyle/>
          <a:p>
            <a:pPr algn="ctr">
              <a:lnSpc>
                <a:spcPct val="100000"/>
              </a:lnSpc>
            </a:pPr>
            <a:r>
              <a:rPr lang="cs-CZ" sz="2000" b="1" strike="noStrike" spc="-1">
                <a:solidFill>
                  <a:srgbClr val="90C226"/>
                </a:solidFill>
                <a:latin typeface="Trebuchet MS"/>
              </a:rPr>
              <a:t>Chov krávy chované v systému chovu s TPM</a:t>
            </a:r>
            <a:endParaRPr lang="cs-CZ" sz="2000" b="1" strike="noStrike" spc="-1">
              <a:solidFill>
                <a:srgbClr val="000000"/>
              </a:solidFill>
              <a:latin typeface="Trebuchet MS"/>
            </a:endParaRPr>
          </a:p>
        </p:txBody>
      </p:sp>
      <p:sp>
        <p:nvSpPr>
          <p:cNvPr id="583" name="TextShape 2"/>
          <p:cNvSpPr txBox="1"/>
          <p:nvPr/>
        </p:nvSpPr>
        <p:spPr>
          <a:xfrm>
            <a:off x="1013791" y="1371600"/>
            <a:ext cx="9809921" cy="4909930"/>
          </a:xfrm>
          <a:prstGeom prst="rect">
            <a:avLst/>
          </a:prstGeom>
          <a:noFill/>
          <a:ln>
            <a:noFill/>
          </a:ln>
        </p:spPr>
        <p:txBody>
          <a:bodyPr>
            <a:normAutofit/>
          </a:bodyPr>
          <a:lstStyle/>
          <a:p>
            <a:pPr marL="343080" indent="-342720">
              <a:lnSpc>
                <a:spcPct val="100000"/>
              </a:lnSpc>
              <a:spcBef>
                <a:spcPts val="1001"/>
              </a:spcBef>
              <a:buClr>
                <a:srgbClr val="90C226"/>
              </a:buClr>
              <a:buSzPct val="80000"/>
              <a:buFont typeface="Wingdings 3" charset="2"/>
              <a:buChar char=""/>
            </a:pPr>
            <a:r>
              <a:rPr lang="cs-CZ" sz="1800" b="1" strike="noStrike" spc="-1" dirty="0">
                <a:solidFill>
                  <a:srgbClr val="034A31"/>
                </a:solidFill>
                <a:latin typeface="Trebuchet MS"/>
              </a:rPr>
              <a:t>dojnice registrované na hospodářství žadatele k 31. 3. 2022</a:t>
            </a:r>
            <a:endParaRPr lang="cs-CZ" sz="18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Arial"/>
              <a:buChar char="•"/>
            </a:pPr>
            <a:r>
              <a:rPr lang="cs-CZ" sz="1800" b="0" strike="noStrike" spc="-1" dirty="0">
                <a:solidFill>
                  <a:srgbClr val="034A31"/>
                </a:solidFill>
                <a:latin typeface="Trebuchet MS"/>
              </a:rPr>
              <a:t>způsobilá dojnice = vedená na hospodářství žadatele v ústřední evidenci zvířat k 31. březnu příslušného kalendářního roku </a:t>
            </a:r>
            <a:endParaRPr lang="cs-CZ" sz="18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Arial"/>
              <a:buChar char="•"/>
            </a:pPr>
            <a:r>
              <a:rPr lang="cs-CZ" sz="1800" b="0" strike="noStrike" spc="-1" dirty="0">
                <a:solidFill>
                  <a:srgbClr val="034A31"/>
                </a:solidFill>
                <a:latin typeface="Trebuchet MS"/>
              </a:rPr>
              <a:t>stanoven minimální limit 2 VDJ, platba bude vyplacena, pokud přesahuje 100 EUR </a:t>
            </a:r>
            <a:endParaRPr lang="cs-CZ" sz="1800" b="0" strike="noStrike" spc="-1" dirty="0">
              <a:solidFill>
                <a:srgbClr val="404040"/>
              </a:solidFill>
              <a:latin typeface="Trebuchet MS"/>
            </a:endParaRPr>
          </a:p>
          <a:p>
            <a:pPr marL="285840" lvl="1" indent="-285480">
              <a:lnSpc>
                <a:spcPct val="100000"/>
              </a:lnSpc>
              <a:spcBef>
                <a:spcPts val="1001"/>
              </a:spcBef>
              <a:buClr>
                <a:srgbClr val="90C226"/>
              </a:buClr>
              <a:buSzPct val="75000"/>
              <a:buFont typeface="Wingdings 3" charset="2"/>
              <a:buChar char=""/>
            </a:pPr>
            <a:r>
              <a:rPr lang="cs-CZ" sz="1600" b="1" strike="noStrike" spc="-1" dirty="0">
                <a:solidFill>
                  <a:srgbClr val="034A31"/>
                </a:solidFill>
                <a:latin typeface="Trebuchet MS"/>
              </a:rPr>
              <a:t>seznam dojnic </a:t>
            </a:r>
            <a:r>
              <a:rPr lang="cs-CZ" sz="1600" b="0" strike="noStrike" spc="-1" dirty="0">
                <a:solidFill>
                  <a:srgbClr val="034A31"/>
                </a:solidFill>
                <a:latin typeface="Trebuchet MS"/>
              </a:rPr>
              <a:t>chovaných žadatelem k 31. březnu 2020, včetně identifikačních čísel a dat narození, popřípadě dat zaevidování do ústřední evidence, systém chovu z hlediska tržní produkce mléka a výpočet VDJ.</a:t>
            </a:r>
            <a:endParaRPr lang="cs-CZ" sz="1600" b="0" strike="noStrike" spc="-1" dirty="0">
              <a:solidFill>
                <a:srgbClr val="404040"/>
              </a:solidFill>
              <a:latin typeface="Trebuchet MS"/>
            </a:endParaRPr>
          </a:p>
          <a:p>
            <a:pPr marL="285840" indent="-285480">
              <a:lnSpc>
                <a:spcPct val="100000"/>
              </a:lnSpc>
              <a:spcBef>
                <a:spcPts val="1001"/>
              </a:spcBef>
            </a:pPr>
            <a:endParaRPr lang="cs-CZ" sz="1600" b="0" strike="noStrike" spc="-1" dirty="0">
              <a:solidFill>
                <a:srgbClr val="404040"/>
              </a:solidFill>
              <a:latin typeface="Trebuchet MS"/>
            </a:endParaRPr>
          </a:p>
          <a:p>
            <a:pPr marL="285840" lvl="1" indent="-285480">
              <a:lnSpc>
                <a:spcPct val="100000"/>
              </a:lnSpc>
              <a:spcBef>
                <a:spcPts val="1001"/>
              </a:spcBef>
              <a:buClr>
                <a:srgbClr val="90C226"/>
              </a:buClr>
              <a:buSzPct val="75000"/>
              <a:buFont typeface="Wingdings 3" charset="2"/>
              <a:buChar char=""/>
            </a:pPr>
            <a:r>
              <a:rPr lang="cs-CZ" sz="1600" b="1" strike="noStrike" spc="-1" dirty="0">
                <a:solidFill>
                  <a:srgbClr val="FF0000"/>
                </a:solidFill>
                <a:latin typeface="Trebuchet MS"/>
              </a:rPr>
              <a:t>k JŽ žádná příloha </a:t>
            </a:r>
            <a:r>
              <a:rPr lang="cs-CZ" sz="1600" b="0" strike="noStrike" spc="-1" dirty="0">
                <a:solidFill>
                  <a:srgbClr val="034A31"/>
                </a:solidFill>
                <a:latin typeface="Trebuchet MS"/>
              </a:rPr>
              <a:t>(již neplatí podmínka dokládání dokumentů o tržbách za mléko)</a:t>
            </a:r>
            <a:endParaRPr lang="cs-CZ" sz="1600" b="0" strike="noStrike" spc="-1" dirty="0">
              <a:solidFill>
                <a:srgbClr val="404040"/>
              </a:solidFill>
              <a:latin typeface="Trebuchet MS"/>
            </a:endParaRPr>
          </a:p>
          <a:p>
            <a:pPr>
              <a:lnSpc>
                <a:spcPct val="100000"/>
              </a:lnSpc>
              <a:spcBef>
                <a:spcPts val="1001"/>
              </a:spcBef>
            </a:pPr>
            <a:endParaRPr lang="cs-CZ" sz="1600" b="0" strike="noStrike" spc="-1" dirty="0">
              <a:solidFill>
                <a:srgbClr val="404040"/>
              </a:solidFill>
              <a:latin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TextShape 1"/>
          <p:cNvSpPr txBox="1"/>
          <p:nvPr/>
        </p:nvSpPr>
        <p:spPr>
          <a:xfrm>
            <a:off x="1785960" y="404640"/>
            <a:ext cx="7908480" cy="720360"/>
          </a:xfrm>
          <a:prstGeom prst="rect">
            <a:avLst/>
          </a:prstGeom>
          <a:noFill/>
          <a:ln>
            <a:noFill/>
          </a:ln>
        </p:spPr>
        <p:txBody>
          <a:bodyPr>
            <a:noAutofit/>
          </a:bodyPr>
          <a:lstStyle/>
          <a:p>
            <a:pPr>
              <a:lnSpc>
                <a:spcPct val="100000"/>
              </a:lnSpc>
            </a:pPr>
            <a:r>
              <a:rPr lang="cs-CZ" sz="2800" b="1" strike="noStrike" spc="-1">
                <a:solidFill>
                  <a:srgbClr val="90C226"/>
                </a:solidFill>
                <a:latin typeface="Trebuchet MS"/>
              </a:rPr>
              <a:t>Chov bahnice nebo chov kozy</a:t>
            </a:r>
            <a:endParaRPr lang="cs-CZ" sz="2800" b="0" strike="noStrike" spc="-1">
              <a:solidFill>
                <a:srgbClr val="000000"/>
              </a:solidFill>
              <a:latin typeface="Trebuchet MS"/>
            </a:endParaRPr>
          </a:p>
        </p:txBody>
      </p:sp>
      <p:sp>
        <p:nvSpPr>
          <p:cNvPr id="585" name="TextShape 2"/>
          <p:cNvSpPr txBox="1"/>
          <p:nvPr/>
        </p:nvSpPr>
        <p:spPr>
          <a:xfrm>
            <a:off x="874643" y="1125360"/>
            <a:ext cx="10088218" cy="4966920"/>
          </a:xfrm>
          <a:prstGeom prst="rect">
            <a:avLst/>
          </a:prstGeom>
          <a:noFill/>
          <a:ln>
            <a:noFill/>
          </a:ln>
        </p:spPr>
        <p:txBody>
          <a:bodyPr>
            <a:normAutofit fontScale="91500" lnSpcReduction="10000"/>
          </a:bodyPr>
          <a:lstStyle/>
          <a:p>
            <a:endParaRPr lang="cs-CZ" sz="1800" b="0" strike="noStrike" spc="-1" dirty="0">
              <a:solidFill>
                <a:srgbClr val="404040"/>
              </a:solidFill>
              <a:latin typeface="Trebuchet MS"/>
            </a:endParaRPr>
          </a:p>
          <a:p>
            <a:pPr marL="352440" lvl="1" indent="-342720">
              <a:lnSpc>
                <a:spcPct val="100000"/>
              </a:lnSpc>
              <a:spcBef>
                <a:spcPts val="1001"/>
              </a:spcBef>
              <a:buClr>
                <a:srgbClr val="90C226"/>
              </a:buClr>
              <a:buSzPct val="75000"/>
              <a:buFont typeface="Wingdings 3" charset="2"/>
              <a:buChar char=""/>
            </a:pPr>
            <a:r>
              <a:rPr lang="cs-CZ" sz="2400" b="1" strike="noStrike" spc="-1" dirty="0">
                <a:latin typeface="Trebuchet MS"/>
              </a:rPr>
              <a:t>bahnice popř. kozy pasené na travních porostech </a:t>
            </a:r>
            <a:r>
              <a:rPr lang="cs-CZ" sz="2400" b="0" strike="noStrike" spc="-1" dirty="0">
                <a:latin typeface="Trebuchet MS"/>
              </a:rPr>
              <a:t>nebo na travních porostech na orné půdě evidovaných na žadatele v LPIS v období nejméně </a:t>
            </a:r>
            <a:r>
              <a:rPr lang="cs-CZ" sz="2400" b="1" strike="noStrike" spc="-1" dirty="0">
                <a:latin typeface="Trebuchet MS"/>
              </a:rPr>
              <a:t>od 15. 5. do 11. 9. 2022</a:t>
            </a:r>
            <a:endParaRPr lang="cs-CZ" sz="2400" b="0" strike="noStrike" spc="-1" dirty="0">
              <a:latin typeface="Trebuchet MS"/>
            </a:endParaRPr>
          </a:p>
          <a:p>
            <a:pPr marL="352440" indent="-342720">
              <a:lnSpc>
                <a:spcPct val="100000"/>
              </a:lnSpc>
              <a:spcBef>
                <a:spcPts val="1001"/>
              </a:spcBef>
            </a:pPr>
            <a:endParaRPr lang="cs-CZ" sz="2400" b="0" strike="noStrike" spc="-1" dirty="0">
              <a:latin typeface="Trebuchet MS"/>
            </a:endParaRPr>
          </a:p>
          <a:p>
            <a:pPr marL="352440" lvl="1" indent="-342720">
              <a:lnSpc>
                <a:spcPct val="100000"/>
              </a:lnSpc>
              <a:spcBef>
                <a:spcPts val="1001"/>
              </a:spcBef>
              <a:buClr>
                <a:srgbClr val="90C226"/>
              </a:buClr>
              <a:buSzPct val="75000"/>
              <a:buFont typeface="Wingdings 3" charset="2"/>
              <a:buChar char=""/>
            </a:pPr>
            <a:r>
              <a:rPr lang="cs-CZ" sz="2400" b="1" strike="noStrike" spc="-1" dirty="0">
                <a:latin typeface="Trebuchet MS"/>
              </a:rPr>
              <a:t>seznam bahnic/koz, </a:t>
            </a:r>
            <a:r>
              <a:rPr lang="cs-CZ" sz="2400" b="0" strike="noStrike" spc="-1" dirty="0">
                <a:latin typeface="Trebuchet MS"/>
              </a:rPr>
              <a:t>pasených na travních porostech, včetně identifikačních čísel a dat narození, popřípadě dat zaevidování do ústřední evidence, a výpočet VDJ</a:t>
            </a:r>
          </a:p>
          <a:p>
            <a:pPr marL="352440" indent="-342720">
              <a:lnSpc>
                <a:spcPct val="100000"/>
              </a:lnSpc>
              <a:spcBef>
                <a:spcPts val="1001"/>
              </a:spcBef>
            </a:pPr>
            <a:endParaRPr lang="cs-CZ" sz="2400" b="0" strike="noStrike" spc="-1" dirty="0">
              <a:latin typeface="Trebuchet MS"/>
            </a:endParaRPr>
          </a:p>
          <a:p>
            <a:pPr marL="352440" lvl="1" indent="-342720">
              <a:lnSpc>
                <a:spcPct val="100000"/>
              </a:lnSpc>
              <a:spcBef>
                <a:spcPts val="1001"/>
              </a:spcBef>
              <a:buClr>
                <a:srgbClr val="90C226"/>
              </a:buClr>
              <a:buSzPct val="75000"/>
              <a:buFont typeface="Wingdings 3" charset="2"/>
              <a:buChar char=""/>
            </a:pPr>
            <a:r>
              <a:rPr lang="cs-CZ" sz="2400" b="0" strike="noStrike" spc="-1" dirty="0">
                <a:latin typeface="Trebuchet MS"/>
              </a:rPr>
              <a:t>za bahnici či kozu se považuje </a:t>
            </a:r>
            <a:r>
              <a:rPr lang="cs-CZ" sz="2400" b="1" strike="noStrike" spc="-1" dirty="0">
                <a:latin typeface="Trebuchet MS"/>
              </a:rPr>
              <a:t>samice starší jednoho roku</a:t>
            </a:r>
            <a:endParaRPr lang="cs-CZ" sz="2400" b="0" strike="noStrike" spc="-1" dirty="0">
              <a:latin typeface="Trebuchet MS"/>
            </a:endParaRPr>
          </a:p>
          <a:p>
            <a:pPr marL="352440" indent="-342720">
              <a:lnSpc>
                <a:spcPct val="100000"/>
              </a:lnSpc>
              <a:spcBef>
                <a:spcPts val="1001"/>
              </a:spcBef>
            </a:pPr>
            <a:endParaRPr lang="cs-CZ" sz="2400" b="0" strike="noStrike" spc="-1" dirty="0">
              <a:latin typeface="Trebuchet MS"/>
            </a:endParaRPr>
          </a:p>
          <a:p>
            <a:pPr marL="352440" lvl="1" indent="-342720">
              <a:lnSpc>
                <a:spcPct val="100000"/>
              </a:lnSpc>
              <a:spcBef>
                <a:spcPts val="1001"/>
              </a:spcBef>
              <a:buClr>
                <a:srgbClr val="90C226"/>
              </a:buClr>
              <a:buSzPct val="75000"/>
              <a:buFont typeface="Wingdings 3" charset="2"/>
              <a:buChar char=""/>
            </a:pPr>
            <a:r>
              <a:rPr lang="cs-CZ" sz="2400" b="0" strike="noStrike" spc="-1" dirty="0">
                <a:latin typeface="Trebuchet MS"/>
              </a:rPr>
              <a:t>povinnost vést </a:t>
            </a:r>
            <a:r>
              <a:rPr lang="cs-CZ" sz="2400" b="1" strike="noStrike" spc="-1" dirty="0">
                <a:latin typeface="Trebuchet MS"/>
              </a:rPr>
              <a:t>pastevní deník </a:t>
            </a:r>
            <a:r>
              <a:rPr lang="cs-CZ" sz="2400" b="0" strike="noStrike" spc="-1" dirty="0">
                <a:latin typeface="Trebuchet MS"/>
              </a:rPr>
              <a:t>po celé kontrolní období od </a:t>
            </a:r>
            <a:r>
              <a:rPr lang="cs-CZ" sz="2400" b="1" strike="noStrike" spc="-1" dirty="0">
                <a:latin typeface="Trebuchet MS"/>
              </a:rPr>
              <a:t>15. 5. do 11. 9. 2022 </a:t>
            </a:r>
            <a:endParaRPr lang="cs-CZ" sz="2400" b="0" strike="noStrike" spc="-1" dirty="0">
              <a:latin typeface="Trebuchet MS"/>
            </a:endParaRPr>
          </a:p>
          <a:p>
            <a:pPr>
              <a:lnSpc>
                <a:spcPct val="100000"/>
              </a:lnSpc>
              <a:spcBef>
                <a:spcPts val="1001"/>
              </a:spcBef>
            </a:pPr>
            <a:endParaRPr lang="cs-CZ" sz="2400" b="0" strike="noStrike" spc="-1" dirty="0">
              <a:solidFill>
                <a:srgbClr val="404040"/>
              </a:solidFill>
              <a:latin typeface="Trebuchet MS"/>
            </a:endParaRPr>
          </a:p>
          <a:p>
            <a:pPr>
              <a:lnSpc>
                <a:spcPct val="100000"/>
              </a:lnSpc>
              <a:spcBef>
                <a:spcPts val="1001"/>
              </a:spcBef>
            </a:pPr>
            <a:endParaRPr lang="cs-CZ" sz="2400" b="0" strike="noStrike" spc="-1" dirty="0">
              <a:solidFill>
                <a:srgbClr val="404040"/>
              </a:solidFill>
              <a:latin typeface="Trebuchet M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TextShape 1"/>
          <p:cNvSpPr txBox="1"/>
          <p:nvPr/>
        </p:nvSpPr>
        <p:spPr>
          <a:xfrm>
            <a:off x="1774800" y="476280"/>
            <a:ext cx="8424360" cy="791640"/>
          </a:xfrm>
          <a:prstGeom prst="rect">
            <a:avLst/>
          </a:prstGeom>
          <a:noFill/>
          <a:ln>
            <a:noFill/>
          </a:ln>
        </p:spPr>
        <p:txBody>
          <a:bodyPr>
            <a:normAutofit/>
          </a:bodyPr>
          <a:lstStyle/>
          <a:p>
            <a:pPr algn="ctr">
              <a:lnSpc>
                <a:spcPct val="100000"/>
              </a:lnSpc>
            </a:pPr>
            <a:r>
              <a:rPr lang="cs-CZ" sz="3600" b="1" strike="noStrike" spc="-1">
                <a:solidFill>
                  <a:srgbClr val="90C226"/>
                </a:solidFill>
                <a:latin typeface="Trebuchet MS"/>
              </a:rPr>
              <a:t>Přechodné vnitrostátní podpory (PVP)</a:t>
            </a:r>
            <a:endParaRPr lang="cs-CZ" sz="3600" b="0" strike="noStrike" spc="-1">
              <a:solidFill>
                <a:srgbClr val="000000"/>
              </a:solidFill>
              <a:latin typeface="Trebuchet MS"/>
            </a:endParaRPr>
          </a:p>
        </p:txBody>
      </p:sp>
      <p:sp>
        <p:nvSpPr>
          <p:cNvPr id="589" name="TextShape 2"/>
          <p:cNvSpPr txBox="1"/>
          <p:nvPr/>
        </p:nvSpPr>
        <p:spPr>
          <a:xfrm>
            <a:off x="1919160" y="1267920"/>
            <a:ext cx="7865640" cy="4827600"/>
          </a:xfrm>
          <a:prstGeom prst="rect">
            <a:avLst/>
          </a:prstGeom>
          <a:noFill/>
          <a:ln>
            <a:noFill/>
          </a:ln>
        </p:spPr>
        <p:txBody>
          <a:bodyPr>
            <a:normAutofit/>
          </a:bodyPr>
          <a:lstStyle/>
          <a:p>
            <a:pPr>
              <a:lnSpc>
                <a:spcPct val="100000"/>
              </a:lnSpc>
              <a:spcBef>
                <a:spcPts val="1001"/>
              </a:spcBef>
            </a:pPr>
            <a:endParaRPr lang="cs-CZ" sz="1800" b="0" strike="noStrike" spc="-1" dirty="0">
              <a:solidFill>
                <a:srgbClr val="404040"/>
              </a:solidFill>
              <a:latin typeface="Trebuchet MS"/>
            </a:endParaRPr>
          </a:p>
          <a:p>
            <a:pPr marL="285840" indent="-285480">
              <a:lnSpc>
                <a:spcPct val="100000"/>
              </a:lnSpc>
              <a:spcBef>
                <a:spcPts val="1001"/>
              </a:spcBef>
              <a:buClr>
                <a:srgbClr val="90C226"/>
              </a:buClr>
              <a:buSzPct val="80000"/>
              <a:buFont typeface="Wingdings" charset="2"/>
              <a:buChar char=""/>
            </a:pPr>
            <a:r>
              <a:rPr lang="cs-CZ" sz="2800" b="0" strike="noStrike" spc="-1" dirty="0">
                <a:latin typeface="Calibri"/>
              </a:rPr>
              <a:t>Platba na zemědělskou půdu</a:t>
            </a:r>
            <a:endParaRPr lang="cs-CZ" sz="2800" b="0" strike="noStrike" spc="-1" dirty="0">
              <a:latin typeface="Trebuchet MS"/>
            </a:endParaRPr>
          </a:p>
          <a:p>
            <a:pPr marL="343080" indent="-342720">
              <a:lnSpc>
                <a:spcPct val="100000"/>
              </a:lnSpc>
              <a:spcBef>
                <a:spcPts val="1001"/>
              </a:spcBef>
              <a:buClr>
                <a:srgbClr val="90C226"/>
              </a:buClr>
              <a:buSzPct val="80000"/>
              <a:buFont typeface="Wingdings" charset="2"/>
              <a:buChar char=""/>
            </a:pPr>
            <a:r>
              <a:rPr lang="cs-CZ" sz="2800" b="0" strike="noStrike" spc="-1" dirty="0">
                <a:latin typeface="Calibri"/>
              </a:rPr>
              <a:t>Platba na chmel – historická platba</a:t>
            </a:r>
            <a:endParaRPr lang="cs-CZ" sz="2800" b="0" strike="noStrike" spc="-1" dirty="0">
              <a:latin typeface="Trebuchet MS"/>
            </a:endParaRPr>
          </a:p>
          <a:p>
            <a:pPr marL="377280" indent="-342720">
              <a:lnSpc>
                <a:spcPct val="100000"/>
              </a:lnSpc>
              <a:spcBef>
                <a:spcPts val="1001"/>
              </a:spcBef>
              <a:buClr>
                <a:srgbClr val="90C226"/>
              </a:buClr>
              <a:buSzPct val="80000"/>
              <a:buFont typeface="Wingdings" charset="2"/>
              <a:buChar char=""/>
            </a:pPr>
            <a:r>
              <a:rPr lang="cs-CZ" sz="2800" b="0" strike="noStrike" spc="-1" dirty="0">
                <a:latin typeface="Calibri"/>
              </a:rPr>
              <a:t>Platba na brambory pro výrobu škrobu – historická platba</a:t>
            </a:r>
            <a:endParaRPr lang="cs-CZ" sz="2800" b="0" strike="noStrike" spc="-1" dirty="0">
              <a:latin typeface="Trebuchet MS"/>
            </a:endParaRPr>
          </a:p>
          <a:p>
            <a:pPr marL="377280" indent="-342720">
              <a:lnSpc>
                <a:spcPct val="100000"/>
              </a:lnSpc>
              <a:spcBef>
                <a:spcPts val="1001"/>
              </a:spcBef>
              <a:buClr>
                <a:srgbClr val="90C226"/>
              </a:buClr>
              <a:buSzPct val="80000"/>
              <a:buFont typeface="Wingdings" charset="2"/>
              <a:buChar char=""/>
            </a:pPr>
            <a:r>
              <a:rPr lang="cs-CZ" sz="2800" b="0" strike="noStrike" spc="-1" dirty="0">
                <a:latin typeface="Calibri"/>
              </a:rPr>
              <a:t>Platba na přežvýkavce – historická platba</a:t>
            </a:r>
            <a:endParaRPr lang="cs-CZ" sz="2800" b="0" strike="noStrike" spc="-1" dirty="0">
              <a:latin typeface="Trebuchet MS"/>
            </a:endParaRPr>
          </a:p>
          <a:p>
            <a:pPr marL="377280" indent="-342720">
              <a:lnSpc>
                <a:spcPct val="100000"/>
              </a:lnSpc>
              <a:spcBef>
                <a:spcPts val="1001"/>
              </a:spcBef>
              <a:buClr>
                <a:srgbClr val="90C226"/>
              </a:buClr>
              <a:buSzPct val="80000"/>
              <a:buFont typeface="Wingdings" charset="2"/>
              <a:buChar char=""/>
            </a:pPr>
            <a:r>
              <a:rPr lang="cs-CZ" sz="2800" b="0" strike="noStrike" spc="-1" dirty="0">
                <a:latin typeface="Calibri"/>
              </a:rPr>
              <a:t>Platba na chov ovcí, popřípadě chov koz</a:t>
            </a:r>
            <a:endParaRPr lang="cs-CZ" sz="2800" b="0" strike="noStrike" spc="-1" dirty="0">
              <a:latin typeface="Trebuchet MS"/>
            </a:endParaRPr>
          </a:p>
          <a:p>
            <a:pPr marL="377280" indent="-342720">
              <a:lnSpc>
                <a:spcPct val="100000"/>
              </a:lnSpc>
              <a:spcBef>
                <a:spcPts val="1001"/>
              </a:spcBef>
              <a:buClr>
                <a:srgbClr val="90C226"/>
              </a:buClr>
              <a:buSzPct val="80000"/>
              <a:buFont typeface="Wingdings" charset="2"/>
              <a:buChar char=""/>
            </a:pPr>
            <a:r>
              <a:rPr lang="cs-CZ" sz="2800" b="0" strike="noStrike" spc="-1" dirty="0">
                <a:latin typeface="Calibri"/>
              </a:rPr>
              <a:t>Platba na chov krav bez tržní produkce mléka </a:t>
            </a:r>
            <a:endParaRPr lang="cs-CZ" sz="2800" b="0" strike="noStrike" spc="-1" dirty="0">
              <a:latin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extShape 1"/>
          <p:cNvSpPr txBox="1"/>
          <p:nvPr/>
        </p:nvSpPr>
        <p:spPr>
          <a:xfrm>
            <a:off x="2244600" y="692280"/>
            <a:ext cx="7164000" cy="560050"/>
          </a:xfrm>
          <a:prstGeom prst="rect">
            <a:avLst/>
          </a:prstGeom>
          <a:noFill/>
          <a:ln>
            <a:noFill/>
          </a:ln>
        </p:spPr>
        <p:txBody>
          <a:bodyPr>
            <a:noAutofit/>
          </a:bodyPr>
          <a:lstStyle/>
          <a:p>
            <a:pPr algn="ctr">
              <a:lnSpc>
                <a:spcPct val="100000"/>
              </a:lnSpc>
            </a:pPr>
            <a:r>
              <a:rPr lang="cs-CZ" sz="3600" b="0" strike="noStrike" spc="-1" dirty="0">
                <a:solidFill>
                  <a:srgbClr val="90C226"/>
                </a:solidFill>
                <a:latin typeface="Trebuchet MS"/>
              </a:rPr>
              <a:t>Chov ovcí nebo koz</a:t>
            </a:r>
            <a:endParaRPr lang="cs-CZ" sz="3600" b="0" strike="noStrike" spc="-1" dirty="0">
              <a:solidFill>
                <a:srgbClr val="000000"/>
              </a:solidFill>
              <a:latin typeface="Trebuchet MS"/>
            </a:endParaRPr>
          </a:p>
        </p:txBody>
      </p:sp>
      <p:sp>
        <p:nvSpPr>
          <p:cNvPr id="591" name="TextShape 2"/>
          <p:cNvSpPr txBox="1"/>
          <p:nvPr/>
        </p:nvSpPr>
        <p:spPr>
          <a:xfrm>
            <a:off x="677159" y="1480930"/>
            <a:ext cx="10583875" cy="4560230"/>
          </a:xfrm>
          <a:prstGeom prst="rect">
            <a:avLst/>
          </a:prstGeom>
          <a:noFill/>
          <a:ln>
            <a:noFill/>
          </a:ln>
        </p:spPr>
        <p:txBody>
          <a:bodyPr>
            <a:normAutofit/>
          </a:bodyPr>
          <a:lstStyle/>
          <a:p>
            <a:pPr marL="343080" indent="-342720" algn="just">
              <a:lnSpc>
                <a:spcPct val="100000"/>
              </a:lnSpc>
              <a:spcBef>
                <a:spcPts val="1001"/>
              </a:spcBef>
              <a:buClr>
                <a:srgbClr val="90C226"/>
              </a:buClr>
              <a:buSzPct val="80000"/>
              <a:buFont typeface="Wingdings 3" charset="2"/>
              <a:buChar char=""/>
            </a:pPr>
            <a:r>
              <a:rPr lang="cs-CZ" sz="2400" b="0" strike="noStrike" spc="-1" dirty="0">
                <a:solidFill>
                  <a:srgbClr val="333333"/>
                </a:solidFill>
                <a:latin typeface="Calibri"/>
              </a:rPr>
              <a:t>Žadatelem o platbu na chov ovcí nebo koz může být fyzická nebo právnická osoba, která chová ovce nebo kozy alespoň </a:t>
            </a:r>
            <a:r>
              <a:rPr lang="cs-CZ" sz="2400" b="1" strike="noStrike" spc="-1" dirty="0">
                <a:solidFill>
                  <a:srgbClr val="FF0000"/>
                </a:solidFill>
                <a:latin typeface="Calibri"/>
              </a:rPr>
              <a:t>od 15. června do 15. srpna </a:t>
            </a:r>
            <a:r>
              <a:rPr lang="cs-CZ" sz="2400" b="0" strike="noStrike" spc="-1" dirty="0">
                <a:solidFill>
                  <a:srgbClr val="333333"/>
                </a:solidFill>
                <a:latin typeface="Calibri"/>
              </a:rPr>
              <a:t>příslušného kalendářního roku na hospodářství registrovaném v ústřední evidenci.</a:t>
            </a:r>
            <a:endParaRPr lang="cs-CZ"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cs-CZ" sz="2400" b="0" strike="noStrike" spc="-1" dirty="0">
                <a:solidFill>
                  <a:srgbClr val="333333"/>
                </a:solidFill>
                <a:latin typeface="Calibri"/>
              </a:rPr>
              <a:t>(2) Přepočítávací koeficienty ke stanovení počtu velkých dobytčích jednotek k platbě na chov ovcí nebo koz jsou uvedeny v části B přílohy k tomuto nařízení.</a:t>
            </a:r>
            <a:endParaRPr lang="cs-CZ"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cs-CZ" sz="2400" b="0" strike="noStrike" spc="-1" dirty="0">
                <a:solidFill>
                  <a:srgbClr val="333333"/>
                </a:solidFill>
                <a:latin typeface="Calibri"/>
              </a:rPr>
              <a:t>(3) Fond poskytne žadateli platbu na chov ovcí nebo koz na celkový počet velkých dobytčích jednotek stanovených podle počtu samic starších jednoho roku chovaných na hospodářství žadatele v období od 15. června do 15. srpna příslušného kalendářního roku na základě údajů v ústřední evidenci, přičemž podmínkou pro poskytnutí platby jsou nejméně 2 velké dobytčí jednotky.</a:t>
            </a:r>
            <a:endParaRPr lang="cs-CZ" sz="2400" b="0" strike="noStrike" spc="-1" dirty="0">
              <a:solidFill>
                <a:srgbClr val="404040"/>
              </a:solidFill>
              <a:latin typeface="Trebuchet MS"/>
            </a:endParaRPr>
          </a:p>
          <a:p>
            <a:pPr>
              <a:lnSpc>
                <a:spcPct val="100000"/>
              </a:lnSpc>
              <a:spcBef>
                <a:spcPts val="1001"/>
              </a:spcBef>
            </a:pPr>
            <a:endParaRPr lang="cs-CZ" sz="1800" b="0" strike="noStrike" spc="-1" dirty="0">
              <a:solidFill>
                <a:srgbClr val="404040"/>
              </a:solidFill>
              <a:latin typeface="Trebuchet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extShape 1"/>
          <p:cNvSpPr txBox="1"/>
          <p:nvPr/>
        </p:nvSpPr>
        <p:spPr>
          <a:xfrm>
            <a:off x="1381539" y="616227"/>
            <a:ext cx="8984973" cy="526774"/>
          </a:xfrm>
          <a:prstGeom prst="rect">
            <a:avLst/>
          </a:prstGeom>
          <a:noFill/>
          <a:ln>
            <a:noFill/>
          </a:ln>
        </p:spPr>
        <p:txBody>
          <a:bodyPr>
            <a:noAutofit/>
          </a:bodyPr>
          <a:lstStyle/>
          <a:p>
            <a:pPr algn="ctr">
              <a:lnSpc>
                <a:spcPct val="100000"/>
              </a:lnSpc>
            </a:pPr>
            <a:r>
              <a:rPr lang="cs-CZ" sz="2800" b="0" strike="noStrike" spc="-1" dirty="0">
                <a:solidFill>
                  <a:srgbClr val="006B00"/>
                </a:solidFill>
                <a:latin typeface="Myriad Pro"/>
              </a:rPr>
              <a:t>Platba na chov krav bez tržní produkce mléka</a:t>
            </a:r>
            <a:r>
              <a:rPr sz="2800" dirty="0"/>
              <a:t/>
            </a:r>
            <a:br>
              <a:rPr sz="2800" dirty="0"/>
            </a:br>
            <a:endParaRPr lang="cs-CZ" sz="2800" b="0" strike="noStrike" spc="-1" dirty="0">
              <a:solidFill>
                <a:srgbClr val="000000"/>
              </a:solidFill>
              <a:latin typeface="Trebuchet MS"/>
            </a:endParaRPr>
          </a:p>
        </p:txBody>
      </p:sp>
      <p:sp>
        <p:nvSpPr>
          <p:cNvPr id="593" name="TextShape 2"/>
          <p:cNvSpPr txBox="1"/>
          <p:nvPr/>
        </p:nvSpPr>
        <p:spPr>
          <a:xfrm>
            <a:off x="677160" y="1272209"/>
            <a:ext cx="10404970" cy="4768951"/>
          </a:xfrm>
          <a:prstGeom prst="rect">
            <a:avLst/>
          </a:prstGeom>
          <a:noFill/>
          <a:ln>
            <a:noFill/>
          </a:ln>
        </p:spPr>
        <p:txBody>
          <a:bodyPr>
            <a:normAutofit fontScale="89500"/>
          </a:bodyPr>
          <a:lstStyle/>
          <a:p>
            <a:pPr marL="343080" indent="-136800" algn="just">
              <a:lnSpc>
                <a:spcPct val="100000"/>
              </a:lnSpc>
              <a:spcBef>
                <a:spcPts val="1001"/>
              </a:spcBef>
              <a:buClr>
                <a:srgbClr val="90C226"/>
              </a:buClr>
              <a:buSzPct val="80000"/>
              <a:buFont typeface="Wingdings 3" charset="2"/>
              <a:buChar char=""/>
            </a:pPr>
            <a:r>
              <a:rPr lang="cs-CZ" sz="2500" b="0" strike="noStrike" spc="-1" dirty="0">
                <a:solidFill>
                  <a:srgbClr val="333333"/>
                </a:solidFill>
                <a:latin typeface="Myriad Pro"/>
              </a:rPr>
              <a:t>Žadatelem o platbu na chov krav bez tržní produkce mléka může být fyzická nebo právnická osoba, která chová krávy bez tržní produkce mléka </a:t>
            </a:r>
            <a:r>
              <a:rPr lang="cs-CZ" sz="2500" b="1" strike="noStrike" spc="-1" dirty="0">
                <a:solidFill>
                  <a:srgbClr val="FF0000"/>
                </a:solidFill>
                <a:latin typeface="Myriad Pro"/>
              </a:rPr>
              <a:t>alespoň od 15. června do 15. srpna </a:t>
            </a:r>
            <a:r>
              <a:rPr lang="cs-CZ" sz="2500" b="0" strike="noStrike" spc="-1" dirty="0">
                <a:solidFill>
                  <a:srgbClr val="333333"/>
                </a:solidFill>
                <a:latin typeface="Myriad Pro"/>
              </a:rPr>
              <a:t>příslušného kalendářního roku na hospodářství registrovaném v ústřední evidenci.</a:t>
            </a:r>
            <a:endParaRPr lang="cs-CZ" sz="2500" b="0" strike="noStrike" spc="-1" dirty="0">
              <a:solidFill>
                <a:srgbClr val="404040"/>
              </a:solidFill>
              <a:latin typeface="Trebuchet MS"/>
            </a:endParaRPr>
          </a:p>
          <a:p>
            <a:pPr marL="343080" indent="-136800" algn="just">
              <a:lnSpc>
                <a:spcPct val="100000"/>
              </a:lnSpc>
              <a:spcBef>
                <a:spcPts val="1001"/>
              </a:spcBef>
              <a:buClr>
                <a:srgbClr val="90C226"/>
              </a:buClr>
              <a:buSzPct val="80000"/>
              <a:buFont typeface="Wingdings 3" charset="2"/>
              <a:buChar char=""/>
            </a:pPr>
            <a:r>
              <a:rPr lang="cs-CZ" sz="2500" b="0" strike="noStrike" spc="-1" dirty="0">
                <a:solidFill>
                  <a:srgbClr val="333333"/>
                </a:solidFill>
                <a:latin typeface="Myriad Pro"/>
              </a:rPr>
              <a:t>(2) Přepočítávací koeficienty ke stanovení počtu velkých dobytčích jednotek k platbě na chov krav bez tržní produkce mléka jsou uvedeny v části B přílohy k tomuto nařízení.</a:t>
            </a:r>
            <a:endParaRPr lang="cs-CZ" sz="2500" b="0" strike="noStrike" spc="-1" dirty="0">
              <a:solidFill>
                <a:srgbClr val="404040"/>
              </a:solidFill>
              <a:latin typeface="Trebuchet MS"/>
            </a:endParaRPr>
          </a:p>
          <a:p>
            <a:pPr marL="343080" indent="-136800" algn="just">
              <a:lnSpc>
                <a:spcPct val="100000"/>
              </a:lnSpc>
              <a:spcBef>
                <a:spcPts val="1001"/>
              </a:spcBef>
              <a:buClr>
                <a:srgbClr val="90C226"/>
              </a:buClr>
              <a:buSzPct val="80000"/>
              <a:buFont typeface="Wingdings 3" charset="2"/>
              <a:buChar char=""/>
            </a:pPr>
            <a:r>
              <a:rPr lang="cs-CZ" sz="2500" b="0" strike="noStrike" spc="-1" dirty="0">
                <a:solidFill>
                  <a:srgbClr val="333333"/>
                </a:solidFill>
                <a:latin typeface="Myriad Pro"/>
              </a:rPr>
              <a:t>(3) Fond poskytne žadateli platbu na chov krav bez tržní produkce mléka na celkový počet velkých dobytčích jednotek stanovených podle počtu krav bez tržní produkce mléka chovaných na hospodářství žadatele v období od 15. června do 15. srpna příslušného kalendářního roku na základě údajů v ústřední evidenci, přičemž podmínkou pro poskytnutí platby na chov krav bez tržní produkce mléka jsou nejméně 2 velké dobytčí jednotky.</a:t>
            </a:r>
            <a:endParaRPr lang="cs-CZ" sz="2500" b="0" strike="noStrike" spc="-1" dirty="0">
              <a:solidFill>
                <a:srgbClr val="404040"/>
              </a:solidFill>
              <a:latin typeface="Trebuchet MS"/>
            </a:endParaRPr>
          </a:p>
          <a:p>
            <a:pPr>
              <a:lnSpc>
                <a:spcPct val="100000"/>
              </a:lnSpc>
              <a:spcBef>
                <a:spcPts val="1001"/>
              </a:spcBef>
            </a:pPr>
            <a:endParaRPr lang="cs-CZ" sz="1800" b="0" strike="noStrike" spc="-1" dirty="0">
              <a:solidFill>
                <a:srgbClr val="404040"/>
              </a:solidFill>
              <a:latin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6B0BF88-4079-4E47-B868-474AE3441C25}"/>
              </a:ext>
            </a:extLst>
          </p:cNvPr>
          <p:cNvSpPr>
            <a:spLocks noGrp="1"/>
          </p:cNvSpPr>
          <p:nvPr>
            <p:ph type="title"/>
          </p:nvPr>
        </p:nvSpPr>
        <p:spPr>
          <a:xfrm>
            <a:off x="1143000" y="609600"/>
            <a:ext cx="9875520" cy="559324"/>
          </a:xfrm>
        </p:spPr>
        <p:txBody>
          <a:bodyPr>
            <a:normAutofit/>
          </a:bodyPr>
          <a:lstStyle/>
          <a:p>
            <a:pPr algn="ctr"/>
            <a:r>
              <a:rPr lang="cs-CZ" sz="3200" b="1" dirty="0"/>
              <a:t>Přehled environmentálních opatření PRV v roce 2022</a:t>
            </a:r>
          </a:p>
        </p:txBody>
      </p:sp>
      <p:sp>
        <p:nvSpPr>
          <p:cNvPr id="3" name="Zástupný obsah 2">
            <a:extLst>
              <a:ext uri="{FF2B5EF4-FFF2-40B4-BE49-F238E27FC236}">
                <a16:creationId xmlns:a16="http://schemas.microsoft.com/office/drawing/2014/main" xmlns="" id="{E5B9ACAF-9E75-4234-9E57-232FC6DA3273}"/>
              </a:ext>
            </a:extLst>
          </p:cNvPr>
          <p:cNvSpPr>
            <a:spLocks noGrp="1"/>
          </p:cNvSpPr>
          <p:nvPr>
            <p:ph idx="1"/>
          </p:nvPr>
        </p:nvSpPr>
        <p:spPr>
          <a:xfrm>
            <a:off x="1143000" y="1253765"/>
            <a:ext cx="9872871" cy="4842235"/>
          </a:xfrm>
        </p:spPr>
        <p:txBody>
          <a:bodyPr>
            <a:normAutofit fontScale="92500" lnSpcReduction="20000"/>
          </a:bodyPr>
          <a:lstStyle/>
          <a:p>
            <a:pPr marL="45720" indent="0">
              <a:buNone/>
            </a:pPr>
            <a:r>
              <a:rPr lang="cs-CZ" sz="2000" b="1" dirty="0">
                <a:solidFill>
                  <a:schemeClr val="tx1"/>
                </a:solidFill>
              </a:rPr>
              <a:t>Příjem žádostí na environmentální opatření PRV v rámci JŽ bude probíhat nejpozději </a:t>
            </a:r>
          </a:p>
          <a:p>
            <a:pPr marL="45720" indent="0">
              <a:buNone/>
            </a:pPr>
            <a:r>
              <a:rPr lang="cs-CZ" sz="2000" b="1" dirty="0">
                <a:solidFill>
                  <a:srgbClr val="FF0000"/>
                </a:solidFill>
              </a:rPr>
              <a:t>do 16. 5. 2022  (I)</a:t>
            </a:r>
          </a:p>
          <a:p>
            <a:pPr marL="45720" indent="0">
              <a:buNone/>
            </a:pPr>
            <a:endParaRPr lang="cs-CZ" sz="2000" b="1" dirty="0">
              <a:solidFill>
                <a:srgbClr val="FF0000"/>
              </a:solidFill>
            </a:endParaRPr>
          </a:p>
          <a:p>
            <a:pPr marL="45720" indent="0">
              <a:buNone/>
            </a:pPr>
            <a:r>
              <a:rPr lang="cs-CZ" sz="2000" b="1" dirty="0">
                <a:solidFill>
                  <a:srgbClr val="FF0000"/>
                </a:solidFill>
              </a:rPr>
              <a:t>Směnný kurz pro přepočet výše dotace pro rok 2022  -  24,858 Kč/EUR</a:t>
            </a:r>
          </a:p>
          <a:p>
            <a:pPr>
              <a:buFont typeface="Wingdings" panose="05000000000000000000" pitchFamily="2" charset="2"/>
              <a:buChar char="v"/>
            </a:pPr>
            <a:r>
              <a:rPr lang="cs-CZ" b="1" dirty="0">
                <a:solidFill>
                  <a:schemeClr val="accent3"/>
                </a:solidFill>
              </a:rPr>
              <a:t> </a:t>
            </a:r>
            <a:r>
              <a:rPr lang="cs-CZ" b="1" dirty="0" err="1">
                <a:solidFill>
                  <a:schemeClr val="accent3"/>
                </a:solidFill>
              </a:rPr>
              <a:t>Agroenvironmentálně</a:t>
            </a:r>
            <a:r>
              <a:rPr lang="cs-CZ" b="1" dirty="0">
                <a:solidFill>
                  <a:schemeClr val="accent3"/>
                </a:solidFill>
              </a:rPr>
              <a:t>-klimatická opatření (AEKO)</a:t>
            </a:r>
          </a:p>
          <a:p>
            <a:pPr marL="45720" indent="0">
              <a:buNone/>
            </a:pPr>
            <a:r>
              <a:rPr lang="cs-CZ" b="1" dirty="0">
                <a:solidFill>
                  <a:schemeClr val="accent3"/>
                </a:solidFill>
              </a:rPr>
              <a:t>    -  </a:t>
            </a:r>
            <a:r>
              <a:rPr lang="cs-CZ" sz="2000" b="1" dirty="0">
                <a:solidFill>
                  <a:schemeClr val="tx1"/>
                </a:solidFill>
              </a:rPr>
              <a:t>nařízení vlády č. 75/2015 Sb. – standardní 5-leté závazky</a:t>
            </a:r>
          </a:p>
          <a:p>
            <a:pPr marL="45720" indent="0">
              <a:buNone/>
            </a:pPr>
            <a:r>
              <a:rPr lang="cs-CZ" sz="2000" b="1" dirty="0">
                <a:solidFill>
                  <a:schemeClr val="tx1"/>
                </a:solidFill>
              </a:rPr>
              <a:t>     -  nařízení vlády č. 330/2019 Sb. – navazující zkrácené závazky</a:t>
            </a:r>
          </a:p>
          <a:p>
            <a:pPr marL="45720" indent="0">
              <a:buNone/>
            </a:pPr>
            <a:r>
              <a:rPr lang="cs-CZ" sz="2000" b="1" dirty="0">
                <a:solidFill>
                  <a:schemeClr val="tx1"/>
                </a:solidFill>
              </a:rPr>
              <a:t>      -  </a:t>
            </a:r>
            <a:r>
              <a:rPr lang="cs-CZ" sz="2000" b="1" dirty="0">
                <a:solidFill>
                  <a:srgbClr val="FF0000"/>
                </a:solidFill>
              </a:rPr>
              <a:t>nařízení vlády č. 33/2022 - účinné od 1. 3. 2022</a:t>
            </a:r>
          </a:p>
          <a:p>
            <a:pPr>
              <a:buFont typeface="Wingdings" panose="05000000000000000000" pitchFamily="2" charset="2"/>
              <a:buChar char="v"/>
            </a:pPr>
            <a:r>
              <a:rPr lang="cs-CZ" sz="2000" b="1" dirty="0">
                <a:solidFill>
                  <a:srgbClr val="FF0000"/>
                </a:solidFill>
              </a:rPr>
              <a:t> </a:t>
            </a:r>
            <a:r>
              <a:rPr lang="cs-CZ" sz="2000" b="1" dirty="0">
                <a:solidFill>
                  <a:schemeClr val="accent3"/>
                </a:solidFill>
              </a:rPr>
              <a:t>Ekologické zemědělství (EZ)</a:t>
            </a:r>
          </a:p>
          <a:p>
            <a:pPr marL="45720" indent="0">
              <a:buNone/>
            </a:pPr>
            <a:r>
              <a:rPr lang="cs-CZ" sz="2000" b="1" dirty="0">
                <a:solidFill>
                  <a:schemeClr val="accent3"/>
                </a:solidFill>
              </a:rPr>
              <a:t>     </a:t>
            </a:r>
            <a:r>
              <a:rPr lang="cs-CZ" sz="2000" b="1" dirty="0">
                <a:solidFill>
                  <a:schemeClr val="tx1"/>
                </a:solidFill>
              </a:rPr>
              <a:t>nařízení vlády č. 76/2015 Sb. – standardní 5-leté závazky</a:t>
            </a:r>
          </a:p>
          <a:p>
            <a:pPr marL="45720" indent="0">
              <a:buNone/>
            </a:pPr>
            <a:r>
              <a:rPr lang="cs-CZ" sz="2000" b="1" dirty="0">
                <a:solidFill>
                  <a:schemeClr val="tx1"/>
                </a:solidFill>
              </a:rPr>
              <a:t>     -  nařízení vlády č. 331/2019 Sb. – navazující zkrácené závazky</a:t>
            </a:r>
          </a:p>
          <a:p>
            <a:pPr marL="45720" indent="0">
              <a:buNone/>
            </a:pPr>
            <a:r>
              <a:rPr lang="cs-CZ" sz="2000" b="1" dirty="0">
                <a:solidFill>
                  <a:schemeClr val="tx1"/>
                </a:solidFill>
              </a:rPr>
              <a:t>      -  </a:t>
            </a:r>
            <a:r>
              <a:rPr lang="cs-CZ" sz="2000" b="1" dirty="0">
                <a:solidFill>
                  <a:srgbClr val="FF0000"/>
                </a:solidFill>
              </a:rPr>
              <a:t>nařízení vlády č. 33/2022 - účinné od 1. 3. 2022</a:t>
            </a:r>
          </a:p>
          <a:p>
            <a:pPr marL="45720" indent="0">
              <a:buNone/>
            </a:pPr>
            <a:endParaRPr lang="cs-CZ" sz="2000" b="1" dirty="0">
              <a:solidFill>
                <a:schemeClr val="accent3"/>
              </a:solidFill>
            </a:endParaRPr>
          </a:p>
          <a:p>
            <a:pPr>
              <a:buFont typeface="Wingdings" panose="05000000000000000000" pitchFamily="2" charset="2"/>
              <a:buChar char="v"/>
            </a:pPr>
            <a:endParaRPr lang="cs-CZ" sz="2000" b="1" dirty="0">
              <a:solidFill>
                <a:srgbClr val="FF0000"/>
              </a:solidFill>
            </a:endParaRPr>
          </a:p>
        </p:txBody>
      </p:sp>
    </p:spTree>
    <p:extLst>
      <p:ext uri="{BB962C8B-B14F-4D97-AF65-F5344CB8AC3E}">
        <p14:creationId xmlns:p14="http://schemas.microsoft.com/office/powerpoint/2010/main" val="2842171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A1B548D-C008-4AB7-8D4A-F1A099338F1A}"/>
              </a:ext>
            </a:extLst>
          </p:cNvPr>
          <p:cNvSpPr>
            <a:spLocks noGrp="1"/>
          </p:cNvSpPr>
          <p:nvPr>
            <p:ph type="title"/>
          </p:nvPr>
        </p:nvSpPr>
        <p:spPr>
          <a:xfrm>
            <a:off x="1143000" y="609600"/>
            <a:ext cx="9875520" cy="842128"/>
          </a:xfrm>
        </p:spPr>
        <p:txBody>
          <a:bodyPr>
            <a:normAutofit fontScale="90000"/>
          </a:bodyPr>
          <a:lstStyle/>
          <a:p>
            <a:pPr algn="ctr"/>
            <a:r>
              <a:rPr kumimoji="0" lang="cs-CZ" sz="3200" b="1" i="0" u="none" strike="noStrike" kern="1200" cap="none" spc="0" normalizeH="0" baseline="0" noProof="0" dirty="0">
                <a:ln>
                  <a:noFill/>
                </a:ln>
                <a:solidFill>
                  <a:srgbClr val="A6B727"/>
                </a:solidFill>
                <a:effectLst/>
                <a:uLnTx/>
                <a:uFillTx/>
                <a:latin typeface="Corbel" panose="020B0503020204020204"/>
                <a:ea typeface="+mj-ea"/>
                <a:cs typeface="+mj-cs"/>
              </a:rPr>
              <a:t>Přehled environmentálních opatření PRV v roce 2022 (II)</a:t>
            </a:r>
            <a:endParaRPr lang="cs-CZ" dirty="0"/>
          </a:p>
        </p:txBody>
      </p:sp>
      <p:sp>
        <p:nvSpPr>
          <p:cNvPr id="3" name="Zástupný obsah 2">
            <a:extLst>
              <a:ext uri="{FF2B5EF4-FFF2-40B4-BE49-F238E27FC236}">
                <a16:creationId xmlns:a16="http://schemas.microsoft.com/office/drawing/2014/main" xmlns="" id="{3E19D5DF-8DF9-40F4-AD57-17793642049D}"/>
              </a:ext>
            </a:extLst>
          </p:cNvPr>
          <p:cNvSpPr>
            <a:spLocks noGrp="1"/>
          </p:cNvSpPr>
          <p:nvPr>
            <p:ph idx="1"/>
          </p:nvPr>
        </p:nvSpPr>
        <p:spPr>
          <a:xfrm>
            <a:off x="867266" y="1366887"/>
            <a:ext cx="10454326" cy="5071619"/>
          </a:xfrm>
        </p:spPr>
        <p:txBody>
          <a:bodyPr/>
          <a:lstStyle/>
          <a:p>
            <a:pPr>
              <a:buFont typeface="Wingdings" panose="05000000000000000000" pitchFamily="2" charset="2"/>
              <a:buChar char="v"/>
            </a:pPr>
            <a:r>
              <a:rPr lang="cs-CZ" dirty="0"/>
              <a:t> </a:t>
            </a:r>
            <a:r>
              <a:rPr lang="cs-CZ" b="1" dirty="0">
                <a:solidFill>
                  <a:schemeClr val="accent3"/>
                </a:solidFill>
              </a:rPr>
              <a:t>Dobré životní podmínky zvířat</a:t>
            </a:r>
          </a:p>
          <a:p>
            <a:pPr marL="45720" indent="0">
              <a:buNone/>
            </a:pPr>
            <a:r>
              <a:rPr lang="cs-CZ" dirty="0"/>
              <a:t>     - </a:t>
            </a:r>
            <a:r>
              <a:rPr lang="cs-CZ" sz="2000" dirty="0">
                <a:solidFill>
                  <a:schemeClr val="tx1"/>
                </a:solidFill>
              </a:rPr>
              <a:t>nařízení vlády č. 74/2015 Sb.</a:t>
            </a:r>
          </a:p>
          <a:p>
            <a:pPr marL="45720" indent="0">
              <a:buNone/>
            </a:pPr>
            <a:r>
              <a:rPr lang="cs-CZ" dirty="0"/>
              <a:t>     - </a:t>
            </a:r>
            <a:r>
              <a:rPr lang="cs-CZ" sz="2000" b="1" dirty="0">
                <a:solidFill>
                  <a:srgbClr val="FF0000"/>
                </a:solidFill>
              </a:rPr>
              <a:t>nařízení vlády č. 33/2022 – účinné od 1. 3. 2022</a:t>
            </a:r>
          </a:p>
          <a:p>
            <a:pPr>
              <a:buFont typeface="Wingdings" panose="05000000000000000000" pitchFamily="2" charset="2"/>
              <a:buChar char="v"/>
            </a:pPr>
            <a:r>
              <a:rPr lang="cs-CZ" sz="2000" b="1" dirty="0">
                <a:solidFill>
                  <a:srgbClr val="FF0000"/>
                </a:solidFill>
              </a:rPr>
              <a:t> </a:t>
            </a:r>
            <a:r>
              <a:rPr lang="cs-CZ" sz="2400" b="1" dirty="0">
                <a:solidFill>
                  <a:schemeClr val="accent3"/>
                </a:solidFill>
              </a:rPr>
              <a:t>Zalesňování a zakládání lesů</a:t>
            </a:r>
          </a:p>
          <a:p>
            <a:pPr marL="45720" indent="0">
              <a:buNone/>
            </a:pPr>
            <a:r>
              <a:rPr lang="cs-CZ" sz="2000" b="1" dirty="0">
                <a:solidFill>
                  <a:srgbClr val="FF0000"/>
                </a:solidFill>
              </a:rPr>
              <a:t>     </a:t>
            </a:r>
            <a:r>
              <a:rPr lang="cs-CZ" sz="2000" b="1" dirty="0">
                <a:solidFill>
                  <a:schemeClr val="tx1"/>
                </a:solidFill>
              </a:rPr>
              <a:t>- nařízení vlády č. 185/2015 Sb.</a:t>
            </a:r>
          </a:p>
          <a:p>
            <a:pPr marL="45720" indent="0">
              <a:buNone/>
            </a:pPr>
            <a:r>
              <a:rPr lang="cs-CZ" sz="2000" b="1" dirty="0">
                <a:solidFill>
                  <a:srgbClr val="FF0000"/>
                </a:solidFill>
              </a:rPr>
              <a:t>     - nařízení vlády č. 32/2022 – účinné od 1.3. 2022 </a:t>
            </a:r>
          </a:p>
          <a:p>
            <a:pPr>
              <a:buFont typeface="Wingdings" panose="05000000000000000000" pitchFamily="2" charset="2"/>
              <a:buChar char="v"/>
            </a:pPr>
            <a:r>
              <a:rPr lang="cs-CZ" sz="2000" b="1" dirty="0">
                <a:solidFill>
                  <a:srgbClr val="FF0000"/>
                </a:solidFill>
              </a:rPr>
              <a:t> </a:t>
            </a:r>
            <a:r>
              <a:rPr lang="cs-CZ" sz="2400" b="1" dirty="0">
                <a:solidFill>
                  <a:schemeClr val="accent3"/>
                </a:solidFill>
              </a:rPr>
              <a:t>Platby v rámci NATURA 2000 na zemědělské půdě (N2000)</a:t>
            </a:r>
          </a:p>
          <a:p>
            <a:pPr marL="45720" indent="0">
              <a:buNone/>
            </a:pPr>
            <a:r>
              <a:rPr lang="cs-CZ" sz="2000" b="1" dirty="0">
                <a:solidFill>
                  <a:schemeClr val="accent3"/>
                </a:solidFill>
              </a:rPr>
              <a:t>     - </a:t>
            </a:r>
            <a:r>
              <a:rPr lang="cs-CZ" sz="2000" b="1" dirty="0">
                <a:solidFill>
                  <a:schemeClr val="tx1"/>
                </a:solidFill>
              </a:rPr>
              <a:t>nařízení vlády č. 73/2015 Sb. </a:t>
            </a:r>
          </a:p>
          <a:p>
            <a:pPr>
              <a:buFont typeface="Wingdings" panose="05000000000000000000" pitchFamily="2" charset="2"/>
              <a:buChar char="v"/>
            </a:pPr>
            <a:r>
              <a:rPr lang="cs-CZ" sz="2000" b="1" dirty="0">
                <a:solidFill>
                  <a:schemeClr val="tx1"/>
                </a:solidFill>
              </a:rPr>
              <a:t> </a:t>
            </a:r>
            <a:r>
              <a:rPr lang="cs-CZ" sz="2400" b="1" dirty="0">
                <a:solidFill>
                  <a:schemeClr val="accent3"/>
                </a:solidFill>
              </a:rPr>
              <a:t>Platby pro horské a jiné oblasti s přírodními nebo jinými zvláštními omezeními (ANC)</a:t>
            </a:r>
          </a:p>
          <a:p>
            <a:pPr marL="45720" indent="0">
              <a:buNone/>
            </a:pPr>
            <a:r>
              <a:rPr lang="cs-CZ" sz="2000" b="1" dirty="0">
                <a:solidFill>
                  <a:schemeClr val="accent3"/>
                </a:solidFill>
              </a:rPr>
              <a:t>     </a:t>
            </a:r>
            <a:r>
              <a:rPr lang="cs-CZ" sz="2000" b="1" dirty="0">
                <a:solidFill>
                  <a:schemeClr val="tx1"/>
                </a:solidFill>
              </a:rPr>
              <a:t>- nařízení vlády č. 43/2018 Sb.</a:t>
            </a:r>
          </a:p>
          <a:p>
            <a:pPr>
              <a:buFont typeface="Wingdings" panose="05000000000000000000" pitchFamily="2" charset="2"/>
              <a:buChar char="v"/>
            </a:pPr>
            <a:endParaRPr lang="cs-CZ" sz="2000" b="1" dirty="0">
              <a:solidFill>
                <a:schemeClr val="accent3"/>
              </a:solidFill>
            </a:endParaRPr>
          </a:p>
          <a:p>
            <a:pPr marL="45720" indent="0">
              <a:buNone/>
            </a:pPr>
            <a:endParaRPr lang="cs-CZ" sz="2000" b="1" dirty="0">
              <a:solidFill>
                <a:srgbClr val="FF0000"/>
              </a:solidFill>
            </a:endParaRPr>
          </a:p>
          <a:p>
            <a:pPr>
              <a:buFont typeface="Wingdings" panose="05000000000000000000" pitchFamily="2" charset="2"/>
              <a:buChar char="v"/>
            </a:pPr>
            <a:endParaRPr lang="cs-CZ" sz="2000" b="1" dirty="0">
              <a:solidFill>
                <a:srgbClr val="FF0000"/>
              </a:solidFill>
            </a:endParaRPr>
          </a:p>
        </p:txBody>
      </p:sp>
    </p:spTree>
    <p:extLst>
      <p:ext uri="{BB962C8B-B14F-4D97-AF65-F5344CB8AC3E}">
        <p14:creationId xmlns:p14="http://schemas.microsoft.com/office/powerpoint/2010/main" val="3661401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043" y="357809"/>
            <a:ext cx="10707757" cy="1123121"/>
          </a:xfrm>
        </p:spPr>
        <p:txBody>
          <a:bodyPr>
            <a:noAutofit/>
          </a:bodyPr>
          <a:lstStyle/>
          <a:p>
            <a:pPr algn="ctr"/>
            <a:r>
              <a:rPr lang="cs-CZ" sz="3200" b="1" dirty="0">
                <a:solidFill>
                  <a:srgbClr val="00B050"/>
                </a:solidFill>
              </a:rPr>
              <a:t>Opatření PRV – AEKO + navazující NAEKO, Ekologické zemědělství + navazující NEZ  </a:t>
            </a:r>
            <a:br>
              <a:rPr lang="cs-CZ" sz="3200" b="1" dirty="0">
                <a:solidFill>
                  <a:srgbClr val="00B050"/>
                </a:solidFill>
              </a:rPr>
            </a:br>
            <a:r>
              <a:rPr lang="cs-CZ" sz="3200" b="1" dirty="0">
                <a:solidFill>
                  <a:srgbClr val="00B050"/>
                </a:solidFill>
              </a:rPr>
              <a:t>souhrnné informace</a:t>
            </a:r>
            <a:endParaRPr lang="cs-CZ" sz="3200" dirty="0"/>
          </a:p>
        </p:txBody>
      </p:sp>
      <p:sp>
        <p:nvSpPr>
          <p:cNvPr id="3" name="Zástupný symbol pro obsah 2"/>
          <p:cNvSpPr>
            <a:spLocks noGrp="1"/>
          </p:cNvSpPr>
          <p:nvPr>
            <p:ph idx="1"/>
          </p:nvPr>
        </p:nvSpPr>
        <p:spPr>
          <a:xfrm>
            <a:off x="838200" y="1480930"/>
            <a:ext cx="10515600" cy="5208627"/>
          </a:xfrm>
        </p:spPr>
        <p:txBody>
          <a:bodyPr>
            <a:normAutofit/>
          </a:bodyPr>
          <a:lstStyle/>
          <a:p>
            <a:r>
              <a:rPr lang="cs-CZ" sz="2400" dirty="0">
                <a:solidFill>
                  <a:schemeClr val="tx1"/>
                </a:solidFill>
              </a:rPr>
              <a:t>V roce 2021 uzavřen vstup do veškerých pětiletých závazků AEKO a EZ! Nelze vstoupit ani do </a:t>
            </a:r>
            <a:r>
              <a:rPr lang="cs-CZ" sz="2400" dirty="0" err="1">
                <a:solidFill>
                  <a:schemeClr val="tx1"/>
                </a:solidFill>
              </a:rPr>
              <a:t>podopatření</a:t>
            </a:r>
            <a:r>
              <a:rPr lang="cs-CZ" sz="2400" dirty="0">
                <a:solidFill>
                  <a:schemeClr val="tx1"/>
                </a:solidFill>
              </a:rPr>
              <a:t> Zatravňování orné půdy!</a:t>
            </a:r>
          </a:p>
          <a:p>
            <a:r>
              <a:rPr lang="cs-CZ" sz="2400" dirty="0">
                <a:solidFill>
                  <a:schemeClr val="tx1"/>
                </a:solidFill>
              </a:rPr>
              <a:t>Od roku  2021 je umožněno vstoupit pouze do zkrácených jednoletých závazků NAEKO a NEZ</a:t>
            </a:r>
          </a:p>
          <a:p>
            <a:r>
              <a:rPr lang="cs-CZ" sz="2400" dirty="0">
                <a:solidFill>
                  <a:schemeClr val="tx1"/>
                </a:solidFill>
              </a:rPr>
              <a:t>Od roku </a:t>
            </a:r>
            <a:r>
              <a:rPr lang="cs-CZ" sz="2400" dirty="0">
                <a:solidFill>
                  <a:srgbClr val="FF0000"/>
                </a:solidFill>
              </a:rPr>
              <a:t>2021 není umožněn vstup do jednoletého NAEKO </a:t>
            </a:r>
            <a:r>
              <a:rPr lang="cs-CZ" sz="2400" dirty="0" err="1">
                <a:solidFill>
                  <a:schemeClr val="tx1"/>
                </a:solidFill>
              </a:rPr>
              <a:t>podopatření</a:t>
            </a:r>
            <a:r>
              <a:rPr lang="cs-CZ" sz="2400" dirty="0">
                <a:solidFill>
                  <a:schemeClr val="tx1"/>
                </a:solidFill>
              </a:rPr>
              <a:t> </a:t>
            </a:r>
            <a:r>
              <a:rPr lang="cs-CZ" sz="2400" dirty="0" err="1">
                <a:solidFill>
                  <a:schemeClr val="tx1"/>
                </a:solidFill>
              </a:rPr>
              <a:t>biopásy</a:t>
            </a:r>
            <a:r>
              <a:rPr lang="cs-CZ" sz="2400" dirty="0">
                <a:solidFill>
                  <a:schemeClr val="tx1"/>
                </a:solidFill>
              </a:rPr>
              <a:t> titulu </a:t>
            </a:r>
            <a:r>
              <a:rPr lang="cs-CZ" sz="2400" dirty="0" err="1">
                <a:solidFill>
                  <a:schemeClr val="tx1"/>
                </a:solidFill>
              </a:rPr>
              <a:t>Nektarodárné</a:t>
            </a:r>
            <a:r>
              <a:rPr lang="cs-CZ" sz="2400" dirty="0">
                <a:solidFill>
                  <a:schemeClr val="tx1"/>
                </a:solidFill>
              </a:rPr>
              <a:t> </a:t>
            </a:r>
            <a:r>
              <a:rPr lang="cs-CZ" sz="2400" dirty="0" err="1">
                <a:solidFill>
                  <a:schemeClr val="tx1"/>
                </a:solidFill>
              </a:rPr>
              <a:t>biopásy</a:t>
            </a:r>
            <a:r>
              <a:rPr lang="cs-CZ" sz="2400" dirty="0">
                <a:solidFill>
                  <a:schemeClr val="tx1"/>
                </a:solidFill>
              </a:rPr>
              <a:t> (nelze jako jednoleté)</a:t>
            </a:r>
          </a:p>
          <a:p>
            <a:r>
              <a:rPr lang="cs-CZ" sz="2400" dirty="0">
                <a:solidFill>
                  <a:schemeClr val="tx1"/>
                </a:solidFill>
              </a:rPr>
              <a:t>Je umožněn souběh závazků AEKO a NAEKO, resp. EZ a NEZ. Nelze však kombinovat současně na jednom DPB.</a:t>
            </a:r>
          </a:p>
          <a:p>
            <a:r>
              <a:rPr lang="cs-CZ" sz="2400" dirty="0">
                <a:solidFill>
                  <a:schemeClr val="tx1"/>
                </a:solidFill>
              </a:rPr>
              <a:t>Navazující závazek AEKO lze uzavřít pouze v rámci shodného </a:t>
            </a:r>
            <a:r>
              <a:rPr lang="cs-CZ" sz="2400" dirty="0" err="1">
                <a:solidFill>
                  <a:schemeClr val="tx1"/>
                </a:solidFill>
              </a:rPr>
              <a:t>podopatření</a:t>
            </a:r>
            <a:r>
              <a:rPr lang="cs-CZ" sz="2400" dirty="0">
                <a:solidFill>
                  <a:schemeClr val="tx1"/>
                </a:solidFill>
              </a:rPr>
              <a:t>, v jakém byl DPB zařazen k 31.12.2019, 31.12.2020 nebo </a:t>
            </a:r>
            <a:r>
              <a:rPr lang="cs-CZ" sz="2400" b="1" dirty="0">
                <a:solidFill>
                  <a:srgbClr val="FF0000"/>
                </a:solidFill>
              </a:rPr>
              <a:t>31.12.2021</a:t>
            </a:r>
          </a:p>
          <a:p>
            <a:r>
              <a:rPr lang="cs-CZ" sz="2400" dirty="0">
                <a:solidFill>
                  <a:schemeClr val="tx1"/>
                </a:solidFill>
              </a:rPr>
              <a:t>V případě IP musí být k </a:t>
            </a:r>
            <a:r>
              <a:rPr kumimoji="0" lang="cs-CZ" sz="2400" b="0" i="0" u="none" strike="noStrike" kern="1200" cap="none" spc="0" normalizeH="0" baseline="0" noProof="0" dirty="0">
                <a:ln>
                  <a:noFill/>
                </a:ln>
                <a:solidFill>
                  <a:srgbClr val="000000"/>
                </a:solidFill>
                <a:effectLst/>
                <a:uLnTx/>
                <a:uFillTx/>
                <a:latin typeface="Corbel" panose="020B0503020204020204"/>
                <a:ea typeface="+mn-ea"/>
                <a:cs typeface="+mn-cs"/>
              </a:rPr>
              <a:t>31.12.2019, 31.12.2020 nebo </a:t>
            </a:r>
            <a:r>
              <a:rPr kumimoji="0" lang="cs-CZ" sz="2400" b="1" i="0" u="none" strike="noStrike" kern="1200" cap="none" spc="0" normalizeH="0" baseline="0" noProof="0" dirty="0">
                <a:ln>
                  <a:noFill/>
                </a:ln>
                <a:solidFill>
                  <a:srgbClr val="FF0000"/>
                </a:solidFill>
                <a:effectLst/>
                <a:uLnTx/>
                <a:uFillTx/>
                <a:latin typeface="Corbel" panose="020B0503020204020204"/>
                <a:ea typeface="+mn-ea"/>
                <a:cs typeface="+mn-cs"/>
              </a:rPr>
              <a:t>31.12.2021 závazek (AEKO/NAEKO) řádně ukončen</a:t>
            </a:r>
          </a:p>
          <a:p>
            <a:endParaRPr lang="cs-CZ" sz="2400" b="1" dirty="0">
              <a:solidFill>
                <a:srgbClr val="FF0000"/>
              </a:solidFill>
              <a:latin typeface="Corbel" panose="020B0503020204020204"/>
            </a:endParaRPr>
          </a:p>
          <a:p>
            <a:endParaRPr lang="cs-CZ" sz="2400" b="1" dirty="0">
              <a:solidFill>
                <a:srgbClr val="FF0000"/>
              </a:solidFill>
            </a:endParaRPr>
          </a:p>
        </p:txBody>
      </p:sp>
    </p:spTree>
    <p:extLst>
      <p:ext uri="{BB962C8B-B14F-4D97-AF65-F5344CB8AC3E}">
        <p14:creationId xmlns:p14="http://schemas.microsoft.com/office/powerpoint/2010/main" val="3923634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85191" y="318052"/>
            <a:ext cx="10714383" cy="1133061"/>
          </a:xfrm>
        </p:spPr>
        <p:txBody>
          <a:bodyPr>
            <a:noAutofit/>
          </a:bodyPr>
          <a:lstStyle/>
          <a:p>
            <a:pPr algn="ctr">
              <a:lnSpc>
                <a:spcPct val="150000"/>
              </a:lnSpc>
            </a:pPr>
            <a:r>
              <a:rPr lang="cs-CZ" sz="2400" b="1" dirty="0" err="1"/>
              <a:t>Agroenvironmentálně</a:t>
            </a:r>
            <a:r>
              <a:rPr lang="cs-CZ" sz="2400" b="1" dirty="0"/>
              <a:t>-klimatická opatření (AEKO) + navazující (NAEKO)</a:t>
            </a:r>
            <a:br>
              <a:rPr lang="cs-CZ" sz="2400" b="1" dirty="0"/>
            </a:br>
            <a:r>
              <a:rPr lang="cs-CZ" sz="2400" b="1" dirty="0"/>
              <a:t>Ekologické zemědělství (EZ) + navazující (NEZ) - Souhrnné informace</a:t>
            </a:r>
          </a:p>
        </p:txBody>
      </p:sp>
      <p:sp>
        <p:nvSpPr>
          <p:cNvPr id="7" name="Zástupný symbol pro obsah 2"/>
          <p:cNvSpPr>
            <a:spLocks noGrp="1"/>
          </p:cNvSpPr>
          <p:nvPr>
            <p:ph idx="1"/>
          </p:nvPr>
        </p:nvSpPr>
        <p:spPr>
          <a:xfrm>
            <a:off x="785191" y="1451113"/>
            <a:ext cx="11032435" cy="5002223"/>
          </a:xfrm>
        </p:spPr>
        <p:txBody>
          <a:bodyPr>
            <a:normAutofit/>
          </a:bodyPr>
          <a:lstStyle/>
          <a:p>
            <a:pPr marL="214313" indent="-214313" algn="just">
              <a:buFont typeface="Arial" panose="020B0604020202020204" pitchFamily="34" charset="0"/>
              <a:buChar char="•"/>
            </a:pPr>
            <a:r>
              <a:rPr lang="cs-CZ" sz="2400" b="1" dirty="0">
                <a:solidFill>
                  <a:schemeClr val="tx1"/>
                </a:solidFill>
              </a:rPr>
              <a:t>Vstup do NAEKO/NEZ možný i s DPB, které měl v původním závazku jiný žadatel (!)</a:t>
            </a:r>
          </a:p>
          <a:p>
            <a:pPr marL="214313" indent="-214313" algn="just">
              <a:lnSpc>
                <a:spcPct val="100000"/>
              </a:lnSpc>
              <a:spcBef>
                <a:spcPts val="900"/>
              </a:spcBef>
              <a:spcAft>
                <a:spcPts val="900"/>
              </a:spcAft>
              <a:buFont typeface="Arial" panose="020B0604020202020204" pitchFamily="34" charset="0"/>
              <a:buChar char="•"/>
            </a:pPr>
            <a:r>
              <a:rPr lang="cs-CZ" sz="2400" b="1" dirty="0">
                <a:solidFill>
                  <a:schemeClr val="tx1"/>
                </a:solidFill>
              </a:rPr>
              <a:t>Navyšování výměry u dobíhajících pětiletých závazků AEKO a EZ </a:t>
            </a:r>
            <a:r>
              <a:rPr lang="cs-CZ" sz="2400" dirty="0">
                <a:solidFill>
                  <a:schemeClr val="tx1"/>
                </a:solidFill>
              </a:rPr>
              <a:t>je možné pouze v rámci disponibilní kvóty k navýšení (35 % výměry zařazené při vstupu do závazku); </a:t>
            </a:r>
            <a:r>
              <a:rPr lang="cs-CZ" sz="2400" dirty="0">
                <a:solidFill>
                  <a:schemeClr val="tx1"/>
                </a:solidFill>
                <a:cs typeface="Arial" panose="020B0604020202020204" pitchFamily="34" charset="0"/>
              </a:rPr>
              <a:t>případnou další výměru, kterou má žadatel k dispozici, lze zařadit do NAEKO (vhodnost 2021!), resp. do NEZ</a:t>
            </a:r>
          </a:p>
          <a:p>
            <a:pPr marL="214313" marR="0" lvl="0" indent="-214313" algn="just" defTabSz="914400" rtl="0" eaLnBrk="1" fontAlgn="auto" latinLnBrk="0" hangingPunct="1">
              <a:lnSpc>
                <a:spcPct val="90000"/>
              </a:lnSpc>
              <a:spcBef>
                <a:spcPts val="1400"/>
              </a:spcBef>
              <a:spcAft>
                <a:spcPts val="0"/>
              </a:spcAft>
              <a:buClr>
                <a:srgbClr val="A6B727"/>
              </a:buClr>
              <a:buSzPct val="80000"/>
              <a:buFont typeface="Arial" panose="020B0604020202020204" pitchFamily="34" charset="0"/>
              <a:buChar char="•"/>
              <a:tabLst/>
              <a:defRPr/>
            </a:pPr>
            <a:r>
              <a:rPr kumimoji="0" lang="cs-CZ" sz="2400" b="1" i="0" u="none" strike="noStrike" kern="1200" cap="none" spc="0" normalizeH="0" baseline="0" noProof="0" dirty="0">
                <a:ln>
                  <a:noFill/>
                </a:ln>
                <a:solidFill>
                  <a:srgbClr val="000000"/>
                </a:solidFill>
                <a:effectLst/>
                <a:uLnTx/>
                <a:uFillTx/>
                <a:latin typeface="Corbel" panose="020B0503020204020204"/>
                <a:ea typeface="+mn-ea"/>
                <a:cs typeface="+mn-cs"/>
              </a:rPr>
              <a:t>Možný souběh standardního pětiletého závazku a zkráceného navazujícího závazku </a:t>
            </a:r>
            <a:r>
              <a:rPr kumimoji="0" lang="cs-CZ" sz="2400" i="0" u="none" strike="noStrike" kern="1200" cap="none" spc="0" normalizeH="0" baseline="0" noProof="0" dirty="0">
                <a:ln>
                  <a:noFill/>
                </a:ln>
                <a:solidFill>
                  <a:srgbClr val="000000"/>
                </a:solidFill>
                <a:effectLst/>
                <a:uLnTx/>
                <a:uFillTx/>
                <a:latin typeface="Corbel" panose="020B0503020204020204"/>
                <a:ea typeface="+mn-ea"/>
                <a:cs typeface="+mn-cs"/>
              </a:rPr>
              <a:t>je možný zejména za situace, kdy jsou žadatelem přebírány DPB a v rámci standardního pětiletého závazku kvóta pro navýšení již neumožňuje zařazení do tohoto závazku</a:t>
            </a:r>
          </a:p>
          <a:p>
            <a:pPr marL="214313" indent="-214313" algn="just">
              <a:lnSpc>
                <a:spcPct val="100000"/>
              </a:lnSpc>
              <a:spcBef>
                <a:spcPts val="900"/>
              </a:spcBef>
              <a:spcAft>
                <a:spcPts val="900"/>
              </a:spcAft>
              <a:buFont typeface="Arial" panose="020B0604020202020204" pitchFamily="34" charset="0"/>
              <a:buChar char="•"/>
            </a:pPr>
            <a:r>
              <a:rPr lang="cs-CZ" sz="2400" b="1" dirty="0">
                <a:solidFill>
                  <a:schemeClr val="tx1"/>
                </a:solidFill>
              </a:rPr>
              <a:t>V pátém (posledním) roce zařazení AEKO a EZ </a:t>
            </a:r>
            <a:r>
              <a:rPr lang="cs-CZ" sz="2400" dirty="0">
                <a:solidFill>
                  <a:schemeClr val="tx1"/>
                </a:solidFill>
              </a:rPr>
              <a:t>je možné neomezené navýšení výměry pouze již zařazeného DPB, </a:t>
            </a:r>
            <a:r>
              <a:rPr lang="cs-CZ" sz="2400" b="1" dirty="0">
                <a:solidFill>
                  <a:schemeClr val="tx1"/>
                </a:solidFill>
              </a:rPr>
              <a:t>nelze zařadit nový DPB (!)</a:t>
            </a:r>
          </a:p>
          <a:p>
            <a:pPr marL="214313" indent="-214313" algn="just">
              <a:lnSpc>
                <a:spcPct val="100000"/>
              </a:lnSpc>
              <a:spcBef>
                <a:spcPts val="900"/>
              </a:spcBef>
              <a:spcAft>
                <a:spcPts val="900"/>
              </a:spcAft>
              <a:buFont typeface="Arial" panose="020B0604020202020204" pitchFamily="34" charset="0"/>
              <a:buChar char="•"/>
            </a:pPr>
            <a:endParaRPr lang="cs-CZ" b="1" dirty="0"/>
          </a:p>
          <a:p>
            <a:pPr marL="214313" indent="-214313" algn="just">
              <a:lnSpc>
                <a:spcPct val="100000"/>
              </a:lnSpc>
              <a:spcBef>
                <a:spcPts val="900"/>
              </a:spcBef>
              <a:spcAft>
                <a:spcPts val="900"/>
              </a:spcAft>
              <a:buFont typeface="Arial" panose="020B0604020202020204" pitchFamily="34" charset="0"/>
              <a:buChar char="•"/>
            </a:pPr>
            <a:endParaRPr lang="cs-CZ" b="1" dirty="0"/>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buFontTx/>
              <a:buChar char="-"/>
            </a:pPr>
            <a:endParaRPr lang="cs-CZ" sz="15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130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5557" y="268358"/>
            <a:ext cx="10873408" cy="1073426"/>
          </a:xfrm>
        </p:spPr>
        <p:txBody>
          <a:bodyPr>
            <a:noAutofit/>
          </a:bodyPr>
          <a:lstStyle/>
          <a:p>
            <a:pPr algn="ctr">
              <a:lnSpc>
                <a:spcPct val="150000"/>
              </a:lnSpc>
            </a:pPr>
            <a:r>
              <a:rPr lang="cs-CZ" sz="2000" b="1" dirty="0" err="1"/>
              <a:t>Agroenvironmentálně</a:t>
            </a:r>
            <a:r>
              <a:rPr lang="cs-CZ" sz="2000" b="1" dirty="0"/>
              <a:t>-klimatická opatření (AEKO) + navazující (NAEKO)</a:t>
            </a:r>
            <a:br>
              <a:rPr lang="cs-CZ" sz="2000" b="1" dirty="0"/>
            </a:br>
            <a:r>
              <a:rPr lang="cs-CZ" sz="2000" b="1" dirty="0"/>
              <a:t>Ekologické zemědělství (EZ) + navazující (NEZ) - Souhrnné informace</a:t>
            </a:r>
          </a:p>
        </p:txBody>
      </p:sp>
      <p:sp>
        <p:nvSpPr>
          <p:cNvPr id="7" name="Zástupný symbol pro obsah 2"/>
          <p:cNvSpPr>
            <a:spLocks noGrp="1"/>
          </p:cNvSpPr>
          <p:nvPr>
            <p:ph idx="1"/>
          </p:nvPr>
        </p:nvSpPr>
        <p:spPr>
          <a:xfrm>
            <a:off x="725557" y="1480930"/>
            <a:ext cx="10873408" cy="4780722"/>
          </a:xfrm>
        </p:spPr>
        <p:txBody>
          <a:bodyPr>
            <a:normAutofit/>
          </a:bodyPr>
          <a:lstStyle/>
          <a:p>
            <a:pPr algn="just"/>
            <a:r>
              <a:rPr lang="cs-CZ" sz="2400" b="1" dirty="0">
                <a:solidFill>
                  <a:srgbClr val="C00000"/>
                </a:solidFill>
              </a:rPr>
              <a:t>Vhodnost pro zařazení NAEKO</a:t>
            </a:r>
          </a:p>
          <a:p>
            <a:pPr algn="just"/>
            <a:r>
              <a:rPr lang="cs-CZ" sz="2400" dirty="0">
                <a:solidFill>
                  <a:schemeClr val="tx1"/>
                </a:solidFill>
              </a:rPr>
              <a:t>Příznak vhodnosti pro NAEKO 2022 bude napočten u DPB:</a:t>
            </a:r>
          </a:p>
          <a:p>
            <a:pPr marL="214313" indent="-214313" algn="just">
              <a:buFont typeface="Arial" panose="020B0604020202020204" pitchFamily="34" charset="0"/>
              <a:buChar char="•"/>
            </a:pPr>
            <a:r>
              <a:rPr lang="cs-CZ" sz="2400" b="1" dirty="0">
                <a:solidFill>
                  <a:schemeClr val="tx1"/>
                </a:solidFill>
              </a:rPr>
              <a:t>jehož převážná část (překryv musí být min. 50 %) evidovaná v evidenci využití půdy byla k 31. 12. 2019 nebo k 31.12.2020</a:t>
            </a:r>
            <a:r>
              <a:rPr lang="cs-CZ" sz="2400" b="1" dirty="0">
                <a:solidFill>
                  <a:srgbClr val="C00000"/>
                </a:solidFill>
              </a:rPr>
              <a:t> nebo31. 12. 2021 </a:t>
            </a:r>
            <a:r>
              <a:rPr lang="cs-CZ" sz="2400" b="1" dirty="0">
                <a:solidFill>
                  <a:schemeClr val="tx1"/>
                </a:solidFill>
              </a:rPr>
              <a:t>zařazená podle nařízení vlády č. 75/2015 Sb.</a:t>
            </a:r>
            <a:r>
              <a:rPr lang="cs-CZ" sz="2400" dirty="0">
                <a:solidFill>
                  <a:schemeClr val="tx1"/>
                </a:solidFill>
              </a:rPr>
              <a:t> (platí pro podopatření Navazující podopatření ošetřování travních porostů, Podopatření údržba zatravněných dílů půdních bloků, Navazující podopatření biopásy, Navazující podopatření ochrana čejky chocholaté, Podopatření údržba zatravněných drah soustředěného odtoku)</a:t>
            </a:r>
          </a:p>
          <a:p>
            <a:pPr marL="214313" indent="-214313" algn="just">
              <a:buFont typeface="Arial" panose="020B0604020202020204" pitchFamily="34" charset="0"/>
              <a:buChar char="•"/>
            </a:pPr>
            <a:r>
              <a:rPr lang="cs-CZ" sz="2400" b="1" dirty="0">
                <a:solidFill>
                  <a:srgbClr val="C00000"/>
                </a:solidFill>
              </a:rPr>
              <a:t>na jehož převážné části vedené v evidenci využití půdy byl ukončen závazek podle nařízení vlády č. 75/2015 Sb.</a:t>
            </a:r>
            <a:r>
              <a:rPr lang="cs-CZ" sz="2400" dirty="0">
                <a:solidFill>
                  <a:srgbClr val="C00000"/>
                </a:solidFill>
              </a:rPr>
              <a:t> </a:t>
            </a:r>
            <a:r>
              <a:rPr lang="cs-CZ" sz="2400" dirty="0"/>
              <a:t>(platí pro podopatření Navazující podopatření integrovaná </a:t>
            </a:r>
            <a:r>
              <a:rPr lang="cs-CZ" sz="2400" dirty="0">
                <a:solidFill>
                  <a:schemeClr val="tx1"/>
                </a:solidFill>
              </a:rPr>
              <a:t>produkce ovoce, Navazující podopatření integrovaná produkce révy vinné, Navazující podopatření integrovaná produkce zeleniny a jahodníku)</a:t>
            </a:r>
          </a:p>
          <a:p>
            <a:pPr marL="214313" indent="-214313" algn="just">
              <a:buFont typeface="Arial" panose="020B0604020202020204" pitchFamily="34" charset="0"/>
              <a:buChar char="•"/>
            </a:pPr>
            <a:endParaRPr lang="cs-CZ" b="1" dirty="0"/>
          </a:p>
          <a:p>
            <a:pPr marL="214313" indent="-214313" algn="just">
              <a:buFont typeface="Arial" panose="020B0604020202020204" pitchFamily="34" charset="0"/>
              <a:buChar char="•"/>
            </a:pPr>
            <a:endParaRPr lang="cs-CZ" dirty="0"/>
          </a:p>
          <a:p>
            <a:pPr algn="just"/>
            <a:endParaRPr lang="cs-CZ" dirty="0"/>
          </a:p>
        </p:txBody>
      </p:sp>
    </p:spTree>
    <p:extLst>
      <p:ext uri="{BB962C8B-B14F-4D97-AF65-F5344CB8AC3E}">
        <p14:creationId xmlns:p14="http://schemas.microsoft.com/office/powerpoint/2010/main" val="70187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2" y="982133"/>
            <a:ext cx="9601196" cy="416900"/>
          </a:xfrm>
        </p:spPr>
        <p:txBody>
          <a:bodyPr>
            <a:normAutofit fontScale="90000"/>
          </a:bodyPr>
          <a:lstStyle/>
          <a:p>
            <a:r>
              <a:rPr lang="cs-CZ" sz="2800" b="1" dirty="0">
                <a:solidFill>
                  <a:srgbClr val="00B050"/>
                </a:solidFill>
              </a:rPr>
              <a:t>Změny hodnocení požadavků </a:t>
            </a:r>
            <a:r>
              <a:rPr lang="cs-CZ" sz="2800" b="1" dirty="0" err="1">
                <a:solidFill>
                  <a:srgbClr val="00B050"/>
                </a:solidFill>
              </a:rPr>
              <a:t>cross</a:t>
            </a:r>
            <a:r>
              <a:rPr lang="cs-CZ" sz="2800" b="1" dirty="0">
                <a:solidFill>
                  <a:srgbClr val="00B050"/>
                </a:solidFill>
              </a:rPr>
              <a:t> </a:t>
            </a:r>
            <a:r>
              <a:rPr lang="cs-CZ" sz="2800" b="1" dirty="0" err="1">
                <a:solidFill>
                  <a:srgbClr val="00B050"/>
                </a:solidFill>
              </a:rPr>
              <a:t>compliance</a:t>
            </a:r>
            <a:r>
              <a:rPr lang="cs-CZ" sz="2800" b="1" dirty="0">
                <a:solidFill>
                  <a:srgbClr val="00B050"/>
                </a:solidFill>
              </a:rPr>
              <a:t> od roku 2021</a:t>
            </a:r>
            <a:endParaRPr lang="cs-CZ" dirty="0"/>
          </a:p>
        </p:txBody>
      </p:sp>
      <p:sp>
        <p:nvSpPr>
          <p:cNvPr id="3" name="Zástupný symbol pro obsah 2"/>
          <p:cNvSpPr>
            <a:spLocks noGrp="1"/>
          </p:cNvSpPr>
          <p:nvPr>
            <p:ph idx="1"/>
          </p:nvPr>
        </p:nvSpPr>
        <p:spPr>
          <a:xfrm>
            <a:off x="1295401" y="1554480"/>
            <a:ext cx="9601196" cy="4321388"/>
          </a:xfrm>
        </p:spPr>
        <p:txBody>
          <a:bodyPr>
            <a:normAutofit/>
          </a:bodyPr>
          <a:lstStyle/>
          <a:p>
            <a:r>
              <a:rPr lang="cs-CZ" sz="2400" b="1" dirty="0">
                <a:solidFill>
                  <a:schemeClr val="tx1"/>
                </a:solidFill>
              </a:rPr>
              <a:t>PPH 4/9 </a:t>
            </a:r>
            <a:r>
              <a:rPr lang="cs-CZ" sz="2400" dirty="0">
                <a:solidFill>
                  <a:schemeClr val="tx1"/>
                </a:solidFill>
              </a:rPr>
              <a:t>– jsou krmiva skladována odděleně od chemických látek, odpadů nebo zakázaných látek tak, aby se předcházelo kontaminaci krmiv, a eliminuje zacházení s </a:t>
            </a:r>
            <a:r>
              <a:rPr lang="cs-CZ" sz="2400" dirty="0" err="1">
                <a:solidFill>
                  <a:schemeClr val="tx1"/>
                </a:solidFill>
              </a:rPr>
              <a:t>medikovaným</a:t>
            </a:r>
            <a:r>
              <a:rPr lang="cs-CZ" sz="2400" dirty="0">
                <a:solidFill>
                  <a:schemeClr val="tx1"/>
                </a:solidFill>
              </a:rPr>
              <a:t> krmivem riziko jeho zkrmení necílovými zvířaty nebo křížové kontaminace </a:t>
            </a:r>
            <a:r>
              <a:rPr lang="cs-CZ" sz="2400" dirty="0" err="1">
                <a:solidFill>
                  <a:schemeClr val="tx1"/>
                </a:solidFill>
              </a:rPr>
              <a:t>jińých</a:t>
            </a:r>
            <a:r>
              <a:rPr lang="cs-CZ" sz="2400" dirty="0">
                <a:solidFill>
                  <a:schemeClr val="tx1"/>
                </a:solidFill>
              </a:rPr>
              <a:t> krmiv? </a:t>
            </a:r>
            <a:r>
              <a:rPr lang="cs-CZ" sz="2400" dirty="0" err="1">
                <a:solidFill>
                  <a:schemeClr val="tx1"/>
                </a:solidFill>
              </a:rPr>
              <a:t>Kontrolné</a:t>
            </a:r>
            <a:r>
              <a:rPr lang="cs-CZ" sz="2400" dirty="0">
                <a:solidFill>
                  <a:schemeClr val="tx1"/>
                </a:solidFill>
              </a:rPr>
              <a:t> bod nezahrnuje požadavek na čistotu skladů a opatření k hubení myší.</a:t>
            </a:r>
          </a:p>
          <a:p>
            <a:r>
              <a:rPr lang="cs-CZ" sz="2400" b="1" dirty="0">
                <a:solidFill>
                  <a:schemeClr val="tx1"/>
                </a:solidFill>
              </a:rPr>
              <a:t>PPH 10/2 </a:t>
            </a:r>
            <a:r>
              <a:rPr lang="cs-CZ" sz="2400" dirty="0">
                <a:solidFill>
                  <a:schemeClr val="tx1"/>
                </a:solidFill>
              </a:rPr>
              <a:t>– byl aplikovaný přípravek použit v souladu s účelem jeho povoleného užití?</a:t>
            </a:r>
          </a:p>
          <a:p>
            <a:r>
              <a:rPr lang="cs-CZ" sz="2400" b="1" dirty="0">
                <a:solidFill>
                  <a:schemeClr val="tx1"/>
                </a:solidFill>
              </a:rPr>
              <a:t>PPH 13/1</a:t>
            </a:r>
            <a:r>
              <a:rPr lang="cs-CZ" sz="2400" dirty="0">
                <a:solidFill>
                  <a:schemeClr val="tx1"/>
                </a:solidFill>
              </a:rPr>
              <a:t>- zabezpečení dostatečného počtu odborně způsobilých zaměstnanců k péči o zvířata</a:t>
            </a:r>
          </a:p>
          <a:p>
            <a:pPr marL="0" indent="0">
              <a:buNone/>
            </a:pPr>
            <a:r>
              <a:rPr lang="cs-CZ" sz="2400" dirty="0">
                <a:solidFill>
                  <a:schemeClr val="tx1"/>
                </a:solidFill>
              </a:rPr>
              <a:t>Bližší informace najdete v aktualizované příručce CC pro rok 2021 na stránkách </a:t>
            </a:r>
            <a:r>
              <a:rPr lang="cs-CZ" sz="2400" dirty="0" err="1">
                <a:solidFill>
                  <a:schemeClr val="tx1"/>
                </a:solidFill>
              </a:rPr>
              <a:t>Mze</a:t>
            </a:r>
            <a:r>
              <a:rPr lang="cs-CZ" sz="2400" dirty="0">
                <a:solidFill>
                  <a:schemeClr val="tx1"/>
                </a:solidFill>
              </a:rPr>
              <a:t> ČR</a:t>
            </a:r>
          </a:p>
        </p:txBody>
      </p:sp>
    </p:spTree>
    <p:extLst>
      <p:ext uri="{BB962C8B-B14F-4D97-AF65-F5344CB8AC3E}">
        <p14:creationId xmlns:p14="http://schemas.microsoft.com/office/powerpoint/2010/main" val="3059478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10678" y="556429"/>
            <a:ext cx="9899165" cy="805232"/>
          </a:xfrm>
        </p:spPr>
        <p:txBody>
          <a:bodyPr>
            <a:noAutofit/>
          </a:bodyPr>
          <a:lstStyle/>
          <a:p>
            <a:pPr algn="ctr">
              <a:lnSpc>
                <a:spcPct val="150000"/>
              </a:lnSpc>
            </a:pPr>
            <a:r>
              <a:rPr lang="cs-CZ" sz="2000" b="1" dirty="0" err="1">
                <a:solidFill>
                  <a:srgbClr val="00B050"/>
                </a:solidFill>
              </a:rPr>
              <a:t>Agroenvironmentálně</a:t>
            </a:r>
            <a:r>
              <a:rPr lang="cs-CZ" sz="2000" b="1" dirty="0">
                <a:solidFill>
                  <a:srgbClr val="00B050"/>
                </a:solidFill>
              </a:rPr>
              <a:t>-klimatická opatření (AEKO) + navazující (NAEKO)</a:t>
            </a:r>
            <a:br>
              <a:rPr lang="cs-CZ" sz="2000" b="1" dirty="0">
                <a:solidFill>
                  <a:srgbClr val="00B050"/>
                </a:solidFill>
              </a:rPr>
            </a:br>
            <a:r>
              <a:rPr lang="cs-CZ" sz="2000" b="1" dirty="0">
                <a:solidFill>
                  <a:srgbClr val="00B050"/>
                </a:solidFill>
              </a:rPr>
              <a:t>Ekologické zemědělství (EZ) + navazující (NEZ) - Souhrnné informace</a:t>
            </a:r>
          </a:p>
        </p:txBody>
      </p:sp>
      <p:sp>
        <p:nvSpPr>
          <p:cNvPr id="7" name="Zástupný symbol pro obsah 2"/>
          <p:cNvSpPr>
            <a:spLocks noGrp="1"/>
          </p:cNvSpPr>
          <p:nvPr>
            <p:ph idx="1"/>
          </p:nvPr>
        </p:nvSpPr>
        <p:spPr>
          <a:xfrm>
            <a:off x="894522" y="1520687"/>
            <a:ext cx="5165739" cy="4860641"/>
          </a:xfrm>
        </p:spPr>
        <p:txBody>
          <a:bodyPr/>
          <a:lstStyle/>
          <a:p>
            <a:pPr algn="ctr">
              <a:lnSpc>
                <a:spcPct val="100000"/>
              </a:lnSpc>
              <a:spcBef>
                <a:spcPts val="900"/>
              </a:spcBef>
              <a:spcAft>
                <a:spcPts val="900"/>
              </a:spcAft>
            </a:pPr>
            <a:r>
              <a:rPr lang="cs-CZ" b="1" dirty="0">
                <a:solidFill>
                  <a:srgbClr val="C00000"/>
                </a:solidFill>
              </a:rPr>
              <a:t>Vhodnost pro zařazení NAEKO/NEZ</a:t>
            </a:r>
          </a:p>
          <a:p>
            <a:pPr marL="214313" indent="-214313" algn="just">
              <a:lnSpc>
                <a:spcPct val="100000"/>
              </a:lnSpc>
              <a:spcBef>
                <a:spcPts val="900"/>
              </a:spcBef>
              <a:spcAft>
                <a:spcPts val="900"/>
              </a:spcAft>
              <a:buFont typeface="Arial" panose="020B0604020202020204" pitchFamily="34" charset="0"/>
              <a:buChar char="•"/>
            </a:pPr>
            <a:r>
              <a:rPr lang="cs-CZ" sz="2000" b="1" dirty="0">
                <a:solidFill>
                  <a:schemeClr val="tx1"/>
                </a:solidFill>
              </a:rPr>
              <a:t>Pro nové jednoleté u NAEKO stále platí podmínka tzv. vhodnosti pro zařazení do navazujícího závazku</a:t>
            </a:r>
          </a:p>
          <a:p>
            <a:pPr marL="214313" indent="-214313" algn="just">
              <a:lnSpc>
                <a:spcPct val="100000"/>
              </a:lnSpc>
              <a:spcBef>
                <a:spcPts val="900"/>
              </a:spcBef>
              <a:spcAft>
                <a:spcPts val="900"/>
              </a:spcAft>
              <a:buFont typeface="Arial" panose="020B0604020202020204" pitchFamily="34" charset="0"/>
              <a:buChar char="•"/>
            </a:pPr>
            <a:r>
              <a:rPr lang="cs-CZ" sz="2000" b="1" dirty="0">
                <a:solidFill>
                  <a:schemeClr val="tx1"/>
                </a:solidFill>
              </a:rPr>
              <a:t>Naopak pro jednoleté v rámci ekologického zemědělství (NEZ) již od roku 2021 není tzv. vhodnost vyžadována</a:t>
            </a:r>
          </a:p>
          <a:p>
            <a:pPr marL="214313" indent="-214313" algn="just">
              <a:lnSpc>
                <a:spcPct val="100000"/>
              </a:lnSpc>
              <a:spcBef>
                <a:spcPts val="900"/>
              </a:spcBef>
              <a:spcAft>
                <a:spcPts val="900"/>
              </a:spcAft>
              <a:buFont typeface="Arial" panose="020B0604020202020204" pitchFamily="34" charset="0"/>
              <a:buChar char="•"/>
            </a:pPr>
            <a:r>
              <a:rPr lang="cs-CZ" sz="2000" dirty="0">
                <a:solidFill>
                  <a:schemeClr val="tx1"/>
                </a:solidFill>
              </a:rPr>
              <a:t>Tzv. příznak vhodnosti lze ověřit u každého DPB v LPIS na záložce „</a:t>
            </a:r>
            <a:r>
              <a:rPr lang="cs-CZ" sz="2000" b="1" i="1" dirty="0">
                <a:solidFill>
                  <a:schemeClr val="tx1"/>
                </a:solidFill>
              </a:rPr>
              <a:t>Podrobné</a:t>
            </a:r>
            <a:r>
              <a:rPr lang="cs-CZ" sz="2000" dirty="0">
                <a:solidFill>
                  <a:schemeClr val="tx1"/>
                </a:solidFill>
              </a:rPr>
              <a:t>“ =</a:t>
            </a:r>
            <a:r>
              <a:rPr lang="en-US" sz="2000" dirty="0">
                <a:solidFill>
                  <a:schemeClr val="tx1"/>
                </a:solidFill>
              </a:rPr>
              <a:t>&gt;</a:t>
            </a:r>
            <a:r>
              <a:rPr lang="cs-CZ" sz="2000" dirty="0">
                <a:solidFill>
                  <a:schemeClr val="tx1"/>
                </a:solidFill>
              </a:rPr>
              <a:t>„</a:t>
            </a:r>
            <a:r>
              <a:rPr lang="cs-CZ" sz="2000" b="1" i="1" dirty="0">
                <a:solidFill>
                  <a:schemeClr val="tx1"/>
                </a:solidFill>
              </a:rPr>
              <a:t>AEO </a:t>
            </a:r>
            <a:r>
              <a:rPr lang="cs-CZ" sz="2000" b="1" i="1" dirty="0" err="1">
                <a:solidFill>
                  <a:schemeClr val="tx1"/>
                </a:solidFill>
              </a:rPr>
              <a:t>info</a:t>
            </a:r>
            <a:r>
              <a:rPr lang="cs-CZ" sz="2000" dirty="0">
                <a:solidFill>
                  <a:schemeClr val="tx1"/>
                </a:solidFill>
              </a:rPr>
              <a:t>“.</a:t>
            </a:r>
            <a:endParaRPr lang="cs-CZ" sz="2000" b="1" dirty="0">
              <a:solidFill>
                <a:schemeClr val="tx1"/>
              </a:solidFill>
            </a:endParaRPr>
          </a:p>
          <a:p>
            <a:pPr marL="214313" indent="-214313" algn="just">
              <a:lnSpc>
                <a:spcPct val="100000"/>
              </a:lnSpc>
              <a:spcBef>
                <a:spcPts val="900"/>
              </a:spcBef>
              <a:spcAft>
                <a:spcPts val="900"/>
              </a:spcAft>
              <a:buFont typeface="Arial" panose="020B0604020202020204" pitchFamily="34" charset="0"/>
              <a:buChar char="•"/>
            </a:pPr>
            <a:endParaRPr lang="cs-CZ" b="1" dirty="0"/>
          </a:p>
          <a:p>
            <a:pPr marL="214313" indent="-214313" algn="just">
              <a:lnSpc>
                <a:spcPct val="100000"/>
              </a:lnSpc>
              <a:spcBef>
                <a:spcPts val="900"/>
              </a:spcBef>
              <a:spcAft>
                <a:spcPts val="900"/>
              </a:spcAft>
              <a:buFont typeface="Arial" panose="020B0604020202020204" pitchFamily="34" charset="0"/>
              <a:buChar char="•"/>
            </a:pPr>
            <a:endParaRPr lang="cs-CZ" b="1" dirty="0"/>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buFontTx/>
              <a:buChar char="-"/>
            </a:pPr>
            <a:endParaRPr lang="cs-CZ" sz="1500" u="sng" dirty="0">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3"/>
          <a:stretch>
            <a:fillRect/>
          </a:stretch>
        </p:blipFill>
        <p:spPr>
          <a:xfrm>
            <a:off x="6066288" y="1520687"/>
            <a:ext cx="5231190" cy="4682581"/>
          </a:xfrm>
          <a:prstGeom prst="rect">
            <a:avLst/>
          </a:prstGeom>
        </p:spPr>
      </p:pic>
    </p:spTree>
    <p:extLst>
      <p:ext uri="{BB962C8B-B14F-4D97-AF65-F5344CB8AC3E}">
        <p14:creationId xmlns:p14="http://schemas.microsoft.com/office/powerpoint/2010/main" val="2435641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D0AF278-CDBB-4B03-9A60-18D2295A0872}"/>
              </a:ext>
            </a:extLst>
          </p:cNvPr>
          <p:cNvSpPr>
            <a:spLocks noGrp="1"/>
          </p:cNvSpPr>
          <p:nvPr>
            <p:ph type="title"/>
          </p:nvPr>
        </p:nvSpPr>
        <p:spPr>
          <a:xfrm>
            <a:off x="1143000" y="609600"/>
            <a:ext cx="9875520" cy="597031"/>
          </a:xfrm>
        </p:spPr>
        <p:txBody>
          <a:bodyPr>
            <a:normAutofit fontScale="90000"/>
          </a:bodyPr>
          <a:lstStyle/>
          <a:p>
            <a:pPr algn="ctr"/>
            <a:r>
              <a:rPr lang="cs-CZ" dirty="0"/>
              <a:t>Navazující opatření AEKO (NAEKO)</a:t>
            </a:r>
          </a:p>
        </p:txBody>
      </p:sp>
      <p:sp>
        <p:nvSpPr>
          <p:cNvPr id="3" name="Zástupný obsah 2">
            <a:extLst>
              <a:ext uri="{FF2B5EF4-FFF2-40B4-BE49-F238E27FC236}">
                <a16:creationId xmlns:a16="http://schemas.microsoft.com/office/drawing/2014/main" xmlns="" id="{156BDA74-979C-4D77-B83C-783AE9605705}"/>
              </a:ext>
            </a:extLst>
          </p:cNvPr>
          <p:cNvSpPr>
            <a:spLocks noGrp="1"/>
          </p:cNvSpPr>
          <p:nvPr>
            <p:ph idx="1"/>
          </p:nvPr>
        </p:nvSpPr>
        <p:spPr>
          <a:xfrm>
            <a:off x="1143000" y="1376313"/>
            <a:ext cx="9872871" cy="4719687"/>
          </a:xfrm>
        </p:spPr>
        <p:txBody>
          <a:bodyPr>
            <a:normAutofit/>
          </a:bodyPr>
          <a:lstStyle/>
          <a:p>
            <a:pPr>
              <a:buFont typeface="Wingdings" panose="05000000000000000000" pitchFamily="2" charset="2"/>
              <a:buChar char="v"/>
            </a:pPr>
            <a:r>
              <a:rPr lang="cs-CZ" sz="2400" b="1" dirty="0"/>
              <a:t> </a:t>
            </a:r>
            <a:r>
              <a:rPr lang="cs-CZ" sz="2400" b="1" dirty="0">
                <a:solidFill>
                  <a:schemeClr val="accent3"/>
                </a:solidFill>
              </a:rPr>
              <a:t>Zařazení</a:t>
            </a:r>
          </a:p>
          <a:p>
            <a:pPr marL="45720" indent="0">
              <a:buNone/>
            </a:pPr>
            <a:r>
              <a:rPr lang="cs-CZ" sz="2400" b="1" dirty="0"/>
              <a:t>    </a:t>
            </a:r>
            <a:r>
              <a:rPr lang="cs-CZ" sz="2000" b="1" dirty="0">
                <a:solidFill>
                  <a:schemeClr val="tx1"/>
                </a:solidFill>
              </a:rPr>
              <a:t>podání žádosti o zařazení do 15. května, resp.16.května 2022 na období  1 roku, které trvá od 1.1. do 31. 12. 2022, v případě </a:t>
            </a:r>
            <a:r>
              <a:rPr lang="cs-CZ" sz="2000" b="1" dirty="0" err="1">
                <a:solidFill>
                  <a:schemeClr val="tx1"/>
                </a:solidFill>
              </a:rPr>
              <a:t>biopásů</a:t>
            </a:r>
            <a:r>
              <a:rPr lang="cs-CZ" sz="2000" b="1" dirty="0">
                <a:solidFill>
                  <a:schemeClr val="tx1"/>
                </a:solidFill>
              </a:rPr>
              <a:t> začíná toto období až od 1.4. do 31.3. následujícího roku</a:t>
            </a:r>
          </a:p>
          <a:p>
            <a:pPr marL="45720" indent="0">
              <a:buNone/>
            </a:pPr>
            <a:r>
              <a:rPr lang="cs-CZ" sz="2000" b="1" dirty="0">
                <a:solidFill>
                  <a:srgbClr val="FF0000"/>
                </a:solidFill>
              </a:rPr>
              <a:t>Nelze podat žádost o zařazení do jednoletého navazujícího závazku titulu </a:t>
            </a:r>
            <a:r>
              <a:rPr lang="cs-CZ" sz="2000" b="1" dirty="0" err="1">
                <a:solidFill>
                  <a:srgbClr val="FF0000"/>
                </a:solidFill>
              </a:rPr>
              <a:t>nektarodárné</a:t>
            </a:r>
            <a:r>
              <a:rPr lang="cs-CZ" sz="2000" b="1" dirty="0">
                <a:solidFill>
                  <a:srgbClr val="FF0000"/>
                </a:solidFill>
              </a:rPr>
              <a:t> </a:t>
            </a:r>
            <a:r>
              <a:rPr lang="cs-CZ" sz="2000" b="1" dirty="0" err="1">
                <a:solidFill>
                  <a:srgbClr val="FF0000"/>
                </a:solidFill>
              </a:rPr>
              <a:t>biopásy</a:t>
            </a:r>
            <a:endParaRPr lang="cs-CZ" sz="2000" b="1" dirty="0">
              <a:solidFill>
                <a:srgbClr val="FF0000"/>
              </a:solidFill>
            </a:endParaRPr>
          </a:p>
          <a:p>
            <a:pPr>
              <a:buFont typeface="Wingdings" panose="05000000000000000000" pitchFamily="2" charset="2"/>
              <a:buChar char="v"/>
            </a:pPr>
            <a:r>
              <a:rPr lang="cs-CZ" sz="2400" b="1" dirty="0">
                <a:solidFill>
                  <a:srgbClr val="FF0000"/>
                </a:solidFill>
              </a:rPr>
              <a:t> </a:t>
            </a:r>
            <a:r>
              <a:rPr lang="cs-CZ" sz="2400" b="1" dirty="0">
                <a:solidFill>
                  <a:schemeClr val="accent3"/>
                </a:solidFill>
              </a:rPr>
              <a:t>Úpravy podmínek v porovnání s NV 75/2015 Sb. </a:t>
            </a:r>
          </a:p>
          <a:p>
            <a:pPr marL="45720" indent="0">
              <a:buNone/>
            </a:pPr>
            <a:r>
              <a:rPr lang="cs-CZ" sz="2400" b="1" dirty="0">
                <a:solidFill>
                  <a:schemeClr val="accent3"/>
                </a:solidFill>
              </a:rPr>
              <a:t>     </a:t>
            </a:r>
            <a:r>
              <a:rPr lang="cs-CZ" sz="2000" b="1" u="sng" dirty="0">
                <a:solidFill>
                  <a:schemeClr val="tx1"/>
                </a:solidFill>
              </a:rPr>
              <a:t>Ošetřování travních porostů </a:t>
            </a:r>
            <a:r>
              <a:rPr lang="cs-CZ" sz="2000" b="1" dirty="0">
                <a:solidFill>
                  <a:schemeClr val="tx1"/>
                </a:solidFill>
              </a:rPr>
              <a:t>– </a:t>
            </a:r>
            <a:r>
              <a:rPr lang="cs-CZ" sz="2000" dirty="0">
                <a:solidFill>
                  <a:schemeClr val="tx1"/>
                </a:solidFill>
              </a:rPr>
              <a:t>se souhlasem OOP je možné změnit titul – před podáním JŽ zkontrolovat platnost vymezení </a:t>
            </a:r>
            <a:r>
              <a:rPr lang="cs-CZ" sz="2000" dirty="0" err="1">
                <a:solidFill>
                  <a:schemeClr val="tx1"/>
                </a:solidFill>
              </a:rPr>
              <a:t>Enviro</a:t>
            </a:r>
            <a:r>
              <a:rPr lang="cs-CZ" sz="2000" dirty="0">
                <a:solidFill>
                  <a:schemeClr val="tx1"/>
                </a:solidFill>
              </a:rPr>
              <a:t> v tisku „</a:t>
            </a:r>
            <a:r>
              <a:rPr lang="cs-CZ" sz="2000" dirty="0" err="1">
                <a:solidFill>
                  <a:schemeClr val="tx1"/>
                </a:solidFill>
              </a:rPr>
              <a:t>Agroenvironmetální</a:t>
            </a:r>
            <a:r>
              <a:rPr lang="cs-CZ" sz="2000" dirty="0">
                <a:solidFill>
                  <a:schemeClr val="tx1"/>
                </a:solidFill>
              </a:rPr>
              <a:t> údaje PRV 2015-2020 k datu“ – z kapacitních, časových a procesních důvodů je vhodné nenechávat vymezení v ENVIRO na poslední chvíli</a:t>
            </a:r>
            <a:endParaRPr lang="cs-CZ" sz="2000" u="sng" dirty="0">
              <a:solidFill>
                <a:schemeClr val="tx1"/>
              </a:solidFill>
            </a:endParaRPr>
          </a:p>
        </p:txBody>
      </p:sp>
    </p:spTree>
    <p:extLst>
      <p:ext uri="{BB962C8B-B14F-4D97-AF65-F5344CB8AC3E}">
        <p14:creationId xmlns:p14="http://schemas.microsoft.com/office/powerpoint/2010/main" val="1892575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CAA8E23-AA8B-4706-BFD6-E97D2B716FDE}"/>
              </a:ext>
            </a:extLst>
          </p:cNvPr>
          <p:cNvSpPr>
            <a:spLocks noGrp="1"/>
          </p:cNvSpPr>
          <p:nvPr>
            <p:ph type="title"/>
          </p:nvPr>
        </p:nvSpPr>
        <p:spPr>
          <a:xfrm>
            <a:off x="1143000" y="609600"/>
            <a:ext cx="9875520" cy="747860"/>
          </a:xfrm>
        </p:spPr>
        <p:txBody>
          <a:bodyPr/>
          <a:lstStyle/>
          <a:p>
            <a:pPr algn="ctr"/>
            <a:r>
              <a:rPr kumimoji="0" lang="cs-CZ" sz="4000" b="0" i="0" u="none" strike="noStrike" kern="1200" cap="none" spc="0" normalizeH="0" baseline="0" noProof="0" dirty="0">
                <a:ln>
                  <a:noFill/>
                </a:ln>
                <a:solidFill>
                  <a:srgbClr val="A6B727"/>
                </a:solidFill>
                <a:effectLst/>
                <a:uLnTx/>
                <a:uFillTx/>
                <a:latin typeface="Corbel" panose="020B0503020204020204"/>
                <a:ea typeface="+mj-ea"/>
                <a:cs typeface="+mj-cs"/>
              </a:rPr>
              <a:t>Navazující opatření AEKO (NAEKO)</a:t>
            </a:r>
            <a:endParaRPr lang="cs-CZ" dirty="0"/>
          </a:p>
        </p:txBody>
      </p:sp>
      <p:sp>
        <p:nvSpPr>
          <p:cNvPr id="3" name="Zástupný obsah 2">
            <a:extLst>
              <a:ext uri="{FF2B5EF4-FFF2-40B4-BE49-F238E27FC236}">
                <a16:creationId xmlns:a16="http://schemas.microsoft.com/office/drawing/2014/main" xmlns="" id="{B35CF995-7A00-400A-A455-0252FF6FC0D1}"/>
              </a:ext>
            </a:extLst>
          </p:cNvPr>
          <p:cNvSpPr>
            <a:spLocks noGrp="1"/>
          </p:cNvSpPr>
          <p:nvPr>
            <p:ph idx="1"/>
          </p:nvPr>
        </p:nvSpPr>
        <p:spPr>
          <a:xfrm>
            <a:off x="1143000" y="1461155"/>
            <a:ext cx="9872871" cy="4634845"/>
          </a:xfrm>
        </p:spPr>
        <p:txBody>
          <a:bodyPr>
            <a:normAutofit lnSpcReduction="10000"/>
          </a:bodyPr>
          <a:lstStyle/>
          <a:p>
            <a:pPr marL="45720" indent="0">
              <a:buNone/>
            </a:pPr>
            <a:r>
              <a:rPr lang="cs-CZ" u="sng" dirty="0">
                <a:solidFill>
                  <a:schemeClr val="tx1"/>
                </a:solidFill>
              </a:rPr>
              <a:t>Údržba zatravněných DPB</a:t>
            </a:r>
          </a:p>
          <a:p>
            <a:pPr marL="45720" indent="0">
              <a:buNone/>
            </a:pPr>
            <a:r>
              <a:rPr lang="cs-CZ" dirty="0"/>
              <a:t> - </a:t>
            </a:r>
            <a:r>
              <a:rPr lang="cs-CZ" sz="2000" dirty="0">
                <a:solidFill>
                  <a:schemeClr val="tx1"/>
                </a:solidFill>
              </a:rPr>
              <a:t>vstoupit lze jen s DPB, které byly zařazeny v zatravňování orné půdy dle NV 75/2015 Sb.</a:t>
            </a:r>
          </a:p>
          <a:p>
            <a:pPr marL="45720" indent="0">
              <a:buNone/>
            </a:pPr>
            <a:r>
              <a:rPr lang="cs-CZ" sz="2000" dirty="0">
                <a:solidFill>
                  <a:schemeClr val="tx1"/>
                </a:solidFill>
              </a:rPr>
              <a:t>  - redukce z původních 6 titulů na 2 (údržba zatravněných DPB a údržba zatravněných DPB </a:t>
            </a:r>
          </a:p>
          <a:p>
            <a:pPr marL="45720" indent="0">
              <a:buNone/>
            </a:pPr>
            <a:r>
              <a:rPr lang="cs-CZ" sz="2000" dirty="0">
                <a:solidFill>
                  <a:schemeClr val="tx1"/>
                </a:solidFill>
              </a:rPr>
              <a:t>     podél vodního útvaru)</a:t>
            </a:r>
          </a:p>
          <a:p>
            <a:pPr marL="45720" indent="0">
              <a:buNone/>
            </a:pPr>
            <a:r>
              <a:rPr lang="cs-CZ" sz="2000" dirty="0">
                <a:solidFill>
                  <a:schemeClr val="tx1"/>
                </a:solidFill>
              </a:rPr>
              <a:t>  - Na území ZCHÚ, OP NP a Natura 2000 provádět mulčování, přísev, bodovou aplikaci</a:t>
            </a:r>
          </a:p>
          <a:p>
            <a:pPr marL="45720" indent="0">
              <a:buNone/>
            </a:pPr>
            <a:r>
              <a:rPr lang="cs-CZ" sz="2000" dirty="0">
                <a:solidFill>
                  <a:schemeClr val="tx1"/>
                </a:solidFill>
              </a:rPr>
              <a:t>      herbicidů a vápnění jen se souhlasným stanoviskem OOP</a:t>
            </a:r>
          </a:p>
          <a:p>
            <a:pPr marL="45720" indent="0">
              <a:buNone/>
            </a:pPr>
            <a:r>
              <a:rPr lang="cs-CZ" sz="2000" u="sng" dirty="0" err="1">
                <a:solidFill>
                  <a:schemeClr val="tx1"/>
                </a:solidFill>
              </a:rPr>
              <a:t>Biopásy</a:t>
            </a:r>
            <a:endParaRPr lang="cs-CZ" sz="2000" u="sng" dirty="0">
              <a:solidFill>
                <a:schemeClr val="tx1"/>
              </a:solidFill>
            </a:endParaRPr>
          </a:p>
          <a:p>
            <a:pPr marL="45720" indent="0">
              <a:buNone/>
            </a:pPr>
            <a:r>
              <a:rPr lang="cs-CZ" sz="2000" dirty="0">
                <a:solidFill>
                  <a:schemeClr val="tx1"/>
                </a:solidFill>
              </a:rPr>
              <a:t> - v roce 2022 je možné zařazení </a:t>
            </a:r>
            <a:r>
              <a:rPr lang="cs-CZ" sz="2000" b="1" dirty="0">
                <a:solidFill>
                  <a:srgbClr val="FF0000"/>
                </a:solidFill>
              </a:rPr>
              <a:t>pouze do titulu Krmný </a:t>
            </a:r>
            <a:r>
              <a:rPr lang="cs-CZ" sz="2000" b="1" dirty="0" err="1">
                <a:solidFill>
                  <a:srgbClr val="FF0000"/>
                </a:solidFill>
              </a:rPr>
              <a:t>biopás</a:t>
            </a:r>
            <a:endParaRPr lang="cs-CZ" sz="2000" b="1" dirty="0">
              <a:solidFill>
                <a:srgbClr val="FF0000"/>
              </a:solidFill>
            </a:endParaRPr>
          </a:p>
          <a:p>
            <a:pPr marL="45720" indent="0">
              <a:buNone/>
            </a:pPr>
            <a:r>
              <a:rPr lang="cs-CZ" sz="2000" u="sng" dirty="0">
                <a:solidFill>
                  <a:schemeClr val="tx1"/>
                </a:solidFill>
              </a:rPr>
              <a:t>NV AEKO i NAEKO – </a:t>
            </a:r>
            <a:r>
              <a:rPr lang="cs-CZ" sz="2000" b="1" u="sng" dirty="0">
                <a:solidFill>
                  <a:srgbClr val="FF0000"/>
                </a:solidFill>
              </a:rPr>
              <a:t>pro rok 2022</a:t>
            </a:r>
          </a:p>
          <a:p>
            <a:pPr marL="45720" indent="0">
              <a:buNone/>
            </a:pPr>
            <a:r>
              <a:rPr lang="cs-CZ" sz="2000" u="sng" dirty="0">
                <a:solidFill>
                  <a:schemeClr val="tx1"/>
                </a:solidFill>
              </a:rPr>
              <a:t> </a:t>
            </a:r>
            <a:r>
              <a:rPr lang="cs-CZ" sz="2000" dirty="0">
                <a:solidFill>
                  <a:schemeClr val="tx1"/>
                </a:solidFill>
              </a:rPr>
              <a:t>- úpravy maximálního obsahu olova a kadmia pro IP ovoce, IP zeleniny a jahodníku – reakce na schválení nařízení Komise (EU) 2021/1317 a nařízení Komise (EU) 2021/1323</a:t>
            </a:r>
          </a:p>
          <a:p>
            <a:pPr marL="45720" indent="0">
              <a:buNone/>
            </a:pPr>
            <a:endParaRPr lang="cs-CZ" sz="2000" dirty="0">
              <a:solidFill>
                <a:schemeClr val="tx1"/>
              </a:solidFill>
            </a:endParaRPr>
          </a:p>
        </p:txBody>
      </p:sp>
    </p:spTree>
    <p:extLst>
      <p:ext uri="{BB962C8B-B14F-4D97-AF65-F5344CB8AC3E}">
        <p14:creationId xmlns:p14="http://schemas.microsoft.com/office/powerpoint/2010/main" val="1520644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08301"/>
          </a:xfrm>
        </p:spPr>
        <p:txBody>
          <a:bodyPr>
            <a:normAutofit/>
          </a:bodyPr>
          <a:lstStyle/>
          <a:p>
            <a:pPr algn="ctr"/>
            <a:r>
              <a:rPr lang="cs-CZ" sz="3600" b="1" spc="484" dirty="0">
                <a:solidFill>
                  <a:srgbClr val="00B050"/>
                </a:solidFill>
              </a:rPr>
              <a:t>ZMĚNY</a:t>
            </a:r>
            <a:r>
              <a:rPr lang="cs-CZ" sz="3600" b="1" spc="-110" dirty="0">
                <a:solidFill>
                  <a:srgbClr val="00B050"/>
                </a:solidFill>
              </a:rPr>
              <a:t> </a:t>
            </a:r>
            <a:r>
              <a:rPr lang="cs-CZ" sz="3600" b="1" spc="310" dirty="0">
                <a:solidFill>
                  <a:srgbClr val="00B050"/>
                </a:solidFill>
              </a:rPr>
              <a:t>OPATŘENÍ</a:t>
            </a:r>
            <a:r>
              <a:rPr lang="cs-CZ" sz="3600" b="1" spc="-480" dirty="0">
                <a:solidFill>
                  <a:srgbClr val="00B050"/>
                </a:solidFill>
              </a:rPr>
              <a:t> </a:t>
            </a:r>
            <a:r>
              <a:rPr lang="cs-CZ" sz="3600" b="1" spc="415" dirty="0">
                <a:solidFill>
                  <a:srgbClr val="00B050"/>
                </a:solidFill>
              </a:rPr>
              <a:t>AEKO</a:t>
            </a:r>
            <a:r>
              <a:rPr lang="cs-CZ" sz="3600" b="1" spc="-105" dirty="0">
                <a:solidFill>
                  <a:srgbClr val="00B050"/>
                </a:solidFill>
              </a:rPr>
              <a:t> </a:t>
            </a:r>
            <a:r>
              <a:rPr lang="cs-CZ" sz="3600" b="1" spc="355" dirty="0">
                <a:solidFill>
                  <a:srgbClr val="00B050"/>
                </a:solidFill>
              </a:rPr>
              <a:t>(NAEKO)</a:t>
            </a:r>
            <a:endParaRPr lang="cs-CZ" sz="3600" b="1" dirty="0">
              <a:solidFill>
                <a:srgbClr val="00B050"/>
              </a:solidFill>
            </a:endParaRPr>
          </a:p>
        </p:txBody>
      </p:sp>
      <p:sp>
        <p:nvSpPr>
          <p:cNvPr id="3" name="Zástupný symbol pro obsah 2"/>
          <p:cNvSpPr>
            <a:spLocks noGrp="1"/>
          </p:cNvSpPr>
          <p:nvPr>
            <p:ph idx="1"/>
          </p:nvPr>
        </p:nvSpPr>
        <p:spPr>
          <a:xfrm>
            <a:off x="437322" y="1252330"/>
            <a:ext cx="10916478" cy="5605669"/>
          </a:xfrm>
        </p:spPr>
        <p:txBody>
          <a:bodyPr/>
          <a:lstStyle/>
          <a:p>
            <a:pPr marL="12065" indent="0">
              <a:lnSpc>
                <a:spcPct val="100000"/>
              </a:lnSpc>
              <a:spcBef>
                <a:spcPts val="630"/>
              </a:spcBef>
              <a:buClr>
                <a:srgbClr val="CDCE00"/>
              </a:buClr>
              <a:buNone/>
              <a:tabLst>
                <a:tab pos="389255" algn="l"/>
                <a:tab pos="389890" algn="l"/>
              </a:tabLst>
            </a:pPr>
            <a:r>
              <a:rPr lang="cs-CZ" dirty="0">
                <a:latin typeface="Trebuchet MS"/>
                <a:cs typeface="Trebuchet MS"/>
              </a:rPr>
              <a:t>Souhlasné vyjádření Orgánu ochrany přírody (OOP) 2022</a:t>
            </a:r>
          </a:p>
          <a:p>
            <a:pPr marL="285750" indent="-285750" algn="just">
              <a:buFont typeface="Arial" panose="020B0604020202020204" pitchFamily="34" charset="0"/>
              <a:buChar char="•"/>
            </a:pPr>
            <a:r>
              <a:rPr lang="cs-CZ" dirty="0">
                <a:solidFill>
                  <a:schemeClr val="tx1"/>
                </a:solidFill>
              </a:rPr>
              <a:t>Od roku 2021 OOP zadává souhlasné stanovisko s udělením výjimky z podmínek opatření </a:t>
            </a:r>
            <a:r>
              <a:rPr lang="cs-CZ" b="1" dirty="0">
                <a:solidFill>
                  <a:schemeClr val="tx1"/>
                </a:solidFill>
              </a:rPr>
              <a:t>výhradně elektronicky v evidenci zemědělské půdy (LPIS) </a:t>
            </a:r>
            <a:r>
              <a:rPr lang="cs-CZ" dirty="0">
                <a:solidFill>
                  <a:schemeClr val="tx1"/>
                </a:solidFill>
              </a:rPr>
              <a:t>k jednotlivým DPB. </a:t>
            </a:r>
          </a:p>
          <a:p>
            <a:pPr marL="285750" indent="-285750" algn="just">
              <a:buFont typeface="Arial" panose="020B0604020202020204" pitchFamily="34" charset="0"/>
              <a:buChar char="•"/>
            </a:pPr>
            <a:r>
              <a:rPr lang="cs-CZ" dirty="0">
                <a:solidFill>
                  <a:schemeClr val="tx1"/>
                </a:solidFill>
              </a:rPr>
              <a:t>Do LPIS se nově zadává jak souhlasné stanovisko pro travní managementy u AEKO/NAEKO, EZ/NEZ, tak pro žadatele, kteří nemají tyto závazky a výjimky jim jsou udělovány ze strany OOP dle zákona č. 114/1992 Sb. o ochraně přírody a krajiny.</a:t>
            </a:r>
          </a:p>
          <a:p>
            <a:pPr marL="285750" indent="-285750" algn="just">
              <a:buFont typeface="Arial" panose="020B0604020202020204" pitchFamily="34" charset="0"/>
              <a:buChar char="•"/>
            </a:pPr>
            <a:endParaRPr lang="cs-CZ" dirty="0">
              <a:solidFill>
                <a:schemeClr val="tx1"/>
              </a:solidFill>
            </a:endParaRPr>
          </a:p>
          <a:p>
            <a:pPr marL="285750" indent="-285750" algn="just">
              <a:buFont typeface="Arial" panose="020B0604020202020204" pitchFamily="34" charset="0"/>
              <a:buChar char="•"/>
            </a:pPr>
            <a:r>
              <a:rPr lang="cs-CZ" dirty="0">
                <a:solidFill>
                  <a:srgbClr val="C00000"/>
                </a:solidFill>
              </a:rPr>
              <a:t>Dosud využívaný formulář, na který OOP výjimky schvaloval/potvrzoval, byl zrušen.</a:t>
            </a:r>
          </a:p>
          <a:p>
            <a:pPr marL="285750" indent="-285750" algn="just">
              <a:buFont typeface="Arial" panose="020B0604020202020204" pitchFamily="34" charset="0"/>
              <a:buChar char="•"/>
            </a:pPr>
            <a:endParaRPr lang="cs-CZ" dirty="0">
              <a:solidFill>
                <a:srgbClr val="C00000"/>
              </a:solidFill>
            </a:endParaRPr>
          </a:p>
          <a:p>
            <a:pPr marL="285750" indent="-285750" algn="just">
              <a:buFont typeface="Arial" panose="020B0604020202020204" pitchFamily="34" charset="0"/>
              <a:buChar char="•"/>
            </a:pPr>
            <a:r>
              <a:rPr lang="cs-CZ" dirty="0">
                <a:solidFill>
                  <a:schemeClr val="tx1"/>
                </a:solidFill>
              </a:rPr>
              <a:t>SZIF si informaci o souhlasu (výjimce) stahuje automaticky z LPIS pro potřeby kontroly na místě. </a:t>
            </a:r>
          </a:p>
          <a:p>
            <a:pPr marL="12065" indent="0">
              <a:lnSpc>
                <a:spcPct val="100000"/>
              </a:lnSpc>
              <a:spcBef>
                <a:spcPts val="630"/>
              </a:spcBef>
              <a:buClr>
                <a:srgbClr val="CDCE00"/>
              </a:buClr>
              <a:buNone/>
              <a:tabLst>
                <a:tab pos="389255" algn="l"/>
                <a:tab pos="389890" algn="l"/>
              </a:tabLst>
            </a:pPr>
            <a:endParaRPr lang="cs-CZ" dirty="0">
              <a:latin typeface="Trebuchet MS"/>
              <a:cs typeface="Trebuchet MS"/>
            </a:endParaRPr>
          </a:p>
        </p:txBody>
      </p:sp>
    </p:spTree>
    <p:extLst>
      <p:ext uri="{BB962C8B-B14F-4D97-AF65-F5344CB8AC3E}">
        <p14:creationId xmlns:p14="http://schemas.microsoft.com/office/powerpoint/2010/main" val="4294297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F6071D0-F3FD-4AF8-B090-66CDAE9E054D}"/>
              </a:ext>
            </a:extLst>
          </p:cNvPr>
          <p:cNvSpPr>
            <a:spLocks noGrp="1"/>
          </p:cNvSpPr>
          <p:nvPr>
            <p:ph type="title"/>
          </p:nvPr>
        </p:nvSpPr>
        <p:spPr>
          <a:xfrm>
            <a:off x="1143000" y="339365"/>
            <a:ext cx="9875520" cy="525339"/>
          </a:xfrm>
        </p:spPr>
        <p:txBody>
          <a:bodyPr>
            <a:normAutofit/>
          </a:bodyPr>
          <a:lstStyle/>
          <a:p>
            <a:pPr algn="ctr"/>
            <a:r>
              <a:rPr lang="cs-CZ" sz="3100" b="1" dirty="0">
                <a:latin typeface="Trebuchet MS"/>
                <a:cs typeface="Trebuchet MS"/>
              </a:rPr>
              <a:t>Souhlasné vyjádření Orgánu ochrany přírody (OOP)</a:t>
            </a:r>
            <a:endParaRPr lang="cs-CZ" b="1" dirty="0"/>
          </a:p>
        </p:txBody>
      </p:sp>
      <p:sp>
        <p:nvSpPr>
          <p:cNvPr id="3" name="Zástupný obsah 2">
            <a:extLst>
              <a:ext uri="{FF2B5EF4-FFF2-40B4-BE49-F238E27FC236}">
                <a16:creationId xmlns:a16="http://schemas.microsoft.com/office/drawing/2014/main" xmlns="" id="{0E8ECE55-4A76-4627-ABAE-8280E8436BAB}"/>
              </a:ext>
            </a:extLst>
          </p:cNvPr>
          <p:cNvSpPr>
            <a:spLocks noGrp="1"/>
          </p:cNvSpPr>
          <p:nvPr>
            <p:ph idx="1"/>
          </p:nvPr>
        </p:nvSpPr>
        <p:spPr>
          <a:xfrm>
            <a:off x="765314" y="954157"/>
            <a:ext cx="10754138" cy="5141843"/>
          </a:xfrm>
        </p:spPr>
        <p:txBody>
          <a:bodyPr>
            <a:normAutofit lnSpcReduction="10000"/>
          </a:bodyPr>
          <a:lstStyle/>
          <a:p>
            <a:pPr marL="285750" indent="-285750" algn="just">
              <a:buFont typeface="Arial" panose="020B0604020202020204" pitchFamily="34" charset="0"/>
              <a:buChar char="•"/>
            </a:pPr>
            <a:r>
              <a:rPr lang="cs-CZ" dirty="0">
                <a:solidFill>
                  <a:schemeClr val="tx1"/>
                </a:solidFill>
              </a:rPr>
              <a:t>Stanoviska jsou vydávána na daný kalendářní rok, resp. rok podání žádosti (2022). Pokud bylo dříve ze strany OOP vydáno stanovisko s platností na více let, v roce 2022 k němu bude při případné kontrole na místě přihlédnuto. </a:t>
            </a:r>
          </a:p>
          <a:p>
            <a:pPr marL="285750" indent="-285750" algn="just">
              <a:buFont typeface="Arial" panose="020B0604020202020204" pitchFamily="34" charset="0"/>
              <a:buChar char="•"/>
            </a:pPr>
            <a:r>
              <a:rPr lang="cs-CZ" dirty="0">
                <a:solidFill>
                  <a:schemeClr val="tx1"/>
                </a:solidFill>
              </a:rPr>
              <a:t>Datum schválení = datum záznamu výjimky do LPIS, tzn. souhlasné stanovisko </a:t>
            </a:r>
            <a:r>
              <a:rPr lang="cs-CZ" b="1" dirty="0">
                <a:solidFill>
                  <a:schemeClr val="tx1"/>
                </a:solidFill>
              </a:rPr>
              <a:t>nelze udělit se zpětnou platností</a:t>
            </a:r>
            <a:endParaRPr lang="cs-CZ" dirty="0">
              <a:solidFill>
                <a:schemeClr val="tx1"/>
              </a:solidFill>
            </a:endParaRPr>
          </a:p>
          <a:p>
            <a:pPr marL="285750" indent="-285750" algn="just">
              <a:buFont typeface="Arial" panose="020B0604020202020204" pitchFamily="34" charset="0"/>
              <a:buChar char="•"/>
            </a:pPr>
            <a:r>
              <a:rPr lang="cs-CZ" dirty="0">
                <a:solidFill>
                  <a:schemeClr val="tx1"/>
                </a:solidFill>
              </a:rPr>
              <a:t>Datum schválení je přitom obvykle rozhodující pro posouzení plnění podmínky. V případě, že bude např. souhlas s posunem seče zanesen do LPIS až po termínu předmětné seče, bude nutné, aby OOP zanesl do poznámky příslušného záznamu v LPIS, kdy bylo o udělení výjimky ze strany zemědělce skutečně požádáno. Při vyhodnocení plnění podmínky seče bude toto datum při případné kontrole na místě bráno terénním inspektorem SZIF v potaz. </a:t>
            </a:r>
          </a:p>
          <a:p>
            <a:pPr algn="just"/>
            <a:r>
              <a:rPr lang="cs-CZ" dirty="0"/>
              <a:t>    </a:t>
            </a:r>
            <a:r>
              <a:rPr lang="cs-CZ" b="1" dirty="0">
                <a:solidFill>
                  <a:srgbClr val="F36523"/>
                </a:solidFill>
              </a:rPr>
              <a:t>Zemědělcům je tedy doporučeno:</a:t>
            </a:r>
          </a:p>
          <a:p>
            <a:pPr marL="742950" lvl="1" indent="-285750" algn="just">
              <a:buFont typeface="Arial" panose="020B0604020202020204" pitchFamily="34" charset="0"/>
              <a:buChar char="•"/>
            </a:pPr>
            <a:r>
              <a:rPr lang="cs-CZ" sz="1800" dirty="0">
                <a:solidFill>
                  <a:srgbClr val="034A31"/>
                </a:solidFill>
                <a:latin typeface="Verdana" panose="020B0604030504040204" pitchFamily="34" charset="0"/>
                <a:ea typeface="Verdana" panose="020B0604030504040204" pitchFamily="34" charset="0"/>
              </a:rPr>
              <a:t>Ohledně udělení výjimky kontaktovat příslušný OOP pokud možno s dostatečným časovým předstihem.</a:t>
            </a:r>
          </a:p>
          <a:p>
            <a:pPr marL="742950" lvl="1" indent="-285750" algn="just">
              <a:buFont typeface="Arial" panose="020B0604020202020204" pitchFamily="34" charset="0"/>
              <a:buChar char="•"/>
            </a:pPr>
            <a:r>
              <a:rPr lang="cs-CZ" sz="1800" dirty="0">
                <a:solidFill>
                  <a:srgbClr val="034A31"/>
                </a:solidFill>
                <a:latin typeface="Verdana" panose="020B0604030504040204" pitchFamily="34" charset="0"/>
                <a:ea typeface="Verdana" panose="020B0604030504040204" pitchFamily="34" charset="0"/>
              </a:rPr>
              <a:t>Následně si v LPIS zkontrolovat, že výjimka na daný DPB a danou podmínku byla skutečně udělena (viz dále).</a:t>
            </a:r>
          </a:p>
          <a:p>
            <a:endParaRPr lang="cs-CZ" dirty="0"/>
          </a:p>
        </p:txBody>
      </p:sp>
    </p:spTree>
    <p:extLst>
      <p:ext uri="{BB962C8B-B14F-4D97-AF65-F5344CB8AC3E}">
        <p14:creationId xmlns:p14="http://schemas.microsoft.com/office/powerpoint/2010/main" val="600721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97401"/>
          </a:xfrm>
        </p:spPr>
        <p:txBody>
          <a:bodyPr>
            <a:normAutofit fontScale="90000"/>
          </a:bodyPr>
          <a:lstStyle/>
          <a:p>
            <a:pPr algn="ctr"/>
            <a:r>
              <a:rPr lang="cs-CZ" b="1" spc="484" dirty="0">
                <a:solidFill>
                  <a:srgbClr val="FF0000"/>
                </a:solidFill>
              </a:rPr>
              <a:t>!!</a:t>
            </a:r>
            <a:r>
              <a:rPr lang="cs-CZ" b="1" spc="484" dirty="0">
                <a:solidFill>
                  <a:srgbClr val="00B050"/>
                </a:solidFill>
              </a:rPr>
              <a:t>ZMĚNY</a:t>
            </a:r>
            <a:r>
              <a:rPr lang="cs-CZ" b="1" spc="-685" dirty="0">
                <a:solidFill>
                  <a:srgbClr val="00B050"/>
                </a:solidFill>
              </a:rPr>
              <a:t> </a:t>
            </a:r>
            <a:r>
              <a:rPr lang="cs-CZ" b="1" spc="390" dirty="0">
                <a:solidFill>
                  <a:srgbClr val="00B050"/>
                </a:solidFill>
              </a:rPr>
              <a:t>V</a:t>
            </a:r>
            <a:r>
              <a:rPr lang="cs-CZ" b="1" spc="-105" dirty="0">
                <a:solidFill>
                  <a:srgbClr val="00B050"/>
                </a:solidFill>
              </a:rPr>
              <a:t> </a:t>
            </a:r>
            <a:r>
              <a:rPr lang="cs-CZ" b="1" spc="310" dirty="0">
                <a:solidFill>
                  <a:srgbClr val="00B050"/>
                </a:solidFill>
              </a:rPr>
              <a:t>OPATŘENÍ</a:t>
            </a:r>
            <a:r>
              <a:rPr lang="cs-CZ" b="1" spc="-465" dirty="0">
                <a:solidFill>
                  <a:srgbClr val="00B050"/>
                </a:solidFill>
              </a:rPr>
              <a:t> </a:t>
            </a:r>
            <a:r>
              <a:rPr lang="cs-CZ" b="1" spc="415" dirty="0">
                <a:solidFill>
                  <a:srgbClr val="00B050"/>
                </a:solidFill>
              </a:rPr>
              <a:t>AEKO</a:t>
            </a:r>
            <a:r>
              <a:rPr lang="cs-CZ" b="1" spc="-105" dirty="0">
                <a:solidFill>
                  <a:srgbClr val="00B050"/>
                </a:solidFill>
              </a:rPr>
              <a:t> </a:t>
            </a:r>
            <a:r>
              <a:rPr lang="cs-CZ" b="1" spc="355" dirty="0">
                <a:solidFill>
                  <a:srgbClr val="00B050"/>
                </a:solidFill>
              </a:rPr>
              <a:t>(NAEKO)</a:t>
            </a:r>
            <a:endParaRPr lang="cs-CZ" b="1" dirty="0">
              <a:solidFill>
                <a:srgbClr val="00B050"/>
              </a:solidFill>
            </a:endParaRPr>
          </a:p>
        </p:txBody>
      </p:sp>
      <p:sp>
        <p:nvSpPr>
          <p:cNvPr id="3" name="Zástupný symbol pro obsah 2"/>
          <p:cNvSpPr>
            <a:spLocks noGrp="1"/>
          </p:cNvSpPr>
          <p:nvPr>
            <p:ph idx="1"/>
          </p:nvPr>
        </p:nvSpPr>
        <p:spPr>
          <a:xfrm>
            <a:off x="838200" y="1138990"/>
            <a:ext cx="10515600" cy="5534526"/>
          </a:xfrm>
        </p:spPr>
        <p:txBody>
          <a:bodyPr>
            <a:normAutofit/>
          </a:bodyPr>
          <a:lstStyle/>
          <a:p>
            <a:endParaRPr lang="cs-CZ" dirty="0"/>
          </a:p>
          <a:p>
            <a:r>
              <a:rPr lang="cs-CZ" dirty="0">
                <a:solidFill>
                  <a:schemeClr val="tx1"/>
                </a:solidFill>
              </a:rPr>
              <a:t>PODMÍNKY MINIMÁLNÍCH POŽADAVKŮ POUŽITÍ HNOJIV  A POR</a:t>
            </a:r>
          </a:p>
          <a:p>
            <a:pPr marL="0" indent="0">
              <a:buNone/>
            </a:pPr>
            <a:r>
              <a:rPr lang="cs-CZ" dirty="0">
                <a:solidFill>
                  <a:schemeClr val="tx1"/>
                </a:solidFill>
              </a:rPr>
              <a:t>   Reakce na novelu Nařízení vlády č. 262/2012 Sb., o stanovení  </a:t>
            </a:r>
          </a:p>
          <a:p>
            <a:pPr marL="0" indent="0">
              <a:buNone/>
            </a:pPr>
            <a:r>
              <a:rPr lang="cs-CZ" dirty="0">
                <a:solidFill>
                  <a:schemeClr val="tx1"/>
                </a:solidFill>
              </a:rPr>
              <a:t>   zranitelných  oblastí a akčním programu</a:t>
            </a:r>
          </a:p>
          <a:p>
            <a:endParaRPr lang="cs-CZ" dirty="0">
              <a:solidFill>
                <a:schemeClr val="tx1"/>
              </a:solidFill>
            </a:endParaRPr>
          </a:p>
          <a:p>
            <a:r>
              <a:rPr lang="cs-CZ" dirty="0">
                <a:solidFill>
                  <a:schemeClr val="tx1"/>
                </a:solidFill>
              </a:rPr>
              <a:t>ÚDRŽBA ZATRAVNĚNÝCH DPB</a:t>
            </a:r>
          </a:p>
          <a:p>
            <a:pPr marL="0" indent="0">
              <a:buNone/>
            </a:pPr>
            <a:r>
              <a:rPr lang="cs-CZ" dirty="0">
                <a:solidFill>
                  <a:schemeClr val="tx1"/>
                </a:solidFill>
              </a:rPr>
              <a:t>   Zavedena možnost vápnění zatravněných DPB. V oblastech Natura </a:t>
            </a:r>
          </a:p>
          <a:p>
            <a:pPr marL="0" indent="0">
              <a:buNone/>
            </a:pPr>
            <a:r>
              <a:rPr lang="cs-CZ" dirty="0">
                <a:solidFill>
                  <a:schemeClr val="tx1"/>
                </a:solidFill>
              </a:rPr>
              <a:t>   2000,  ochranných pásmech NP a ZCHÚ je podmíněno souhlasným  </a:t>
            </a:r>
          </a:p>
          <a:p>
            <a:pPr marL="0" indent="0">
              <a:buNone/>
            </a:pPr>
            <a:r>
              <a:rPr lang="cs-CZ" dirty="0">
                <a:solidFill>
                  <a:schemeClr val="tx1"/>
                </a:solidFill>
              </a:rPr>
              <a:t>    stanoviskem OOP</a:t>
            </a:r>
          </a:p>
        </p:txBody>
      </p:sp>
    </p:spTree>
    <p:extLst>
      <p:ext uri="{BB962C8B-B14F-4D97-AF65-F5344CB8AC3E}">
        <p14:creationId xmlns:p14="http://schemas.microsoft.com/office/powerpoint/2010/main" val="2458765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EB198B3-BD28-4ACD-8F2F-A06CCEC8B465}"/>
              </a:ext>
            </a:extLst>
          </p:cNvPr>
          <p:cNvSpPr>
            <a:spLocks noGrp="1"/>
          </p:cNvSpPr>
          <p:nvPr>
            <p:ph type="title"/>
          </p:nvPr>
        </p:nvSpPr>
        <p:spPr>
          <a:xfrm>
            <a:off x="1143000" y="609600"/>
            <a:ext cx="9875520" cy="502763"/>
          </a:xfrm>
        </p:spPr>
        <p:txBody>
          <a:bodyPr>
            <a:normAutofit fontScale="90000"/>
          </a:bodyPr>
          <a:lstStyle/>
          <a:p>
            <a:pPr algn="ctr"/>
            <a:r>
              <a:rPr lang="cs-CZ" b="1" dirty="0"/>
              <a:t>Nejčastější chyby v AEKO/NAEKO</a:t>
            </a:r>
          </a:p>
        </p:txBody>
      </p:sp>
      <p:sp>
        <p:nvSpPr>
          <p:cNvPr id="3" name="Zástupný obsah 2">
            <a:extLst>
              <a:ext uri="{FF2B5EF4-FFF2-40B4-BE49-F238E27FC236}">
                <a16:creationId xmlns:a16="http://schemas.microsoft.com/office/drawing/2014/main" xmlns="" id="{B767797B-D0B6-4787-9C91-82F12E923589}"/>
              </a:ext>
            </a:extLst>
          </p:cNvPr>
          <p:cNvSpPr>
            <a:spLocks noGrp="1"/>
          </p:cNvSpPr>
          <p:nvPr>
            <p:ph idx="1"/>
          </p:nvPr>
        </p:nvSpPr>
        <p:spPr>
          <a:xfrm>
            <a:off x="1143000" y="1272619"/>
            <a:ext cx="9872871" cy="5128181"/>
          </a:xfrm>
        </p:spPr>
        <p:txBody>
          <a:bodyPr/>
          <a:lstStyle/>
          <a:p>
            <a:pPr marL="45720" indent="0">
              <a:buNone/>
            </a:pPr>
            <a:r>
              <a:rPr lang="cs-CZ" b="1" dirty="0">
                <a:solidFill>
                  <a:schemeClr val="accent3"/>
                </a:solidFill>
              </a:rPr>
              <a:t>Změny v LPIS</a:t>
            </a:r>
          </a:p>
          <a:p>
            <a:pPr>
              <a:buFont typeface="Wingdings" panose="05000000000000000000" pitchFamily="2" charset="2"/>
              <a:buChar char="q"/>
            </a:pPr>
            <a:r>
              <a:rPr lang="cs-CZ" sz="2000" b="1" dirty="0">
                <a:solidFill>
                  <a:schemeClr val="accent3"/>
                </a:solidFill>
              </a:rPr>
              <a:t> </a:t>
            </a:r>
            <a:r>
              <a:rPr lang="cs-CZ" sz="2000" dirty="0">
                <a:solidFill>
                  <a:schemeClr val="tx1"/>
                </a:solidFill>
              </a:rPr>
              <a:t>Změny v LPIS jsou účinné až následující de. Z toho důvodu není možné v jeden den provádět změny v LPIS a podávat ŽOD, ŽZZ nebo ŽOZ</a:t>
            </a:r>
          </a:p>
          <a:p>
            <a:pPr>
              <a:buFont typeface="Wingdings" panose="05000000000000000000" pitchFamily="2" charset="2"/>
              <a:buChar char="q"/>
            </a:pPr>
            <a:r>
              <a:rPr lang="cs-CZ" sz="2000" dirty="0">
                <a:solidFill>
                  <a:schemeClr val="tx1"/>
                </a:solidFill>
              </a:rPr>
              <a:t> Užívaná a podporovaná zemědělská kultura v LPIS je stanovena po celé sledované období, tj. do 31.12. daného dotačního roku</a:t>
            </a:r>
          </a:p>
          <a:p>
            <a:pPr>
              <a:buFont typeface="Wingdings" panose="05000000000000000000" pitchFamily="2" charset="2"/>
              <a:buChar char="q"/>
            </a:pPr>
            <a:r>
              <a:rPr lang="cs-CZ" sz="2000" dirty="0">
                <a:solidFill>
                  <a:schemeClr val="tx1"/>
                </a:solidFill>
              </a:rPr>
              <a:t> Změny na DPB se závazkem v </a:t>
            </a:r>
            <a:r>
              <a:rPr lang="cs-CZ" sz="2000" dirty="0" err="1">
                <a:solidFill>
                  <a:schemeClr val="tx1"/>
                </a:solidFill>
              </a:rPr>
              <a:t>podopatření</a:t>
            </a:r>
            <a:r>
              <a:rPr lang="cs-CZ" sz="2000" dirty="0">
                <a:solidFill>
                  <a:schemeClr val="tx1"/>
                </a:solidFill>
              </a:rPr>
              <a:t> </a:t>
            </a:r>
            <a:r>
              <a:rPr lang="cs-CZ" sz="2000" dirty="0" err="1">
                <a:solidFill>
                  <a:schemeClr val="tx1"/>
                </a:solidFill>
              </a:rPr>
              <a:t>Biopásy</a:t>
            </a:r>
            <a:r>
              <a:rPr lang="cs-CZ" sz="2000" dirty="0">
                <a:solidFill>
                  <a:schemeClr val="tx1"/>
                </a:solidFill>
              </a:rPr>
              <a:t> – povinnost mít v LPIS tyto DPB evidované nejméně do 31. března, a to jako zemědělskou kulturu standardní orná půda-</a:t>
            </a:r>
          </a:p>
          <a:p>
            <a:pPr>
              <a:buFont typeface="Wingdings" panose="05000000000000000000" pitchFamily="2" charset="2"/>
              <a:buChar char="q"/>
            </a:pPr>
            <a:r>
              <a:rPr lang="cs-CZ" sz="2000" dirty="0">
                <a:solidFill>
                  <a:schemeClr val="tx1"/>
                </a:solidFill>
              </a:rPr>
              <a:t> U </a:t>
            </a:r>
            <a:r>
              <a:rPr lang="cs-CZ" sz="2000" dirty="0" err="1">
                <a:solidFill>
                  <a:schemeClr val="tx1"/>
                </a:solidFill>
              </a:rPr>
              <a:t>Zatravňovánní</a:t>
            </a:r>
            <a:r>
              <a:rPr lang="cs-CZ" sz="2000" dirty="0">
                <a:solidFill>
                  <a:schemeClr val="tx1"/>
                </a:solidFill>
              </a:rPr>
              <a:t> orné půdy nebo Zatravňování drah soustředěného odtoku je nutné v průběhu 1. roku zařazení změnit u tohoto DPB zemědělskou kulturu z R na G nebo T (30 dnů od provedení změny)</a:t>
            </a:r>
          </a:p>
          <a:p>
            <a:pPr marL="45720" indent="0">
              <a:buNone/>
            </a:pPr>
            <a:r>
              <a:rPr lang="cs-CZ" sz="2000" b="1" dirty="0">
                <a:solidFill>
                  <a:schemeClr val="accent3"/>
                </a:solidFill>
              </a:rPr>
              <a:t>Nedodržení doby trvání závazku</a:t>
            </a:r>
          </a:p>
          <a:p>
            <a:pPr>
              <a:buFont typeface="Wingdings" panose="05000000000000000000" pitchFamily="2" charset="2"/>
              <a:buChar char="q"/>
            </a:pPr>
            <a:r>
              <a:rPr lang="cs-CZ" sz="2000" b="1" dirty="0">
                <a:solidFill>
                  <a:schemeClr val="accent3"/>
                </a:solidFill>
              </a:rPr>
              <a:t> </a:t>
            </a:r>
            <a:r>
              <a:rPr lang="cs-CZ" sz="2000" dirty="0">
                <a:solidFill>
                  <a:schemeClr val="tx1"/>
                </a:solidFill>
              </a:rPr>
              <a:t>V případě zařazení DPB do </a:t>
            </a:r>
            <a:r>
              <a:rPr lang="cs-CZ" sz="2000" dirty="0" err="1">
                <a:solidFill>
                  <a:schemeClr val="tx1"/>
                </a:solidFill>
              </a:rPr>
              <a:t>podopatření</a:t>
            </a:r>
            <a:r>
              <a:rPr lang="cs-CZ" sz="2000" dirty="0">
                <a:solidFill>
                  <a:schemeClr val="tx1"/>
                </a:solidFill>
              </a:rPr>
              <a:t> </a:t>
            </a:r>
            <a:r>
              <a:rPr lang="cs-CZ" sz="2000" dirty="0" err="1">
                <a:solidFill>
                  <a:schemeClr val="tx1"/>
                </a:solidFill>
              </a:rPr>
              <a:t>Biopásy</a:t>
            </a:r>
            <a:r>
              <a:rPr lang="cs-CZ" sz="2000" dirty="0">
                <a:solidFill>
                  <a:schemeClr val="tx1"/>
                </a:solidFill>
              </a:rPr>
              <a:t> končí závazek až 31. března posledního doku závazku a do té doby musí žadatel mít tento DPB v LPIS registrován</a:t>
            </a:r>
          </a:p>
          <a:p>
            <a:endParaRPr lang="cs-CZ" b="1" dirty="0">
              <a:solidFill>
                <a:schemeClr val="accent3"/>
              </a:solidFill>
            </a:endParaRPr>
          </a:p>
        </p:txBody>
      </p:sp>
    </p:spTree>
    <p:extLst>
      <p:ext uri="{BB962C8B-B14F-4D97-AF65-F5344CB8AC3E}">
        <p14:creationId xmlns:p14="http://schemas.microsoft.com/office/powerpoint/2010/main" val="2051952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F54F91F-7636-448B-B666-07394AE7A2DD}"/>
              </a:ext>
            </a:extLst>
          </p:cNvPr>
          <p:cNvSpPr>
            <a:spLocks noGrp="1"/>
          </p:cNvSpPr>
          <p:nvPr>
            <p:ph type="title"/>
          </p:nvPr>
        </p:nvSpPr>
        <p:spPr>
          <a:xfrm>
            <a:off x="1143000" y="609600"/>
            <a:ext cx="9875520" cy="559324"/>
          </a:xfrm>
        </p:spPr>
        <p:txBody>
          <a:bodyPr>
            <a:normAutofit fontScale="90000"/>
          </a:bodyPr>
          <a:lstStyle/>
          <a:p>
            <a:pPr algn="ctr"/>
            <a:r>
              <a:rPr kumimoji="0" lang="cs-CZ" sz="4000" b="1" i="0" u="none" strike="noStrike" kern="1200" cap="none" spc="0" normalizeH="0" baseline="0" noProof="0" dirty="0">
                <a:ln>
                  <a:noFill/>
                </a:ln>
                <a:solidFill>
                  <a:srgbClr val="A6B727"/>
                </a:solidFill>
                <a:effectLst/>
                <a:uLnTx/>
                <a:uFillTx/>
                <a:latin typeface="Corbel" panose="020B0503020204020204"/>
                <a:ea typeface="+mj-ea"/>
                <a:cs typeface="+mj-cs"/>
              </a:rPr>
              <a:t>Nejčastější chyby v AEKO/NAEKO</a:t>
            </a:r>
            <a:endParaRPr lang="cs-CZ" dirty="0"/>
          </a:p>
        </p:txBody>
      </p:sp>
      <p:sp>
        <p:nvSpPr>
          <p:cNvPr id="3" name="Zástupný obsah 2">
            <a:extLst>
              <a:ext uri="{FF2B5EF4-FFF2-40B4-BE49-F238E27FC236}">
                <a16:creationId xmlns:a16="http://schemas.microsoft.com/office/drawing/2014/main" xmlns="" id="{E0E1E161-81C7-4D14-8131-9F36202F89A7}"/>
              </a:ext>
            </a:extLst>
          </p:cNvPr>
          <p:cNvSpPr>
            <a:spLocks noGrp="1"/>
          </p:cNvSpPr>
          <p:nvPr>
            <p:ph idx="1"/>
          </p:nvPr>
        </p:nvSpPr>
        <p:spPr>
          <a:xfrm>
            <a:off x="1143000" y="1168924"/>
            <a:ext cx="9872871" cy="4927076"/>
          </a:xfrm>
        </p:spPr>
        <p:txBody>
          <a:bodyPr/>
          <a:lstStyle/>
          <a:p>
            <a:pPr marL="45720" indent="0">
              <a:buNone/>
            </a:pPr>
            <a:r>
              <a:rPr lang="cs-CZ" b="1" dirty="0">
                <a:solidFill>
                  <a:schemeClr val="accent3"/>
                </a:solidFill>
              </a:rPr>
              <a:t>Vedení evidence o použití hnojiv, včetně evidence pastvy</a:t>
            </a:r>
          </a:p>
          <a:p>
            <a:pPr>
              <a:buFont typeface="Wingdings" panose="05000000000000000000" pitchFamily="2" charset="2"/>
              <a:buChar char="q"/>
            </a:pPr>
            <a:r>
              <a:rPr lang="cs-CZ" b="1" dirty="0">
                <a:solidFill>
                  <a:schemeClr val="accent3"/>
                </a:solidFill>
              </a:rPr>
              <a:t> </a:t>
            </a:r>
            <a:r>
              <a:rPr lang="cs-CZ" sz="2000" dirty="0">
                <a:solidFill>
                  <a:schemeClr val="tx1"/>
                </a:solidFill>
              </a:rPr>
              <a:t>Předložení nekompletní evidence o použití hnojiv, ve které nebudou uvedena data aplikací, specifikace hnojiva a jeho množství nebo ve které chybí </a:t>
            </a:r>
            <a:r>
              <a:rPr lang="cs-CZ" sz="2000" dirty="0" err="1">
                <a:solidFill>
                  <a:schemeClr val="tx1"/>
                </a:solidFill>
              </a:rPr>
              <a:t>evidene</a:t>
            </a:r>
            <a:r>
              <a:rPr lang="cs-CZ" sz="2000" dirty="0">
                <a:solidFill>
                  <a:schemeClr val="tx1"/>
                </a:solidFill>
              </a:rPr>
              <a:t> pastvy dle novely Zákona o hnojivech </a:t>
            </a:r>
          </a:p>
          <a:p>
            <a:pPr marL="45720" indent="0">
              <a:buNone/>
            </a:pPr>
            <a:r>
              <a:rPr lang="cs-CZ" b="1" dirty="0">
                <a:solidFill>
                  <a:schemeClr val="accent3"/>
                </a:solidFill>
              </a:rPr>
              <a:t>Intenzita hospodářských zvířat</a:t>
            </a:r>
          </a:p>
          <a:p>
            <a:pPr>
              <a:buFont typeface="Wingdings" panose="05000000000000000000" pitchFamily="2" charset="2"/>
              <a:buChar char="q"/>
            </a:pPr>
            <a:r>
              <a:rPr lang="cs-CZ" sz="2000" dirty="0">
                <a:solidFill>
                  <a:schemeClr val="accent3"/>
                </a:solidFill>
              </a:rPr>
              <a:t> </a:t>
            </a:r>
            <a:r>
              <a:rPr lang="cs-CZ" sz="2000" dirty="0">
                <a:solidFill>
                  <a:schemeClr val="tx1"/>
                </a:solidFill>
              </a:rPr>
              <a:t>Neplnění intenzity chovu hospodářských zvířat každý den v období od 1.6. do 30.9. (nejméně 0,3 VDJ/ha TTP, nejvýše 1,5 VDJ/ha ZP a nejvýše 1,15 pasených VDJ na 1 zařazený hektar)</a:t>
            </a:r>
          </a:p>
          <a:p>
            <a:pPr>
              <a:buFont typeface="Wingdings" panose="05000000000000000000" pitchFamily="2" charset="2"/>
              <a:buChar char="q"/>
            </a:pPr>
            <a:r>
              <a:rPr lang="cs-CZ" sz="2000" dirty="0">
                <a:solidFill>
                  <a:schemeClr val="tx1"/>
                </a:solidFill>
              </a:rPr>
              <a:t> Deklarace nepasených zvířat prostřednictvím nepasených stájí/hospodářství, deklarovaných v předtiskové aplikaci. Je-li v době přípravy předtisku vytvořena (přidána) nová stáj/hospodářství, je zapotřebí, aby byla od 1.6. převedena také v Registru zvířat IZR samotná zvířata na tuto stáj/hospodářství.</a:t>
            </a:r>
          </a:p>
          <a:p>
            <a:pPr>
              <a:buFont typeface="Wingdings" panose="05000000000000000000" pitchFamily="2" charset="2"/>
              <a:buChar char="q"/>
            </a:pPr>
            <a:r>
              <a:rPr lang="cs-CZ" sz="2000" dirty="0">
                <a:solidFill>
                  <a:schemeClr val="tx1"/>
                </a:solidFill>
              </a:rPr>
              <a:t>Deklarace chovu koní – vyplnění a odeslání na SZIF v termínu do 31.10. (2 kroky)</a:t>
            </a:r>
          </a:p>
          <a:p>
            <a:pPr marL="45720" indent="0">
              <a:buNone/>
            </a:pPr>
            <a:endParaRPr lang="cs-CZ" sz="2000" dirty="0">
              <a:solidFill>
                <a:schemeClr val="tx1"/>
              </a:solidFill>
            </a:endParaRPr>
          </a:p>
        </p:txBody>
      </p:sp>
    </p:spTree>
    <p:extLst>
      <p:ext uri="{BB962C8B-B14F-4D97-AF65-F5344CB8AC3E}">
        <p14:creationId xmlns:p14="http://schemas.microsoft.com/office/powerpoint/2010/main" val="6843202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A2B5701-246D-499B-BB9D-394F5DA91827}"/>
              </a:ext>
            </a:extLst>
          </p:cNvPr>
          <p:cNvSpPr>
            <a:spLocks noGrp="1"/>
          </p:cNvSpPr>
          <p:nvPr>
            <p:ph type="title"/>
          </p:nvPr>
        </p:nvSpPr>
        <p:spPr>
          <a:xfrm>
            <a:off x="1143000" y="609600"/>
            <a:ext cx="9875520" cy="361361"/>
          </a:xfrm>
        </p:spPr>
        <p:txBody>
          <a:bodyPr>
            <a:normAutofit fontScale="90000"/>
          </a:bodyPr>
          <a:lstStyle/>
          <a:p>
            <a:pPr algn="ctr"/>
            <a:r>
              <a:rPr kumimoji="0" lang="cs-CZ" sz="4000" b="1" i="0" u="none" strike="noStrike" kern="1200" cap="none" spc="0" normalizeH="0" baseline="0" noProof="0" dirty="0">
                <a:ln>
                  <a:noFill/>
                </a:ln>
                <a:solidFill>
                  <a:srgbClr val="A6B727"/>
                </a:solidFill>
                <a:effectLst/>
                <a:uLnTx/>
                <a:uFillTx/>
                <a:latin typeface="Corbel" panose="020B0503020204020204"/>
                <a:ea typeface="+mj-ea"/>
                <a:cs typeface="+mj-cs"/>
              </a:rPr>
              <a:t>Nejčastější </a:t>
            </a:r>
            <a:r>
              <a:rPr lang="cs-CZ" sz="4000" b="1" dirty="0">
                <a:solidFill>
                  <a:srgbClr val="A6B727"/>
                </a:solidFill>
                <a:latin typeface="Corbel" panose="020B0503020204020204"/>
              </a:rPr>
              <a:t>chyby</a:t>
            </a:r>
            <a:r>
              <a:rPr kumimoji="0" lang="cs-CZ" sz="4000" b="1" i="0" u="none" strike="noStrike" kern="1200" cap="none" spc="0" normalizeH="0" baseline="0" noProof="0" dirty="0">
                <a:ln>
                  <a:noFill/>
                </a:ln>
                <a:solidFill>
                  <a:srgbClr val="A6B727"/>
                </a:solidFill>
                <a:effectLst/>
                <a:uLnTx/>
                <a:uFillTx/>
                <a:latin typeface="Corbel" panose="020B0503020204020204"/>
                <a:ea typeface="+mj-ea"/>
                <a:cs typeface="+mj-cs"/>
              </a:rPr>
              <a:t> v AEKO/NAEKO</a:t>
            </a:r>
            <a:endParaRPr lang="cs-CZ" dirty="0"/>
          </a:p>
        </p:txBody>
      </p:sp>
      <p:sp>
        <p:nvSpPr>
          <p:cNvPr id="3" name="Zástupný obsah 2">
            <a:extLst>
              <a:ext uri="{FF2B5EF4-FFF2-40B4-BE49-F238E27FC236}">
                <a16:creationId xmlns:a16="http://schemas.microsoft.com/office/drawing/2014/main" xmlns="" id="{3FB5261E-E147-4022-A5B3-D3EBADC57554}"/>
              </a:ext>
            </a:extLst>
          </p:cNvPr>
          <p:cNvSpPr>
            <a:spLocks noGrp="1"/>
          </p:cNvSpPr>
          <p:nvPr>
            <p:ph idx="1"/>
          </p:nvPr>
        </p:nvSpPr>
        <p:spPr>
          <a:xfrm>
            <a:off x="1143000" y="970961"/>
            <a:ext cx="9872871" cy="5277439"/>
          </a:xfrm>
        </p:spPr>
        <p:txBody>
          <a:bodyPr>
            <a:normAutofit fontScale="92500" lnSpcReduction="20000"/>
          </a:bodyPr>
          <a:lstStyle/>
          <a:p>
            <a:pPr marL="45720" indent="0">
              <a:buNone/>
            </a:pPr>
            <a:r>
              <a:rPr lang="cs-CZ" b="1" dirty="0">
                <a:solidFill>
                  <a:schemeClr val="accent3"/>
                </a:solidFill>
              </a:rPr>
              <a:t>Rozbory ovoce a zeleniny v IP</a:t>
            </a:r>
          </a:p>
          <a:p>
            <a:pPr>
              <a:buFont typeface="Wingdings" panose="05000000000000000000" pitchFamily="2" charset="2"/>
              <a:buChar char="q"/>
            </a:pPr>
            <a:r>
              <a:rPr lang="cs-CZ" b="1" dirty="0">
                <a:solidFill>
                  <a:schemeClr val="accent3"/>
                </a:solidFill>
              </a:rPr>
              <a:t> </a:t>
            </a:r>
            <a:r>
              <a:rPr lang="cs-CZ" sz="2000" dirty="0">
                <a:solidFill>
                  <a:schemeClr val="tx1"/>
                </a:solidFill>
              </a:rPr>
              <a:t>Z převládajícího druhu ovoce na každých započatých 20 ha podporovaného druhu ovoce (AEKO i NAEKO)</a:t>
            </a:r>
          </a:p>
          <a:p>
            <a:pPr>
              <a:buFont typeface="Wingdings" panose="05000000000000000000" pitchFamily="2" charset="2"/>
              <a:buChar char="q"/>
            </a:pPr>
            <a:r>
              <a:rPr lang="cs-CZ" sz="2000" dirty="0">
                <a:solidFill>
                  <a:schemeClr val="tx1"/>
                </a:solidFill>
              </a:rPr>
              <a:t> Z každého podporovaného druhu zeleniny na každých započatých 20 ha výměry pěstované zeleniny (AEKO i NAEKO)</a:t>
            </a:r>
          </a:p>
          <a:p>
            <a:pPr>
              <a:buFont typeface="Wingdings" panose="05000000000000000000" pitchFamily="2" charset="2"/>
              <a:buChar char="q"/>
            </a:pPr>
            <a:r>
              <a:rPr lang="cs-CZ" sz="2000" dirty="0">
                <a:solidFill>
                  <a:schemeClr val="tx1"/>
                </a:solidFill>
              </a:rPr>
              <a:t> Žadatelé, kteří pěstují některý podporovaný druh zeleniny na výměře menší než 0,5 ha, přičemž souhrnná výměra DPB s druhem zemědělské kultury R do titulu IPZ nepřesáhne 5 ha, odebírají pouze jeden vzorek z převládajícího podporovaného druhu zeleniny podle výměry (AEKO i NAEKO)</a:t>
            </a:r>
          </a:p>
          <a:p>
            <a:pPr>
              <a:buFont typeface="Wingdings" panose="05000000000000000000" pitchFamily="2" charset="2"/>
              <a:buChar char="q"/>
            </a:pPr>
            <a:r>
              <a:rPr lang="cs-CZ" sz="2000" dirty="0">
                <a:solidFill>
                  <a:schemeClr val="tx1"/>
                </a:solidFill>
              </a:rPr>
              <a:t> Nedoložení kopie záznamů o rozborech vzorků půdy na obsah chemických látek (těžkých kovů) do pátého roku závazku – IP ovoce, IP zeleniny a jahodníku (pouze AEKO)</a:t>
            </a:r>
          </a:p>
          <a:p>
            <a:pPr>
              <a:buFont typeface="Wingdings" panose="05000000000000000000" pitchFamily="2" charset="2"/>
              <a:buChar char="q"/>
            </a:pPr>
            <a:r>
              <a:rPr lang="cs-CZ" sz="2000" dirty="0">
                <a:solidFill>
                  <a:schemeClr val="tx1"/>
                </a:solidFill>
              </a:rPr>
              <a:t> Nedoložení kopie záznamů o rozborech vzorků ovoce nebo zeleniny na obsah chemických látek (těžkých kovů) – nejpozději do 31.1. následujícího roku, kopii </a:t>
            </a:r>
            <a:r>
              <a:rPr lang="cs-CZ" sz="2000" dirty="0" err="1">
                <a:solidFill>
                  <a:schemeClr val="tx1"/>
                </a:solidFill>
              </a:rPr>
              <a:t>zázamů</a:t>
            </a:r>
            <a:r>
              <a:rPr lang="cs-CZ" sz="2000" dirty="0">
                <a:solidFill>
                  <a:schemeClr val="tx1"/>
                </a:solidFill>
              </a:rPr>
              <a:t> o výsledcích rozborů </a:t>
            </a:r>
            <a:r>
              <a:rPr lang="cs-CZ" sz="2000" dirty="0" err="1">
                <a:solidFill>
                  <a:schemeClr val="tx1"/>
                </a:solidFill>
              </a:rPr>
              <a:t>vozorků</a:t>
            </a:r>
            <a:r>
              <a:rPr lang="cs-CZ" sz="2000" dirty="0">
                <a:solidFill>
                  <a:schemeClr val="tx1"/>
                </a:solidFill>
              </a:rPr>
              <a:t> ovoce na obsah chemických látek (každoročně, v průběhu závazku) – IP ovoce, zeleniny a jahodníku (AEKO i NAEKO)</a:t>
            </a:r>
          </a:p>
          <a:p>
            <a:pPr marL="45720" marR="0" lvl="0" indent="0" algn="l" defTabSz="914400" rtl="0" eaLnBrk="1" fontAlgn="auto" latinLnBrk="0" hangingPunct="1">
              <a:lnSpc>
                <a:spcPct val="90000"/>
              </a:lnSpc>
              <a:spcBef>
                <a:spcPts val="1400"/>
              </a:spcBef>
              <a:spcAft>
                <a:spcPts val="0"/>
              </a:spcAft>
              <a:buClr>
                <a:srgbClr val="A6B727"/>
              </a:buClr>
              <a:buSzPct val="80000"/>
              <a:buFont typeface="Corbel" pitchFamily="34" charset="0"/>
              <a:buNone/>
              <a:tabLst/>
              <a:defRPr/>
            </a:pPr>
            <a:r>
              <a:rPr kumimoji="0" lang="cs-CZ" sz="2200" b="1" i="0" u="none" strike="noStrike" kern="1200" cap="none" spc="0" normalizeH="0" baseline="0" noProof="0" dirty="0">
                <a:ln>
                  <a:noFill/>
                </a:ln>
                <a:solidFill>
                  <a:srgbClr val="FE9E00"/>
                </a:solidFill>
                <a:effectLst/>
                <a:uLnTx/>
                <a:uFillTx/>
                <a:latin typeface="Corbel" panose="020B0503020204020204"/>
                <a:ea typeface="+mn-ea"/>
                <a:cs typeface="+mn-cs"/>
              </a:rPr>
              <a:t>Vedení záznamů o meteorologických prvcích a o výskytu škodlivých organismů, spolu s jejich vyhodnocením </a:t>
            </a:r>
            <a:r>
              <a:rPr kumimoji="0" lang="cs-CZ" sz="2000" b="0" i="0" u="none" strike="noStrike" kern="1200" cap="none" spc="0" normalizeH="0" baseline="0" noProof="0" dirty="0">
                <a:ln>
                  <a:noFill/>
                </a:ln>
                <a:solidFill>
                  <a:srgbClr val="000000"/>
                </a:solidFill>
                <a:effectLst/>
                <a:uLnTx/>
                <a:uFillTx/>
                <a:latin typeface="Corbel" panose="020B0503020204020204"/>
                <a:ea typeface="+mn-ea"/>
                <a:cs typeface="+mn-cs"/>
              </a:rPr>
              <a:t>– 2 samostatná každodenní sledování a 2 samostatná průběžná vyhodnocování</a:t>
            </a:r>
          </a:p>
          <a:p>
            <a:pPr marL="45720" indent="0">
              <a:buNone/>
            </a:pPr>
            <a:endParaRPr lang="cs-CZ" sz="2000" dirty="0">
              <a:solidFill>
                <a:schemeClr val="tx1"/>
              </a:solidFill>
            </a:endParaRPr>
          </a:p>
        </p:txBody>
      </p:sp>
    </p:spTree>
    <p:extLst>
      <p:ext uri="{BB962C8B-B14F-4D97-AF65-F5344CB8AC3E}">
        <p14:creationId xmlns:p14="http://schemas.microsoft.com/office/powerpoint/2010/main" val="25105269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528376D-4D16-4E4A-8DD6-524CBD029653}"/>
              </a:ext>
            </a:extLst>
          </p:cNvPr>
          <p:cNvSpPr>
            <a:spLocks noGrp="1"/>
          </p:cNvSpPr>
          <p:nvPr>
            <p:ph type="title"/>
          </p:nvPr>
        </p:nvSpPr>
        <p:spPr>
          <a:xfrm>
            <a:off x="1143000" y="609600"/>
            <a:ext cx="9875520" cy="568751"/>
          </a:xfrm>
        </p:spPr>
        <p:txBody>
          <a:bodyPr>
            <a:normAutofit fontScale="90000"/>
          </a:bodyPr>
          <a:lstStyle/>
          <a:p>
            <a:pPr algn="ctr"/>
            <a:r>
              <a:rPr kumimoji="0" lang="cs-CZ" sz="3600" b="1" i="0" u="none" strike="noStrike" kern="1200" cap="none" spc="0" normalizeH="0" baseline="0" noProof="0" dirty="0">
                <a:ln>
                  <a:noFill/>
                </a:ln>
                <a:solidFill>
                  <a:srgbClr val="A6B727"/>
                </a:solidFill>
                <a:effectLst/>
                <a:uLnTx/>
                <a:uFillTx/>
                <a:latin typeface="Corbel" panose="020B0503020204020204"/>
                <a:ea typeface="+mj-ea"/>
                <a:cs typeface="+mj-cs"/>
              </a:rPr>
              <a:t>Navazující závazky EZ</a:t>
            </a:r>
            <a:endParaRPr lang="cs-CZ" dirty="0"/>
          </a:p>
        </p:txBody>
      </p:sp>
      <p:sp>
        <p:nvSpPr>
          <p:cNvPr id="3" name="Zástupný obsah 2">
            <a:extLst>
              <a:ext uri="{FF2B5EF4-FFF2-40B4-BE49-F238E27FC236}">
                <a16:creationId xmlns:a16="http://schemas.microsoft.com/office/drawing/2014/main" xmlns="" id="{BC49593E-6801-467E-8EA3-75D8FBA1A336}"/>
              </a:ext>
            </a:extLst>
          </p:cNvPr>
          <p:cNvSpPr>
            <a:spLocks noGrp="1"/>
          </p:cNvSpPr>
          <p:nvPr>
            <p:ph idx="1"/>
          </p:nvPr>
        </p:nvSpPr>
        <p:spPr>
          <a:xfrm>
            <a:off x="772998" y="1253765"/>
            <a:ext cx="10242873" cy="5137608"/>
          </a:xfrm>
        </p:spPr>
        <p:txBody>
          <a:bodyPr>
            <a:normAutofit/>
          </a:bodyPr>
          <a:lstStyle/>
          <a:p>
            <a:pPr marL="45720" indent="0">
              <a:buNone/>
            </a:pPr>
            <a:r>
              <a:rPr lang="cs-CZ" sz="2400" b="1" dirty="0">
                <a:solidFill>
                  <a:schemeClr val="accent3"/>
                </a:solidFill>
              </a:rPr>
              <a:t>Zařazení</a:t>
            </a:r>
          </a:p>
          <a:p>
            <a:pPr>
              <a:buFont typeface="Wingdings" panose="05000000000000000000" pitchFamily="2" charset="2"/>
              <a:buChar char="q"/>
            </a:pPr>
            <a:r>
              <a:rPr lang="cs-CZ" sz="2000" b="1" dirty="0">
                <a:solidFill>
                  <a:schemeClr val="accent3"/>
                </a:solidFill>
              </a:rPr>
              <a:t> </a:t>
            </a:r>
            <a:r>
              <a:rPr lang="cs-CZ" sz="2000" dirty="0">
                <a:solidFill>
                  <a:schemeClr val="tx1"/>
                </a:solidFill>
              </a:rPr>
              <a:t>podání žádosti do 15. 5., resp. 16.5. 2022</a:t>
            </a:r>
          </a:p>
          <a:p>
            <a:pPr>
              <a:buFont typeface="Wingdings" panose="05000000000000000000" pitchFamily="2" charset="2"/>
              <a:buChar char="q"/>
            </a:pPr>
            <a:r>
              <a:rPr lang="cs-CZ" sz="2000" dirty="0">
                <a:solidFill>
                  <a:schemeClr val="tx1"/>
                </a:solidFill>
              </a:rPr>
              <a:t> Na období 1. roku, které trvá od 1.1. do 31.12. roku podání žádosti</a:t>
            </a:r>
          </a:p>
          <a:p>
            <a:pPr>
              <a:buFont typeface="Wingdings" panose="05000000000000000000" pitchFamily="2" charset="2"/>
              <a:buChar char="q"/>
            </a:pPr>
            <a:r>
              <a:rPr lang="cs-CZ" sz="2000" dirty="0">
                <a:solidFill>
                  <a:schemeClr val="tx1"/>
                </a:solidFill>
              </a:rPr>
              <a:t>  Zařadit lze všechny DPB obhospodařované v režimu EZ/PO, tj.</a:t>
            </a:r>
            <a:r>
              <a:rPr lang="cs-CZ" sz="2000" b="1" dirty="0">
                <a:solidFill>
                  <a:schemeClr val="tx1"/>
                </a:solidFill>
              </a:rPr>
              <a:t> </a:t>
            </a:r>
            <a:r>
              <a:rPr lang="cs-CZ" sz="2000" b="1" dirty="0">
                <a:solidFill>
                  <a:srgbClr val="FF0000"/>
                </a:solidFill>
              </a:rPr>
              <a:t>Neposuzuje se, zda DPB byl v minulosti zařazen v závazku EZ</a:t>
            </a:r>
          </a:p>
          <a:p>
            <a:pPr>
              <a:buFont typeface="Wingdings" panose="05000000000000000000" pitchFamily="2" charset="2"/>
              <a:buChar char="q"/>
            </a:pPr>
            <a:r>
              <a:rPr lang="cs-CZ" sz="2000" b="1" dirty="0">
                <a:solidFill>
                  <a:srgbClr val="FF0000"/>
                </a:solidFill>
              </a:rPr>
              <a:t> </a:t>
            </a:r>
            <a:r>
              <a:rPr lang="cs-CZ" sz="2000" dirty="0">
                <a:solidFill>
                  <a:schemeClr val="tx1"/>
                </a:solidFill>
              </a:rPr>
              <a:t>Podmínka čistého ekologického zemědělce – musí být plněno i na DPB, které nemá žadatel zařazeny</a:t>
            </a:r>
          </a:p>
          <a:p>
            <a:pPr marL="45720" indent="0">
              <a:buNone/>
            </a:pPr>
            <a:r>
              <a:rPr lang="cs-CZ" sz="2400" b="1" dirty="0">
                <a:solidFill>
                  <a:schemeClr val="accent3"/>
                </a:solidFill>
              </a:rPr>
              <a:t>Úpravy podmínek v porovnání s NV 76/2015 Sb.</a:t>
            </a:r>
          </a:p>
          <a:p>
            <a:pPr marL="45720" indent="0">
              <a:buNone/>
            </a:pPr>
            <a:r>
              <a:rPr lang="cs-CZ" sz="2000" u="sng" dirty="0">
                <a:solidFill>
                  <a:schemeClr val="tx1"/>
                </a:solidFill>
              </a:rPr>
              <a:t>Krajinotvorný sad</a:t>
            </a:r>
          </a:p>
          <a:p>
            <a:pPr marL="45720" indent="0">
              <a:buNone/>
            </a:pPr>
            <a:r>
              <a:rPr lang="cs-CZ" sz="2000" dirty="0">
                <a:solidFill>
                  <a:schemeClr val="tx1"/>
                </a:solidFill>
              </a:rPr>
              <a:t>- Vypuštěna podmínka spočívající v provede udržovacího řezu (odstranění </a:t>
            </a:r>
            <a:r>
              <a:rPr lang="cs-CZ" sz="2000" dirty="0" err="1">
                <a:solidFill>
                  <a:schemeClr val="tx1"/>
                </a:solidFill>
              </a:rPr>
              <a:t>suhých</a:t>
            </a:r>
            <a:r>
              <a:rPr lang="cs-CZ" sz="2000" dirty="0">
                <a:solidFill>
                  <a:schemeClr val="tx1"/>
                </a:solidFill>
              </a:rPr>
              <a:t> a nemocných větví</a:t>
            </a:r>
          </a:p>
        </p:txBody>
      </p:sp>
    </p:spTree>
    <p:extLst>
      <p:ext uri="{BB962C8B-B14F-4D97-AF65-F5344CB8AC3E}">
        <p14:creationId xmlns:p14="http://schemas.microsoft.com/office/powerpoint/2010/main" val="172357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26E72D2-7EF6-4F6A-B0C9-3CB4FD73E60E}"/>
              </a:ext>
            </a:extLst>
          </p:cNvPr>
          <p:cNvSpPr>
            <a:spLocks noGrp="1"/>
          </p:cNvSpPr>
          <p:nvPr>
            <p:ph type="title"/>
          </p:nvPr>
        </p:nvSpPr>
        <p:spPr>
          <a:xfrm>
            <a:off x="1143000" y="327992"/>
            <a:ext cx="9875520" cy="556591"/>
          </a:xfrm>
        </p:spPr>
        <p:txBody>
          <a:bodyPr>
            <a:normAutofit fontScale="90000"/>
          </a:bodyPr>
          <a:lstStyle/>
          <a:p>
            <a:pPr algn="ctr"/>
            <a:r>
              <a:rPr lang="cs-CZ" b="1" dirty="0" err="1"/>
              <a:t>Cross</a:t>
            </a:r>
            <a:r>
              <a:rPr lang="cs-CZ" b="1" dirty="0"/>
              <a:t> </a:t>
            </a:r>
            <a:r>
              <a:rPr lang="cs-CZ" b="1" dirty="0" err="1"/>
              <a:t>compliance</a:t>
            </a:r>
            <a:r>
              <a:rPr lang="cs-CZ" b="1" dirty="0"/>
              <a:t> – DZES 5 g</a:t>
            </a:r>
          </a:p>
        </p:txBody>
      </p:sp>
      <p:sp>
        <p:nvSpPr>
          <p:cNvPr id="3" name="Zástupný obsah 2">
            <a:extLst>
              <a:ext uri="{FF2B5EF4-FFF2-40B4-BE49-F238E27FC236}">
                <a16:creationId xmlns:a16="http://schemas.microsoft.com/office/drawing/2014/main" xmlns="" id="{82389E56-576F-46C8-96F3-4FC66F46F47D}"/>
              </a:ext>
            </a:extLst>
          </p:cNvPr>
          <p:cNvSpPr>
            <a:spLocks noGrp="1"/>
          </p:cNvSpPr>
          <p:nvPr>
            <p:ph idx="1"/>
          </p:nvPr>
        </p:nvSpPr>
        <p:spPr>
          <a:xfrm>
            <a:off x="576470" y="1152939"/>
            <a:ext cx="10962860" cy="5128591"/>
          </a:xfrm>
        </p:spPr>
        <p:txBody>
          <a:bodyPr>
            <a:normAutofit fontScale="92500"/>
          </a:bodyPr>
          <a:lstStyle/>
          <a:p>
            <a:r>
              <a:rPr lang="cs-CZ" sz="2400" b="1" dirty="0">
                <a:solidFill>
                  <a:schemeClr val="tx1"/>
                </a:solidFill>
                <a:latin typeface="Arial" panose="020B0604020202020204" pitchFamily="34" charset="0"/>
                <a:cs typeface="Arial" panose="020B0604020202020204" pitchFamily="34" charset="0"/>
              </a:rPr>
              <a:t>DZES 5 g</a:t>
            </a:r>
            <a:r>
              <a:rPr lang="cs-CZ" sz="2400" dirty="0">
                <a:solidFill>
                  <a:schemeClr val="tx1"/>
                </a:solidFill>
                <a:latin typeface="Arial" panose="020B0604020202020204" pitchFamily="34" charset="0"/>
                <a:cs typeface="Arial" panose="020B0604020202020204" pitchFamily="34" charset="0"/>
              </a:rPr>
              <a:t> </a:t>
            </a:r>
            <a:r>
              <a:rPr lang="cs-CZ" sz="2400" b="1" dirty="0">
                <a:solidFill>
                  <a:schemeClr val="tx1"/>
                </a:solidFill>
                <a:latin typeface="Arial" panose="020B0604020202020204" pitchFamily="34" charset="0"/>
                <a:cs typeface="Arial" panose="020B0604020202020204" pitchFamily="34" charset="0"/>
              </a:rPr>
              <a:t>Omezení souvislé plochy jedné plodiny: </a:t>
            </a:r>
            <a:r>
              <a:rPr lang="cs-CZ" sz="2400" dirty="0">
                <a:solidFill>
                  <a:schemeClr val="tx1"/>
                </a:solidFill>
                <a:latin typeface="Arial" panose="020B0604020202020204" pitchFamily="34" charset="0"/>
                <a:cs typeface="Arial" panose="020B0604020202020204" pitchFamily="34" charset="0"/>
              </a:rPr>
              <a:t> </a:t>
            </a:r>
          </a:p>
          <a:p>
            <a:pPr lvl="0" algn="just"/>
            <a:r>
              <a:rPr lang="cs-CZ" sz="2400" dirty="0">
                <a:solidFill>
                  <a:schemeClr val="tx1"/>
                </a:solidFill>
                <a:latin typeface="Arial" panose="020B0604020202020204" pitchFamily="34" charset="0"/>
                <a:cs typeface="Arial" panose="020B0604020202020204" pitchFamily="34" charset="0"/>
              </a:rPr>
              <a:t>Od roku 2021 se podmínka standardu DZES 5 g (pěstování maximálně 30 ha souvislé plochy jedné plodiny) vztahuje na </a:t>
            </a:r>
            <a:r>
              <a:rPr lang="cs-CZ" sz="2400" b="1" dirty="0">
                <a:solidFill>
                  <a:schemeClr val="tx1"/>
                </a:solidFill>
                <a:latin typeface="Arial" panose="020B0604020202020204" pitchFamily="34" charset="0"/>
                <a:cs typeface="Arial" panose="020B0604020202020204" pitchFamily="34" charset="0"/>
              </a:rPr>
              <a:t>DPB s kulturou standardní orná půda</a:t>
            </a:r>
            <a:r>
              <a:rPr lang="cs-CZ" sz="2400" dirty="0">
                <a:solidFill>
                  <a:schemeClr val="tx1"/>
                </a:solidFill>
                <a:latin typeface="Arial" panose="020B0604020202020204" pitchFamily="34" charset="0"/>
                <a:cs typeface="Arial" panose="020B0604020202020204" pitchFamily="34" charset="0"/>
              </a:rPr>
              <a:t> </a:t>
            </a:r>
            <a:r>
              <a:rPr lang="cs-CZ" sz="2400" b="1" dirty="0">
                <a:solidFill>
                  <a:schemeClr val="tx1"/>
                </a:solidFill>
                <a:latin typeface="Arial" panose="020B0604020202020204" pitchFamily="34" charset="0"/>
                <a:cs typeface="Arial" panose="020B0604020202020204" pitchFamily="34" charset="0"/>
              </a:rPr>
              <a:t>i mimo erozně ohrožené plochy</a:t>
            </a:r>
            <a:r>
              <a:rPr lang="cs-CZ" sz="2400" dirty="0">
                <a:solidFill>
                  <a:schemeClr val="tx1"/>
                </a:solidFill>
                <a:latin typeface="Arial" panose="020B0604020202020204" pitchFamily="34" charset="0"/>
                <a:cs typeface="Arial" panose="020B0604020202020204" pitchFamily="34" charset="0"/>
              </a:rPr>
              <a:t>. </a:t>
            </a:r>
          </a:p>
          <a:p>
            <a:pPr lvl="0" algn="just"/>
            <a:r>
              <a:rPr lang="cs-CZ" sz="2400" dirty="0">
                <a:solidFill>
                  <a:schemeClr val="tx1"/>
                </a:solidFill>
                <a:latin typeface="Arial" panose="020B0604020202020204" pitchFamily="34" charset="0"/>
                <a:cs typeface="Arial" panose="020B0604020202020204" pitchFamily="34" charset="0"/>
              </a:rPr>
              <a:t>Podmínka nemusí být dodržena na:</a:t>
            </a:r>
          </a:p>
          <a:p>
            <a:pPr marL="342900" indent="-342900">
              <a:buFont typeface="Wingdings" panose="05000000000000000000" pitchFamily="2" charset="2"/>
              <a:buChar char="Ø"/>
            </a:pPr>
            <a:r>
              <a:rPr lang="cs-CZ" sz="2400" dirty="0">
                <a:solidFill>
                  <a:schemeClr val="tx1"/>
                </a:solidFill>
                <a:latin typeface="Arial" panose="020B0604020202020204" pitchFamily="34" charset="0"/>
                <a:cs typeface="Arial" panose="020B0604020202020204" pitchFamily="34" charset="0"/>
              </a:rPr>
              <a:t>s plodinami vázajícími dusík dle § 18 </a:t>
            </a:r>
            <a:r>
              <a:rPr lang="cs-CZ" sz="2400" dirty="0" err="1">
                <a:solidFill>
                  <a:schemeClr val="tx1"/>
                </a:solidFill>
                <a:latin typeface="Arial" panose="020B0604020202020204" pitchFamily="34" charset="0"/>
                <a:cs typeface="Arial" panose="020B0604020202020204" pitchFamily="34" charset="0"/>
              </a:rPr>
              <a:t>nař.vl</a:t>
            </a:r>
            <a:r>
              <a:rPr lang="cs-CZ" sz="2400" dirty="0">
                <a:solidFill>
                  <a:schemeClr val="tx1"/>
                </a:solidFill>
                <a:latin typeface="Arial" panose="020B0604020202020204" pitchFamily="34" charset="0"/>
                <a:cs typeface="Arial" panose="020B0604020202020204" pitchFamily="34" charset="0"/>
              </a:rPr>
              <a:t>. č. 50/2015 Sb.,</a:t>
            </a:r>
          </a:p>
          <a:p>
            <a:pPr marL="342900" indent="-342900">
              <a:buFont typeface="Wingdings" panose="05000000000000000000" pitchFamily="2" charset="2"/>
              <a:buChar char="Ø"/>
            </a:pPr>
            <a:r>
              <a:rPr lang="cs-CZ" sz="2400" dirty="0">
                <a:solidFill>
                  <a:schemeClr val="tx1"/>
                </a:solidFill>
                <a:latin typeface="Arial" panose="020B0604020202020204" pitchFamily="34" charset="0"/>
                <a:cs typeface="Arial" panose="020B0604020202020204" pitchFamily="34" charset="0"/>
              </a:rPr>
              <a:t>s druhem zemědělské kultury standardní orná půda, na němž jsou pěstovány trávy na semeno,</a:t>
            </a:r>
          </a:p>
          <a:p>
            <a:pPr marL="342900" lvl="0" indent="-342900" algn="just">
              <a:buFont typeface="Wingdings" panose="05000000000000000000" pitchFamily="2" charset="2"/>
              <a:buChar char="Ø"/>
            </a:pPr>
            <a:r>
              <a:rPr lang="cs-CZ" sz="2400" b="1" dirty="0">
                <a:solidFill>
                  <a:schemeClr val="tx1"/>
                </a:solidFill>
                <a:latin typeface="Arial" panose="020B0604020202020204" pitchFamily="34" charset="0"/>
                <a:cs typeface="Arial" panose="020B0604020202020204" pitchFamily="34" charset="0"/>
              </a:rPr>
              <a:t>do 40 ha</a:t>
            </a:r>
            <a:r>
              <a:rPr lang="cs-CZ" sz="2400" dirty="0">
                <a:solidFill>
                  <a:schemeClr val="tx1"/>
                </a:solidFill>
                <a:latin typeface="Arial" panose="020B0604020202020204" pitchFamily="34" charset="0"/>
                <a:cs typeface="Arial" panose="020B0604020202020204" pitchFamily="34" charset="0"/>
              </a:rPr>
              <a:t>, na které byla podána žádost k </a:t>
            </a:r>
            <a:r>
              <a:rPr lang="cs-CZ" sz="2400" dirty="0" err="1">
                <a:solidFill>
                  <a:schemeClr val="tx1"/>
                </a:solidFill>
                <a:latin typeface="Arial" panose="020B0604020202020204" pitchFamily="34" charset="0"/>
                <a:cs typeface="Arial" panose="020B0604020202020204" pitchFamily="34" charset="0"/>
              </a:rPr>
              <a:t>podopatření</a:t>
            </a:r>
            <a:r>
              <a:rPr lang="cs-CZ" sz="2400" dirty="0">
                <a:solidFill>
                  <a:schemeClr val="tx1"/>
                </a:solidFill>
                <a:latin typeface="Arial" panose="020B0604020202020204" pitchFamily="34" charset="0"/>
                <a:cs typeface="Arial" panose="020B0604020202020204" pitchFamily="34" charset="0"/>
              </a:rPr>
              <a:t> </a:t>
            </a:r>
            <a:r>
              <a:rPr lang="cs-CZ" sz="2400" dirty="0" err="1">
                <a:solidFill>
                  <a:schemeClr val="tx1"/>
                </a:solidFill>
                <a:latin typeface="Arial" panose="020B0604020202020204" pitchFamily="34" charset="0"/>
                <a:cs typeface="Arial" panose="020B0604020202020204" pitchFamily="34" charset="0"/>
              </a:rPr>
              <a:t>biopásy</a:t>
            </a:r>
            <a:r>
              <a:rPr lang="cs-CZ" sz="2400" dirty="0">
                <a:solidFill>
                  <a:schemeClr val="tx1"/>
                </a:solidFill>
                <a:latin typeface="Arial" panose="020B0604020202020204" pitchFamily="34" charset="0"/>
                <a:cs typeface="Arial" panose="020B0604020202020204" pitchFamily="34" charset="0"/>
              </a:rPr>
              <a:t> nebo </a:t>
            </a:r>
            <a:r>
              <a:rPr lang="cs-CZ" sz="2400" dirty="0" err="1">
                <a:solidFill>
                  <a:schemeClr val="tx1"/>
                </a:solidFill>
                <a:latin typeface="Arial" panose="020B0604020202020204" pitchFamily="34" charset="0"/>
                <a:cs typeface="Arial" panose="020B0604020202020204" pitchFamily="34" charset="0"/>
              </a:rPr>
              <a:t>podopatření</a:t>
            </a:r>
            <a:r>
              <a:rPr lang="cs-CZ" sz="2400" dirty="0">
                <a:solidFill>
                  <a:schemeClr val="tx1"/>
                </a:solidFill>
                <a:latin typeface="Arial" panose="020B0604020202020204" pitchFamily="34" charset="0"/>
                <a:cs typeface="Arial" panose="020B0604020202020204" pitchFamily="34" charset="0"/>
              </a:rPr>
              <a:t> ochrana čejky chocholaté v rámci AEKO a NAEKO;  </a:t>
            </a:r>
          </a:p>
          <a:p>
            <a:pPr marL="342900" lvl="0" indent="-342900" algn="just">
              <a:buFont typeface="Wingdings" panose="05000000000000000000" pitchFamily="2" charset="2"/>
              <a:buChar char="Ø"/>
            </a:pPr>
            <a:r>
              <a:rPr lang="cs-CZ" sz="2400" b="1" dirty="0">
                <a:solidFill>
                  <a:schemeClr val="tx1"/>
                </a:solidFill>
                <a:latin typeface="Arial" panose="020B0604020202020204" pitchFamily="34" charset="0"/>
                <a:cs typeface="Arial" panose="020B0604020202020204" pitchFamily="34" charset="0"/>
              </a:rPr>
              <a:t>nad 40 ha, </a:t>
            </a:r>
            <a:r>
              <a:rPr lang="cs-CZ" sz="2400" dirty="0">
                <a:solidFill>
                  <a:schemeClr val="tx1"/>
                </a:solidFill>
                <a:latin typeface="Arial" panose="020B0604020202020204" pitchFamily="34" charset="0"/>
                <a:cs typeface="Arial" panose="020B0604020202020204" pitchFamily="34" charset="0"/>
              </a:rPr>
              <a:t>na které byla podána žádost na </a:t>
            </a:r>
            <a:r>
              <a:rPr lang="cs-CZ" sz="2400" dirty="0" err="1">
                <a:solidFill>
                  <a:schemeClr val="tx1"/>
                </a:solidFill>
                <a:latin typeface="Arial" panose="020B0604020202020204" pitchFamily="34" charset="0"/>
                <a:cs typeface="Arial" panose="020B0604020202020204" pitchFamily="34" charset="0"/>
              </a:rPr>
              <a:t>podopatření</a:t>
            </a:r>
            <a:r>
              <a:rPr lang="cs-CZ" sz="2400" dirty="0">
                <a:solidFill>
                  <a:schemeClr val="tx1"/>
                </a:solidFill>
                <a:latin typeface="Arial" panose="020B0604020202020204" pitchFamily="34" charset="0"/>
                <a:cs typeface="Arial" panose="020B0604020202020204" pitchFamily="34" charset="0"/>
              </a:rPr>
              <a:t> </a:t>
            </a:r>
            <a:r>
              <a:rPr lang="cs-CZ" sz="2400" dirty="0" err="1">
                <a:solidFill>
                  <a:schemeClr val="tx1"/>
                </a:solidFill>
                <a:latin typeface="Arial" panose="020B0604020202020204" pitchFamily="34" charset="0"/>
                <a:cs typeface="Arial" panose="020B0604020202020204" pitchFamily="34" charset="0"/>
              </a:rPr>
              <a:t>biopásy</a:t>
            </a:r>
            <a:r>
              <a:rPr lang="cs-CZ" sz="2400" dirty="0">
                <a:solidFill>
                  <a:schemeClr val="tx1"/>
                </a:solidFill>
                <a:latin typeface="Arial" panose="020B0604020202020204" pitchFamily="34" charset="0"/>
                <a:cs typeface="Arial" panose="020B0604020202020204" pitchFamily="34" charset="0"/>
              </a:rPr>
              <a:t> nebo </a:t>
            </a:r>
            <a:r>
              <a:rPr lang="cs-CZ" sz="2400" dirty="0" err="1">
                <a:solidFill>
                  <a:schemeClr val="tx1"/>
                </a:solidFill>
                <a:latin typeface="Arial" panose="020B0604020202020204" pitchFamily="34" charset="0"/>
                <a:cs typeface="Arial" panose="020B0604020202020204" pitchFamily="34" charset="0"/>
              </a:rPr>
              <a:t>podopatření</a:t>
            </a:r>
            <a:r>
              <a:rPr lang="cs-CZ" sz="2400" dirty="0">
                <a:solidFill>
                  <a:schemeClr val="tx1"/>
                </a:solidFill>
                <a:latin typeface="Arial" panose="020B0604020202020204" pitchFamily="34" charset="0"/>
                <a:cs typeface="Arial" panose="020B0604020202020204" pitchFamily="34" charset="0"/>
              </a:rPr>
              <a:t> ochrana čejky chocholaté v rámci AEKO a NEAKO, pokud výměra plochy zařazená v těchto titulech činí minimálně 5 % výměry dílu půdního bloku. </a:t>
            </a:r>
          </a:p>
          <a:p>
            <a:endParaRPr lang="cs-CZ" dirty="0"/>
          </a:p>
        </p:txBody>
      </p:sp>
    </p:spTree>
    <p:extLst>
      <p:ext uri="{BB962C8B-B14F-4D97-AF65-F5344CB8AC3E}">
        <p14:creationId xmlns:p14="http://schemas.microsoft.com/office/powerpoint/2010/main" val="27552698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19B393D-CB55-4D61-B7F4-B66C8722FAD7}"/>
              </a:ext>
            </a:extLst>
          </p:cNvPr>
          <p:cNvSpPr>
            <a:spLocks noGrp="1"/>
          </p:cNvSpPr>
          <p:nvPr>
            <p:ph type="title"/>
          </p:nvPr>
        </p:nvSpPr>
        <p:spPr>
          <a:xfrm>
            <a:off x="1143000" y="609600"/>
            <a:ext cx="9875520" cy="540470"/>
          </a:xfrm>
        </p:spPr>
        <p:txBody>
          <a:bodyPr>
            <a:noAutofit/>
          </a:bodyPr>
          <a:lstStyle/>
          <a:p>
            <a:pPr algn="ctr"/>
            <a:r>
              <a:rPr lang="cs-CZ" sz="3600" b="1" dirty="0"/>
              <a:t>Změny v opatření EZ/NEZ </a:t>
            </a:r>
            <a:r>
              <a:rPr lang="cs-CZ" sz="3600" b="1" dirty="0">
                <a:solidFill>
                  <a:srgbClr val="FF0000"/>
                </a:solidFill>
              </a:rPr>
              <a:t>pro rok 2022</a:t>
            </a:r>
          </a:p>
        </p:txBody>
      </p:sp>
      <p:sp>
        <p:nvSpPr>
          <p:cNvPr id="3" name="Zástupný obsah 2">
            <a:extLst>
              <a:ext uri="{FF2B5EF4-FFF2-40B4-BE49-F238E27FC236}">
                <a16:creationId xmlns:a16="http://schemas.microsoft.com/office/drawing/2014/main" xmlns="" id="{B5EBDC7D-E436-4FB4-BE42-3993B5549F72}"/>
              </a:ext>
            </a:extLst>
          </p:cNvPr>
          <p:cNvSpPr>
            <a:spLocks noGrp="1"/>
          </p:cNvSpPr>
          <p:nvPr>
            <p:ph idx="1"/>
          </p:nvPr>
        </p:nvSpPr>
        <p:spPr>
          <a:xfrm>
            <a:off x="1143000" y="1150070"/>
            <a:ext cx="9872871" cy="4945930"/>
          </a:xfrm>
        </p:spPr>
        <p:txBody>
          <a:bodyPr/>
          <a:lstStyle/>
          <a:p>
            <a:pPr marL="45720" indent="0">
              <a:buNone/>
            </a:pPr>
            <a:r>
              <a:rPr lang="cs-CZ" b="1" dirty="0">
                <a:solidFill>
                  <a:schemeClr val="accent3"/>
                </a:solidFill>
              </a:rPr>
              <a:t>Zlepšující netržní plodiny (ZNP)</a:t>
            </a:r>
          </a:p>
          <a:p>
            <a:pPr>
              <a:buFontTx/>
              <a:buChar char="-"/>
            </a:pPr>
            <a:r>
              <a:rPr lang="cs-CZ" sz="2000" dirty="0">
                <a:solidFill>
                  <a:schemeClr val="tx1"/>
                </a:solidFill>
              </a:rPr>
              <a:t>Je umožněno plnit podmínku pěstování ZNP při hospodaření na standardní orné půdě souhrnně za veškeré uzavřené závazky (EZ + NEZ). Má-li žadatel souběh, je nutné napočítat souhrnnou výměru, na kterou žádá </a:t>
            </a:r>
            <a:r>
              <a:rPr lang="cs-CZ" sz="2000" dirty="0" err="1">
                <a:solidFill>
                  <a:schemeClr val="tx1"/>
                </a:solidFill>
              </a:rPr>
              <a:t>ao</a:t>
            </a:r>
            <a:r>
              <a:rPr lang="cs-CZ" sz="2000" dirty="0">
                <a:solidFill>
                  <a:schemeClr val="tx1"/>
                </a:solidFill>
              </a:rPr>
              <a:t> poskytnutí dotace na pěstování zeleniny, speciálních bylin a pěstování ostatních plodin, pro oba závazky a následně z této výměry </a:t>
            </a:r>
            <a:r>
              <a:rPr lang="cs-CZ" sz="2000" dirty="0" err="1">
                <a:solidFill>
                  <a:schemeClr val="tx1"/>
                </a:solidFill>
              </a:rPr>
              <a:t>vmezit</a:t>
            </a:r>
            <a:r>
              <a:rPr lang="cs-CZ" sz="2000" dirty="0">
                <a:solidFill>
                  <a:schemeClr val="tx1"/>
                </a:solidFill>
              </a:rPr>
              <a:t> 20 % výměry pro pěstování ZNP</a:t>
            </a:r>
          </a:p>
          <a:p>
            <a:pPr>
              <a:buFontTx/>
              <a:buChar char="-"/>
            </a:pPr>
            <a:endParaRPr lang="cs-CZ" sz="2000" dirty="0">
              <a:solidFill>
                <a:schemeClr val="tx1"/>
              </a:solidFill>
            </a:endParaRPr>
          </a:p>
          <a:p>
            <a:pPr marL="45720" indent="0">
              <a:buNone/>
            </a:pPr>
            <a:r>
              <a:rPr lang="cs-CZ" sz="2400" b="1" dirty="0">
                <a:solidFill>
                  <a:schemeClr val="accent3"/>
                </a:solidFill>
              </a:rPr>
              <a:t>Doplnění vičence mezi víceleté plodiny</a:t>
            </a:r>
          </a:p>
          <a:p>
            <a:pPr>
              <a:buFontTx/>
              <a:buChar char="-"/>
            </a:pPr>
            <a:r>
              <a:rPr lang="cs-CZ" sz="2000" dirty="0">
                <a:solidFill>
                  <a:schemeClr val="tx1"/>
                </a:solidFill>
              </a:rPr>
              <a:t>Úprava přílohy č. 5 část B NV EZ</a:t>
            </a:r>
          </a:p>
          <a:p>
            <a:pPr>
              <a:buFontTx/>
              <a:buChar char="-"/>
            </a:pPr>
            <a:r>
              <a:rPr lang="cs-CZ" sz="2000" dirty="0">
                <a:solidFill>
                  <a:schemeClr val="tx1"/>
                </a:solidFill>
              </a:rPr>
              <a:t>Úprava přílohy č. 6 část B NV NEZ</a:t>
            </a:r>
          </a:p>
        </p:txBody>
      </p:sp>
    </p:spTree>
    <p:extLst>
      <p:ext uri="{BB962C8B-B14F-4D97-AF65-F5344CB8AC3E}">
        <p14:creationId xmlns:p14="http://schemas.microsoft.com/office/powerpoint/2010/main" val="4228642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09696"/>
          </a:xfrm>
        </p:spPr>
        <p:txBody>
          <a:bodyPr/>
          <a:lstStyle/>
          <a:p>
            <a:pPr algn="ctr"/>
            <a:r>
              <a:rPr lang="cs-CZ" b="1" dirty="0">
                <a:solidFill>
                  <a:srgbClr val="00B050"/>
                </a:solidFill>
              </a:rPr>
              <a:t>ZMĚNY V OPATŘENÍ EZ (NEZ)</a:t>
            </a:r>
          </a:p>
        </p:txBody>
      </p:sp>
      <p:sp>
        <p:nvSpPr>
          <p:cNvPr id="3" name="Zástupný symbol pro obsah 2"/>
          <p:cNvSpPr>
            <a:spLocks noGrp="1"/>
          </p:cNvSpPr>
          <p:nvPr>
            <p:ph idx="1"/>
          </p:nvPr>
        </p:nvSpPr>
        <p:spPr>
          <a:xfrm>
            <a:off x="838200" y="1283368"/>
            <a:ext cx="10515600" cy="5342021"/>
          </a:xfrm>
        </p:spPr>
        <p:txBody>
          <a:bodyPr>
            <a:normAutofit/>
          </a:bodyPr>
          <a:lstStyle/>
          <a:p>
            <a:pPr marL="0" indent="0">
              <a:buNone/>
            </a:pPr>
            <a:r>
              <a:rPr lang="cs-CZ" b="1" dirty="0">
                <a:solidFill>
                  <a:schemeClr val="tx1"/>
                </a:solidFill>
              </a:rPr>
              <a:t>ZLEPŠUJÍCÍ NETRŽNÍ PLODINY (ZNP)</a:t>
            </a:r>
          </a:p>
          <a:p>
            <a:r>
              <a:rPr lang="cs-CZ" sz="2400" dirty="0">
                <a:solidFill>
                  <a:schemeClr val="tx1"/>
                </a:solidFill>
              </a:rPr>
              <a:t>Umožněna záměna variant deklarovaných zlepšujících netržních  plodin nebo záměna DPB, na nichž žadatel hodlá ZNP pěstovat.</a:t>
            </a:r>
          </a:p>
          <a:p>
            <a:r>
              <a:rPr lang="cs-CZ" sz="2400" dirty="0">
                <a:solidFill>
                  <a:schemeClr val="tx1"/>
                </a:solidFill>
              </a:rPr>
              <a:t>Nově musí žádost o dotaci obsahovat celkovou výměru a zákres  těchto zlepšujících netržních plodin nebo víceletých plodin na daném  DPB, aby je bylo možné snadněji identifikovat v případě změny nebo  provádění kontrol na místě.</a:t>
            </a:r>
          </a:p>
          <a:p>
            <a:pPr marL="0" indent="0">
              <a:buNone/>
            </a:pPr>
            <a:r>
              <a:rPr lang="cs-CZ" b="1" dirty="0">
                <a:solidFill>
                  <a:schemeClr val="tx1"/>
                </a:solidFill>
              </a:rPr>
              <a:t>ROZORÁNÍ TRAVNÍHO POROSTU </a:t>
            </a:r>
            <a:r>
              <a:rPr lang="cs-CZ" dirty="0">
                <a:solidFill>
                  <a:schemeClr val="tx1"/>
                </a:solidFill>
              </a:rPr>
              <a:t>(G)</a:t>
            </a:r>
          </a:p>
          <a:p>
            <a:r>
              <a:rPr lang="cs-CZ" sz="2400" dirty="0">
                <a:solidFill>
                  <a:schemeClr val="tx1"/>
                </a:solidFill>
              </a:rPr>
              <a:t>Po 31.8. umožněna přeměna travního porostu (G) na standardní  ornou půdu (R), bez toho, že by se žadatel vystavoval riziku  neposkytnutí dotace za nedodržení podmínek pro poskytnutí dotace</a:t>
            </a:r>
          </a:p>
          <a:p>
            <a:pPr marL="0" indent="0">
              <a:buNone/>
            </a:pPr>
            <a:endParaRPr lang="cs-CZ" dirty="0"/>
          </a:p>
        </p:txBody>
      </p:sp>
    </p:spTree>
    <p:extLst>
      <p:ext uri="{BB962C8B-B14F-4D97-AF65-F5344CB8AC3E}">
        <p14:creationId xmlns:p14="http://schemas.microsoft.com/office/powerpoint/2010/main" val="3980232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75999" y="735335"/>
            <a:ext cx="9365765" cy="605434"/>
          </a:xfrm>
        </p:spPr>
        <p:txBody>
          <a:bodyPr>
            <a:noAutofit/>
          </a:bodyPr>
          <a:lstStyle/>
          <a:p>
            <a:pPr algn="ctr">
              <a:lnSpc>
                <a:spcPct val="150000"/>
              </a:lnSpc>
            </a:pPr>
            <a:r>
              <a:rPr lang="cs-CZ" sz="2400" b="1" dirty="0"/>
              <a:t>Ekologické zemědělství (EZ), Navazující ekologické zemědělství (NEZ)</a:t>
            </a:r>
            <a:br>
              <a:rPr lang="cs-CZ" sz="2400" b="1" dirty="0"/>
            </a:br>
            <a:endParaRPr lang="cs-CZ" sz="2400" b="1" dirty="0"/>
          </a:p>
        </p:txBody>
      </p:sp>
      <p:sp>
        <p:nvSpPr>
          <p:cNvPr id="3" name="Zástupný symbol pro obsah 2"/>
          <p:cNvSpPr>
            <a:spLocks noGrp="1"/>
          </p:cNvSpPr>
          <p:nvPr>
            <p:ph idx="1"/>
          </p:nvPr>
        </p:nvSpPr>
        <p:spPr>
          <a:xfrm>
            <a:off x="616225" y="1340769"/>
            <a:ext cx="11002617" cy="4752527"/>
          </a:xfrm>
        </p:spPr>
        <p:txBody>
          <a:bodyPr>
            <a:normAutofit fontScale="85000" lnSpcReduction="20000"/>
          </a:bodyPr>
          <a:lstStyle/>
          <a:p>
            <a:pPr algn="just"/>
            <a:endParaRPr lang="cs-CZ" dirty="0">
              <a:cs typeface="Arial" panose="020B0604020202020204" pitchFamily="34" charset="0"/>
            </a:endParaRPr>
          </a:p>
          <a:p>
            <a:pPr marL="285750" indent="-285750" algn="just">
              <a:buFont typeface="Arial" panose="020B0604020202020204" pitchFamily="34" charset="0"/>
              <a:buChar char="•"/>
            </a:pPr>
            <a:r>
              <a:rPr lang="cs-CZ" sz="2600" b="1" dirty="0">
                <a:solidFill>
                  <a:schemeClr val="tx1"/>
                </a:solidFill>
              </a:rPr>
              <a:t>Intenzita chovu </a:t>
            </a:r>
            <a:r>
              <a:rPr lang="cs-CZ" sz="2600" dirty="0">
                <a:solidFill>
                  <a:schemeClr val="tx1"/>
                </a:solidFill>
              </a:rPr>
              <a:t>- jsou započítána pouze zvířata s vymezeným </a:t>
            </a:r>
            <a:r>
              <a:rPr lang="cs-CZ" sz="2600" u="sng" dirty="0">
                <a:solidFill>
                  <a:srgbClr val="C00000"/>
                </a:solidFill>
              </a:rPr>
              <a:t>ekologickým statusem </a:t>
            </a:r>
            <a:r>
              <a:rPr lang="cs-CZ" sz="2600" dirty="0">
                <a:solidFill>
                  <a:schemeClr val="tx1"/>
                </a:solidFill>
              </a:rPr>
              <a:t>(</a:t>
            </a:r>
            <a:r>
              <a:rPr lang="cs-CZ" sz="2600" b="1" dirty="0">
                <a:solidFill>
                  <a:schemeClr val="tx1"/>
                </a:solidFill>
              </a:rPr>
              <a:t>!</a:t>
            </a:r>
            <a:r>
              <a:rPr lang="cs-CZ" sz="2600" dirty="0">
                <a:solidFill>
                  <a:schemeClr val="tx1"/>
                </a:solidFill>
              </a:rPr>
              <a:t>)</a:t>
            </a:r>
          </a:p>
          <a:p>
            <a:pPr algn="just"/>
            <a:endParaRPr lang="cs-CZ" sz="2600" dirty="0">
              <a:solidFill>
                <a:schemeClr val="tx1"/>
              </a:solidFill>
              <a:cs typeface="Arial" panose="020B0604020202020204" pitchFamily="34" charset="0"/>
            </a:endParaRPr>
          </a:p>
          <a:p>
            <a:pPr marL="285750" indent="-285750" algn="just">
              <a:buFont typeface="Arial" panose="020B0604020202020204" pitchFamily="34" charset="0"/>
              <a:buChar char="•"/>
            </a:pPr>
            <a:r>
              <a:rPr lang="cs-CZ" sz="2600" dirty="0">
                <a:solidFill>
                  <a:schemeClr val="tx1"/>
                </a:solidFill>
              </a:rPr>
              <a:t>V souladu se zemědělskou praxí a prováděním agrotechnických operací, je žadateli nově </a:t>
            </a:r>
            <a:r>
              <a:rPr lang="cs-CZ" sz="2600" b="1" dirty="0">
                <a:solidFill>
                  <a:srgbClr val="C00000"/>
                </a:solidFill>
              </a:rPr>
              <a:t>umožněna přeměna travního porostu na standardní ornou půdu v termínu po 31. srpnu </a:t>
            </a:r>
            <a:r>
              <a:rPr lang="cs-CZ" sz="2600" dirty="0">
                <a:solidFill>
                  <a:schemeClr val="tx1"/>
                </a:solidFill>
              </a:rPr>
              <a:t>příslušného kalendářního roku bez toho, že by se žadatel vystavoval riziku neposkytnutí dotace za nedodržení podmínek pro poskytnutí dotace.</a:t>
            </a:r>
          </a:p>
          <a:p>
            <a:endParaRPr lang="cs-CZ" sz="2600" dirty="0">
              <a:solidFill>
                <a:schemeClr val="tx1"/>
              </a:solidFill>
            </a:endParaRPr>
          </a:p>
          <a:p>
            <a:r>
              <a:rPr lang="cs-CZ" sz="2600" i="1" dirty="0">
                <a:solidFill>
                  <a:schemeClr val="tx1"/>
                </a:solidFill>
              </a:rPr>
              <a:t>Poznámka:</a:t>
            </a:r>
          </a:p>
          <a:p>
            <a:pPr algn="just"/>
            <a:r>
              <a:rPr lang="cs-CZ" sz="2600" i="1" dirty="0">
                <a:solidFill>
                  <a:schemeClr val="tx1"/>
                </a:solidFill>
              </a:rPr>
              <a:t>Při změně kultury z travního porostu (G) na trvalý travní porost (T) u EZ/NEZ </a:t>
            </a:r>
            <a:r>
              <a:rPr lang="cs-CZ" sz="2600" b="1" i="1" dirty="0">
                <a:solidFill>
                  <a:schemeClr val="tx1"/>
                </a:solidFill>
              </a:rPr>
              <a:t>se nepodává změna dotační žádosti.</a:t>
            </a:r>
            <a:endParaRPr lang="cs-CZ" sz="2600" b="1" dirty="0">
              <a:solidFill>
                <a:schemeClr val="tx1"/>
              </a:solidFill>
            </a:endParaRPr>
          </a:p>
          <a:p>
            <a:pPr algn="just"/>
            <a:r>
              <a:rPr lang="cs-CZ" sz="2600" i="1" dirty="0">
                <a:solidFill>
                  <a:schemeClr val="tx1"/>
                </a:solidFill>
              </a:rPr>
              <a:t>Při změně kultury z travního porostu (G) nebo z kultury trvalý travní porost (T) na ornou půdu (R), </a:t>
            </a:r>
            <a:r>
              <a:rPr lang="cs-CZ" sz="2600" i="1" dirty="0">
                <a:solidFill>
                  <a:srgbClr val="C00000"/>
                </a:solidFill>
              </a:rPr>
              <a:t>pokud ke změně dojde po 31.8.</a:t>
            </a:r>
            <a:r>
              <a:rPr lang="cs-CZ" sz="2600" dirty="0">
                <a:solidFill>
                  <a:srgbClr val="C00000"/>
                </a:solidFill>
              </a:rPr>
              <a:t>, </a:t>
            </a:r>
            <a:r>
              <a:rPr lang="cs-CZ" sz="2600" dirty="0">
                <a:solidFill>
                  <a:schemeClr val="tx1"/>
                </a:solidFill>
              </a:rPr>
              <a:t>se rovněž </a:t>
            </a:r>
            <a:r>
              <a:rPr lang="cs-CZ" sz="2600" b="1" dirty="0">
                <a:solidFill>
                  <a:schemeClr val="tx1"/>
                </a:solidFill>
              </a:rPr>
              <a:t>nepodává změna žádosti.</a:t>
            </a:r>
          </a:p>
          <a:p>
            <a:pPr algn="just"/>
            <a:endParaRPr lang="cs-CZ" dirty="0">
              <a:solidFill>
                <a:schemeClr val="tx1"/>
              </a:solidFill>
              <a:cs typeface="Arial" panose="020B0604020202020204" pitchFamily="34" charset="0"/>
            </a:endParaRPr>
          </a:p>
          <a:p>
            <a:pPr algn="just"/>
            <a:endParaRPr lang="cs-CZ" sz="18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8793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76000" y="626164"/>
            <a:ext cx="8640000" cy="655983"/>
          </a:xfrm>
        </p:spPr>
        <p:txBody>
          <a:bodyPr>
            <a:noAutofit/>
          </a:bodyPr>
          <a:lstStyle/>
          <a:p>
            <a:r>
              <a:rPr lang="cs-CZ" sz="3200" b="1" dirty="0">
                <a:solidFill>
                  <a:srgbClr val="00B050"/>
                </a:solidFill>
              </a:rPr>
              <a:t>Ekologické zemědělství (EZ), Navazující ekologické zemědělství (NEZ)</a:t>
            </a:r>
            <a:br>
              <a:rPr lang="cs-CZ" sz="3200" b="1" dirty="0">
                <a:solidFill>
                  <a:srgbClr val="00B050"/>
                </a:solidFill>
              </a:rPr>
            </a:br>
            <a:endParaRPr lang="cs-CZ" sz="3200" b="1" dirty="0">
              <a:solidFill>
                <a:srgbClr val="00B050"/>
              </a:solidFill>
            </a:endParaRPr>
          </a:p>
        </p:txBody>
      </p:sp>
      <p:sp>
        <p:nvSpPr>
          <p:cNvPr id="3" name="Zástupný symbol pro obsah 2"/>
          <p:cNvSpPr>
            <a:spLocks noGrp="1"/>
          </p:cNvSpPr>
          <p:nvPr>
            <p:ph idx="1"/>
          </p:nvPr>
        </p:nvSpPr>
        <p:spPr>
          <a:xfrm>
            <a:off x="1143000" y="1282147"/>
            <a:ext cx="9872871" cy="4813853"/>
          </a:xfrm>
        </p:spPr>
        <p:txBody>
          <a:bodyPr>
            <a:normAutofit/>
          </a:bodyPr>
          <a:lstStyle/>
          <a:p>
            <a:pPr marL="285750" indent="-285750">
              <a:buFont typeface="Arial" panose="020B0604020202020204" pitchFamily="34" charset="0"/>
              <a:buChar char="•"/>
            </a:pPr>
            <a:r>
              <a:rPr lang="cs-CZ" b="1" dirty="0">
                <a:solidFill>
                  <a:schemeClr val="tx1"/>
                </a:solidFill>
                <a:cs typeface="Arial" panose="020B0604020202020204" pitchFamily="34" charset="0"/>
              </a:rPr>
              <a:t>Samostatná deklarace zlepšujících netržních plodin (ZNP)</a:t>
            </a:r>
          </a:p>
          <a:p>
            <a:pPr marL="285750" indent="-285750">
              <a:buFontTx/>
              <a:buChar char="-"/>
            </a:pPr>
            <a:endParaRPr lang="cs-CZ" b="1" dirty="0">
              <a:solidFill>
                <a:schemeClr val="tx1"/>
              </a:solidFill>
            </a:endParaRPr>
          </a:p>
          <a:p>
            <a:pPr marL="285750" indent="-285750">
              <a:buFont typeface="Arial" panose="020B0604020202020204" pitchFamily="34" charset="0"/>
              <a:buChar char="•"/>
            </a:pPr>
            <a:r>
              <a:rPr lang="cs-CZ" dirty="0">
                <a:solidFill>
                  <a:schemeClr val="tx1"/>
                </a:solidFill>
              </a:rPr>
              <a:t>Je vyžadován zákres ZNP a její varianty (</a:t>
            </a:r>
            <a:r>
              <a:rPr lang="cs-CZ" b="1" dirty="0">
                <a:solidFill>
                  <a:schemeClr val="tx1"/>
                </a:solidFill>
              </a:rPr>
              <a:t>!</a:t>
            </a:r>
            <a:r>
              <a:rPr lang="cs-CZ" dirty="0">
                <a:solidFill>
                  <a:schemeClr val="tx1"/>
                </a:solidFill>
              </a:rPr>
              <a:t>)</a:t>
            </a:r>
          </a:p>
          <a:p>
            <a:pPr marL="285750" indent="-285750">
              <a:buFont typeface="Arial" panose="020B0604020202020204" pitchFamily="34" charset="0"/>
              <a:buChar char="•"/>
            </a:pPr>
            <a:endParaRPr lang="cs-CZ" dirty="0">
              <a:solidFill>
                <a:schemeClr val="tx1"/>
              </a:solidFill>
            </a:endParaRPr>
          </a:p>
          <a:p>
            <a:pPr marL="285750" indent="-285750">
              <a:buFont typeface="Arial" panose="020B0604020202020204" pitchFamily="34" charset="0"/>
              <a:buChar char="•"/>
            </a:pPr>
            <a:r>
              <a:rPr lang="cs-CZ" b="1" dirty="0">
                <a:solidFill>
                  <a:schemeClr val="tx1"/>
                </a:solidFill>
              </a:rPr>
              <a:t>Žadateli se nově umožňuje změna varianty deklarovaných ZNP </a:t>
            </a:r>
            <a:r>
              <a:rPr lang="cs-CZ" dirty="0">
                <a:solidFill>
                  <a:schemeClr val="tx1"/>
                </a:solidFill>
              </a:rPr>
              <a:t>(O,L) nebo záměna DPB, na nichž hodlá zlepšující netržní plodiny pěstovat. V této souvislosti je však nutné, aby žádost o dotaci obsahovala celkovou výměru a zákres těchto zlepšujících netržních plodin nebo víceletých plodin na daném DPB.</a:t>
            </a:r>
          </a:p>
          <a:p>
            <a:pPr marL="285750" indent="-285750">
              <a:buFont typeface="Arial" panose="020B0604020202020204" pitchFamily="34" charset="0"/>
              <a:buChar char="•"/>
            </a:pPr>
            <a:r>
              <a:rPr lang="cs-CZ" dirty="0">
                <a:solidFill>
                  <a:schemeClr val="tx1"/>
                </a:solidFill>
              </a:rPr>
              <a:t>Lze změnit varianty letní na ozimou, ozimou na letní a přidání letní varianty do termínu 31.07.</a:t>
            </a:r>
          </a:p>
          <a:p>
            <a:pPr marL="285750" indent="-285750">
              <a:buFont typeface="Arial" panose="020B0604020202020204" pitchFamily="34" charset="0"/>
              <a:buChar char="•"/>
            </a:pPr>
            <a:r>
              <a:rPr lang="cs-CZ" dirty="0">
                <a:solidFill>
                  <a:schemeClr val="tx1"/>
                </a:solidFill>
              </a:rPr>
              <a:t>Zadání ozimé varianty (pokud na DPB nebyla žádná) do termínu 06.09. </a:t>
            </a:r>
            <a:endParaRPr lang="cs-CZ"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cs-CZ" dirty="0">
              <a:cs typeface="Arial" panose="020B0604020202020204" pitchFamily="34" charset="0"/>
            </a:endParaRPr>
          </a:p>
        </p:txBody>
      </p:sp>
    </p:spTree>
    <p:extLst>
      <p:ext uri="{BB962C8B-B14F-4D97-AF65-F5344CB8AC3E}">
        <p14:creationId xmlns:p14="http://schemas.microsoft.com/office/powerpoint/2010/main" val="195372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72A9C30-2060-4EC0-B8EB-53F8E688F261}"/>
              </a:ext>
            </a:extLst>
          </p:cNvPr>
          <p:cNvSpPr>
            <a:spLocks noGrp="1"/>
          </p:cNvSpPr>
          <p:nvPr>
            <p:ph type="title"/>
          </p:nvPr>
        </p:nvSpPr>
        <p:spPr>
          <a:xfrm>
            <a:off x="1143000" y="609600"/>
            <a:ext cx="9875520" cy="672445"/>
          </a:xfrm>
        </p:spPr>
        <p:txBody>
          <a:bodyPr>
            <a:normAutofit/>
          </a:bodyPr>
          <a:lstStyle/>
          <a:p>
            <a:pPr algn="ctr"/>
            <a:r>
              <a:rPr lang="cs-CZ" sz="3600" b="1" dirty="0"/>
              <a:t>Nejčastější chyby v EZ</a:t>
            </a:r>
          </a:p>
        </p:txBody>
      </p:sp>
      <p:sp>
        <p:nvSpPr>
          <p:cNvPr id="3" name="Zástupný obsah 2">
            <a:extLst>
              <a:ext uri="{FF2B5EF4-FFF2-40B4-BE49-F238E27FC236}">
                <a16:creationId xmlns:a16="http://schemas.microsoft.com/office/drawing/2014/main" xmlns="" id="{2EB1E670-BB33-4A33-8393-620F9B372FF9}"/>
              </a:ext>
            </a:extLst>
          </p:cNvPr>
          <p:cNvSpPr>
            <a:spLocks noGrp="1"/>
          </p:cNvSpPr>
          <p:nvPr>
            <p:ph idx="1"/>
          </p:nvPr>
        </p:nvSpPr>
        <p:spPr>
          <a:xfrm>
            <a:off x="1143000" y="1282045"/>
            <a:ext cx="9872871" cy="5052767"/>
          </a:xfrm>
        </p:spPr>
        <p:txBody>
          <a:bodyPr>
            <a:normAutofit lnSpcReduction="10000"/>
          </a:bodyPr>
          <a:lstStyle/>
          <a:p>
            <a:pPr marL="45720" indent="0">
              <a:buNone/>
            </a:pPr>
            <a:r>
              <a:rPr lang="cs-CZ" b="1" dirty="0">
                <a:solidFill>
                  <a:schemeClr val="accent3"/>
                </a:solidFill>
              </a:rPr>
              <a:t>Produkce ovoce</a:t>
            </a:r>
          </a:p>
          <a:p>
            <a:pPr>
              <a:buFont typeface="Wingdings" panose="05000000000000000000" pitchFamily="2" charset="2"/>
              <a:buChar char="q"/>
            </a:pPr>
            <a:r>
              <a:rPr lang="cs-CZ" dirty="0"/>
              <a:t> </a:t>
            </a:r>
            <a:r>
              <a:rPr lang="cs-CZ" sz="2000" dirty="0">
                <a:solidFill>
                  <a:schemeClr val="tx1"/>
                </a:solidFill>
              </a:rPr>
              <a:t>Prokázat minimální úroveň vlastní produkce ovoce na hektar plochy podle přílohy NV EZ nebo NV NEZ</a:t>
            </a:r>
          </a:p>
          <a:p>
            <a:pPr>
              <a:buFont typeface="Wingdings" panose="05000000000000000000" pitchFamily="2" charset="2"/>
              <a:buChar char="q"/>
            </a:pPr>
            <a:r>
              <a:rPr lang="cs-CZ" sz="2000" dirty="0">
                <a:solidFill>
                  <a:schemeClr val="tx1"/>
                </a:solidFill>
              </a:rPr>
              <a:t> Nahlásit případný zásah vyšší moci a mimořádné okolnosti do 15 dnů od doby, kdy tak datel mohl učinit, nikoliv až při podání odvolání či zahájení řízení o vratce</a:t>
            </a:r>
          </a:p>
          <a:p>
            <a:pPr marL="45720" indent="0">
              <a:buNone/>
            </a:pPr>
            <a:r>
              <a:rPr lang="cs-CZ" b="1" dirty="0">
                <a:solidFill>
                  <a:schemeClr val="accent3"/>
                </a:solidFill>
              </a:rPr>
              <a:t>Intenzita chovu hospodářských zvířat</a:t>
            </a:r>
          </a:p>
          <a:p>
            <a:pPr>
              <a:buFont typeface="Wingdings" panose="05000000000000000000" pitchFamily="2" charset="2"/>
              <a:buChar char="q"/>
            </a:pPr>
            <a:r>
              <a:rPr lang="cs-CZ" b="1" dirty="0">
                <a:solidFill>
                  <a:schemeClr val="accent3"/>
                </a:solidFill>
              </a:rPr>
              <a:t> </a:t>
            </a:r>
            <a:r>
              <a:rPr lang="cs-CZ" sz="2000" dirty="0">
                <a:solidFill>
                  <a:schemeClr val="tx1"/>
                </a:solidFill>
              </a:rPr>
              <a:t>Neplnění intenzity chovu hospodářských </a:t>
            </a:r>
            <a:r>
              <a:rPr lang="cs-CZ" sz="2000" dirty="0" err="1">
                <a:solidFill>
                  <a:schemeClr val="tx1"/>
                </a:solidFill>
              </a:rPr>
              <a:t>zvřat</a:t>
            </a:r>
            <a:r>
              <a:rPr lang="cs-CZ" sz="2000" dirty="0">
                <a:solidFill>
                  <a:schemeClr val="tx1"/>
                </a:solidFill>
              </a:rPr>
              <a:t> každý den v </a:t>
            </a:r>
            <a:r>
              <a:rPr lang="cs-CZ" sz="2000" dirty="0" err="1">
                <a:solidFill>
                  <a:schemeClr val="tx1"/>
                </a:solidFill>
              </a:rPr>
              <a:t>obkldobí</a:t>
            </a:r>
            <a:r>
              <a:rPr lang="cs-CZ" sz="2000" dirty="0">
                <a:solidFill>
                  <a:schemeClr val="tx1"/>
                </a:solidFill>
              </a:rPr>
              <a:t> od 1.6. do 30.9. ve výši nejméně 0,3 VDJ/ha TTP</a:t>
            </a:r>
          </a:p>
          <a:p>
            <a:pPr>
              <a:buFont typeface="Wingdings" panose="05000000000000000000" pitchFamily="2" charset="2"/>
              <a:buChar char="q"/>
            </a:pPr>
            <a:r>
              <a:rPr lang="cs-CZ" sz="2000" dirty="0">
                <a:solidFill>
                  <a:schemeClr val="tx1"/>
                </a:solidFill>
              </a:rPr>
              <a:t> Chybné podání Deklarace chovu koní</a:t>
            </a:r>
          </a:p>
          <a:p>
            <a:pPr>
              <a:buFont typeface="Wingdings" panose="05000000000000000000" pitchFamily="2" charset="2"/>
              <a:buChar char="q"/>
            </a:pPr>
            <a:r>
              <a:rPr lang="cs-CZ" sz="2000" dirty="0">
                <a:solidFill>
                  <a:schemeClr val="tx1"/>
                </a:solidFill>
              </a:rPr>
              <a:t> Hospodářská zvířata musí být chována v režimu EZ</a:t>
            </a:r>
          </a:p>
          <a:p>
            <a:pPr marL="45720" indent="0">
              <a:buNone/>
            </a:pPr>
            <a:r>
              <a:rPr lang="cs-CZ" b="1" dirty="0">
                <a:solidFill>
                  <a:schemeClr val="accent3"/>
                </a:solidFill>
              </a:rPr>
              <a:t>Krajinotvorný sad</a:t>
            </a:r>
          </a:p>
          <a:p>
            <a:pPr>
              <a:buFont typeface="Wingdings" panose="05000000000000000000" pitchFamily="2" charset="2"/>
              <a:buChar char="q"/>
            </a:pPr>
            <a:r>
              <a:rPr lang="cs-CZ" b="1" dirty="0">
                <a:solidFill>
                  <a:schemeClr val="accent3"/>
                </a:solidFill>
              </a:rPr>
              <a:t>  </a:t>
            </a:r>
            <a:r>
              <a:rPr lang="cs-CZ" sz="2000" dirty="0">
                <a:solidFill>
                  <a:schemeClr val="tx1"/>
                </a:solidFill>
              </a:rPr>
              <a:t>Poskytnutí dotace je podmíněno vymezením ekologicky významného prvku krajinotvorný sad v LPIS</a:t>
            </a:r>
          </a:p>
          <a:p>
            <a:pPr>
              <a:buFont typeface="Wingdings" panose="05000000000000000000" pitchFamily="2" charset="2"/>
              <a:buChar char="q"/>
            </a:pPr>
            <a:endParaRPr lang="cs-CZ" b="1" dirty="0">
              <a:solidFill>
                <a:schemeClr val="accent3"/>
              </a:solidFill>
            </a:endParaRPr>
          </a:p>
          <a:p>
            <a:pPr marL="45720" indent="0">
              <a:buNone/>
            </a:pPr>
            <a:endParaRPr lang="cs-CZ" b="1" dirty="0">
              <a:solidFill>
                <a:schemeClr val="accent3"/>
              </a:solidFill>
            </a:endParaRPr>
          </a:p>
          <a:p>
            <a:pPr marL="45720" indent="0">
              <a:buNone/>
            </a:pPr>
            <a:endParaRPr lang="cs-CZ" sz="2000" dirty="0">
              <a:solidFill>
                <a:schemeClr val="tx1"/>
              </a:solidFill>
            </a:endParaRPr>
          </a:p>
        </p:txBody>
      </p:sp>
    </p:spTree>
    <p:extLst>
      <p:ext uri="{BB962C8B-B14F-4D97-AF65-F5344CB8AC3E}">
        <p14:creationId xmlns:p14="http://schemas.microsoft.com/office/powerpoint/2010/main" val="4907250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43000" y="228600"/>
            <a:ext cx="9875520" cy="878417"/>
          </a:xfrm>
        </p:spPr>
        <p:txBody>
          <a:bodyPr>
            <a:normAutofit/>
          </a:bodyPr>
          <a:lstStyle/>
          <a:p>
            <a:pPr algn="ctr"/>
            <a:r>
              <a:rPr lang="cs-CZ" sz="3600" b="1" dirty="0"/>
              <a:t>NAEKO/NA: Integrovaná produkce ovoce</a:t>
            </a:r>
          </a:p>
        </p:txBody>
      </p:sp>
      <p:sp>
        <p:nvSpPr>
          <p:cNvPr id="7" name="Zástupný symbol pro obsah 2"/>
          <p:cNvSpPr>
            <a:spLocks noGrp="1"/>
          </p:cNvSpPr>
          <p:nvPr>
            <p:ph idx="1"/>
          </p:nvPr>
        </p:nvSpPr>
        <p:spPr>
          <a:xfrm>
            <a:off x="1776000" y="1268760"/>
            <a:ext cx="8640000" cy="4222835"/>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636104" y="944217"/>
            <a:ext cx="10744200" cy="5509119"/>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450"/>
              </a:spcBef>
              <a:spcAft>
                <a:spcPts val="450"/>
              </a:spcAft>
              <a:buFont typeface="Arial" panose="020B0604020202020204" pitchFamily="34" charset="0"/>
              <a:buChar char="•"/>
            </a:pPr>
            <a:r>
              <a:rPr lang="cs-CZ" sz="1800" dirty="0">
                <a:solidFill>
                  <a:schemeClr val="tx1"/>
                </a:solidFill>
              </a:rPr>
              <a:t>Podporovaná zemědělská kultura: ovocný sad (S)</a:t>
            </a:r>
          </a:p>
          <a:p>
            <a:pPr marL="214313" indent="-214313">
              <a:lnSpc>
                <a:spcPct val="100000"/>
              </a:lnSpc>
              <a:spcBef>
                <a:spcPts val="450"/>
              </a:spcBef>
              <a:spcAft>
                <a:spcPts val="450"/>
              </a:spcAft>
              <a:buFont typeface="Arial" panose="020B0604020202020204" pitchFamily="34" charset="0"/>
              <a:buChar char="•"/>
            </a:pPr>
            <a:r>
              <a:rPr lang="cs-CZ" sz="1800" dirty="0">
                <a:solidFill>
                  <a:schemeClr val="tx1"/>
                </a:solidFill>
              </a:rPr>
              <a:t>Minimální výměra pro zařazení: 0,5 hektaru</a:t>
            </a:r>
          </a:p>
          <a:p>
            <a:pPr marL="214313" indent="-214313">
              <a:lnSpc>
                <a:spcPct val="100000"/>
              </a:lnSpc>
              <a:spcBef>
                <a:spcPts val="450"/>
              </a:spcBef>
              <a:spcAft>
                <a:spcPts val="450"/>
              </a:spcAft>
              <a:buFont typeface="Arial" panose="020B0604020202020204" pitchFamily="34" charset="0"/>
              <a:buChar char="•"/>
            </a:pPr>
            <a:r>
              <a:rPr lang="cs-CZ" sz="1800" dirty="0">
                <a:solidFill>
                  <a:schemeClr val="tx1"/>
                </a:solidFill>
              </a:rPr>
              <a:t>Není vyžadována tzv. </a:t>
            </a:r>
            <a:r>
              <a:rPr lang="cs-CZ" sz="1800" dirty="0" err="1">
                <a:solidFill>
                  <a:schemeClr val="tx1"/>
                </a:solidFill>
              </a:rPr>
              <a:t>celofaremnost</a:t>
            </a:r>
            <a:r>
              <a:rPr lang="cs-CZ" sz="1800" dirty="0">
                <a:solidFill>
                  <a:schemeClr val="tx1"/>
                </a:solidFill>
              </a:rPr>
              <a:t>, tj. žadatel může zařadit libovolné DPB s příznakem vhodnosti pro navazující AEKO</a:t>
            </a:r>
          </a:p>
          <a:p>
            <a:pPr marL="0" lvl="2" indent="0" algn="just">
              <a:lnSpc>
                <a:spcPct val="100000"/>
              </a:lnSpc>
              <a:spcBef>
                <a:spcPts val="450"/>
              </a:spcBef>
              <a:spcAft>
                <a:spcPts val="450"/>
              </a:spcAft>
              <a:buNone/>
            </a:pPr>
            <a:r>
              <a:rPr lang="cs-CZ" sz="1800" dirty="0">
                <a:latin typeface="Verdana" panose="020B0604030504040204" pitchFamily="34" charset="0"/>
                <a:ea typeface="Verdana" panose="020B0604030504040204" pitchFamily="34" charset="0"/>
                <a:cs typeface="Verdana" panose="020B0604030504040204" pitchFamily="34" charset="0"/>
              </a:rPr>
              <a:t>V předtiskové aplikaci je pro deklaraci podopatření nutné zafajfkovat </a:t>
            </a:r>
            <a:r>
              <a:rPr lang="cs-CZ" sz="1800" dirty="0" err="1">
                <a:latin typeface="Verdana" panose="020B0604030504040204" pitchFamily="34" charset="0"/>
                <a:ea typeface="Verdana" panose="020B0604030504040204" pitchFamily="34" charset="0"/>
                <a:cs typeface="Verdana" panose="020B0604030504040204" pitchFamily="34" charset="0"/>
              </a:rPr>
              <a:t>checkbox</a:t>
            </a:r>
            <a:r>
              <a:rPr lang="cs-CZ" sz="1800" dirty="0">
                <a:latin typeface="Verdana" panose="020B0604030504040204" pitchFamily="34" charset="0"/>
                <a:ea typeface="Verdana" panose="020B0604030504040204" pitchFamily="34" charset="0"/>
                <a:cs typeface="Verdana" panose="020B0604030504040204" pitchFamily="34" charset="0"/>
              </a:rPr>
              <a:t> „Chci“ (Obr. 1). Následně dojde u relevantních DPB k zobrazení otazníku upozorňujícího žadatele na vhodnost pro zařazení DPB do navazujícího AEKO – IP ovoce (Obr. 2). Vybraný DPB je nutné zaškrtnout a manuálně přidat plusem do podopatření.</a:t>
            </a:r>
          </a:p>
          <a:p>
            <a:pPr marL="0" lvl="2" indent="0">
              <a:lnSpc>
                <a:spcPct val="100000"/>
              </a:lnSpc>
              <a:spcBef>
                <a:spcPts val="450"/>
              </a:spcBef>
              <a:spcAft>
                <a:spcPts val="450"/>
              </a:spcAft>
              <a:buNone/>
            </a:pPr>
            <a:r>
              <a:rPr lang="cs-CZ" sz="1800" b="1" dirty="0">
                <a:solidFill>
                  <a:srgbClr val="C00000"/>
                </a:solidFill>
                <a:latin typeface="Verdana" panose="020B0604030504040204" pitchFamily="34" charset="0"/>
                <a:ea typeface="Verdana" panose="020B0604030504040204" pitchFamily="34" charset="0"/>
                <a:cs typeface="Verdana" panose="020B0604030504040204" pitchFamily="34" charset="0"/>
              </a:rPr>
              <a:t>Je vyžadován zákres jednotlivých produkčních ploch jádrovin, peckovin a bobulovin, pokud se na DPB vyskytuje více než jedna z uvedených skupin.</a:t>
            </a:r>
          </a:p>
          <a:p>
            <a:pPr marL="0" lvl="2" indent="0">
              <a:lnSpc>
                <a:spcPct val="100000"/>
              </a:lnSpc>
              <a:spcBef>
                <a:spcPts val="450"/>
              </a:spcBef>
              <a:spcAft>
                <a:spcPts val="450"/>
              </a:spcAft>
              <a:buNone/>
            </a:pPr>
            <a:r>
              <a:rPr lang="cs-CZ" sz="900" dirty="0">
                <a:solidFill>
                  <a:srgbClr val="034A31"/>
                </a:solidFill>
                <a:latin typeface="Verdana" panose="020B0604030504040204" pitchFamily="34" charset="0"/>
                <a:ea typeface="Verdana" panose="020B0604030504040204" pitchFamily="34" charset="0"/>
                <a:cs typeface="Verdana" panose="020B0604030504040204" pitchFamily="34" charset="0"/>
              </a:rPr>
              <a:t>Obr. 1					 Obr. 2</a:t>
            </a:r>
          </a:p>
          <a:p>
            <a:pPr marL="0" lvl="2" indent="0">
              <a:lnSpc>
                <a:spcPct val="100000"/>
              </a:lnSpc>
              <a:spcBef>
                <a:spcPts val="450"/>
              </a:spcBef>
              <a:spcAft>
                <a:spcPts val="450"/>
              </a:spcAft>
              <a:buNone/>
            </a:pPr>
            <a:r>
              <a:rPr lang="cs-CZ" sz="1200" dirty="0">
                <a:solidFill>
                  <a:srgbClr val="034A31"/>
                </a:solidFill>
                <a:latin typeface="Verdana" panose="020B0604030504040204" pitchFamily="34" charset="0"/>
                <a:ea typeface="Verdana" panose="020B0604030504040204" pitchFamily="34" charset="0"/>
                <a:cs typeface="Verdana" panose="020B0604030504040204" pitchFamily="34" charset="0"/>
              </a:rPr>
              <a:t> </a:t>
            </a:r>
          </a:p>
          <a:p>
            <a:pPr marL="214313" indent="-214313">
              <a:lnSpc>
                <a:spcPct val="100000"/>
              </a:lnSpc>
              <a:spcBef>
                <a:spcPts val="450"/>
              </a:spcBef>
              <a:spcAft>
                <a:spcPts val="450"/>
              </a:spcAft>
              <a:buFont typeface="Arial" panose="020B0604020202020204" pitchFamily="34" charset="0"/>
              <a:buChar char="•"/>
            </a:pPr>
            <a:endParaRPr lang="cs-CZ" sz="1200" dirty="0"/>
          </a:p>
        </p:txBody>
      </p:sp>
      <p:pic>
        <p:nvPicPr>
          <p:cNvPr id="6" name="Obrázek 5"/>
          <p:cNvPicPr/>
          <p:nvPr/>
        </p:nvPicPr>
        <p:blipFill>
          <a:blip r:embed="rId3"/>
          <a:stretch>
            <a:fillRect/>
          </a:stretch>
        </p:blipFill>
        <p:spPr>
          <a:xfrm>
            <a:off x="1776001" y="4446283"/>
            <a:ext cx="3099229" cy="1045312"/>
          </a:xfrm>
          <a:prstGeom prst="rect">
            <a:avLst/>
          </a:prstGeom>
        </p:spPr>
      </p:pic>
      <p:pic>
        <p:nvPicPr>
          <p:cNvPr id="8" name="Obrázek 7"/>
          <p:cNvPicPr>
            <a:picLocks noChangeAspect="1"/>
          </p:cNvPicPr>
          <p:nvPr/>
        </p:nvPicPr>
        <p:blipFill>
          <a:blip r:embed="rId4"/>
          <a:stretch>
            <a:fillRect/>
          </a:stretch>
        </p:blipFill>
        <p:spPr>
          <a:xfrm>
            <a:off x="5253473" y="4446283"/>
            <a:ext cx="4784285" cy="2007053"/>
          </a:xfrm>
          <a:prstGeom prst="rect">
            <a:avLst/>
          </a:prstGeom>
        </p:spPr>
      </p:pic>
    </p:spTree>
    <p:extLst>
      <p:ext uri="{BB962C8B-B14F-4D97-AF65-F5344CB8AC3E}">
        <p14:creationId xmlns:p14="http://schemas.microsoft.com/office/powerpoint/2010/main" val="2144673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TextShape 1"/>
          <p:cNvSpPr txBox="1"/>
          <p:nvPr/>
        </p:nvSpPr>
        <p:spPr>
          <a:xfrm>
            <a:off x="4475520" y="250200"/>
            <a:ext cx="5705640" cy="629640"/>
          </a:xfrm>
          <a:prstGeom prst="rect">
            <a:avLst/>
          </a:prstGeom>
          <a:noFill/>
          <a:ln>
            <a:noFill/>
          </a:ln>
        </p:spPr>
        <p:txBody>
          <a:bodyPr anchor="b">
            <a:normAutofit lnSpcReduction="10000"/>
          </a:bodyPr>
          <a:lstStyle/>
          <a:p>
            <a:pPr>
              <a:lnSpc>
                <a:spcPct val="100000"/>
              </a:lnSpc>
            </a:pPr>
            <a:r>
              <a:rPr lang="cs-CZ" sz="3600" b="0" strike="noStrike" spc="-1">
                <a:solidFill>
                  <a:srgbClr val="90C226"/>
                </a:solidFill>
                <a:latin typeface="Trebuchet MS"/>
              </a:rPr>
              <a:t>Navazující opatření AEKO</a:t>
            </a:r>
            <a:endParaRPr lang="cs-CZ" sz="3600" b="0" strike="noStrike" spc="-1">
              <a:solidFill>
                <a:srgbClr val="000000"/>
              </a:solidFill>
              <a:latin typeface="Trebuchet MS"/>
            </a:endParaRPr>
          </a:p>
        </p:txBody>
      </p:sp>
      <p:sp>
        <p:nvSpPr>
          <p:cNvPr id="623" name="CustomShape 2"/>
          <p:cNvSpPr/>
          <p:nvPr/>
        </p:nvSpPr>
        <p:spPr>
          <a:xfrm>
            <a:off x="228600" y="228600"/>
            <a:ext cx="2917080" cy="6400440"/>
          </a:xfrm>
          <a:prstGeom prst="triangle">
            <a:avLst>
              <a:gd name="adj" fmla="val 0"/>
            </a:avLst>
          </a:prstGeom>
          <a:blipFill rotWithShape="0">
            <a:blip r:embed="rId2"/>
            <a:stretch>
              <a:fillRect l="12487" r="12487"/>
            </a:stretch>
          </a:blipFill>
          <a:ln>
            <a:noFill/>
          </a:ln>
        </p:spPr>
        <p:style>
          <a:lnRef idx="0">
            <a:scrgbClr r="0" g="0" b="0"/>
          </a:lnRef>
          <a:fillRef idx="0">
            <a:scrgbClr r="0" g="0" b="0"/>
          </a:fillRef>
          <a:effectRef idx="0">
            <a:scrgbClr r="0" g="0" b="0"/>
          </a:effectRef>
          <a:fontRef idx="minor"/>
        </p:style>
      </p:sp>
      <p:sp>
        <p:nvSpPr>
          <p:cNvPr id="624" name="TextShape 3"/>
          <p:cNvSpPr txBox="1"/>
          <p:nvPr/>
        </p:nvSpPr>
        <p:spPr>
          <a:xfrm>
            <a:off x="4502520" y="956520"/>
            <a:ext cx="5705640" cy="5901120"/>
          </a:xfrm>
          <a:prstGeom prst="rect">
            <a:avLst/>
          </a:prstGeom>
          <a:noFill/>
          <a:ln>
            <a:noFill/>
          </a:ln>
        </p:spPr>
        <p:txBody>
          <a:bodyPr>
            <a:normAutofit/>
          </a:bodyPr>
          <a:lstStyle/>
          <a:p>
            <a:pPr algn="just">
              <a:lnSpc>
                <a:spcPct val="110000"/>
              </a:lnSpc>
            </a:pPr>
            <a:r>
              <a:rPr lang="cs-CZ" sz="1500" b="1" strike="noStrike" spc="-1">
                <a:solidFill>
                  <a:srgbClr val="3F7819"/>
                </a:solidFill>
                <a:latin typeface="Trebuchet MS"/>
              </a:rPr>
              <a:t>Úpravy podmínek v porovnání s NV 75/2015 Sb.</a:t>
            </a:r>
            <a:endParaRPr lang="cs-CZ" sz="1500" b="0" strike="noStrike" spc="-1">
              <a:solidFill>
                <a:srgbClr val="404040"/>
              </a:solidFill>
              <a:latin typeface="Trebuchet MS"/>
            </a:endParaRPr>
          </a:p>
          <a:p>
            <a:pPr marL="189000" algn="just">
              <a:lnSpc>
                <a:spcPct val="110000"/>
              </a:lnSpc>
              <a:spcBef>
                <a:spcPts val="113"/>
              </a:spcBef>
            </a:pPr>
            <a:r>
              <a:rPr lang="cs-CZ" sz="1500" b="0" u="sng" strike="noStrike" spc="-1">
                <a:solidFill>
                  <a:srgbClr val="404040"/>
                </a:solidFill>
                <a:uFillTx/>
                <a:latin typeface="Trebuchet MS"/>
              </a:rPr>
              <a:t>Integrovaná produkce ovoce:</a:t>
            </a:r>
            <a:r>
              <a:rPr lang="cs-CZ" sz="1500" b="0" strike="noStrike" spc="-1">
                <a:solidFill>
                  <a:srgbClr val="404040"/>
                </a:solidFill>
                <a:latin typeface="Trebuchet MS"/>
              </a:rPr>
              <a:t> </a:t>
            </a:r>
          </a:p>
          <a:p>
            <a:pPr marL="576360" lvl="3" indent="-171000" algn="just">
              <a:lnSpc>
                <a:spcPct val="110000"/>
              </a:lnSpc>
              <a:spcBef>
                <a:spcPts val="113"/>
              </a:spcBef>
              <a:buClr>
                <a:srgbClr val="90C226"/>
              </a:buClr>
              <a:buSzPct val="80000"/>
              <a:buFont typeface="Arial"/>
              <a:buChar char="•"/>
            </a:pPr>
            <a:r>
              <a:rPr lang="cs-CZ" sz="1500" b="0" strike="noStrike" spc="-1">
                <a:solidFill>
                  <a:srgbClr val="404040"/>
                </a:solidFill>
                <a:latin typeface="Trebuchet MS"/>
              </a:rPr>
              <a:t>vypuštění podmínky odběrů a zajištění rozborů půdy akreditovanou osobou na těžké kovy</a:t>
            </a:r>
          </a:p>
          <a:p>
            <a:pPr marL="189000" algn="just">
              <a:lnSpc>
                <a:spcPct val="110000"/>
              </a:lnSpc>
              <a:spcBef>
                <a:spcPts val="113"/>
              </a:spcBef>
            </a:pPr>
            <a:r>
              <a:rPr lang="cs-CZ" sz="1500" b="0" u="sng" strike="noStrike" spc="-1">
                <a:solidFill>
                  <a:srgbClr val="404040"/>
                </a:solidFill>
                <a:uFillTx/>
                <a:latin typeface="Trebuchet MS"/>
              </a:rPr>
              <a:t>IP révy vinné:</a:t>
            </a:r>
            <a:endParaRPr lang="cs-CZ" sz="1500" b="0" strike="noStrike" spc="-1">
              <a:solidFill>
                <a:srgbClr val="404040"/>
              </a:solidFill>
              <a:latin typeface="Trebuchet MS"/>
            </a:endParaRPr>
          </a:p>
          <a:p>
            <a:pPr marL="576360" lvl="3" indent="-171000" algn="just">
              <a:lnSpc>
                <a:spcPct val="110000"/>
              </a:lnSpc>
              <a:spcBef>
                <a:spcPts val="113"/>
              </a:spcBef>
              <a:buClr>
                <a:srgbClr val="90C226"/>
              </a:buClr>
              <a:buSzPct val="80000"/>
              <a:buFont typeface="Arial"/>
              <a:buChar char="•"/>
            </a:pPr>
            <a:r>
              <a:rPr lang="cs-CZ" sz="1500" b="0" strike="noStrike" spc="-1">
                <a:solidFill>
                  <a:srgbClr val="404040"/>
                </a:solidFill>
                <a:latin typeface="Trebuchet MS"/>
              </a:rPr>
              <a:t>při vstupu lze změnit základní a nadstavbový titul</a:t>
            </a:r>
          </a:p>
          <a:p>
            <a:pPr marL="576360" lvl="3" indent="-171000" algn="just">
              <a:lnSpc>
                <a:spcPct val="110000"/>
              </a:lnSpc>
              <a:spcBef>
                <a:spcPts val="113"/>
              </a:spcBef>
              <a:buClr>
                <a:srgbClr val="90C226"/>
              </a:buClr>
              <a:buSzPct val="80000"/>
              <a:buFont typeface="Arial"/>
              <a:buChar char="•"/>
            </a:pPr>
            <a:r>
              <a:rPr lang="cs-CZ" sz="1500" b="0" strike="noStrike" spc="-1">
                <a:solidFill>
                  <a:srgbClr val="404040"/>
                </a:solidFill>
                <a:latin typeface="Trebuchet MS"/>
              </a:rPr>
              <a:t>zajištění bylinného pokryvu v každém 2. meziřadí od počátku závazku</a:t>
            </a:r>
          </a:p>
          <a:p>
            <a:pPr marL="576360" lvl="3" indent="-171000" algn="just">
              <a:lnSpc>
                <a:spcPct val="110000"/>
              </a:lnSpc>
              <a:spcBef>
                <a:spcPts val="113"/>
              </a:spcBef>
              <a:buClr>
                <a:srgbClr val="90C226"/>
              </a:buClr>
              <a:buSzPct val="80000"/>
              <a:buFont typeface="Arial"/>
              <a:buChar char="•"/>
            </a:pPr>
            <a:r>
              <a:rPr lang="cs-CZ" sz="1500" b="0" strike="noStrike" spc="-1">
                <a:solidFill>
                  <a:srgbClr val="404040"/>
                </a:solidFill>
                <a:latin typeface="Trebuchet MS"/>
              </a:rPr>
              <a:t>snížení aplikací přípravků na ochranu rostlin úměrně délce závazku, a vypuštění jejich max. ročního limitu</a:t>
            </a:r>
          </a:p>
          <a:p>
            <a:pPr marL="189000" algn="just">
              <a:lnSpc>
                <a:spcPct val="110000"/>
              </a:lnSpc>
              <a:spcBef>
                <a:spcPts val="113"/>
              </a:spcBef>
            </a:pPr>
            <a:r>
              <a:rPr lang="cs-CZ" sz="1500" b="0" u="sng" strike="noStrike" spc="-1">
                <a:solidFill>
                  <a:srgbClr val="404040"/>
                </a:solidFill>
                <a:uFillTx/>
                <a:latin typeface="Trebuchet MS"/>
              </a:rPr>
              <a:t>IP zeleniny a jahodníku:</a:t>
            </a:r>
            <a:endParaRPr lang="cs-CZ" sz="1500" b="0" strike="noStrike" spc="-1">
              <a:solidFill>
                <a:srgbClr val="404040"/>
              </a:solidFill>
              <a:latin typeface="Trebuchet MS"/>
            </a:endParaRPr>
          </a:p>
          <a:p>
            <a:pPr marL="576360" lvl="3" indent="-171000" algn="just">
              <a:lnSpc>
                <a:spcPct val="110000"/>
              </a:lnSpc>
              <a:spcBef>
                <a:spcPts val="113"/>
              </a:spcBef>
              <a:buClr>
                <a:srgbClr val="90C226"/>
              </a:buClr>
              <a:buSzPct val="80000"/>
              <a:buFont typeface="Arial"/>
              <a:buChar char="•"/>
            </a:pPr>
            <a:r>
              <a:rPr lang="cs-CZ" sz="1500" b="0" strike="noStrike" spc="-1">
                <a:solidFill>
                  <a:srgbClr val="404040"/>
                </a:solidFill>
                <a:latin typeface="Trebuchet MS"/>
              </a:rPr>
              <a:t>při vstupu lze změnit zařazené tituly, vždy však musí být na DPB vymezena vhodnost</a:t>
            </a:r>
          </a:p>
          <a:p>
            <a:pPr marL="576360" lvl="3" indent="-171000" algn="just">
              <a:lnSpc>
                <a:spcPct val="110000"/>
              </a:lnSpc>
              <a:spcBef>
                <a:spcPts val="113"/>
              </a:spcBef>
              <a:buClr>
                <a:srgbClr val="90C226"/>
              </a:buClr>
              <a:buSzPct val="80000"/>
              <a:buFont typeface="Arial"/>
              <a:buChar char="•"/>
            </a:pPr>
            <a:r>
              <a:rPr lang="cs-CZ" sz="1500" b="0" strike="noStrike" spc="-1">
                <a:solidFill>
                  <a:srgbClr val="404040"/>
                </a:solidFill>
                <a:latin typeface="Trebuchet MS"/>
              </a:rPr>
              <a:t>vypuštění podmínky odběrů a zajištěí rozborů půdy akreditovanou osobou na těžké kovy</a:t>
            </a:r>
          </a:p>
          <a:p>
            <a:pPr marL="196920" algn="just">
              <a:lnSpc>
                <a:spcPct val="110000"/>
              </a:lnSpc>
              <a:spcBef>
                <a:spcPts val="113"/>
              </a:spcBef>
            </a:pPr>
            <a:endParaRPr lang="cs-CZ" sz="1500" b="0" strike="noStrike" spc="-1">
              <a:solidFill>
                <a:srgbClr val="404040"/>
              </a:solidFill>
              <a:latin typeface="Trebuchet MS"/>
            </a:endParaRPr>
          </a:p>
          <a:p>
            <a:pPr marL="576360" lvl="3" indent="-171000" algn="just">
              <a:lnSpc>
                <a:spcPct val="110000"/>
              </a:lnSpc>
              <a:spcBef>
                <a:spcPts val="113"/>
              </a:spcBef>
              <a:buClr>
                <a:srgbClr val="90C226"/>
              </a:buClr>
              <a:buSzPct val="80000"/>
              <a:buFont typeface="Arial"/>
              <a:buChar char="•"/>
            </a:pPr>
            <a:r>
              <a:rPr lang="cs-CZ" sz="1500" b="0" strike="noStrike" cap="all" spc="-1">
                <a:solidFill>
                  <a:srgbClr val="FF0000"/>
                </a:solidFill>
                <a:latin typeface="Trebuchet MS"/>
              </a:rPr>
              <a:t>S úpravou podmínek dochází ke změnám sazeb</a:t>
            </a:r>
            <a:endParaRPr lang="cs-CZ" sz="1500" b="0" strike="noStrike" spc="-1">
              <a:solidFill>
                <a:srgbClr val="404040"/>
              </a:solidFill>
              <a:latin typeface="Trebuchet MS"/>
            </a:endParaRPr>
          </a:p>
          <a:p>
            <a:endParaRPr lang="cs-CZ" sz="1500" b="0" strike="noStrike" spc="-1">
              <a:solidFill>
                <a:srgbClr val="404040"/>
              </a:solidFill>
              <a:latin typeface="Trebuchet MS"/>
            </a:endParaRPr>
          </a:p>
          <a:p>
            <a:pPr marL="252000" lvl="1" indent="-285480" algn="just">
              <a:lnSpc>
                <a:spcPct val="110000"/>
              </a:lnSpc>
              <a:spcBef>
                <a:spcPts val="1001"/>
              </a:spcBef>
              <a:buSzPct val="100000"/>
              <a:buBlip>
                <a:blip r:embed="rId2"/>
              </a:buBlip>
            </a:pPr>
            <a:r>
              <a:rPr lang="cs-CZ" sz="1500" b="1" strike="noStrike" spc="-1">
                <a:solidFill>
                  <a:srgbClr val="FF0000"/>
                </a:solidFill>
                <a:latin typeface="Trebuchet MS"/>
              </a:rPr>
              <a:t>Závazek Integrované produkce musí být řádně ukončen – tj. není uplatněna vratka resp.  vyřazení např. z důvodu nedodání rozboru na těžké kovy</a:t>
            </a:r>
            <a:endParaRPr lang="cs-CZ" sz="1500" b="0" strike="noStrike" spc="-1">
              <a:solidFill>
                <a:srgbClr val="404040"/>
              </a:solidFill>
              <a:latin typeface="Trebuchet MS"/>
            </a:endParaRPr>
          </a:p>
          <a:p>
            <a:pPr marL="189000" algn="just">
              <a:lnSpc>
                <a:spcPct val="100000"/>
              </a:lnSpc>
              <a:spcBef>
                <a:spcPts val="1001"/>
              </a:spcBef>
            </a:pPr>
            <a:endParaRPr lang="cs-CZ" sz="1500" b="0" strike="noStrike" spc="-1">
              <a:solidFill>
                <a:srgbClr val="404040"/>
              </a:solidFill>
              <a:latin typeface="Trebuchet MS"/>
            </a:endParaRPr>
          </a:p>
        </p:txBody>
      </p:sp>
      <p:sp>
        <p:nvSpPr>
          <p:cNvPr id="5" name="object 7"/>
          <p:cNvSpPr/>
          <p:nvPr/>
        </p:nvSpPr>
        <p:spPr>
          <a:xfrm>
            <a:off x="228600" y="228600"/>
            <a:ext cx="3412958" cy="640044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29376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43000" y="208722"/>
            <a:ext cx="9875520" cy="795130"/>
          </a:xfrm>
        </p:spPr>
        <p:txBody>
          <a:bodyPr>
            <a:normAutofit/>
          </a:bodyPr>
          <a:lstStyle/>
          <a:p>
            <a:pPr algn="ctr"/>
            <a:r>
              <a:rPr lang="cs-CZ" sz="3600" b="1" dirty="0"/>
              <a:t>NAEKO/NB: Integrovaná produkce révy vinné</a:t>
            </a:r>
          </a:p>
        </p:txBody>
      </p:sp>
      <p:sp>
        <p:nvSpPr>
          <p:cNvPr id="7" name="Zástupný symbol pro obsah 2"/>
          <p:cNvSpPr>
            <a:spLocks noGrp="1"/>
          </p:cNvSpPr>
          <p:nvPr>
            <p:ph idx="1"/>
          </p:nvPr>
        </p:nvSpPr>
        <p:spPr>
          <a:xfrm>
            <a:off x="1776000" y="1732752"/>
            <a:ext cx="8640000" cy="2568157"/>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dirty="0"/>
          </a:p>
        </p:txBody>
      </p:sp>
      <p:sp>
        <p:nvSpPr>
          <p:cNvPr id="5" name="Zástupný symbol pro obsah 2"/>
          <p:cNvSpPr txBox="1">
            <a:spLocks/>
          </p:cNvSpPr>
          <p:nvPr/>
        </p:nvSpPr>
        <p:spPr>
          <a:xfrm>
            <a:off x="745435" y="1003852"/>
            <a:ext cx="10883348" cy="5645425"/>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450"/>
              </a:spcBef>
              <a:spcAft>
                <a:spcPts val="450"/>
              </a:spcAft>
              <a:buFont typeface="Arial" panose="020B0604020202020204" pitchFamily="34" charset="0"/>
              <a:buChar char="•"/>
            </a:pPr>
            <a:r>
              <a:rPr lang="cs-CZ" sz="1800" dirty="0"/>
              <a:t>Podporovaná zemědělská kultura: vinice (V)</a:t>
            </a:r>
          </a:p>
          <a:p>
            <a:pPr marL="214313" indent="-214313">
              <a:lnSpc>
                <a:spcPct val="100000"/>
              </a:lnSpc>
              <a:spcBef>
                <a:spcPts val="450"/>
              </a:spcBef>
              <a:spcAft>
                <a:spcPts val="450"/>
              </a:spcAft>
              <a:buFont typeface="Arial" panose="020B0604020202020204" pitchFamily="34" charset="0"/>
              <a:buChar char="•"/>
            </a:pPr>
            <a:r>
              <a:rPr lang="cs-CZ" sz="1800" dirty="0"/>
              <a:t>Minimální výměra pro zařazení: 0,5 hektaru</a:t>
            </a:r>
          </a:p>
          <a:p>
            <a:pPr marL="214313" indent="-214313">
              <a:lnSpc>
                <a:spcPct val="100000"/>
              </a:lnSpc>
              <a:spcBef>
                <a:spcPts val="450"/>
              </a:spcBef>
              <a:spcAft>
                <a:spcPts val="450"/>
              </a:spcAft>
              <a:buFont typeface="Arial" panose="020B0604020202020204" pitchFamily="34" charset="0"/>
              <a:buChar char="•"/>
            </a:pPr>
            <a:r>
              <a:rPr lang="cs-CZ" sz="1800" dirty="0"/>
              <a:t>Podopatření Integrovaná produkce révy vinné se člení na tituly:</a:t>
            </a:r>
          </a:p>
          <a:p>
            <a:pPr marL="728663" lvl="2" indent="-214313">
              <a:lnSpc>
                <a:spcPct val="100000"/>
              </a:lnSpc>
              <a:spcBef>
                <a:spcPts val="450"/>
              </a:spcBef>
              <a:spcAft>
                <a:spcPts val="450"/>
              </a:spcAft>
            </a:pPr>
            <a:r>
              <a:rPr lang="cs-CZ" sz="1800" dirty="0">
                <a:solidFill>
                  <a:srgbClr val="034A31"/>
                </a:solidFill>
                <a:latin typeface="Verdana" panose="020B0604030504040204" pitchFamily="34" charset="0"/>
                <a:ea typeface="Verdana" panose="020B0604030504040204" pitchFamily="34" charset="0"/>
                <a:cs typeface="Verdana" panose="020B0604030504040204" pitchFamily="34" charset="0"/>
              </a:rPr>
              <a:t>základní ochrana vinic</a:t>
            </a:r>
          </a:p>
          <a:p>
            <a:pPr marL="728663" lvl="2" indent="-214313">
              <a:lnSpc>
                <a:spcPct val="100000"/>
              </a:lnSpc>
              <a:spcBef>
                <a:spcPts val="450"/>
              </a:spcBef>
              <a:spcAft>
                <a:spcPts val="450"/>
              </a:spcAft>
            </a:pPr>
            <a:r>
              <a:rPr lang="cs-CZ" sz="1800" dirty="0">
                <a:solidFill>
                  <a:srgbClr val="034A31"/>
                </a:solidFill>
                <a:latin typeface="Verdana" panose="020B0604030504040204" pitchFamily="34" charset="0"/>
                <a:ea typeface="Verdana" panose="020B0604030504040204" pitchFamily="34" charset="0"/>
                <a:cs typeface="Verdana" panose="020B0604030504040204" pitchFamily="34" charset="0"/>
              </a:rPr>
              <a:t>nadstavbová ochrana vinic</a:t>
            </a:r>
          </a:p>
          <a:p>
            <a:pPr marL="0" lvl="2" indent="0" algn="just">
              <a:lnSpc>
                <a:spcPct val="100000"/>
              </a:lnSpc>
              <a:spcBef>
                <a:spcPts val="450"/>
              </a:spcBef>
              <a:spcAft>
                <a:spcPts val="450"/>
              </a:spcAft>
              <a:buNone/>
            </a:pPr>
            <a:r>
              <a:rPr lang="cs-CZ" sz="1800" dirty="0">
                <a:solidFill>
                  <a:srgbClr val="034A31"/>
                </a:solidFill>
                <a:latin typeface="Verdana" panose="020B0604030504040204" pitchFamily="34" charset="0"/>
                <a:ea typeface="Verdana" panose="020B0604030504040204" pitchFamily="34" charset="0"/>
                <a:cs typeface="Verdana" panose="020B0604030504040204" pitchFamily="34" charset="0"/>
              </a:rPr>
              <a:t>V předtiskové aplikaci je pro deklaraci podopatření nutné zafajfkovat </a:t>
            </a:r>
            <a:r>
              <a:rPr lang="cs-CZ" sz="1800" dirty="0" err="1">
                <a:solidFill>
                  <a:srgbClr val="034A31"/>
                </a:solidFill>
                <a:latin typeface="Verdana" panose="020B0604030504040204" pitchFamily="34" charset="0"/>
                <a:ea typeface="Verdana" panose="020B0604030504040204" pitchFamily="34" charset="0"/>
                <a:cs typeface="Verdana" panose="020B0604030504040204" pitchFamily="34" charset="0"/>
              </a:rPr>
              <a:t>checkbox</a:t>
            </a:r>
            <a:r>
              <a:rPr lang="cs-CZ" sz="1800" dirty="0">
                <a:solidFill>
                  <a:srgbClr val="034A31"/>
                </a:solidFill>
                <a:latin typeface="Verdana" panose="020B0604030504040204" pitchFamily="34" charset="0"/>
                <a:ea typeface="Verdana" panose="020B0604030504040204" pitchFamily="34" charset="0"/>
                <a:cs typeface="Verdana" panose="020B0604030504040204" pitchFamily="34" charset="0"/>
              </a:rPr>
              <a:t> „Chci“ (Obr. 1). Následně dojde u relevantních DPB k zobrazení otazníku upozorňujícího žadatele na vhodnost pro zařazení DPB do navazujícího AEKO – IP Révy vinné (Obr. 2). Vybraný DPB je nutné zaškrtnout a manuálně přidat plusem do podopatření, respektive do jednoho z výše uvedených titulů.</a:t>
            </a:r>
          </a:p>
          <a:p>
            <a:pPr marL="0" lvl="2" indent="0">
              <a:lnSpc>
                <a:spcPct val="100000"/>
              </a:lnSpc>
              <a:spcBef>
                <a:spcPts val="450"/>
              </a:spcBef>
              <a:spcAft>
                <a:spcPts val="450"/>
              </a:spcAft>
              <a:buNone/>
            </a:pPr>
            <a:endParaRPr lang="cs-CZ" sz="900" dirty="0">
              <a:solidFill>
                <a:srgbClr val="034A31"/>
              </a:solidFill>
              <a:latin typeface="Verdana" panose="020B0604030504040204" pitchFamily="34" charset="0"/>
              <a:ea typeface="Verdana" panose="020B0604030504040204" pitchFamily="34" charset="0"/>
              <a:cs typeface="Verdana" panose="020B0604030504040204" pitchFamily="34" charset="0"/>
            </a:endParaRPr>
          </a:p>
          <a:p>
            <a:pPr marL="0" lvl="2" indent="0">
              <a:lnSpc>
                <a:spcPct val="100000"/>
              </a:lnSpc>
              <a:spcBef>
                <a:spcPts val="450"/>
              </a:spcBef>
              <a:spcAft>
                <a:spcPts val="450"/>
              </a:spcAft>
              <a:buNone/>
            </a:pPr>
            <a:r>
              <a:rPr lang="cs-CZ" sz="900" dirty="0">
                <a:solidFill>
                  <a:srgbClr val="034A31"/>
                </a:solidFill>
                <a:latin typeface="Verdana" panose="020B0604030504040204" pitchFamily="34" charset="0"/>
                <a:ea typeface="Verdana" panose="020B0604030504040204" pitchFamily="34" charset="0"/>
                <a:cs typeface="Verdana" panose="020B0604030504040204" pitchFamily="34" charset="0"/>
              </a:rPr>
              <a:t>Obr. 1					 Obr. 2</a:t>
            </a:r>
          </a:p>
          <a:p>
            <a:pPr marL="514350" lvl="2" indent="0">
              <a:lnSpc>
                <a:spcPct val="100000"/>
              </a:lnSpc>
              <a:spcBef>
                <a:spcPts val="450"/>
              </a:spcBef>
              <a:spcAft>
                <a:spcPts val="450"/>
              </a:spcAft>
              <a:buNone/>
            </a:pPr>
            <a:r>
              <a:rPr lang="cs-CZ" sz="1200" dirty="0">
                <a:solidFill>
                  <a:srgbClr val="034A31"/>
                </a:solidFill>
                <a:latin typeface="Verdana" panose="020B0604030504040204" pitchFamily="34" charset="0"/>
                <a:ea typeface="Verdana" panose="020B0604030504040204" pitchFamily="34" charset="0"/>
                <a:cs typeface="Verdana" panose="020B0604030504040204" pitchFamily="34" charset="0"/>
              </a:rPr>
              <a:t> </a:t>
            </a:r>
          </a:p>
        </p:txBody>
      </p:sp>
      <p:pic>
        <p:nvPicPr>
          <p:cNvPr id="2" name="Obrázek 1"/>
          <p:cNvPicPr>
            <a:picLocks noChangeAspect="1"/>
          </p:cNvPicPr>
          <p:nvPr/>
        </p:nvPicPr>
        <p:blipFill>
          <a:blip r:embed="rId3"/>
          <a:stretch>
            <a:fillRect/>
          </a:stretch>
        </p:blipFill>
        <p:spPr>
          <a:xfrm>
            <a:off x="1919537" y="4502425"/>
            <a:ext cx="3149901" cy="1113183"/>
          </a:xfrm>
          <a:prstGeom prst="rect">
            <a:avLst/>
          </a:prstGeom>
        </p:spPr>
      </p:pic>
      <p:pic>
        <p:nvPicPr>
          <p:cNvPr id="3" name="Obrázek 2"/>
          <p:cNvPicPr>
            <a:picLocks noChangeAspect="1"/>
          </p:cNvPicPr>
          <p:nvPr/>
        </p:nvPicPr>
        <p:blipFill>
          <a:blip r:embed="rId4"/>
          <a:stretch>
            <a:fillRect/>
          </a:stretch>
        </p:blipFill>
        <p:spPr>
          <a:xfrm>
            <a:off x="6269834" y="4512363"/>
            <a:ext cx="3614924" cy="2136914"/>
          </a:xfrm>
          <a:prstGeom prst="rect">
            <a:avLst/>
          </a:prstGeom>
        </p:spPr>
      </p:pic>
    </p:spTree>
    <p:extLst>
      <p:ext uri="{BB962C8B-B14F-4D97-AF65-F5344CB8AC3E}">
        <p14:creationId xmlns:p14="http://schemas.microsoft.com/office/powerpoint/2010/main" val="3787217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5557" y="609600"/>
            <a:ext cx="10674626" cy="443948"/>
          </a:xfrm>
        </p:spPr>
        <p:txBody>
          <a:bodyPr>
            <a:normAutofit fontScale="90000"/>
          </a:bodyPr>
          <a:lstStyle/>
          <a:p>
            <a:pPr algn="ctr"/>
            <a:r>
              <a:rPr lang="cs-CZ" sz="3600" b="1" dirty="0"/>
              <a:t>NAEKO/NC: Integrovaná produkce zeleniny a jahodníku</a:t>
            </a:r>
          </a:p>
        </p:txBody>
      </p:sp>
      <p:sp>
        <p:nvSpPr>
          <p:cNvPr id="7" name="Zástupný symbol pro obsah 2"/>
          <p:cNvSpPr>
            <a:spLocks noGrp="1"/>
          </p:cNvSpPr>
          <p:nvPr>
            <p:ph idx="1"/>
          </p:nvPr>
        </p:nvSpPr>
        <p:spPr>
          <a:xfrm>
            <a:off x="1776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871330" y="1345639"/>
            <a:ext cx="10876722" cy="3493229"/>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450"/>
              </a:spcBef>
              <a:spcAft>
                <a:spcPts val="450"/>
              </a:spcAft>
              <a:buFont typeface="Arial" panose="020B0604020202020204" pitchFamily="34" charset="0"/>
              <a:buChar char="•"/>
            </a:pPr>
            <a:r>
              <a:rPr lang="cs-CZ" sz="1800" dirty="0">
                <a:solidFill>
                  <a:schemeClr val="tx1"/>
                </a:solidFill>
              </a:rPr>
              <a:t>Podporovaná zemědělská kultura: standardní orná půda (R) nebo jiná trvalá kultura (J)</a:t>
            </a:r>
          </a:p>
          <a:p>
            <a:pPr marL="214313" indent="-214313">
              <a:lnSpc>
                <a:spcPct val="100000"/>
              </a:lnSpc>
              <a:spcBef>
                <a:spcPts val="450"/>
              </a:spcBef>
              <a:spcAft>
                <a:spcPts val="450"/>
              </a:spcAft>
              <a:buFont typeface="Arial" panose="020B0604020202020204" pitchFamily="34" charset="0"/>
              <a:buChar char="•"/>
            </a:pPr>
            <a:r>
              <a:rPr lang="cs-CZ" sz="1800" dirty="0">
                <a:solidFill>
                  <a:schemeClr val="tx1"/>
                </a:solidFill>
              </a:rPr>
              <a:t>Minimální výměra pro zařazení: 0,5 hektaru</a:t>
            </a:r>
          </a:p>
          <a:p>
            <a:pPr marL="214313" indent="-214313">
              <a:lnSpc>
                <a:spcPct val="100000"/>
              </a:lnSpc>
              <a:spcBef>
                <a:spcPts val="450"/>
              </a:spcBef>
              <a:spcAft>
                <a:spcPts val="450"/>
              </a:spcAft>
              <a:buFont typeface="Arial" panose="020B0604020202020204" pitchFamily="34" charset="0"/>
              <a:buChar char="•"/>
            </a:pPr>
            <a:r>
              <a:rPr lang="cs-CZ" sz="1800" dirty="0">
                <a:solidFill>
                  <a:schemeClr val="tx1"/>
                </a:solidFill>
              </a:rPr>
              <a:t>Podopatření Integrovaná produkce zeleniny a jahodníku se člení na tituly:</a:t>
            </a:r>
          </a:p>
          <a:p>
            <a:pPr marL="557213" lvl="1" indent="-214313">
              <a:lnSpc>
                <a:spcPct val="100000"/>
              </a:lnSpc>
              <a:spcBef>
                <a:spcPts val="450"/>
              </a:spcBef>
              <a:spcAft>
                <a:spcPts val="450"/>
              </a:spcAft>
              <a:buFont typeface="Arial" panose="020B0604020202020204" pitchFamily="34" charset="0"/>
              <a:buChar char="•"/>
            </a:pPr>
            <a:r>
              <a:rPr lang="cs-CZ" sz="1800" dirty="0">
                <a:latin typeface="Verdana" panose="020B0604030504040204" pitchFamily="34" charset="0"/>
                <a:ea typeface="Verdana" panose="020B0604030504040204" pitchFamily="34" charset="0"/>
                <a:cs typeface="Verdana" panose="020B0604030504040204" pitchFamily="34" charset="0"/>
              </a:rPr>
              <a:t>integrovaná produkce zeleniny</a:t>
            </a:r>
          </a:p>
          <a:p>
            <a:pPr marL="557213" lvl="1" indent="-214313">
              <a:lnSpc>
                <a:spcPct val="100000"/>
              </a:lnSpc>
              <a:spcBef>
                <a:spcPts val="450"/>
              </a:spcBef>
              <a:spcAft>
                <a:spcPts val="450"/>
              </a:spcAft>
              <a:buFont typeface="Arial" panose="020B0604020202020204" pitchFamily="34" charset="0"/>
              <a:buChar char="•"/>
            </a:pPr>
            <a:r>
              <a:rPr lang="cs-CZ" sz="1800" dirty="0">
                <a:latin typeface="Verdana" panose="020B0604030504040204" pitchFamily="34" charset="0"/>
                <a:ea typeface="Verdana" panose="020B0604030504040204" pitchFamily="34" charset="0"/>
                <a:cs typeface="Verdana" panose="020B0604030504040204" pitchFamily="34" charset="0"/>
              </a:rPr>
              <a:t>integrovaná produkce jahodníku</a:t>
            </a:r>
          </a:p>
          <a:p>
            <a:pPr marL="0" lvl="1" algn="just">
              <a:lnSpc>
                <a:spcPct val="100000"/>
              </a:lnSpc>
              <a:spcBef>
                <a:spcPts val="450"/>
              </a:spcBef>
              <a:spcAft>
                <a:spcPts val="450"/>
              </a:spcAft>
            </a:pPr>
            <a:r>
              <a:rPr lang="cs-CZ" sz="1800" dirty="0">
                <a:latin typeface="Verdana" panose="020B0604030504040204" pitchFamily="34" charset="0"/>
                <a:ea typeface="Verdana" panose="020B0604030504040204" pitchFamily="34" charset="0"/>
                <a:cs typeface="Verdana" panose="020B0604030504040204" pitchFamily="34" charset="0"/>
              </a:rPr>
              <a:t>V předtiskové aplikaci je pro deklaraci podopatření nutné zafajfkovat </a:t>
            </a:r>
            <a:r>
              <a:rPr lang="cs-CZ" sz="1800" dirty="0" err="1">
                <a:latin typeface="Verdana" panose="020B0604030504040204" pitchFamily="34" charset="0"/>
                <a:ea typeface="Verdana" panose="020B0604030504040204" pitchFamily="34" charset="0"/>
                <a:cs typeface="Verdana" panose="020B0604030504040204" pitchFamily="34" charset="0"/>
              </a:rPr>
              <a:t>checkbox</a:t>
            </a:r>
            <a:r>
              <a:rPr lang="cs-CZ" sz="1800" dirty="0">
                <a:latin typeface="Verdana" panose="020B0604030504040204" pitchFamily="34" charset="0"/>
                <a:ea typeface="Verdana" panose="020B0604030504040204" pitchFamily="34" charset="0"/>
                <a:cs typeface="Verdana" panose="020B0604030504040204" pitchFamily="34" charset="0"/>
              </a:rPr>
              <a:t> „Chci“ (Obr. 1). Následně dojde u relevantních DPB k zobrazení otazníku upozorňujícího žadatele na vhodnost pro zařazení DPB do navazujícího AEKO – IP zeleniny a jahodníku (Obr. 2). Vybraný DPB je nutné zaškrtnout a manuálně přidat plusem do podopatření, respektive do jednoho z výše uvedených titulů</a:t>
            </a:r>
            <a:r>
              <a:rPr lang="cs-CZ" sz="1400" dirty="0">
                <a:latin typeface="Verdana" panose="020B0604030504040204" pitchFamily="34" charset="0"/>
                <a:ea typeface="Verdana" panose="020B0604030504040204" pitchFamily="34" charset="0"/>
                <a:cs typeface="Verdana" panose="020B0604030504040204" pitchFamily="34" charset="0"/>
              </a:rPr>
              <a:t>.</a:t>
            </a:r>
          </a:p>
          <a:p>
            <a:pPr marL="0" lvl="1" algn="just">
              <a:lnSpc>
                <a:spcPct val="100000"/>
              </a:lnSpc>
              <a:spcBef>
                <a:spcPts val="450"/>
              </a:spcBef>
              <a:spcAft>
                <a:spcPts val="450"/>
              </a:spcAft>
            </a:pPr>
            <a:r>
              <a:rPr lang="cs-CZ" sz="900" dirty="0">
                <a:solidFill>
                  <a:srgbClr val="034A31"/>
                </a:solidFill>
                <a:latin typeface="Verdana" panose="020B0604030504040204" pitchFamily="34" charset="0"/>
                <a:ea typeface="Verdana" panose="020B0604030504040204" pitchFamily="34" charset="0"/>
                <a:cs typeface="Verdana" panose="020B0604030504040204" pitchFamily="34" charset="0"/>
              </a:rPr>
              <a:t>Obr. 1					Obr. 2</a:t>
            </a:r>
          </a:p>
        </p:txBody>
      </p:sp>
      <p:pic>
        <p:nvPicPr>
          <p:cNvPr id="2" name="Obrázek 1"/>
          <p:cNvPicPr>
            <a:picLocks noChangeAspect="1"/>
          </p:cNvPicPr>
          <p:nvPr/>
        </p:nvPicPr>
        <p:blipFill>
          <a:blip r:embed="rId3"/>
          <a:stretch>
            <a:fillRect/>
          </a:stretch>
        </p:blipFill>
        <p:spPr>
          <a:xfrm>
            <a:off x="1776001" y="4919939"/>
            <a:ext cx="3049589" cy="1083295"/>
          </a:xfrm>
          <a:prstGeom prst="rect">
            <a:avLst/>
          </a:prstGeom>
        </p:spPr>
      </p:pic>
      <p:pic>
        <p:nvPicPr>
          <p:cNvPr id="3" name="Obrázek 2"/>
          <p:cNvPicPr>
            <a:picLocks noChangeAspect="1"/>
          </p:cNvPicPr>
          <p:nvPr/>
        </p:nvPicPr>
        <p:blipFill>
          <a:blip r:embed="rId4"/>
          <a:stretch>
            <a:fillRect/>
          </a:stretch>
        </p:blipFill>
        <p:spPr>
          <a:xfrm>
            <a:off x="5197213" y="4873951"/>
            <a:ext cx="5187266" cy="1775327"/>
          </a:xfrm>
          <a:prstGeom prst="rect">
            <a:avLst/>
          </a:prstGeom>
        </p:spPr>
      </p:pic>
    </p:spTree>
    <p:extLst>
      <p:ext uri="{BB962C8B-B14F-4D97-AF65-F5344CB8AC3E}">
        <p14:creationId xmlns:p14="http://schemas.microsoft.com/office/powerpoint/2010/main" val="11353251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43000" y="248478"/>
            <a:ext cx="9875520" cy="882572"/>
          </a:xfrm>
        </p:spPr>
        <p:txBody>
          <a:bodyPr>
            <a:normAutofit fontScale="90000"/>
          </a:bodyPr>
          <a:lstStyle/>
          <a:p>
            <a:pPr algn="ctr"/>
            <a:r>
              <a:rPr lang="cs-CZ" b="1" dirty="0"/>
              <a:t>NAEKO/ND: ošetřování travních porostů</a:t>
            </a:r>
          </a:p>
        </p:txBody>
      </p:sp>
      <p:sp>
        <p:nvSpPr>
          <p:cNvPr id="7" name="Zástupný symbol pro obsah 2"/>
          <p:cNvSpPr>
            <a:spLocks noGrp="1"/>
          </p:cNvSpPr>
          <p:nvPr>
            <p:ph idx="1"/>
          </p:nvPr>
        </p:nvSpPr>
        <p:spPr>
          <a:xfrm>
            <a:off x="1776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1143000" y="1412775"/>
            <a:ext cx="10217426" cy="4978085"/>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450"/>
              </a:spcBef>
              <a:spcAft>
                <a:spcPts val="450"/>
              </a:spcAft>
              <a:buFont typeface="Arial" panose="020B0604020202020204" pitchFamily="34" charset="0"/>
              <a:buChar char="•"/>
            </a:pPr>
            <a:r>
              <a:rPr lang="cs-CZ" sz="2000" dirty="0">
                <a:solidFill>
                  <a:schemeClr val="tx1"/>
                </a:solidFill>
              </a:rPr>
              <a:t>Podporovaná zemědělská kultura: trvalý travní porost (T)</a:t>
            </a:r>
          </a:p>
          <a:p>
            <a:pPr marL="214313" indent="-214313">
              <a:lnSpc>
                <a:spcPct val="100000"/>
              </a:lnSpc>
              <a:spcBef>
                <a:spcPts val="450"/>
              </a:spcBef>
              <a:spcAft>
                <a:spcPts val="450"/>
              </a:spcAft>
              <a:buFont typeface="Arial" panose="020B0604020202020204" pitchFamily="34" charset="0"/>
              <a:buChar char="•"/>
            </a:pPr>
            <a:r>
              <a:rPr lang="cs-CZ" sz="2000" dirty="0">
                <a:solidFill>
                  <a:schemeClr val="tx1"/>
                </a:solidFill>
              </a:rPr>
              <a:t>Minimální výměra pro zařazení: 2 hektary</a:t>
            </a:r>
          </a:p>
          <a:p>
            <a:pPr marL="214313" indent="-214313">
              <a:lnSpc>
                <a:spcPct val="100000"/>
              </a:lnSpc>
              <a:spcBef>
                <a:spcPts val="450"/>
              </a:spcBef>
              <a:spcAft>
                <a:spcPts val="450"/>
              </a:spcAft>
              <a:buFont typeface="Arial" panose="020B0604020202020204" pitchFamily="34" charset="0"/>
              <a:buChar char="•"/>
            </a:pPr>
            <a:r>
              <a:rPr lang="cs-CZ" sz="2000" dirty="0">
                <a:solidFill>
                  <a:schemeClr val="tx1"/>
                </a:solidFill>
              </a:rPr>
              <a:t>Podopatření ošetřování travních porostů se člení na tituly:</a:t>
            </a:r>
          </a:p>
          <a:p>
            <a:pPr marL="685800" lvl="1" indent="-342900">
              <a:buFont typeface="Wingdings" panose="05000000000000000000" pitchFamily="2" charset="2"/>
              <a:buChar char="Ø"/>
            </a:pPr>
            <a:r>
              <a:rPr lang="pt-BR" sz="2000" dirty="0">
                <a:latin typeface="Verdana" panose="020B0604030504040204" pitchFamily="34" charset="0"/>
                <a:ea typeface="Verdana" panose="020B0604030504040204" pitchFamily="34" charset="0"/>
                <a:cs typeface="Verdana" panose="020B0604030504040204" pitchFamily="34" charset="0"/>
              </a:rPr>
              <a:t>obecná péče o extenzivní louky a pastviny</a:t>
            </a:r>
          </a:p>
          <a:p>
            <a:pPr marL="685800" lvl="1" indent="-342900">
              <a:buFont typeface="Wingdings" panose="05000000000000000000" pitchFamily="2" charset="2"/>
              <a:buChar char="Ø"/>
            </a:pPr>
            <a:r>
              <a:rPr lang="cs-CZ" sz="2000" dirty="0">
                <a:latin typeface="Verdana" panose="020B0604030504040204" pitchFamily="34" charset="0"/>
                <a:ea typeface="Verdana" panose="020B0604030504040204" pitchFamily="34" charset="0"/>
                <a:cs typeface="Verdana" panose="020B0604030504040204" pitchFamily="34" charset="0"/>
              </a:rPr>
              <a:t>mezofilní a vlhkomilné louky hnojené</a:t>
            </a:r>
          </a:p>
          <a:p>
            <a:pPr marL="685800" lvl="1" indent="-342900">
              <a:buFont typeface="Wingdings" panose="05000000000000000000" pitchFamily="2" charset="2"/>
              <a:buChar char="Ø"/>
            </a:pPr>
            <a:r>
              <a:rPr lang="cs-CZ" sz="2000" dirty="0">
                <a:latin typeface="Verdana" panose="020B0604030504040204" pitchFamily="34" charset="0"/>
                <a:ea typeface="Verdana" panose="020B0604030504040204" pitchFamily="34" charset="0"/>
                <a:cs typeface="Verdana" panose="020B0604030504040204" pitchFamily="34" charset="0"/>
              </a:rPr>
              <a:t>mezofilní a vlhkomilné louky nehnojené</a:t>
            </a:r>
          </a:p>
          <a:p>
            <a:pPr marL="685800" lvl="1" indent="-342900">
              <a:buFont typeface="Wingdings" panose="05000000000000000000" pitchFamily="2" charset="2"/>
              <a:buChar char="Ø"/>
            </a:pPr>
            <a:r>
              <a:rPr lang="cs-CZ" sz="2000" dirty="0">
                <a:latin typeface="Verdana" panose="020B0604030504040204" pitchFamily="34" charset="0"/>
                <a:ea typeface="Verdana" panose="020B0604030504040204" pitchFamily="34" charset="0"/>
                <a:cs typeface="Verdana" panose="020B0604030504040204" pitchFamily="34" charset="0"/>
              </a:rPr>
              <a:t>horské a suchomilné louky hnojené</a:t>
            </a:r>
          </a:p>
          <a:p>
            <a:pPr marL="685800" lvl="1" indent="-342900">
              <a:buFont typeface="Wingdings" panose="05000000000000000000" pitchFamily="2" charset="2"/>
              <a:buChar char="Ø"/>
            </a:pPr>
            <a:r>
              <a:rPr lang="cs-CZ" sz="2000" dirty="0">
                <a:latin typeface="Verdana" panose="020B0604030504040204" pitchFamily="34" charset="0"/>
                <a:ea typeface="Verdana" panose="020B0604030504040204" pitchFamily="34" charset="0"/>
                <a:cs typeface="Verdana" panose="020B0604030504040204" pitchFamily="34" charset="0"/>
              </a:rPr>
              <a:t>horské a suchomilné louky nehnojené</a:t>
            </a:r>
          </a:p>
          <a:p>
            <a:pPr marL="685800" lvl="1" indent="-342900">
              <a:buFont typeface="Wingdings" panose="05000000000000000000" pitchFamily="2" charset="2"/>
              <a:buChar char="Ø"/>
            </a:pPr>
            <a:r>
              <a:rPr lang="cs-CZ" sz="2000" dirty="0">
                <a:latin typeface="Verdana" panose="020B0604030504040204" pitchFamily="34" charset="0"/>
                <a:ea typeface="Verdana" panose="020B0604030504040204" pitchFamily="34" charset="0"/>
                <a:cs typeface="Verdana" panose="020B0604030504040204" pitchFamily="34" charset="0"/>
              </a:rPr>
              <a:t>trvale podmáčené a rašelinné louky</a:t>
            </a:r>
          </a:p>
          <a:p>
            <a:pPr marL="685800" lvl="1" indent="-342900">
              <a:buFont typeface="Wingdings" panose="05000000000000000000" pitchFamily="2" charset="2"/>
              <a:buChar char="Ø"/>
            </a:pPr>
            <a:r>
              <a:rPr lang="cs-CZ" sz="2000" dirty="0">
                <a:latin typeface="Verdana" panose="020B0604030504040204" pitchFamily="34" charset="0"/>
                <a:ea typeface="Verdana" panose="020B0604030504040204" pitchFamily="34" charset="0"/>
                <a:cs typeface="Verdana" panose="020B0604030504040204" pitchFamily="34" charset="0"/>
              </a:rPr>
              <a:t>ochrana modrásků</a:t>
            </a:r>
          </a:p>
          <a:p>
            <a:pPr marL="685800" lvl="1" indent="-342900">
              <a:buFont typeface="Wingdings" panose="05000000000000000000" pitchFamily="2" charset="2"/>
              <a:buChar char="Ø"/>
            </a:pPr>
            <a:r>
              <a:rPr lang="cs-CZ" sz="2000" dirty="0">
                <a:latin typeface="Verdana" panose="020B0604030504040204" pitchFamily="34" charset="0"/>
                <a:ea typeface="Verdana" panose="020B0604030504040204" pitchFamily="34" charset="0"/>
                <a:cs typeface="Verdana" panose="020B0604030504040204" pitchFamily="34" charset="0"/>
              </a:rPr>
              <a:t>ochrana chřástala polního</a:t>
            </a:r>
          </a:p>
          <a:p>
            <a:pPr marL="685800" lvl="1" indent="-342900">
              <a:buFont typeface="Wingdings" panose="05000000000000000000" pitchFamily="2" charset="2"/>
              <a:buChar char="Ø"/>
            </a:pPr>
            <a:r>
              <a:rPr lang="cs-CZ" sz="2000" dirty="0">
                <a:latin typeface="Verdana" panose="020B0604030504040204" pitchFamily="34" charset="0"/>
                <a:ea typeface="Verdana" panose="020B0604030504040204" pitchFamily="34" charset="0"/>
                <a:cs typeface="Verdana" panose="020B0604030504040204" pitchFamily="34" charset="0"/>
              </a:rPr>
              <a:t>suché stepní trávníky a vřesoviště</a:t>
            </a:r>
          </a:p>
          <a:p>
            <a:pPr marL="685800" lvl="1" indent="-342900">
              <a:buFont typeface="Wingdings" panose="05000000000000000000" pitchFamily="2" charset="2"/>
              <a:buChar char="Ø"/>
            </a:pPr>
            <a:r>
              <a:rPr lang="cs-CZ" sz="2000" dirty="0">
                <a:latin typeface="Verdana" panose="020B0604030504040204" pitchFamily="34" charset="0"/>
                <a:ea typeface="Verdana" panose="020B0604030504040204" pitchFamily="34" charset="0"/>
                <a:cs typeface="Verdana" panose="020B0604030504040204" pitchFamily="34" charset="0"/>
              </a:rPr>
              <a:t>druhově bohaté pastviny</a:t>
            </a:r>
            <a:endParaRPr lang="cs-CZ" sz="2000" dirty="0">
              <a:latin typeface="Verdana" panose="020B0604030504040204" pitchFamily="34" charset="0"/>
              <a:ea typeface="Verdana" panose="020B0604030504040204" pitchFamily="34" charset="0"/>
            </a:endParaRPr>
          </a:p>
          <a:p>
            <a:pPr marL="214313" indent="-214313">
              <a:lnSpc>
                <a:spcPct val="100000"/>
              </a:lnSpc>
              <a:spcBef>
                <a:spcPts val="900"/>
              </a:spcBef>
              <a:spcAft>
                <a:spcPts val="900"/>
              </a:spcAft>
              <a:buFont typeface="Arial" panose="020B0604020202020204" pitchFamily="34" charset="0"/>
              <a:buChar char="•"/>
            </a:pPr>
            <a:endParaRPr lang="cs-CZ" dirty="0"/>
          </a:p>
        </p:txBody>
      </p:sp>
    </p:spTree>
    <p:extLst>
      <p:ext uri="{BB962C8B-B14F-4D97-AF65-F5344CB8AC3E}">
        <p14:creationId xmlns:p14="http://schemas.microsoft.com/office/powerpoint/2010/main" val="54716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FA6CD3D-915B-40A2-AF47-D891E5B0F10F}"/>
              </a:ext>
            </a:extLst>
          </p:cNvPr>
          <p:cNvSpPr>
            <a:spLocks noGrp="1"/>
          </p:cNvSpPr>
          <p:nvPr>
            <p:ph type="title"/>
          </p:nvPr>
        </p:nvSpPr>
        <p:spPr>
          <a:xfrm>
            <a:off x="1143000" y="228600"/>
            <a:ext cx="9875520" cy="695739"/>
          </a:xfrm>
        </p:spPr>
        <p:txBody>
          <a:bodyPr>
            <a:normAutofit/>
          </a:bodyPr>
          <a:lstStyle/>
          <a:p>
            <a:r>
              <a:rPr lang="cs-CZ" sz="3200" b="1" dirty="0">
                <a:solidFill>
                  <a:srgbClr val="92D050"/>
                </a:solidFill>
              </a:rPr>
              <a:t>Jednotná žádost 2022 – DZES 5 g – úprava od roku 2021</a:t>
            </a:r>
          </a:p>
        </p:txBody>
      </p:sp>
      <p:sp>
        <p:nvSpPr>
          <p:cNvPr id="3" name="Zástupný obsah 2">
            <a:extLst>
              <a:ext uri="{FF2B5EF4-FFF2-40B4-BE49-F238E27FC236}">
                <a16:creationId xmlns:a16="http://schemas.microsoft.com/office/drawing/2014/main" xmlns="" id="{CAC72EC0-6E29-4091-9E0C-2BF6BD396EA0}"/>
              </a:ext>
            </a:extLst>
          </p:cNvPr>
          <p:cNvSpPr>
            <a:spLocks noGrp="1"/>
          </p:cNvSpPr>
          <p:nvPr>
            <p:ph idx="1"/>
          </p:nvPr>
        </p:nvSpPr>
        <p:spPr>
          <a:xfrm>
            <a:off x="556592" y="924339"/>
            <a:ext cx="10459280" cy="5476461"/>
          </a:xfrm>
        </p:spPr>
        <p:txBody>
          <a:bodyPr>
            <a:normAutofit/>
          </a:bodyPr>
          <a:lstStyle/>
          <a:p>
            <a:pPr algn="just"/>
            <a:r>
              <a:rPr lang="cs-CZ" sz="2400" dirty="0">
                <a:solidFill>
                  <a:schemeClr val="tx1"/>
                </a:solidFill>
                <a:latin typeface="Arial" panose="020B0604020202020204" pitchFamily="34" charset="0"/>
                <a:cs typeface="Arial" panose="020B0604020202020204" pitchFamily="34" charset="0"/>
              </a:rPr>
              <a:t>Podmínka pro standard DZES 5 g nese pro žadatele povinnost pěstovat </a:t>
            </a:r>
            <a:r>
              <a:rPr lang="cs-CZ" sz="2400" b="1" dirty="0">
                <a:solidFill>
                  <a:schemeClr val="tx1"/>
                </a:solidFill>
                <a:latin typeface="Arial" panose="020B0604020202020204" pitchFamily="34" charset="0"/>
                <a:cs typeface="Arial" panose="020B0604020202020204" pitchFamily="34" charset="0"/>
              </a:rPr>
              <a:t>souvislou plodinu na ploše</a:t>
            </a:r>
            <a:r>
              <a:rPr lang="cs-CZ" sz="2400" dirty="0">
                <a:solidFill>
                  <a:schemeClr val="tx1"/>
                </a:solidFill>
                <a:latin typeface="Arial" panose="020B0604020202020204" pitchFamily="34" charset="0"/>
                <a:cs typeface="Arial" panose="020B0604020202020204" pitchFamily="34" charset="0"/>
              </a:rPr>
              <a:t> </a:t>
            </a:r>
            <a:r>
              <a:rPr lang="cs-CZ" sz="2400" b="1" dirty="0">
                <a:solidFill>
                  <a:schemeClr val="tx1"/>
                </a:solidFill>
                <a:latin typeface="Arial" panose="020B0604020202020204" pitchFamily="34" charset="0"/>
                <a:cs typeface="Arial" panose="020B0604020202020204" pitchFamily="34" charset="0"/>
              </a:rPr>
              <a:t>max. 30 ha </a:t>
            </a:r>
            <a:r>
              <a:rPr lang="cs-CZ" sz="2400" dirty="0">
                <a:solidFill>
                  <a:schemeClr val="tx1"/>
                </a:solidFill>
                <a:latin typeface="Arial" panose="020B0604020202020204" pitchFamily="34" charset="0"/>
                <a:cs typeface="Arial" panose="020B0604020202020204" pitchFamily="34" charset="0"/>
              </a:rPr>
              <a:t>ve vegetačním období </a:t>
            </a:r>
            <a:r>
              <a:rPr lang="cs-CZ" sz="2400" b="1" dirty="0">
                <a:solidFill>
                  <a:schemeClr val="tx1"/>
                </a:solidFill>
                <a:latin typeface="Arial" panose="020B0604020202020204" pitchFamily="34" charset="0"/>
                <a:cs typeface="Arial" panose="020B0604020202020204" pitchFamily="34" charset="0"/>
              </a:rPr>
              <a:t>od 1. června do 31. srpna</a:t>
            </a:r>
            <a:r>
              <a:rPr lang="cs-CZ" sz="2400" dirty="0">
                <a:solidFill>
                  <a:schemeClr val="tx1"/>
                </a:solidFill>
                <a:latin typeface="Arial" panose="020B0604020202020204" pitchFamily="34" charset="0"/>
                <a:cs typeface="Arial" panose="020B0604020202020204" pitchFamily="34" charset="0"/>
              </a:rPr>
              <a:t> příslušného kalendářního roku.</a:t>
            </a:r>
          </a:p>
          <a:p>
            <a:pPr algn="just"/>
            <a:r>
              <a:rPr lang="cs-CZ" sz="2400" dirty="0">
                <a:solidFill>
                  <a:schemeClr val="tx1"/>
                </a:solidFill>
                <a:latin typeface="Arial" panose="020B0604020202020204" pitchFamily="34" charset="0"/>
                <a:cs typeface="Arial" panose="020B0604020202020204" pitchFamily="34" charset="0"/>
              </a:rPr>
              <a:t>Za souvislou plochu jedné plodiny jsou v rámci DPB považovány plochy oseté nebo osázené touto plodinou, které nejsou od sebe navzájem viditelně odděleny </a:t>
            </a:r>
            <a:r>
              <a:rPr lang="cs-CZ" sz="2400" b="1" dirty="0">
                <a:solidFill>
                  <a:schemeClr val="tx1"/>
                </a:solidFill>
                <a:latin typeface="Arial" panose="020B0604020202020204" pitchFamily="34" charset="0"/>
                <a:cs typeface="Arial" panose="020B0604020202020204" pitchFamily="34" charset="0"/>
              </a:rPr>
              <a:t>ochranným pásem osetým pícninami</a:t>
            </a:r>
            <a:r>
              <a:rPr lang="cs-CZ" sz="2400" dirty="0">
                <a:solidFill>
                  <a:schemeClr val="tx1"/>
                </a:solidFill>
                <a:latin typeface="Arial" panose="020B0604020202020204" pitchFamily="34" charset="0"/>
                <a:cs typeface="Arial" panose="020B0604020202020204" pitchFamily="34" charset="0"/>
              </a:rPr>
              <a:t> </a:t>
            </a:r>
            <a:r>
              <a:rPr lang="cs-CZ" sz="2400" b="1" dirty="0">
                <a:solidFill>
                  <a:schemeClr val="tx1"/>
                </a:solidFill>
                <a:latin typeface="Arial" panose="020B0604020202020204" pitchFamily="34" charset="0"/>
                <a:cs typeface="Arial" panose="020B0604020202020204" pitchFamily="34" charset="0"/>
              </a:rPr>
              <a:t>nebo plodinami pro ochranný pás</a:t>
            </a:r>
            <a:r>
              <a:rPr lang="cs-CZ" sz="2400" dirty="0">
                <a:solidFill>
                  <a:schemeClr val="tx1"/>
                </a:solidFill>
                <a:latin typeface="Arial" panose="020B0604020202020204" pitchFamily="34" charset="0"/>
                <a:cs typeface="Arial" panose="020B0604020202020204" pitchFamily="34" charset="0"/>
              </a:rPr>
              <a:t> (</a:t>
            </a:r>
            <a:r>
              <a:rPr lang="cs-CZ" sz="2400" u="sng" dirty="0">
                <a:solidFill>
                  <a:schemeClr val="tx1"/>
                </a:solidFill>
                <a:latin typeface="Arial" panose="020B0604020202020204" pitchFamily="34" charset="0"/>
                <a:cs typeface="Arial" panose="020B0604020202020204" pitchFamily="34" charset="0"/>
              </a:rPr>
              <a:t>vnější i vnitřní</a:t>
            </a:r>
            <a:r>
              <a:rPr lang="cs-CZ" sz="2400" dirty="0">
                <a:solidFill>
                  <a:schemeClr val="tx1"/>
                </a:solidFill>
                <a:latin typeface="Arial" panose="020B0604020202020204" pitchFamily="34" charset="0"/>
                <a:cs typeface="Arial" panose="020B0604020202020204" pitchFamily="34" charset="0"/>
              </a:rPr>
              <a:t>) o minimální šířce 22 m a to plodinou:</a:t>
            </a:r>
          </a:p>
          <a:p>
            <a:pPr lvl="1" algn="just"/>
            <a:r>
              <a:rPr lang="cs-CZ" sz="2400" dirty="0">
                <a:solidFill>
                  <a:srgbClr val="034A31"/>
                </a:solidFill>
                <a:latin typeface="Arial" panose="020B0604020202020204" pitchFamily="34" charset="0"/>
                <a:cs typeface="Arial" panose="020B0604020202020204" pitchFamily="34" charset="0"/>
              </a:rPr>
              <a:t>a) hořčice, b) hrách, c) jetel, d) kmín kořenný, e) komonice, f) kopr, g) koriandr, h) len, i) lnička, j) oves hřebílkatý, k) pískavice řecké seno, l) pohanka, m) proso, n) ředkev, o) řeřicha, p) svazenka, q) šalvěj hispánská, r) štírovník, s) tolice, t) trávy čeledi </a:t>
            </a:r>
            <a:r>
              <a:rPr lang="cs-CZ" sz="2400" dirty="0" err="1">
                <a:solidFill>
                  <a:srgbClr val="034A31"/>
                </a:solidFill>
                <a:latin typeface="Arial" panose="020B0604020202020204" pitchFamily="34" charset="0"/>
                <a:cs typeface="Arial" panose="020B0604020202020204" pitchFamily="34" charset="0"/>
              </a:rPr>
              <a:t>lipnicovité</a:t>
            </a:r>
            <a:r>
              <a:rPr lang="cs-CZ" sz="2400" dirty="0">
                <a:solidFill>
                  <a:srgbClr val="034A31"/>
                </a:solidFill>
                <a:latin typeface="Arial" panose="020B0604020202020204" pitchFamily="34" charset="0"/>
                <a:cs typeface="Arial" panose="020B0604020202020204" pitchFamily="34" charset="0"/>
              </a:rPr>
              <a:t> (s výjimkou obilnin), u) vikev nebo v) směs dvou nebo více plodin podle písmen a) až u).</a:t>
            </a:r>
          </a:p>
          <a:p>
            <a:pPr algn="just"/>
            <a:r>
              <a:rPr lang="cs-CZ" sz="2400" dirty="0">
                <a:solidFill>
                  <a:schemeClr val="tx1"/>
                </a:solidFill>
                <a:latin typeface="Arial" panose="020B0604020202020204" pitchFamily="34" charset="0"/>
                <a:cs typeface="Arial" panose="020B0604020202020204" pitchFamily="34" charset="0"/>
              </a:rPr>
              <a:t>nebo </a:t>
            </a:r>
            <a:r>
              <a:rPr lang="cs-CZ" sz="2400" b="1" dirty="0">
                <a:solidFill>
                  <a:schemeClr val="tx1"/>
                </a:solidFill>
                <a:latin typeface="Arial" panose="020B0604020202020204" pitchFamily="34" charset="0"/>
                <a:cs typeface="Arial" panose="020B0604020202020204" pitchFamily="34" charset="0"/>
              </a:rPr>
              <a:t>plochou jiné plodiny o minimální šířce 110 m.</a:t>
            </a:r>
            <a:endParaRPr lang="cs-CZ" sz="2400" dirty="0">
              <a:solidFill>
                <a:schemeClr val="tx1"/>
              </a:solidFill>
              <a:latin typeface="Arial" panose="020B060402020202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11175266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43000" y="238540"/>
            <a:ext cx="9875520" cy="852652"/>
          </a:xfrm>
        </p:spPr>
        <p:txBody>
          <a:bodyPr>
            <a:normAutofit/>
          </a:bodyPr>
          <a:lstStyle/>
          <a:p>
            <a:pPr algn="ctr"/>
            <a:r>
              <a:rPr lang="cs-CZ" b="1" dirty="0"/>
              <a:t>NAEKO/NE: Údržba zatravněných DPB</a:t>
            </a:r>
          </a:p>
        </p:txBody>
      </p:sp>
      <p:sp>
        <p:nvSpPr>
          <p:cNvPr id="7" name="Zástupný symbol pro obsah 2"/>
          <p:cNvSpPr>
            <a:spLocks noGrp="1"/>
          </p:cNvSpPr>
          <p:nvPr>
            <p:ph idx="1"/>
          </p:nvPr>
        </p:nvSpPr>
        <p:spPr>
          <a:xfrm>
            <a:off x="1776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695739" y="1262270"/>
            <a:ext cx="10465904" cy="3876260"/>
          </a:xfrm>
          <a:prstGeom prst="rect">
            <a:avLst/>
          </a:prstGeom>
          <a:noFill/>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450"/>
              </a:spcBef>
              <a:spcAft>
                <a:spcPts val="450"/>
              </a:spcAft>
              <a:buFont typeface="Arial" panose="020B0604020202020204" pitchFamily="34" charset="0"/>
              <a:buChar char="•"/>
            </a:pPr>
            <a:r>
              <a:rPr lang="cs-CZ" sz="1800" dirty="0">
                <a:solidFill>
                  <a:schemeClr val="tx1"/>
                </a:solidFill>
              </a:rPr>
              <a:t>Podporovaná zemědělská kultura: trvalý travní porost (T) nebo travní porost (G)</a:t>
            </a:r>
          </a:p>
          <a:p>
            <a:pPr marL="214313" indent="-214313">
              <a:lnSpc>
                <a:spcPct val="100000"/>
              </a:lnSpc>
              <a:spcBef>
                <a:spcPts val="450"/>
              </a:spcBef>
              <a:spcAft>
                <a:spcPts val="450"/>
              </a:spcAft>
              <a:buFont typeface="Arial" panose="020B0604020202020204" pitchFamily="34" charset="0"/>
              <a:buChar char="•"/>
            </a:pPr>
            <a:r>
              <a:rPr lang="cs-CZ" sz="1800" dirty="0">
                <a:solidFill>
                  <a:schemeClr val="tx1"/>
                </a:solidFill>
              </a:rPr>
              <a:t>Minimální výměra pro zařazení: 0,5 hektaru</a:t>
            </a:r>
          </a:p>
          <a:p>
            <a:pPr marL="214313" indent="-214313">
              <a:lnSpc>
                <a:spcPct val="100000"/>
              </a:lnSpc>
              <a:spcBef>
                <a:spcPts val="450"/>
              </a:spcBef>
              <a:spcAft>
                <a:spcPts val="450"/>
              </a:spcAft>
              <a:buFont typeface="Arial" panose="020B0604020202020204" pitchFamily="34" charset="0"/>
              <a:buChar char="•"/>
            </a:pPr>
            <a:r>
              <a:rPr lang="cs-CZ" sz="1800" dirty="0">
                <a:solidFill>
                  <a:schemeClr val="tx1"/>
                </a:solidFill>
              </a:rPr>
              <a:t>Podopatření údržba zatravněných DPB se člení na tituly:</a:t>
            </a:r>
          </a:p>
          <a:p>
            <a:pPr marL="557213" lvl="1" indent="-214313">
              <a:lnSpc>
                <a:spcPct val="100000"/>
              </a:lnSpc>
              <a:spcBef>
                <a:spcPts val="450"/>
              </a:spcBef>
              <a:spcAft>
                <a:spcPts val="450"/>
              </a:spcAft>
              <a:buFont typeface="Arial" panose="020B0604020202020204" pitchFamily="34" charset="0"/>
              <a:buChar char="•"/>
            </a:pPr>
            <a:r>
              <a:rPr lang="pt-BR" sz="1800" dirty="0">
                <a:latin typeface="Verdana" panose="020B0604030504040204" pitchFamily="34" charset="0"/>
                <a:ea typeface="Verdana" panose="020B0604030504040204" pitchFamily="34" charset="0"/>
                <a:cs typeface="Verdana" panose="020B0604030504040204" pitchFamily="34" charset="0"/>
              </a:rPr>
              <a:t>základní údržba zatravněných dílů půdních</a:t>
            </a:r>
            <a:r>
              <a:rPr lang="cs-CZ" sz="1800" dirty="0">
                <a:latin typeface="Verdana" panose="020B0604030504040204" pitchFamily="34" charset="0"/>
                <a:ea typeface="Verdana" panose="020B0604030504040204" pitchFamily="34" charset="0"/>
                <a:cs typeface="Verdana" panose="020B0604030504040204" pitchFamily="34" charset="0"/>
              </a:rPr>
              <a:t> </a:t>
            </a:r>
            <a:r>
              <a:rPr lang="pt-BR" sz="1800" dirty="0">
                <a:latin typeface="Verdana" panose="020B0604030504040204" pitchFamily="34" charset="0"/>
                <a:ea typeface="Verdana" panose="020B0604030504040204" pitchFamily="34" charset="0"/>
                <a:cs typeface="Verdana" panose="020B0604030504040204" pitchFamily="34" charset="0"/>
              </a:rPr>
              <a:t>bloků</a:t>
            </a:r>
          </a:p>
          <a:p>
            <a:pPr marL="557213" lvl="1" indent="-214313">
              <a:lnSpc>
                <a:spcPct val="100000"/>
              </a:lnSpc>
              <a:spcBef>
                <a:spcPts val="450"/>
              </a:spcBef>
              <a:spcAft>
                <a:spcPts val="450"/>
              </a:spcAft>
              <a:buFont typeface="Arial" panose="020B0604020202020204" pitchFamily="34" charset="0"/>
              <a:buChar char="•"/>
            </a:pPr>
            <a:r>
              <a:rPr lang="pt-BR" sz="1800" dirty="0">
                <a:latin typeface="Verdana" panose="020B0604030504040204" pitchFamily="34" charset="0"/>
                <a:ea typeface="Verdana" panose="020B0604030504040204" pitchFamily="34" charset="0"/>
                <a:cs typeface="Verdana" panose="020B0604030504040204" pitchFamily="34" charset="0"/>
              </a:rPr>
              <a:t>údržba zatravněných dílů půdních bloků podél</a:t>
            </a:r>
            <a:r>
              <a:rPr lang="cs-CZ" sz="1800" dirty="0">
                <a:latin typeface="Verdana" panose="020B0604030504040204" pitchFamily="34" charset="0"/>
                <a:ea typeface="Verdana" panose="020B0604030504040204" pitchFamily="34" charset="0"/>
                <a:cs typeface="Verdana" panose="020B0604030504040204" pitchFamily="34" charset="0"/>
              </a:rPr>
              <a:t> </a:t>
            </a:r>
            <a:r>
              <a:rPr lang="pt-BR" sz="1800" dirty="0">
                <a:latin typeface="Verdana" panose="020B0604030504040204" pitchFamily="34" charset="0"/>
                <a:ea typeface="Verdana" panose="020B0604030504040204" pitchFamily="34" charset="0"/>
                <a:cs typeface="Verdana" panose="020B0604030504040204" pitchFamily="34" charset="0"/>
              </a:rPr>
              <a:t>vodního útvaru</a:t>
            </a:r>
            <a:endParaRPr lang="cs-CZ" sz="1800" dirty="0">
              <a:latin typeface="Verdana" panose="020B0604030504040204" pitchFamily="34" charset="0"/>
              <a:ea typeface="Verdana" panose="020B0604030504040204" pitchFamily="34" charset="0"/>
              <a:cs typeface="Verdana" panose="020B0604030504040204" pitchFamily="34" charset="0"/>
            </a:endParaRPr>
          </a:p>
          <a:p>
            <a:pPr marL="0" lvl="1" algn="just">
              <a:lnSpc>
                <a:spcPct val="100000"/>
              </a:lnSpc>
              <a:spcBef>
                <a:spcPts val="450"/>
              </a:spcBef>
              <a:spcAft>
                <a:spcPts val="450"/>
              </a:spcAft>
            </a:pPr>
            <a:endPar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endParaRPr>
          </a:p>
          <a:p>
            <a:pPr marL="0" lvl="1" algn="just">
              <a:lnSpc>
                <a:spcPct val="100000"/>
              </a:lnSpc>
              <a:spcBef>
                <a:spcPts val="450"/>
              </a:spcBef>
              <a:spcAft>
                <a:spcPts val="450"/>
              </a:spcAft>
            </a:pPr>
            <a:r>
              <a:rPr lang="cs-CZ" sz="1800" dirty="0">
                <a:latin typeface="Verdana" panose="020B0604030504040204" pitchFamily="34" charset="0"/>
                <a:ea typeface="Verdana" panose="020B0604030504040204" pitchFamily="34" charset="0"/>
                <a:cs typeface="Verdana" panose="020B0604030504040204" pitchFamily="34" charset="0"/>
              </a:rPr>
              <a:t>V předtiskové aplikaci bude </a:t>
            </a:r>
            <a:r>
              <a:rPr lang="cs-CZ" sz="1800" b="1" dirty="0">
                <a:solidFill>
                  <a:srgbClr val="C00000"/>
                </a:solidFill>
                <a:latin typeface="Verdana" panose="020B0604030504040204" pitchFamily="34" charset="0"/>
                <a:ea typeface="Verdana" panose="020B0604030504040204" pitchFamily="34" charset="0"/>
                <a:cs typeface="Verdana" panose="020B0604030504040204" pitchFamily="34" charset="0"/>
              </a:rPr>
              <a:t>automaticky deklarováno zařazení </a:t>
            </a:r>
            <a:r>
              <a:rPr lang="cs-CZ" sz="1800" dirty="0">
                <a:latin typeface="Verdana" panose="020B0604030504040204" pitchFamily="34" charset="0"/>
                <a:ea typeface="Verdana" panose="020B0604030504040204" pitchFamily="34" charset="0"/>
                <a:cs typeface="Verdana" panose="020B0604030504040204" pitchFamily="34" charset="0"/>
              </a:rPr>
              <a:t>DPB do navazujícího jednoletého závazku AEKO – Údržba zatravněných DPB. </a:t>
            </a:r>
            <a:r>
              <a:rPr lang="cs-CZ" sz="1800" b="1" dirty="0">
                <a:latin typeface="Verdana" panose="020B0604030504040204" pitchFamily="34" charset="0"/>
                <a:ea typeface="Verdana" panose="020B0604030504040204" pitchFamily="34" charset="0"/>
                <a:cs typeface="Verdana" panose="020B0604030504040204" pitchFamily="34" charset="0"/>
              </a:rPr>
              <a:t>V případě, že žadatel nemá zájem o zařazení, musí daný DPB manuálně </a:t>
            </a:r>
            <a:r>
              <a:rPr lang="cs-CZ" sz="1800" b="1" dirty="0" err="1">
                <a:latin typeface="Verdana" panose="020B0604030504040204" pitchFamily="34" charset="0"/>
                <a:ea typeface="Verdana" panose="020B0604030504040204" pitchFamily="34" charset="0"/>
                <a:cs typeface="Verdana" panose="020B0604030504040204" pitchFamily="34" charset="0"/>
              </a:rPr>
              <a:t>oddeklarovat</a:t>
            </a:r>
            <a:r>
              <a:rPr lang="cs-CZ" sz="1800" b="1" dirty="0">
                <a:latin typeface="Verdana" panose="020B0604030504040204" pitchFamily="34" charset="0"/>
                <a:ea typeface="Verdana" panose="020B0604030504040204" pitchFamily="34" charset="0"/>
                <a:cs typeface="Verdana" panose="020B0604030504040204" pitchFamily="34" charset="0"/>
              </a:rPr>
              <a:t> </a:t>
            </a:r>
            <a:r>
              <a:rPr lang="cs-CZ" sz="1800" dirty="0">
                <a:latin typeface="Verdana" panose="020B0604030504040204" pitchFamily="34" charset="0"/>
                <a:ea typeface="Verdana" panose="020B0604030504040204" pitchFamily="34" charset="0"/>
                <a:cs typeface="Verdana" panose="020B0604030504040204" pitchFamily="34" charset="0"/>
              </a:rPr>
              <a:t>(minusem). </a:t>
            </a:r>
            <a:endParaRPr lang="cs-CZ" sz="1600" dirty="0">
              <a:latin typeface="Verdana" panose="020B0604030504040204" pitchFamily="34" charset="0"/>
              <a:ea typeface="Verdana" panose="020B0604030504040204" pitchFamily="34" charset="0"/>
              <a:cs typeface="Verdana" panose="020B0604030504040204" pitchFamily="34" charset="0"/>
            </a:endParaRPr>
          </a:p>
          <a:p>
            <a:pPr marL="0" lvl="1" algn="just">
              <a:lnSpc>
                <a:spcPct val="100000"/>
              </a:lnSpc>
              <a:spcBef>
                <a:spcPts val="450"/>
              </a:spcBef>
              <a:spcAft>
                <a:spcPts val="450"/>
              </a:spcAft>
            </a:pPr>
            <a:r>
              <a:rPr lang="cs-CZ" sz="900" dirty="0">
                <a:solidFill>
                  <a:srgbClr val="034A31"/>
                </a:solidFill>
                <a:latin typeface="Verdana" panose="020B0604030504040204" pitchFamily="34" charset="0"/>
                <a:ea typeface="Verdana" panose="020B0604030504040204" pitchFamily="34" charset="0"/>
                <a:cs typeface="Verdana" panose="020B0604030504040204" pitchFamily="34" charset="0"/>
              </a:rPr>
              <a:t>					</a:t>
            </a:r>
          </a:p>
          <a:p>
            <a:pPr marL="0" lvl="1" algn="just">
              <a:lnSpc>
                <a:spcPct val="100000"/>
              </a:lnSpc>
              <a:spcBef>
                <a:spcPts val="450"/>
              </a:spcBef>
              <a:spcAft>
                <a:spcPts val="450"/>
              </a:spcAft>
            </a:pPr>
            <a:endParaRPr lang="cs-CZ" sz="1200" dirty="0">
              <a:solidFill>
                <a:srgbClr val="034A31"/>
              </a:solidFill>
              <a:latin typeface="Verdana" panose="020B0604030504040204" pitchFamily="34" charset="0"/>
              <a:ea typeface="Verdana" panose="020B0604030504040204" pitchFamily="34" charset="0"/>
              <a:cs typeface="Verdana" panose="020B0604030504040204" pitchFamily="34" charset="0"/>
            </a:endParaRPr>
          </a:p>
          <a:p>
            <a:pPr marL="557213" lvl="1" indent="-214313">
              <a:lnSpc>
                <a:spcPct val="100000"/>
              </a:lnSpc>
              <a:spcBef>
                <a:spcPts val="450"/>
              </a:spcBef>
              <a:spcAft>
                <a:spcPts val="450"/>
              </a:spcAft>
              <a:buFont typeface="Arial" panose="020B0604020202020204" pitchFamily="34" charset="0"/>
              <a:buChar char="•"/>
            </a:pPr>
            <a:endParaRPr lang="cs-CZ" sz="1200" dirty="0">
              <a:solidFill>
                <a:srgbClr val="034A3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Obrázek 1"/>
          <p:cNvPicPr>
            <a:picLocks noChangeAspect="1"/>
          </p:cNvPicPr>
          <p:nvPr/>
        </p:nvPicPr>
        <p:blipFill>
          <a:blip r:embed="rId3"/>
          <a:stretch>
            <a:fillRect/>
          </a:stretch>
        </p:blipFill>
        <p:spPr>
          <a:xfrm>
            <a:off x="5375920" y="5216382"/>
            <a:ext cx="4534468" cy="1214235"/>
          </a:xfrm>
          <a:prstGeom prst="rect">
            <a:avLst/>
          </a:prstGeom>
        </p:spPr>
      </p:pic>
    </p:spTree>
    <p:extLst>
      <p:ext uri="{BB962C8B-B14F-4D97-AF65-F5344CB8AC3E}">
        <p14:creationId xmlns:p14="http://schemas.microsoft.com/office/powerpoint/2010/main" val="42016953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43000" y="278296"/>
            <a:ext cx="9875520" cy="831460"/>
          </a:xfrm>
        </p:spPr>
        <p:txBody>
          <a:bodyPr>
            <a:normAutofit/>
          </a:bodyPr>
          <a:lstStyle/>
          <a:p>
            <a:pPr algn="ctr"/>
            <a:r>
              <a:rPr lang="cs-CZ" b="1" dirty="0"/>
              <a:t>NAEKO/NF: Biopásy</a:t>
            </a:r>
          </a:p>
        </p:txBody>
      </p:sp>
      <p:sp>
        <p:nvSpPr>
          <p:cNvPr id="7" name="Zástupný symbol pro obsah 2"/>
          <p:cNvSpPr>
            <a:spLocks noGrp="1"/>
          </p:cNvSpPr>
          <p:nvPr>
            <p:ph idx="1"/>
          </p:nvPr>
        </p:nvSpPr>
        <p:spPr>
          <a:xfrm>
            <a:off x="1776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765313" y="1023731"/>
            <a:ext cx="10754139" cy="4314146"/>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900"/>
              </a:spcBef>
              <a:spcAft>
                <a:spcPts val="900"/>
              </a:spcAft>
              <a:buFont typeface="Arial" panose="020B0604020202020204" pitchFamily="34" charset="0"/>
              <a:buChar char="•"/>
            </a:pPr>
            <a:r>
              <a:rPr lang="cs-CZ" dirty="0"/>
              <a:t>Podporovaná zemědělská kultura: standardní orná půda (R)</a:t>
            </a:r>
          </a:p>
          <a:p>
            <a:pPr marL="214313" indent="-214313">
              <a:lnSpc>
                <a:spcPct val="100000"/>
              </a:lnSpc>
              <a:spcBef>
                <a:spcPts val="900"/>
              </a:spcBef>
              <a:spcAft>
                <a:spcPts val="900"/>
              </a:spcAft>
              <a:buFont typeface="Arial" panose="020B0604020202020204" pitchFamily="34" charset="0"/>
              <a:buChar char="•"/>
            </a:pPr>
            <a:r>
              <a:rPr lang="cs-CZ" dirty="0"/>
              <a:t>Minimální výměra pro zařazení: 2 hektary</a:t>
            </a:r>
          </a:p>
          <a:p>
            <a:pPr marL="214313" indent="-214313">
              <a:lnSpc>
                <a:spcPct val="100000"/>
              </a:lnSpc>
              <a:spcBef>
                <a:spcPts val="450"/>
              </a:spcBef>
              <a:spcAft>
                <a:spcPts val="450"/>
              </a:spcAft>
              <a:buFont typeface="Arial" panose="020B0604020202020204" pitchFamily="34" charset="0"/>
              <a:buChar char="•"/>
            </a:pPr>
            <a:r>
              <a:rPr lang="cs-CZ" dirty="0"/>
              <a:t>Podopatření biopásy se člení na tituly:</a:t>
            </a:r>
          </a:p>
          <a:p>
            <a:pPr marL="557213" lvl="1" indent="-214313">
              <a:lnSpc>
                <a:spcPct val="100000"/>
              </a:lnSpc>
              <a:spcBef>
                <a:spcPts val="450"/>
              </a:spcBef>
              <a:spcAft>
                <a:spcPts val="450"/>
              </a:spcAft>
              <a:buFont typeface="Arial" panose="020B0604020202020204" pitchFamily="34" charset="0"/>
              <a:buChar char="•"/>
            </a:pPr>
            <a:r>
              <a:rPr lang="pt-BR" sz="1600" dirty="0">
                <a:solidFill>
                  <a:srgbClr val="034A31"/>
                </a:solidFill>
                <a:latin typeface="Verdana" panose="020B0604030504040204" pitchFamily="34" charset="0"/>
                <a:ea typeface="Verdana" panose="020B0604030504040204" pitchFamily="34" charset="0"/>
                <a:cs typeface="Verdana" panose="020B0604030504040204" pitchFamily="34" charset="0"/>
              </a:rPr>
              <a:t>krmné biopásy</a:t>
            </a:r>
          </a:p>
          <a:p>
            <a:pPr marL="557213" lvl="1" indent="-214313">
              <a:lnSpc>
                <a:spcPct val="100000"/>
              </a:lnSpc>
              <a:spcBef>
                <a:spcPts val="450"/>
              </a:spcBef>
              <a:spcAft>
                <a:spcPts val="450"/>
              </a:spcAft>
              <a:buFont typeface="Arial" panose="020B0604020202020204" pitchFamily="34" charset="0"/>
              <a:buChar char="•"/>
            </a:pPr>
            <a:r>
              <a:rPr lang="pt-BR" sz="1600" dirty="0">
                <a:solidFill>
                  <a:srgbClr val="C00000"/>
                </a:solidFill>
                <a:latin typeface="Verdana" panose="020B0604030504040204" pitchFamily="34" charset="0"/>
                <a:ea typeface="Verdana" panose="020B0604030504040204" pitchFamily="34" charset="0"/>
                <a:cs typeface="Verdana" panose="020B0604030504040204" pitchFamily="34" charset="0"/>
              </a:rPr>
              <a:t>nektarodárné biopásy</a:t>
            </a:r>
            <a:r>
              <a:rPr lang="cs-CZ" sz="1600" dirty="0">
                <a:solidFill>
                  <a:srgbClr val="C00000"/>
                </a:solidFill>
                <a:latin typeface="Verdana" panose="020B0604030504040204" pitchFamily="34" charset="0"/>
                <a:ea typeface="Verdana" panose="020B0604030504040204" pitchFamily="34" charset="0"/>
                <a:cs typeface="Verdana" panose="020B0604030504040204" pitchFamily="34" charset="0"/>
              </a:rPr>
              <a:t> (v roce 2022 není možné vstoupit)</a:t>
            </a:r>
          </a:p>
          <a:p>
            <a:pPr marL="0" lvl="1" algn="just">
              <a:lnSpc>
                <a:spcPct val="100000"/>
              </a:lnSpc>
              <a:spcBef>
                <a:spcPts val="450"/>
              </a:spcBef>
              <a:spcAft>
                <a:spcPts val="450"/>
              </a:spcAft>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V předtiskové aplikaci je pro deklaraci podopatření nutné zafajfkovat </a:t>
            </a:r>
            <a:r>
              <a:rPr lang="cs-CZ" sz="1600" dirty="0" err="1">
                <a:solidFill>
                  <a:srgbClr val="034A31"/>
                </a:solidFill>
                <a:latin typeface="Verdana" panose="020B0604030504040204" pitchFamily="34" charset="0"/>
                <a:ea typeface="Verdana" panose="020B0604030504040204" pitchFamily="34" charset="0"/>
                <a:cs typeface="Verdana" panose="020B0604030504040204" pitchFamily="34" charset="0"/>
              </a:rPr>
              <a:t>checkbox</a:t>
            </a: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 „Chci“ (Obr. 1). Následně dojde u relevantních DPB k zobrazení otazníku upozorňujícího žadatele na vhodnost pro zařazení DPB do navazujícího AEKO – Biopásy (Obr. 2). Vybraný DPB je nutné zaškrtnout a manuálně přidat plusem do podopatření, respektive do jednoho z výše uvedených titulů.</a:t>
            </a:r>
          </a:p>
          <a:p>
            <a:pPr marL="0" lvl="1">
              <a:lnSpc>
                <a:spcPct val="100000"/>
              </a:lnSpc>
              <a:spcBef>
                <a:spcPts val="450"/>
              </a:spcBef>
              <a:spcAft>
                <a:spcPts val="450"/>
              </a:spcAft>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Obr. 1			</a:t>
            </a:r>
            <a:r>
              <a:rPr lang="cs-CZ" sz="825" dirty="0">
                <a:solidFill>
                  <a:srgbClr val="034A31"/>
                </a:solidFill>
                <a:latin typeface="Verdana" panose="020B0604030504040204" pitchFamily="34" charset="0"/>
                <a:ea typeface="Verdana" panose="020B0604030504040204" pitchFamily="34" charset="0"/>
                <a:cs typeface="Verdana" panose="020B0604030504040204" pitchFamily="34" charset="0"/>
              </a:rPr>
              <a:t>		Obr. 2</a:t>
            </a:r>
          </a:p>
        </p:txBody>
      </p:sp>
      <p:pic>
        <p:nvPicPr>
          <p:cNvPr id="2" name="Obrázek 1"/>
          <p:cNvPicPr>
            <a:picLocks noChangeAspect="1"/>
          </p:cNvPicPr>
          <p:nvPr/>
        </p:nvPicPr>
        <p:blipFill>
          <a:blip r:embed="rId3"/>
          <a:stretch>
            <a:fillRect/>
          </a:stretch>
        </p:blipFill>
        <p:spPr>
          <a:xfrm>
            <a:off x="1803302" y="4986153"/>
            <a:ext cx="3145034" cy="1097159"/>
          </a:xfrm>
          <a:prstGeom prst="rect">
            <a:avLst/>
          </a:prstGeom>
        </p:spPr>
      </p:pic>
      <p:pic>
        <p:nvPicPr>
          <p:cNvPr id="3" name="Obrázek 2"/>
          <p:cNvPicPr>
            <a:picLocks noChangeAspect="1"/>
          </p:cNvPicPr>
          <p:nvPr/>
        </p:nvPicPr>
        <p:blipFill>
          <a:blip r:embed="rId4"/>
          <a:stretch>
            <a:fillRect/>
          </a:stretch>
        </p:blipFill>
        <p:spPr>
          <a:xfrm>
            <a:off x="5186359" y="4422913"/>
            <a:ext cx="5250898" cy="2037522"/>
          </a:xfrm>
          <a:prstGeom prst="rect">
            <a:avLst/>
          </a:prstGeom>
        </p:spPr>
      </p:pic>
    </p:spTree>
    <p:extLst>
      <p:ext uri="{BB962C8B-B14F-4D97-AF65-F5344CB8AC3E}">
        <p14:creationId xmlns:p14="http://schemas.microsoft.com/office/powerpoint/2010/main" val="790958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43000" y="238540"/>
            <a:ext cx="9875520" cy="874644"/>
          </a:xfrm>
        </p:spPr>
        <p:txBody>
          <a:bodyPr>
            <a:normAutofit/>
          </a:bodyPr>
          <a:lstStyle/>
          <a:p>
            <a:pPr algn="ctr"/>
            <a:r>
              <a:rPr lang="cs-CZ" b="1" dirty="0"/>
              <a:t>NAEKO/NG: Ochrana čejky chocholaté</a:t>
            </a:r>
          </a:p>
        </p:txBody>
      </p:sp>
      <p:sp>
        <p:nvSpPr>
          <p:cNvPr id="7" name="Zástupný symbol pro obsah 2"/>
          <p:cNvSpPr>
            <a:spLocks noGrp="1"/>
          </p:cNvSpPr>
          <p:nvPr>
            <p:ph idx="1"/>
          </p:nvPr>
        </p:nvSpPr>
        <p:spPr>
          <a:xfrm>
            <a:off x="1776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1033670" y="1282148"/>
            <a:ext cx="9382330" cy="3906987"/>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900"/>
              </a:spcBef>
              <a:spcAft>
                <a:spcPts val="900"/>
              </a:spcAft>
              <a:buFont typeface="Arial" panose="020B0604020202020204" pitchFamily="34" charset="0"/>
              <a:buChar char="•"/>
            </a:pPr>
            <a:r>
              <a:rPr lang="cs-CZ" sz="1800" dirty="0"/>
              <a:t>Podporovaná zemědělská kultura: standardní orná půda (R)</a:t>
            </a:r>
          </a:p>
          <a:p>
            <a:pPr marL="214313" indent="-214313">
              <a:lnSpc>
                <a:spcPct val="100000"/>
              </a:lnSpc>
              <a:spcBef>
                <a:spcPts val="900"/>
              </a:spcBef>
              <a:spcAft>
                <a:spcPts val="900"/>
              </a:spcAft>
              <a:buFont typeface="Arial" panose="020B0604020202020204" pitchFamily="34" charset="0"/>
              <a:buChar char="•"/>
            </a:pPr>
            <a:r>
              <a:rPr lang="cs-CZ" sz="1800" dirty="0"/>
              <a:t>Minimální výměra pro zařazení: 0,5 hektaru</a:t>
            </a:r>
          </a:p>
          <a:p>
            <a:pPr algn="just">
              <a:lnSpc>
                <a:spcPct val="100000"/>
              </a:lnSpc>
              <a:spcBef>
                <a:spcPts val="900"/>
              </a:spcBef>
              <a:spcAft>
                <a:spcPts val="900"/>
              </a:spcAft>
            </a:pPr>
            <a:r>
              <a:rPr lang="cs-CZ" sz="1800" dirty="0"/>
              <a:t>V předtiskové aplikaci je pro deklaraci podopatření nutné zafajfkovat </a:t>
            </a:r>
            <a:r>
              <a:rPr lang="cs-CZ" sz="1800" dirty="0" err="1"/>
              <a:t>checkbox</a:t>
            </a:r>
            <a:r>
              <a:rPr lang="cs-CZ" sz="1800" dirty="0"/>
              <a:t> „Chci“ (Obr. 1). Následně dojde u relevantních DPB k zobrazení otazníku upozorňujícího žadatele na vhodnost pro zařazení DPB do navazujícího AEKO – Ochrana čejky chocholaté (Obr. 2). Vybraný DPB je nutné zaškrtnout a manuálně přidat plusem do podopatření.</a:t>
            </a:r>
          </a:p>
          <a:p>
            <a:pPr>
              <a:lnSpc>
                <a:spcPct val="100000"/>
              </a:lnSpc>
              <a:spcBef>
                <a:spcPts val="900"/>
              </a:spcBef>
              <a:spcAft>
                <a:spcPts val="900"/>
              </a:spcAft>
            </a:pPr>
            <a:endParaRPr lang="cs-CZ" sz="1800" dirty="0"/>
          </a:p>
          <a:p>
            <a:pPr>
              <a:lnSpc>
                <a:spcPct val="100000"/>
              </a:lnSpc>
              <a:spcBef>
                <a:spcPts val="900"/>
              </a:spcBef>
              <a:spcAft>
                <a:spcPts val="900"/>
              </a:spcAft>
            </a:pPr>
            <a:r>
              <a:rPr lang="cs-CZ" sz="900" dirty="0"/>
              <a:t>Obr. 1				Obr. 2</a:t>
            </a:r>
          </a:p>
          <a:p>
            <a:pPr marL="214313" indent="-214313">
              <a:lnSpc>
                <a:spcPct val="100000"/>
              </a:lnSpc>
              <a:spcBef>
                <a:spcPts val="900"/>
              </a:spcBef>
              <a:spcAft>
                <a:spcPts val="900"/>
              </a:spcAft>
              <a:buFont typeface="Arial" panose="020B0604020202020204" pitchFamily="34" charset="0"/>
              <a:buChar char="•"/>
            </a:pPr>
            <a:endParaRPr lang="cs-CZ" sz="1200" dirty="0"/>
          </a:p>
        </p:txBody>
      </p:sp>
      <p:pic>
        <p:nvPicPr>
          <p:cNvPr id="2" name="Obrázek 1"/>
          <p:cNvPicPr>
            <a:picLocks noChangeAspect="1"/>
          </p:cNvPicPr>
          <p:nvPr/>
        </p:nvPicPr>
        <p:blipFill>
          <a:blip r:embed="rId3"/>
          <a:stretch>
            <a:fillRect/>
          </a:stretch>
        </p:blipFill>
        <p:spPr>
          <a:xfrm>
            <a:off x="1775553" y="4365105"/>
            <a:ext cx="2790968" cy="962269"/>
          </a:xfrm>
          <a:prstGeom prst="rect">
            <a:avLst/>
          </a:prstGeom>
        </p:spPr>
      </p:pic>
      <p:pic>
        <p:nvPicPr>
          <p:cNvPr id="3" name="Obrázek 2"/>
          <p:cNvPicPr>
            <a:picLocks noChangeAspect="1"/>
          </p:cNvPicPr>
          <p:nvPr/>
        </p:nvPicPr>
        <p:blipFill>
          <a:blip r:embed="rId4"/>
          <a:stretch>
            <a:fillRect/>
          </a:stretch>
        </p:blipFill>
        <p:spPr>
          <a:xfrm>
            <a:off x="4679677" y="4365103"/>
            <a:ext cx="5623166" cy="2075453"/>
          </a:xfrm>
          <a:prstGeom prst="rect">
            <a:avLst/>
          </a:prstGeom>
        </p:spPr>
      </p:pic>
    </p:spTree>
    <p:extLst>
      <p:ext uri="{BB962C8B-B14F-4D97-AF65-F5344CB8AC3E}">
        <p14:creationId xmlns:p14="http://schemas.microsoft.com/office/powerpoint/2010/main" val="11087843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43000" y="178904"/>
            <a:ext cx="9875520" cy="1187501"/>
          </a:xfrm>
        </p:spPr>
        <p:txBody>
          <a:bodyPr>
            <a:normAutofit/>
          </a:bodyPr>
          <a:lstStyle/>
          <a:p>
            <a:pPr algn="ctr"/>
            <a:r>
              <a:rPr lang="cs-CZ" sz="3200" b="1" dirty="0"/>
              <a:t>NAEKO/NH: Údržba zatravněných drah</a:t>
            </a:r>
            <a:br>
              <a:rPr lang="cs-CZ" sz="3200" b="1" dirty="0"/>
            </a:br>
            <a:r>
              <a:rPr lang="cs-CZ" sz="3200" b="1" dirty="0"/>
              <a:t> soustředěného odtoku</a:t>
            </a:r>
          </a:p>
        </p:txBody>
      </p:sp>
      <p:sp>
        <p:nvSpPr>
          <p:cNvPr id="7" name="Zástupný symbol pro obsah 2"/>
          <p:cNvSpPr>
            <a:spLocks noGrp="1"/>
          </p:cNvSpPr>
          <p:nvPr>
            <p:ph idx="1"/>
          </p:nvPr>
        </p:nvSpPr>
        <p:spPr>
          <a:xfrm>
            <a:off x="1776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1143000" y="1732750"/>
            <a:ext cx="10217426" cy="3962371"/>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450"/>
              </a:spcBef>
              <a:spcAft>
                <a:spcPts val="450"/>
              </a:spcAft>
              <a:buFont typeface="Arial" panose="020B0604020202020204" pitchFamily="34" charset="0"/>
              <a:buChar char="•"/>
            </a:pPr>
            <a:r>
              <a:rPr lang="cs-CZ" sz="2000" dirty="0">
                <a:solidFill>
                  <a:schemeClr val="tx1"/>
                </a:solidFill>
              </a:rPr>
              <a:t>Podporovaná zemědělská kultura: trvalý travní porost (T) nebo travní porost (G)</a:t>
            </a:r>
          </a:p>
          <a:p>
            <a:pPr marL="214313" indent="-214313">
              <a:lnSpc>
                <a:spcPct val="100000"/>
              </a:lnSpc>
              <a:spcBef>
                <a:spcPts val="900"/>
              </a:spcBef>
              <a:spcAft>
                <a:spcPts val="900"/>
              </a:spcAft>
              <a:buFont typeface="Arial" panose="020B0604020202020204" pitchFamily="34" charset="0"/>
              <a:buChar char="•"/>
            </a:pPr>
            <a:r>
              <a:rPr lang="cs-CZ" sz="2000" dirty="0">
                <a:solidFill>
                  <a:schemeClr val="tx1"/>
                </a:solidFill>
              </a:rPr>
              <a:t>Minimální výměra pro zařazení: 0,5 hektaru</a:t>
            </a:r>
          </a:p>
          <a:p>
            <a:pPr algn="just">
              <a:lnSpc>
                <a:spcPct val="100000"/>
              </a:lnSpc>
              <a:spcBef>
                <a:spcPts val="900"/>
              </a:spcBef>
              <a:spcAft>
                <a:spcPts val="900"/>
              </a:spcAft>
            </a:pPr>
            <a:r>
              <a:rPr lang="cs-CZ" sz="2000" dirty="0">
                <a:solidFill>
                  <a:schemeClr val="tx1"/>
                </a:solidFill>
              </a:rPr>
              <a:t>V předtiskové aplikaci je pro deklaraci podopatření nutné zafajfkovat </a:t>
            </a:r>
            <a:r>
              <a:rPr lang="cs-CZ" sz="2000" dirty="0" err="1">
                <a:solidFill>
                  <a:schemeClr val="tx1"/>
                </a:solidFill>
              </a:rPr>
              <a:t>checkbox</a:t>
            </a:r>
            <a:r>
              <a:rPr lang="cs-CZ" sz="2000" dirty="0">
                <a:solidFill>
                  <a:schemeClr val="tx1"/>
                </a:solidFill>
              </a:rPr>
              <a:t> „Chci“. Následně dojde u relevantních DPB k zobrazení otazníku upozorňujícího žadatele na vhodnost pro zařazení DPB do navazujícího AEKO – Údržba zatravněných drah soustředěného odtoku.</a:t>
            </a:r>
          </a:p>
        </p:txBody>
      </p:sp>
    </p:spTree>
    <p:extLst>
      <p:ext uri="{BB962C8B-B14F-4D97-AF65-F5344CB8AC3E}">
        <p14:creationId xmlns:p14="http://schemas.microsoft.com/office/powerpoint/2010/main" val="4535961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TextShape 1"/>
          <p:cNvSpPr txBox="1"/>
          <p:nvPr/>
        </p:nvSpPr>
        <p:spPr>
          <a:xfrm>
            <a:off x="4475520" y="250200"/>
            <a:ext cx="5705640" cy="629640"/>
          </a:xfrm>
          <a:prstGeom prst="rect">
            <a:avLst/>
          </a:prstGeom>
          <a:noFill/>
          <a:ln>
            <a:noFill/>
          </a:ln>
        </p:spPr>
        <p:txBody>
          <a:bodyPr anchor="b">
            <a:normAutofit lnSpcReduction="10000"/>
          </a:bodyPr>
          <a:lstStyle/>
          <a:p>
            <a:pPr>
              <a:lnSpc>
                <a:spcPct val="100000"/>
              </a:lnSpc>
            </a:pPr>
            <a:r>
              <a:rPr lang="cs-CZ" sz="3600" b="0" strike="noStrike" spc="-1" dirty="0">
                <a:solidFill>
                  <a:srgbClr val="FF0000"/>
                </a:solidFill>
                <a:latin typeface="Trebuchet MS"/>
              </a:rPr>
              <a:t>!!</a:t>
            </a:r>
            <a:r>
              <a:rPr lang="cs-CZ" sz="3600" b="0" strike="noStrike" spc="-1" dirty="0">
                <a:solidFill>
                  <a:srgbClr val="90C226"/>
                </a:solidFill>
                <a:latin typeface="Trebuchet MS"/>
              </a:rPr>
              <a:t>Navazující opatření AEKO</a:t>
            </a:r>
            <a:endParaRPr lang="cs-CZ" sz="3600" b="0" strike="noStrike" spc="-1" dirty="0">
              <a:solidFill>
                <a:srgbClr val="000000"/>
              </a:solidFill>
              <a:latin typeface="Trebuchet MS"/>
            </a:endParaRPr>
          </a:p>
        </p:txBody>
      </p:sp>
      <p:sp>
        <p:nvSpPr>
          <p:cNvPr id="620" name="CustomShape 2"/>
          <p:cNvSpPr/>
          <p:nvPr/>
        </p:nvSpPr>
        <p:spPr>
          <a:xfrm>
            <a:off x="228600" y="228600"/>
            <a:ext cx="2917080" cy="6400440"/>
          </a:xfrm>
          <a:prstGeom prst="triangle">
            <a:avLst>
              <a:gd name="adj" fmla="val 0"/>
            </a:avLst>
          </a:prstGeom>
          <a:blipFill rotWithShape="0">
            <a:blip r:embed="rId2"/>
            <a:stretch>
              <a:fillRect l="12487" r="12487"/>
            </a:stretch>
          </a:blipFill>
          <a:ln>
            <a:noFill/>
          </a:ln>
        </p:spPr>
        <p:style>
          <a:lnRef idx="0">
            <a:scrgbClr r="0" g="0" b="0"/>
          </a:lnRef>
          <a:fillRef idx="0">
            <a:scrgbClr r="0" g="0" b="0"/>
          </a:fillRef>
          <a:effectRef idx="0">
            <a:scrgbClr r="0" g="0" b="0"/>
          </a:effectRef>
          <a:fontRef idx="minor"/>
        </p:style>
      </p:sp>
      <p:sp>
        <p:nvSpPr>
          <p:cNvPr id="621" name="TextShape 3"/>
          <p:cNvSpPr txBox="1"/>
          <p:nvPr/>
        </p:nvSpPr>
        <p:spPr>
          <a:xfrm>
            <a:off x="3856383" y="956520"/>
            <a:ext cx="7076659" cy="5901120"/>
          </a:xfrm>
          <a:prstGeom prst="rect">
            <a:avLst/>
          </a:prstGeom>
          <a:noFill/>
          <a:ln>
            <a:noFill/>
          </a:ln>
        </p:spPr>
        <p:txBody>
          <a:bodyPr>
            <a:normAutofit/>
          </a:bodyPr>
          <a:lstStyle/>
          <a:p>
            <a:pPr algn="just">
              <a:lnSpc>
                <a:spcPct val="110000"/>
              </a:lnSpc>
            </a:pPr>
            <a:endParaRPr lang="cs-CZ" sz="1800" b="0" strike="noStrike" spc="-1" dirty="0">
              <a:solidFill>
                <a:srgbClr val="404040"/>
              </a:solidFill>
              <a:latin typeface="Trebuchet MS"/>
            </a:endParaRPr>
          </a:p>
          <a:p>
            <a:pPr marL="285750" indent="-285750" algn="just">
              <a:lnSpc>
                <a:spcPct val="110000"/>
              </a:lnSpc>
              <a:buFont typeface="Arial" panose="020B0604020202020204" pitchFamily="34" charset="0"/>
              <a:buChar char="•"/>
            </a:pPr>
            <a:r>
              <a:rPr lang="cs-CZ" sz="2000" b="1" strike="noStrike" spc="-1" dirty="0">
                <a:solidFill>
                  <a:srgbClr val="3F7819"/>
                </a:solidFill>
                <a:latin typeface="Trebuchet MS"/>
              </a:rPr>
              <a:t>přechod z integrované produkce do opatření Ekologické zemědělství </a:t>
            </a:r>
            <a:endParaRPr lang="cs-CZ" sz="2000" b="0" strike="noStrike" spc="-1" dirty="0">
              <a:solidFill>
                <a:srgbClr val="404040"/>
              </a:solidFill>
              <a:latin typeface="Trebuchet MS"/>
            </a:endParaRPr>
          </a:p>
          <a:p>
            <a:pPr marL="360360" lvl="1" indent="-171000" algn="just">
              <a:lnSpc>
                <a:spcPct val="110000"/>
              </a:lnSpc>
              <a:spcBef>
                <a:spcPts val="113"/>
              </a:spcBef>
              <a:buClr>
                <a:srgbClr val="54A021"/>
              </a:buClr>
              <a:buSzPct val="80000"/>
              <a:buFont typeface="Arial"/>
              <a:buChar char="•"/>
            </a:pPr>
            <a:r>
              <a:rPr lang="cs-CZ" sz="2000" b="0" strike="noStrike" spc="-1" dirty="0">
                <a:solidFill>
                  <a:srgbClr val="FF0000"/>
                </a:solidFill>
                <a:latin typeface="Trebuchet MS"/>
              </a:rPr>
              <a:t>NENÍ UMOŽNĚN</a:t>
            </a:r>
            <a:endParaRPr lang="cs-CZ" sz="2000" b="0" strike="noStrike" spc="-1" dirty="0">
              <a:solidFill>
                <a:srgbClr val="404040"/>
              </a:solidFill>
              <a:latin typeface="Trebuchet MS"/>
            </a:endParaRPr>
          </a:p>
          <a:p>
            <a:endParaRPr lang="cs-CZ" sz="2000" b="0" strike="noStrike" spc="-1" dirty="0">
              <a:solidFill>
                <a:srgbClr val="404040"/>
              </a:solidFill>
              <a:latin typeface="Trebuchet MS"/>
            </a:endParaRPr>
          </a:p>
          <a:p>
            <a:pPr marL="285750" indent="-285750" algn="just">
              <a:lnSpc>
                <a:spcPct val="110000"/>
              </a:lnSpc>
              <a:buFont typeface="Arial" panose="020B0604020202020204" pitchFamily="34" charset="0"/>
              <a:buChar char="•"/>
            </a:pPr>
            <a:r>
              <a:rPr lang="cs-CZ" sz="2000" b="1" strike="noStrike" spc="-1" dirty="0">
                <a:solidFill>
                  <a:srgbClr val="3F7819"/>
                </a:solidFill>
                <a:latin typeface="Trebuchet MS"/>
              </a:rPr>
              <a:t>přechod v rámci </a:t>
            </a:r>
            <a:r>
              <a:rPr lang="cs-CZ" sz="2000" b="1" strike="noStrike" spc="-1" dirty="0" err="1">
                <a:solidFill>
                  <a:srgbClr val="3F7819"/>
                </a:solidFill>
                <a:latin typeface="Trebuchet MS"/>
              </a:rPr>
              <a:t>podopatření</a:t>
            </a:r>
            <a:r>
              <a:rPr lang="cs-CZ" sz="2000" b="1" strike="noStrike" spc="-1" dirty="0">
                <a:solidFill>
                  <a:srgbClr val="3F7819"/>
                </a:solidFill>
                <a:latin typeface="Trebuchet MS"/>
              </a:rPr>
              <a:t> integrovaná produkce révy vinné</a:t>
            </a:r>
            <a:endParaRPr lang="cs-CZ" sz="2000" b="0" strike="noStrike" spc="-1" dirty="0">
              <a:solidFill>
                <a:srgbClr val="404040"/>
              </a:solidFill>
              <a:latin typeface="Trebuchet MS"/>
            </a:endParaRPr>
          </a:p>
          <a:p>
            <a:pPr marL="360360" lvl="1" indent="-171000" algn="just">
              <a:lnSpc>
                <a:spcPct val="110000"/>
              </a:lnSpc>
              <a:spcBef>
                <a:spcPts val="113"/>
              </a:spcBef>
              <a:buClr>
                <a:srgbClr val="54A021"/>
              </a:buClr>
              <a:buSzPct val="80000"/>
              <a:buFont typeface="Arial"/>
              <a:buChar char="•"/>
            </a:pPr>
            <a:r>
              <a:rPr lang="cs-CZ" sz="2000" b="0" strike="noStrike" spc="-1" dirty="0">
                <a:solidFill>
                  <a:srgbClr val="FF0000"/>
                </a:solidFill>
                <a:latin typeface="Trebuchet MS"/>
              </a:rPr>
              <a:t>NENÍ UMOŽNĚN</a:t>
            </a:r>
            <a:endParaRPr lang="cs-CZ" sz="2000" b="0" strike="noStrike" spc="-1" dirty="0">
              <a:solidFill>
                <a:srgbClr val="404040"/>
              </a:solidFill>
              <a:latin typeface="Trebuchet MS"/>
            </a:endParaRPr>
          </a:p>
          <a:p>
            <a:pPr marL="360360" lvl="1" indent="-171000" algn="just">
              <a:lnSpc>
                <a:spcPct val="110000"/>
              </a:lnSpc>
              <a:spcBef>
                <a:spcPts val="113"/>
              </a:spcBef>
              <a:buClr>
                <a:srgbClr val="54A021"/>
              </a:buClr>
              <a:buSzPct val="80000"/>
              <a:buFont typeface="Arial"/>
              <a:buChar char="•"/>
            </a:pPr>
            <a:r>
              <a:rPr lang="cs-CZ" sz="2000" b="0" strike="noStrike" spc="-1" dirty="0">
                <a:solidFill>
                  <a:srgbClr val="3D124A"/>
                </a:solidFill>
                <a:latin typeface="Trebuchet MS"/>
              </a:rPr>
              <a:t>Je však možná změna (oproti původnímu 5-ti letému závazku) při podávání žádosti o zařazení</a:t>
            </a:r>
            <a:endParaRPr lang="cs-CZ" sz="2000" b="0" strike="noStrike" spc="-1" dirty="0">
              <a:solidFill>
                <a:srgbClr val="404040"/>
              </a:solidFill>
              <a:latin typeface="Trebuchet MS"/>
            </a:endParaRPr>
          </a:p>
          <a:p>
            <a:pPr algn="just">
              <a:lnSpc>
                <a:spcPct val="110000"/>
              </a:lnSpc>
            </a:pPr>
            <a:endParaRPr lang="cs-CZ" sz="2000" b="1" strike="noStrike" spc="-1" dirty="0">
              <a:solidFill>
                <a:srgbClr val="3F7819"/>
              </a:solidFill>
              <a:latin typeface="Trebuchet MS"/>
            </a:endParaRPr>
          </a:p>
          <a:p>
            <a:pPr marL="285750" indent="-285750" algn="just">
              <a:lnSpc>
                <a:spcPct val="110000"/>
              </a:lnSpc>
              <a:buFont typeface="Arial" panose="020B0604020202020204" pitchFamily="34" charset="0"/>
              <a:buChar char="•"/>
            </a:pPr>
            <a:r>
              <a:rPr lang="cs-CZ" sz="2000" b="1" strike="noStrike" spc="-1" dirty="0">
                <a:solidFill>
                  <a:srgbClr val="3F7819"/>
                </a:solidFill>
                <a:latin typeface="Trebuchet MS"/>
              </a:rPr>
              <a:t>Možnost změny zařazení mezi tituly OTP</a:t>
            </a:r>
            <a:endParaRPr lang="cs-CZ" sz="2000" b="0" strike="noStrike" spc="-1" dirty="0">
              <a:solidFill>
                <a:srgbClr val="404040"/>
              </a:solidFill>
              <a:latin typeface="Trebuchet MS"/>
            </a:endParaRPr>
          </a:p>
          <a:p>
            <a:pPr marL="360360" lvl="1" indent="-171000" algn="just">
              <a:lnSpc>
                <a:spcPct val="110000"/>
              </a:lnSpc>
              <a:spcBef>
                <a:spcPts val="113"/>
              </a:spcBef>
              <a:buClr>
                <a:srgbClr val="54A021"/>
              </a:buClr>
              <a:buSzPct val="80000"/>
              <a:buFont typeface="Arial"/>
              <a:buChar char="•"/>
            </a:pPr>
            <a:r>
              <a:rPr lang="cs-CZ" sz="2000" b="0" strike="noStrike" spc="-1" dirty="0">
                <a:solidFill>
                  <a:srgbClr val="404040"/>
                </a:solidFill>
                <a:latin typeface="Trebuchet MS"/>
              </a:rPr>
              <a:t>Zůstává zachována</a:t>
            </a:r>
          </a:p>
          <a:p>
            <a:pPr marL="189000" algn="just">
              <a:lnSpc>
                <a:spcPct val="110000"/>
              </a:lnSpc>
              <a:spcBef>
                <a:spcPts val="113"/>
              </a:spcBef>
            </a:pPr>
            <a:endParaRPr lang="cs-CZ" sz="1500" b="0" strike="noStrike" spc="-1" dirty="0">
              <a:solidFill>
                <a:srgbClr val="404040"/>
              </a:solidFill>
              <a:latin typeface="Trebuchet MS"/>
            </a:endParaRPr>
          </a:p>
          <a:p>
            <a:pPr marL="189000" algn="just">
              <a:lnSpc>
                <a:spcPct val="100000"/>
              </a:lnSpc>
              <a:spcBef>
                <a:spcPts val="1001"/>
              </a:spcBef>
            </a:pPr>
            <a:endParaRPr lang="cs-CZ" sz="1500" b="0" strike="noStrike" spc="-1" dirty="0">
              <a:solidFill>
                <a:srgbClr val="404040"/>
              </a:solidFill>
              <a:latin typeface="Trebuchet MS"/>
            </a:endParaRPr>
          </a:p>
        </p:txBody>
      </p:sp>
      <p:sp>
        <p:nvSpPr>
          <p:cNvPr id="5" name="object 7"/>
          <p:cNvSpPr/>
          <p:nvPr/>
        </p:nvSpPr>
        <p:spPr>
          <a:xfrm>
            <a:off x="17470" y="0"/>
            <a:ext cx="3128210" cy="676854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Shape 1"/>
          <p:cNvSpPr txBox="1"/>
          <p:nvPr/>
        </p:nvSpPr>
        <p:spPr>
          <a:xfrm>
            <a:off x="4440240" y="-26280"/>
            <a:ext cx="5705640" cy="629640"/>
          </a:xfrm>
          <a:prstGeom prst="rect">
            <a:avLst/>
          </a:prstGeom>
          <a:noFill/>
          <a:ln>
            <a:noFill/>
          </a:ln>
        </p:spPr>
        <p:txBody>
          <a:bodyPr anchor="b">
            <a:normAutofit/>
          </a:bodyPr>
          <a:lstStyle/>
          <a:p>
            <a:pPr algn="ctr">
              <a:lnSpc>
                <a:spcPct val="100000"/>
              </a:lnSpc>
            </a:pPr>
            <a:r>
              <a:rPr lang="cs-CZ" sz="2400" b="1" strike="noStrike" spc="-1" dirty="0">
                <a:solidFill>
                  <a:srgbClr val="90C226"/>
                </a:solidFill>
                <a:latin typeface="Trebuchet MS"/>
              </a:rPr>
              <a:t>Opatření natura 2000 na </a:t>
            </a:r>
            <a:r>
              <a:rPr lang="cs-CZ" sz="2400" b="1" strike="noStrike" spc="-1" dirty="0" err="1">
                <a:solidFill>
                  <a:srgbClr val="90C226"/>
                </a:solidFill>
                <a:latin typeface="Trebuchet MS"/>
              </a:rPr>
              <a:t>z.p</a:t>
            </a:r>
            <a:r>
              <a:rPr lang="cs-CZ" sz="2400" b="1" strike="noStrike" spc="-1" dirty="0">
                <a:solidFill>
                  <a:srgbClr val="90C226"/>
                </a:solidFill>
                <a:latin typeface="Trebuchet MS"/>
              </a:rPr>
              <a:t>.</a:t>
            </a:r>
            <a:endParaRPr lang="cs-CZ" sz="2400" b="0" strike="noStrike" spc="-1" dirty="0">
              <a:solidFill>
                <a:srgbClr val="000000"/>
              </a:solidFill>
              <a:latin typeface="Trebuchet MS"/>
            </a:endParaRPr>
          </a:p>
        </p:txBody>
      </p:sp>
      <p:sp>
        <p:nvSpPr>
          <p:cNvPr id="640" name="TextShape 2"/>
          <p:cNvSpPr txBox="1"/>
          <p:nvPr/>
        </p:nvSpPr>
        <p:spPr>
          <a:xfrm>
            <a:off x="4430880" y="684000"/>
            <a:ext cx="5705640" cy="6014880"/>
          </a:xfrm>
          <a:prstGeom prst="rect">
            <a:avLst/>
          </a:prstGeom>
          <a:noFill/>
          <a:ln>
            <a:noFill/>
          </a:ln>
        </p:spPr>
        <p:txBody>
          <a:bodyPr>
            <a:noAutofit/>
          </a:bodyPr>
          <a:lstStyle/>
          <a:p>
            <a:pPr algn="just">
              <a:lnSpc>
                <a:spcPct val="100000"/>
              </a:lnSpc>
            </a:pPr>
            <a:r>
              <a:rPr lang="cs-CZ" sz="2000" b="1" strike="noStrike" spc="-1" dirty="0">
                <a:solidFill>
                  <a:srgbClr val="FF0000"/>
                </a:solidFill>
                <a:latin typeface="Trebuchet MS"/>
              </a:rPr>
              <a:t>2022 BEZE ZMĚN</a:t>
            </a:r>
          </a:p>
          <a:p>
            <a:pPr algn="just">
              <a:lnSpc>
                <a:spcPct val="100000"/>
              </a:lnSpc>
            </a:pPr>
            <a:endParaRPr lang="cs-CZ" sz="1600" b="1" strike="noStrike" spc="-1" dirty="0">
              <a:solidFill>
                <a:srgbClr val="3F7819"/>
              </a:solidFill>
              <a:latin typeface="Trebuchet MS"/>
            </a:endParaRPr>
          </a:p>
          <a:p>
            <a:pPr algn="just">
              <a:lnSpc>
                <a:spcPct val="100000"/>
              </a:lnSpc>
            </a:pPr>
            <a:r>
              <a:rPr lang="cs-CZ" sz="1600" b="1" strike="noStrike" spc="-1" dirty="0">
                <a:solidFill>
                  <a:srgbClr val="3F7819"/>
                </a:solidFill>
                <a:latin typeface="Trebuchet MS"/>
              </a:rPr>
              <a:t>Rozšíření podporovaných území o celé území národních parků</a:t>
            </a:r>
            <a:endParaRPr lang="cs-CZ" sz="1600" b="0" strike="noStrike" spc="-1" dirty="0">
              <a:solidFill>
                <a:srgbClr val="404040"/>
              </a:solidFill>
              <a:latin typeface="Trebuchet MS"/>
            </a:endParaRPr>
          </a:p>
          <a:p>
            <a:pPr marL="360360" lvl="1" indent="-171000" algn="just">
              <a:lnSpc>
                <a:spcPct val="100000"/>
              </a:lnSpc>
              <a:spcBef>
                <a:spcPts val="1001"/>
              </a:spcBef>
              <a:buClr>
                <a:srgbClr val="54A021"/>
              </a:buClr>
              <a:buSzPct val="80000"/>
              <a:buFont typeface="Arial"/>
              <a:buChar char="•"/>
            </a:pPr>
            <a:r>
              <a:rPr lang="cs-CZ" sz="1600" b="0" strike="noStrike" spc="-1" dirty="0">
                <a:solidFill>
                  <a:srgbClr val="404040"/>
                </a:solidFill>
                <a:latin typeface="Trebuchet MS"/>
              </a:rPr>
              <a:t>Pro podporu v rámci opatření jsou způsobilé trvalé travní porosty na území</a:t>
            </a:r>
          </a:p>
          <a:p>
            <a:pPr marL="403200" lvl="1" indent="-213840" algn="just">
              <a:lnSpc>
                <a:spcPct val="100000"/>
              </a:lnSpc>
              <a:spcBef>
                <a:spcPts val="1001"/>
              </a:spcBef>
              <a:buClr>
                <a:srgbClr val="54A021"/>
              </a:buClr>
              <a:buSzPct val="80000"/>
              <a:buFont typeface="Wingdings 3" charset="2"/>
              <a:buChar char=""/>
            </a:pPr>
            <a:r>
              <a:rPr lang="cs-CZ" sz="1600" b="0" strike="noStrike" spc="-1" dirty="0">
                <a:solidFill>
                  <a:srgbClr val="404040"/>
                </a:solidFill>
                <a:latin typeface="Trebuchet MS"/>
              </a:rPr>
              <a:t>I. zóny CHKO a</a:t>
            </a:r>
          </a:p>
          <a:p>
            <a:pPr marL="403200" lvl="1" indent="-213840" algn="just">
              <a:lnSpc>
                <a:spcPct val="100000"/>
              </a:lnSpc>
              <a:spcBef>
                <a:spcPts val="1001"/>
              </a:spcBef>
              <a:buClr>
                <a:srgbClr val="54A021"/>
              </a:buClr>
              <a:buSzPct val="80000"/>
              <a:buFont typeface="Wingdings 3" charset="2"/>
              <a:buChar char=""/>
            </a:pPr>
            <a:r>
              <a:rPr lang="cs-CZ" sz="1600" b="0" strike="noStrike" spc="-1" dirty="0">
                <a:solidFill>
                  <a:srgbClr val="404040"/>
                </a:solidFill>
                <a:latin typeface="Trebuchet MS"/>
              </a:rPr>
              <a:t>celého území národního parku</a:t>
            </a:r>
          </a:p>
          <a:p>
            <a:pPr marL="189000" algn="just">
              <a:lnSpc>
                <a:spcPct val="100000"/>
              </a:lnSpc>
              <a:spcBef>
                <a:spcPts val="1001"/>
              </a:spcBef>
            </a:pPr>
            <a:endParaRPr lang="cs-CZ" sz="1600" b="0" strike="noStrike" spc="-1" dirty="0">
              <a:solidFill>
                <a:srgbClr val="404040"/>
              </a:solidFill>
              <a:latin typeface="Trebuchet MS"/>
            </a:endParaRPr>
          </a:p>
          <a:p>
            <a:pPr marL="252000" lvl="1" indent="-285480" algn="just">
              <a:lnSpc>
                <a:spcPct val="100000"/>
              </a:lnSpc>
              <a:spcBef>
                <a:spcPts val="1001"/>
              </a:spcBef>
              <a:buSzPct val="100000"/>
              <a:buBlip>
                <a:blip r:embed="rId2"/>
              </a:buBlip>
            </a:pPr>
            <a:r>
              <a:rPr lang="cs-CZ" sz="1600" b="1" strike="noStrike" cap="all" spc="-1" dirty="0">
                <a:solidFill>
                  <a:srgbClr val="3F7819"/>
                </a:solidFill>
                <a:latin typeface="Trebuchet MS"/>
              </a:rPr>
              <a:t>Podmínky pro poskytnutí platby území NP</a:t>
            </a:r>
            <a:endParaRPr lang="cs-CZ" sz="1600" b="0" strike="noStrike" spc="-1" dirty="0">
              <a:solidFill>
                <a:srgbClr val="404040"/>
              </a:solidFill>
              <a:latin typeface="Trebuchet MS"/>
            </a:endParaRPr>
          </a:p>
          <a:p>
            <a:pPr marL="360360" lvl="1" indent="-171000" algn="just">
              <a:lnSpc>
                <a:spcPct val="100000"/>
              </a:lnSpc>
              <a:spcBef>
                <a:spcPts val="1001"/>
              </a:spcBef>
              <a:buSzPct val="100000"/>
              <a:buBlip>
                <a:blip r:embed="rId2"/>
              </a:buBlip>
            </a:pPr>
            <a:r>
              <a:rPr lang="cs-CZ" sz="1600" b="0" strike="noStrike" spc="-1" dirty="0">
                <a:solidFill>
                  <a:srgbClr val="404040"/>
                </a:solidFill>
                <a:latin typeface="Trebuchet MS"/>
              </a:rPr>
              <a:t>K hnojení lze používat pouze hnůj nebo kompost; za aplikaci hnojiva se nepovažuje pastva zvířat</a:t>
            </a:r>
          </a:p>
          <a:p>
            <a:pPr marL="360360" lvl="1" indent="-171000" algn="just">
              <a:lnSpc>
                <a:spcPct val="100000"/>
              </a:lnSpc>
              <a:spcBef>
                <a:spcPts val="1001"/>
              </a:spcBef>
              <a:buSzPct val="100000"/>
              <a:buBlip>
                <a:blip r:embed="rId2"/>
              </a:buBlip>
            </a:pPr>
            <a:r>
              <a:rPr lang="cs-CZ" sz="1600" b="0" strike="noStrike" spc="-1" dirty="0">
                <a:solidFill>
                  <a:srgbClr val="404040"/>
                </a:solidFill>
                <a:latin typeface="Trebuchet MS"/>
              </a:rPr>
              <a:t>Platba se neposkytne, zjistí-li Fond, že se jedná o hospodaření v zastavěném a zastavitelném území obcí </a:t>
            </a:r>
          </a:p>
          <a:p>
            <a:pPr marL="189000" algn="just">
              <a:lnSpc>
                <a:spcPct val="100000"/>
              </a:lnSpc>
              <a:spcBef>
                <a:spcPts val="1001"/>
              </a:spcBef>
            </a:pPr>
            <a:endParaRPr lang="cs-CZ" sz="1600" b="0" strike="noStrike" spc="-1" dirty="0">
              <a:solidFill>
                <a:srgbClr val="404040"/>
              </a:solidFill>
              <a:latin typeface="Trebuchet MS"/>
            </a:endParaRPr>
          </a:p>
          <a:p>
            <a:pPr marL="189000" algn="just">
              <a:lnSpc>
                <a:spcPct val="100000"/>
              </a:lnSpc>
              <a:spcBef>
                <a:spcPts val="1001"/>
              </a:spcBef>
            </a:pPr>
            <a:endParaRPr lang="cs-CZ" sz="1500" b="0" strike="noStrike" spc="-1" dirty="0">
              <a:solidFill>
                <a:srgbClr val="404040"/>
              </a:solidFill>
              <a:latin typeface="Trebuchet MS"/>
            </a:endParaRPr>
          </a:p>
          <a:p>
            <a:pPr algn="just">
              <a:lnSpc>
                <a:spcPct val="110000"/>
              </a:lnSpc>
            </a:pPr>
            <a:endParaRPr lang="cs-CZ" sz="1500" b="0" strike="noStrike" spc="-1" dirty="0">
              <a:solidFill>
                <a:srgbClr val="404040"/>
              </a:solidFill>
              <a:latin typeface="Trebuchet MS"/>
            </a:endParaRPr>
          </a:p>
          <a:p>
            <a:pPr algn="just">
              <a:lnSpc>
                <a:spcPct val="110000"/>
              </a:lnSpc>
            </a:pPr>
            <a:endParaRPr lang="cs-CZ" sz="1500" b="0" strike="noStrike" spc="-1" dirty="0">
              <a:solidFill>
                <a:srgbClr val="404040"/>
              </a:solidFill>
              <a:latin typeface="Trebuchet MS"/>
            </a:endParaRPr>
          </a:p>
          <a:p>
            <a:pPr algn="just">
              <a:lnSpc>
                <a:spcPct val="110000"/>
              </a:lnSpc>
            </a:pPr>
            <a:endParaRPr lang="cs-CZ" sz="1500" b="0" strike="noStrike" spc="-1" dirty="0">
              <a:solidFill>
                <a:srgbClr val="404040"/>
              </a:solidFill>
              <a:latin typeface="Trebuchet MS"/>
            </a:endParaRPr>
          </a:p>
          <a:p>
            <a:pPr algn="just">
              <a:lnSpc>
                <a:spcPct val="110000"/>
              </a:lnSpc>
            </a:pPr>
            <a:endParaRPr lang="cs-CZ" sz="1500" b="0" strike="noStrike" spc="-1" dirty="0">
              <a:solidFill>
                <a:srgbClr val="404040"/>
              </a:solidFill>
              <a:latin typeface="Trebuchet MS"/>
            </a:endParaRPr>
          </a:p>
          <a:p>
            <a:pPr algn="just">
              <a:lnSpc>
                <a:spcPct val="110000"/>
              </a:lnSpc>
            </a:pPr>
            <a:endParaRPr lang="cs-CZ" sz="1500" b="0" strike="noStrike" spc="-1" dirty="0">
              <a:solidFill>
                <a:srgbClr val="404040"/>
              </a:solidFill>
              <a:latin typeface="Trebuchet MS"/>
            </a:endParaRPr>
          </a:p>
          <a:p>
            <a:pPr algn="just">
              <a:lnSpc>
                <a:spcPct val="110000"/>
              </a:lnSpc>
            </a:pPr>
            <a:endParaRPr lang="cs-CZ" sz="1500" b="0" strike="noStrike" spc="-1" dirty="0">
              <a:solidFill>
                <a:srgbClr val="404040"/>
              </a:solidFill>
              <a:latin typeface="Trebuchet MS"/>
            </a:endParaRPr>
          </a:p>
          <a:p>
            <a:pPr algn="just">
              <a:lnSpc>
                <a:spcPct val="110000"/>
              </a:lnSpc>
            </a:pPr>
            <a:endParaRPr lang="cs-CZ" sz="1500" b="0" strike="noStrike" spc="-1" dirty="0">
              <a:solidFill>
                <a:srgbClr val="404040"/>
              </a:solidFill>
              <a:latin typeface="Trebuchet MS"/>
            </a:endParaRPr>
          </a:p>
          <a:p>
            <a:pPr algn="just">
              <a:lnSpc>
                <a:spcPct val="110000"/>
              </a:lnSpc>
            </a:pPr>
            <a:endParaRPr lang="cs-CZ" sz="1500" b="0" strike="noStrike" spc="-1" dirty="0">
              <a:solidFill>
                <a:srgbClr val="404040"/>
              </a:solidFill>
              <a:latin typeface="Trebuchet MS"/>
            </a:endParaRPr>
          </a:p>
          <a:p>
            <a:pPr algn="just">
              <a:lnSpc>
                <a:spcPct val="110000"/>
              </a:lnSpc>
            </a:pPr>
            <a:endParaRPr lang="cs-CZ" sz="1500" b="0" strike="noStrike" spc="-1" dirty="0">
              <a:solidFill>
                <a:srgbClr val="404040"/>
              </a:solidFill>
              <a:latin typeface="Trebuchet MS"/>
            </a:endParaRPr>
          </a:p>
          <a:p>
            <a:pPr algn="just">
              <a:lnSpc>
                <a:spcPct val="110000"/>
              </a:lnSpc>
            </a:pPr>
            <a:endParaRPr lang="cs-CZ" sz="1500" b="0" strike="noStrike" spc="-1" dirty="0">
              <a:solidFill>
                <a:srgbClr val="404040"/>
              </a:solidFill>
              <a:latin typeface="Trebuchet MS"/>
            </a:endParaRPr>
          </a:p>
          <a:p>
            <a:endParaRPr lang="cs-CZ" sz="1500" b="0" strike="noStrike" spc="-1" dirty="0">
              <a:solidFill>
                <a:srgbClr val="404040"/>
              </a:solidFill>
              <a:latin typeface="Trebuchet MS"/>
            </a:endParaRPr>
          </a:p>
          <a:p>
            <a:pPr marL="189000">
              <a:lnSpc>
                <a:spcPct val="100000"/>
              </a:lnSpc>
              <a:spcBef>
                <a:spcPts val="1001"/>
              </a:spcBef>
            </a:pPr>
            <a:endParaRPr lang="cs-CZ" sz="1500" b="0" strike="noStrike" spc="-1" dirty="0">
              <a:solidFill>
                <a:srgbClr val="404040"/>
              </a:solidFill>
              <a:latin typeface="Trebuchet MS"/>
            </a:endParaRPr>
          </a:p>
          <a:p>
            <a:pPr marL="189000">
              <a:lnSpc>
                <a:spcPct val="100000"/>
              </a:lnSpc>
              <a:spcBef>
                <a:spcPts val="1001"/>
              </a:spcBef>
            </a:pPr>
            <a:endParaRPr lang="cs-CZ" sz="1500" b="0" strike="noStrike" spc="-1" dirty="0">
              <a:solidFill>
                <a:srgbClr val="404040"/>
              </a:solidFill>
              <a:latin typeface="Trebuchet MS"/>
            </a:endParaRPr>
          </a:p>
          <a:p>
            <a:pPr marL="189000">
              <a:lnSpc>
                <a:spcPct val="100000"/>
              </a:lnSpc>
              <a:spcBef>
                <a:spcPts val="1001"/>
              </a:spcBef>
            </a:pPr>
            <a:endParaRPr lang="cs-CZ" sz="1500" b="0" strike="noStrike" spc="-1" dirty="0">
              <a:solidFill>
                <a:srgbClr val="404040"/>
              </a:solidFill>
              <a:latin typeface="Trebuchet MS"/>
            </a:endParaRPr>
          </a:p>
        </p:txBody>
      </p:sp>
      <p:pic>
        <p:nvPicPr>
          <p:cNvPr id="641" name="Zástupný symbol pro obrázek 5"/>
          <p:cNvPicPr/>
          <p:nvPr/>
        </p:nvPicPr>
        <p:blipFill>
          <a:blip r:embed="rId2"/>
          <a:srcRect l="38606" r="38606"/>
          <a:stretch/>
        </p:blipFill>
        <p:spPr>
          <a:xfrm>
            <a:off x="1695240" y="228600"/>
            <a:ext cx="2187720" cy="6400440"/>
          </a:xfrm>
          <a:prstGeom prst="rect">
            <a:avLst/>
          </a:prstGeom>
          <a:ln>
            <a:noFill/>
          </a:ln>
        </p:spPr>
      </p:pic>
      <p:sp>
        <p:nvSpPr>
          <p:cNvPr id="5" name="object 8"/>
          <p:cNvSpPr/>
          <p:nvPr/>
        </p:nvSpPr>
        <p:spPr>
          <a:xfrm>
            <a:off x="705853" y="-26279"/>
            <a:ext cx="3177108" cy="67251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TextShape 1"/>
          <p:cNvSpPr txBox="1"/>
          <p:nvPr/>
        </p:nvSpPr>
        <p:spPr>
          <a:xfrm>
            <a:off x="624600" y="990000"/>
            <a:ext cx="2483280" cy="989640"/>
          </a:xfrm>
          <a:prstGeom prst="rect">
            <a:avLst/>
          </a:prstGeom>
          <a:noFill/>
          <a:ln>
            <a:noFill/>
          </a:ln>
        </p:spPr>
        <p:txBody>
          <a:bodyPr>
            <a:normAutofit fontScale="47500" lnSpcReduction="20000"/>
          </a:bodyPr>
          <a:lstStyle/>
          <a:p>
            <a:pPr>
              <a:lnSpc>
                <a:spcPct val="100000"/>
              </a:lnSpc>
            </a:pPr>
            <a:r>
              <a:rPr lang="cs-CZ" sz="3600" b="0" strike="noStrike" spc="-1">
                <a:solidFill>
                  <a:srgbClr val="90C226"/>
                </a:solidFill>
                <a:latin typeface="Trebuchet MS"/>
              </a:rPr>
              <a:t>Platby pro oblasti s přírodním nebo jinými zvláštními omezeními</a:t>
            </a:r>
            <a:endParaRPr lang="cs-CZ" sz="3600" b="0" strike="noStrike" spc="-1">
              <a:solidFill>
                <a:srgbClr val="000000"/>
              </a:solidFill>
              <a:latin typeface="Trebuchet MS"/>
            </a:endParaRPr>
          </a:p>
        </p:txBody>
      </p:sp>
      <p:sp>
        <p:nvSpPr>
          <p:cNvPr id="643" name="CustomShape 2"/>
          <p:cNvSpPr/>
          <p:nvPr/>
        </p:nvSpPr>
        <p:spPr>
          <a:xfrm>
            <a:off x="4284720" y="1019520"/>
            <a:ext cx="6180480" cy="5640840"/>
          </a:xfrm>
          <a:prstGeom prst="triangle">
            <a:avLst>
              <a:gd name="adj" fmla="val 0"/>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644" name="TextShape 3"/>
          <p:cNvSpPr txBox="1"/>
          <p:nvPr/>
        </p:nvSpPr>
        <p:spPr>
          <a:xfrm>
            <a:off x="397440" y="4104720"/>
            <a:ext cx="3457080" cy="2124000"/>
          </a:xfrm>
          <a:prstGeom prst="rect">
            <a:avLst/>
          </a:prstGeom>
          <a:noFill/>
          <a:ln>
            <a:noFill/>
          </a:ln>
        </p:spPr>
        <p:txBody>
          <a:bodyPr>
            <a:noAutofit/>
          </a:bodyPr>
          <a:lstStyle/>
          <a:p>
            <a:pPr marL="171360" indent="-171000">
              <a:lnSpc>
                <a:spcPct val="100000"/>
              </a:lnSpc>
              <a:buClr>
                <a:srgbClr val="90C226"/>
              </a:buClr>
              <a:buSzPct val="80000"/>
              <a:buFont typeface="Wingdings 3" charset="2"/>
              <a:buChar char=""/>
            </a:pPr>
            <a:r>
              <a:rPr lang="cs-CZ" sz="1200" b="0" strike="noStrike" spc="-1">
                <a:solidFill>
                  <a:srgbClr val="404040"/>
                </a:solidFill>
                <a:latin typeface="Trebuchet MS"/>
              </a:rPr>
              <a:t>nařízení vlády č. 43/2018 Sb.</a:t>
            </a:r>
          </a:p>
          <a:p>
            <a:pPr marL="171360" indent="-171000">
              <a:lnSpc>
                <a:spcPct val="100000"/>
              </a:lnSpc>
              <a:buClr>
                <a:srgbClr val="90C226"/>
              </a:buClr>
              <a:buSzPct val="80000"/>
              <a:buFont typeface="Wingdings 3" charset="2"/>
              <a:buChar char=""/>
            </a:pPr>
            <a:r>
              <a:rPr lang="cs-CZ" sz="1200" b="0" strike="noStrike" spc="-1">
                <a:solidFill>
                  <a:srgbClr val="404040"/>
                </a:solidFill>
                <a:latin typeface="Trebuchet MS"/>
              </a:rPr>
              <a:t>nařízení vlády č. 44/2018 Sb.</a:t>
            </a:r>
          </a:p>
        </p:txBody>
      </p:sp>
      <p:sp>
        <p:nvSpPr>
          <p:cNvPr id="5" name="object 4"/>
          <p:cNvSpPr/>
          <p:nvPr/>
        </p:nvSpPr>
        <p:spPr>
          <a:xfrm>
            <a:off x="3629931" y="55307"/>
            <a:ext cx="8341896" cy="660505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TextShape 1"/>
          <p:cNvSpPr txBox="1"/>
          <p:nvPr/>
        </p:nvSpPr>
        <p:spPr>
          <a:xfrm>
            <a:off x="3959640" y="990000"/>
            <a:ext cx="7607160" cy="629640"/>
          </a:xfrm>
          <a:prstGeom prst="rect">
            <a:avLst/>
          </a:prstGeom>
          <a:noFill/>
          <a:ln>
            <a:noFill/>
          </a:ln>
        </p:spPr>
        <p:txBody>
          <a:bodyPr anchor="b">
            <a:normAutofit lnSpcReduction="10000"/>
          </a:bodyPr>
          <a:lstStyle/>
          <a:p>
            <a:pPr>
              <a:lnSpc>
                <a:spcPct val="100000"/>
              </a:lnSpc>
            </a:pPr>
            <a:r>
              <a:rPr lang="cs-CZ" sz="3600" b="0" strike="noStrike" spc="-1" dirty="0">
                <a:solidFill>
                  <a:srgbClr val="90C226"/>
                </a:solidFill>
                <a:latin typeface="Trebuchet MS"/>
              </a:rPr>
              <a:t>NV ANC -  pro rok 2022 beze změn</a:t>
            </a:r>
            <a:endParaRPr lang="cs-CZ" sz="3600" b="0" strike="noStrike" spc="-1" dirty="0">
              <a:solidFill>
                <a:srgbClr val="000000"/>
              </a:solidFill>
              <a:latin typeface="Trebuchet MS"/>
            </a:endParaRPr>
          </a:p>
        </p:txBody>
      </p:sp>
      <p:sp>
        <p:nvSpPr>
          <p:cNvPr id="646" name="CustomShape 2"/>
          <p:cNvSpPr/>
          <p:nvPr/>
        </p:nvSpPr>
        <p:spPr>
          <a:xfrm>
            <a:off x="228600" y="228600"/>
            <a:ext cx="2917080" cy="6400440"/>
          </a:xfrm>
          <a:prstGeom prst="triangle">
            <a:avLst>
              <a:gd name="adj" fmla="val 0"/>
            </a:avLst>
          </a:prstGeom>
          <a:blipFill rotWithShape="0">
            <a:blip r:embed="rId2"/>
            <a:stretch>
              <a:fillRect t="39" b="39"/>
            </a:stretch>
          </a:blipFill>
          <a:ln>
            <a:noFill/>
          </a:ln>
        </p:spPr>
        <p:style>
          <a:lnRef idx="0">
            <a:scrgbClr r="0" g="0" b="0"/>
          </a:lnRef>
          <a:fillRef idx="0">
            <a:scrgbClr r="0" g="0" b="0"/>
          </a:fillRef>
          <a:effectRef idx="0">
            <a:scrgbClr r="0" g="0" b="0"/>
          </a:effectRef>
          <a:fontRef idx="minor"/>
        </p:style>
      </p:sp>
      <p:sp>
        <p:nvSpPr>
          <p:cNvPr id="647" name="TextShape 3"/>
          <p:cNvSpPr txBox="1"/>
          <p:nvPr/>
        </p:nvSpPr>
        <p:spPr>
          <a:xfrm>
            <a:off x="4106779" y="1704959"/>
            <a:ext cx="6099581" cy="4924081"/>
          </a:xfrm>
          <a:prstGeom prst="rect">
            <a:avLst/>
          </a:prstGeom>
          <a:noFill/>
          <a:ln>
            <a:noFill/>
          </a:ln>
        </p:spPr>
        <p:txBody>
          <a:bodyPr>
            <a:noAutofit/>
          </a:bodyPr>
          <a:lstStyle/>
          <a:p>
            <a:pPr>
              <a:lnSpc>
                <a:spcPct val="100000"/>
              </a:lnSpc>
              <a:spcBef>
                <a:spcPts val="751"/>
              </a:spcBef>
            </a:pPr>
            <a:r>
              <a:rPr lang="cs-CZ" sz="1500" b="0" strike="noStrike" spc="-1" dirty="0">
                <a:solidFill>
                  <a:srgbClr val="404040"/>
                </a:solidFill>
                <a:latin typeface="Trebuchet MS"/>
              </a:rPr>
              <a:t>Stanovuje podmínky pro oblasti ANC- H, O a S</a:t>
            </a:r>
          </a:p>
          <a:p>
            <a:pPr>
              <a:lnSpc>
                <a:spcPct val="100000"/>
              </a:lnSpc>
              <a:spcBef>
                <a:spcPts val="751"/>
              </a:spcBef>
            </a:pPr>
            <a:endParaRPr lang="cs-CZ" sz="1500" b="0" strike="noStrike" spc="-1" dirty="0">
              <a:solidFill>
                <a:srgbClr val="404040"/>
              </a:solidFill>
              <a:latin typeface="Trebuchet MS"/>
            </a:endParaRPr>
          </a:p>
          <a:p>
            <a:pPr algn="just">
              <a:lnSpc>
                <a:spcPct val="110000"/>
              </a:lnSpc>
            </a:pPr>
            <a:r>
              <a:rPr lang="cs-CZ" sz="1500" b="1" strike="noStrike" spc="-1" dirty="0">
                <a:solidFill>
                  <a:srgbClr val="3F7819"/>
                </a:solidFill>
                <a:latin typeface="Trebuchet MS"/>
              </a:rPr>
              <a:t>Podmínky pro poskytnutí platby:</a:t>
            </a:r>
            <a:endParaRPr lang="cs-CZ" sz="1500" b="0" strike="noStrike" spc="-1" dirty="0">
              <a:solidFill>
                <a:srgbClr val="404040"/>
              </a:solidFill>
              <a:latin typeface="Trebuchet MS"/>
            </a:endParaRPr>
          </a:p>
          <a:p>
            <a:pPr marL="743040" lvl="1" indent="-285480">
              <a:lnSpc>
                <a:spcPct val="100000"/>
              </a:lnSpc>
              <a:spcBef>
                <a:spcPts val="1001"/>
              </a:spcBef>
              <a:buClr>
                <a:srgbClr val="54A021"/>
              </a:buClr>
              <a:buSzPct val="80000"/>
              <a:buFont typeface="Wingdings 3" charset="2"/>
              <a:buChar char=""/>
            </a:pPr>
            <a:r>
              <a:rPr lang="cs-CZ" sz="1500" b="0" strike="noStrike" spc="-1" dirty="0">
                <a:solidFill>
                  <a:srgbClr val="404040"/>
                </a:solidFill>
                <a:latin typeface="Trebuchet MS"/>
              </a:rPr>
              <a:t>min. 1 ha </a:t>
            </a:r>
            <a:r>
              <a:rPr lang="cs-CZ" sz="1500" b="0" strike="noStrike" spc="-1" dirty="0" err="1">
                <a:solidFill>
                  <a:srgbClr val="404040"/>
                </a:solidFill>
                <a:latin typeface="Trebuchet MS"/>
              </a:rPr>
              <a:t>z.p</a:t>
            </a:r>
            <a:r>
              <a:rPr lang="cs-CZ" sz="1500" b="0" strike="noStrike" spc="-1" dirty="0">
                <a:solidFill>
                  <a:srgbClr val="404040"/>
                </a:solidFill>
                <a:latin typeface="Trebuchet MS"/>
              </a:rPr>
              <a:t>. v ANC (H + O + S)</a:t>
            </a:r>
          </a:p>
          <a:p>
            <a:pPr marL="743040" lvl="1" indent="-285480">
              <a:lnSpc>
                <a:spcPct val="100000"/>
              </a:lnSpc>
              <a:spcBef>
                <a:spcPts val="1001"/>
              </a:spcBef>
              <a:buClr>
                <a:srgbClr val="54A021"/>
              </a:buClr>
              <a:buSzPct val="80000"/>
              <a:buFont typeface="Wingdings 3" charset="2"/>
              <a:buChar char=""/>
            </a:pPr>
            <a:r>
              <a:rPr lang="cs-CZ" sz="1500" b="0" strike="noStrike" spc="-1" dirty="0">
                <a:solidFill>
                  <a:srgbClr val="404040"/>
                </a:solidFill>
                <a:latin typeface="Trebuchet MS"/>
              </a:rPr>
              <a:t>žadatel musí být zemědělským podnikatelem</a:t>
            </a:r>
          </a:p>
          <a:p>
            <a:pPr marL="743040" lvl="1" indent="-285480">
              <a:lnSpc>
                <a:spcPct val="100000"/>
              </a:lnSpc>
              <a:spcBef>
                <a:spcPts val="1001"/>
              </a:spcBef>
              <a:buClr>
                <a:srgbClr val="54A021"/>
              </a:buClr>
              <a:buSzPct val="80000"/>
              <a:buFont typeface="Wingdings 3" charset="2"/>
              <a:buChar char=""/>
            </a:pPr>
            <a:r>
              <a:rPr lang="cs-CZ" sz="1500" b="0" strike="noStrike" spc="-1" dirty="0">
                <a:solidFill>
                  <a:srgbClr val="404040"/>
                </a:solidFill>
                <a:latin typeface="Trebuchet MS"/>
              </a:rPr>
              <a:t>evidence DPB v LPIS na žadatele od podání žádosti do 30.9. daného roku</a:t>
            </a:r>
          </a:p>
          <a:p>
            <a:pPr marL="743040" lvl="1" indent="-285480">
              <a:lnSpc>
                <a:spcPct val="100000"/>
              </a:lnSpc>
              <a:spcBef>
                <a:spcPts val="1001"/>
              </a:spcBef>
              <a:buClr>
                <a:srgbClr val="54A021"/>
              </a:buClr>
              <a:buSzPct val="80000"/>
              <a:buFont typeface="Wingdings 3" charset="2"/>
              <a:buChar char=""/>
            </a:pPr>
            <a:r>
              <a:rPr lang="cs-CZ" sz="1500" b="0" strike="noStrike" spc="-1" dirty="0">
                <a:solidFill>
                  <a:srgbClr val="404040"/>
                </a:solidFill>
                <a:latin typeface="Trebuchet MS"/>
              </a:rPr>
              <a:t>splněna podmínka minimální zemědělské činnosti podle NV 50/2015 Sb.</a:t>
            </a:r>
          </a:p>
          <a:p>
            <a:pPr marL="743040" lvl="1" indent="-285480">
              <a:lnSpc>
                <a:spcPct val="100000"/>
              </a:lnSpc>
              <a:spcBef>
                <a:spcPts val="1001"/>
              </a:spcBef>
              <a:buClr>
                <a:srgbClr val="54A021"/>
              </a:buClr>
              <a:buSzPct val="80000"/>
              <a:buFont typeface="Wingdings 3" charset="2"/>
              <a:buChar char=""/>
            </a:pPr>
            <a:r>
              <a:rPr lang="cs-CZ" sz="1500" b="0" strike="noStrike" spc="-1" dirty="0">
                <a:solidFill>
                  <a:srgbClr val="404040"/>
                </a:solidFill>
                <a:latin typeface="Trebuchet MS"/>
              </a:rPr>
              <a:t>uplatňuje se </a:t>
            </a:r>
            <a:r>
              <a:rPr lang="cs-CZ" sz="1500" b="0" strike="noStrike" spc="-1" dirty="0" err="1">
                <a:solidFill>
                  <a:srgbClr val="404040"/>
                </a:solidFill>
                <a:latin typeface="Trebuchet MS"/>
              </a:rPr>
              <a:t>degresivita</a:t>
            </a:r>
            <a:r>
              <a:rPr lang="cs-CZ" sz="1500" b="0" strike="noStrike" spc="-1" dirty="0">
                <a:solidFill>
                  <a:srgbClr val="404040"/>
                </a:solidFill>
                <a:latin typeface="Trebuchet MS"/>
              </a:rPr>
              <a:t> plateb</a:t>
            </a:r>
          </a:p>
          <a:p>
            <a:endParaRPr lang="cs-CZ" sz="1500" b="0" strike="noStrike" spc="-1" dirty="0">
              <a:solidFill>
                <a:srgbClr val="404040"/>
              </a:solidFill>
              <a:latin typeface="Trebuchet MS"/>
            </a:endParaRPr>
          </a:p>
          <a:p>
            <a:pPr algn="just">
              <a:lnSpc>
                <a:spcPct val="110000"/>
              </a:lnSpc>
            </a:pPr>
            <a:r>
              <a:rPr lang="cs-CZ" sz="1500" b="1" strike="noStrike" spc="-1" dirty="0">
                <a:solidFill>
                  <a:srgbClr val="3F7819"/>
                </a:solidFill>
                <a:latin typeface="Trebuchet MS"/>
              </a:rPr>
              <a:t>Rozlišení sazeb podle faremního systému:</a:t>
            </a:r>
            <a:endParaRPr lang="cs-CZ" sz="1500" b="0" strike="noStrike" spc="-1" dirty="0">
              <a:solidFill>
                <a:srgbClr val="404040"/>
              </a:solidFill>
              <a:latin typeface="Trebuchet MS"/>
            </a:endParaRPr>
          </a:p>
          <a:p>
            <a:pPr marL="743040" lvl="1" indent="-285480">
              <a:lnSpc>
                <a:spcPct val="100000"/>
              </a:lnSpc>
              <a:spcBef>
                <a:spcPts val="1001"/>
              </a:spcBef>
              <a:buClr>
                <a:srgbClr val="54A021"/>
              </a:buClr>
              <a:buSzPct val="80000"/>
              <a:buFont typeface="Wingdings 3" charset="2"/>
              <a:buChar char=""/>
            </a:pPr>
            <a:r>
              <a:rPr lang="cs-CZ" sz="1500" b="0" strike="noStrike" spc="-1" dirty="0">
                <a:solidFill>
                  <a:srgbClr val="404040"/>
                </a:solidFill>
                <a:latin typeface="Trebuchet MS"/>
              </a:rPr>
              <a:t>Faremní systém převažující rostlinná výroba (RV)</a:t>
            </a:r>
          </a:p>
          <a:p>
            <a:pPr marL="743040" lvl="1" indent="-285480">
              <a:lnSpc>
                <a:spcPct val="100000"/>
              </a:lnSpc>
              <a:spcBef>
                <a:spcPts val="1001"/>
              </a:spcBef>
              <a:buClr>
                <a:srgbClr val="54A021"/>
              </a:buClr>
              <a:buSzPct val="80000"/>
              <a:buFont typeface="Wingdings 3" charset="2"/>
              <a:buChar char=""/>
            </a:pPr>
            <a:r>
              <a:rPr lang="cs-CZ" sz="1500" b="0" strike="noStrike" spc="-1" dirty="0">
                <a:solidFill>
                  <a:srgbClr val="404040"/>
                </a:solidFill>
                <a:latin typeface="Trebuchet MS"/>
              </a:rPr>
              <a:t>Faremní systém převažující živočišná výroba (ŽV)</a:t>
            </a:r>
          </a:p>
        </p:txBody>
      </p:sp>
      <p:sp>
        <p:nvSpPr>
          <p:cNvPr id="5" name="object 6"/>
          <p:cNvSpPr/>
          <p:nvPr/>
        </p:nvSpPr>
        <p:spPr>
          <a:xfrm>
            <a:off x="238452" y="156050"/>
            <a:ext cx="3467274" cy="647299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TextShape 1"/>
          <p:cNvSpPr txBox="1"/>
          <p:nvPr/>
        </p:nvSpPr>
        <p:spPr>
          <a:xfrm>
            <a:off x="4413600" y="131760"/>
            <a:ext cx="5569560" cy="661320"/>
          </a:xfrm>
          <a:prstGeom prst="rect">
            <a:avLst/>
          </a:prstGeom>
          <a:noFill/>
          <a:ln>
            <a:noFill/>
          </a:ln>
        </p:spPr>
        <p:txBody>
          <a:bodyPr anchor="b">
            <a:normAutofit/>
          </a:bodyPr>
          <a:lstStyle/>
          <a:p>
            <a:pPr algn="ctr">
              <a:lnSpc>
                <a:spcPct val="100000"/>
              </a:lnSpc>
            </a:pPr>
            <a:r>
              <a:rPr lang="cs-CZ" sz="2400" b="1" strike="noStrike" spc="-1">
                <a:solidFill>
                  <a:srgbClr val="90C226"/>
                </a:solidFill>
                <a:latin typeface="Trebuchet MS"/>
              </a:rPr>
              <a:t>Určení faremního systému podniku</a:t>
            </a:r>
            <a:endParaRPr lang="cs-CZ" sz="2400" b="0" strike="noStrike" spc="-1">
              <a:solidFill>
                <a:srgbClr val="000000"/>
              </a:solidFill>
              <a:latin typeface="Trebuchet MS"/>
            </a:endParaRPr>
          </a:p>
        </p:txBody>
      </p:sp>
      <p:sp>
        <p:nvSpPr>
          <p:cNvPr id="649" name="CustomShape 2"/>
          <p:cNvSpPr/>
          <p:nvPr/>
        </p:nvSpPr>
        <p:spPr>
          <a:xfrm>
            <a:off x="228600" y="228600"/>
            <a:ext cx="2917080" cy="6400440"/>
          </a:xfrm>
          <a:prstGeom prst="triangle">
            <a:avLst>
              <a:gd name="adj" fmla="val 0"/>
            </a:avLst>
          </a:prstGeom>
          <a:blipFill rotWithShape="0">
            <a:blip r:embed="rId3"/>
            <a:stretch>
              <a:fillRect l="73" r="73"/>
            </a:stretch>
          </a:blipFill>
          <a:ln>
            <a:noFill/>
          </a:ln>
        </p:spPr>
        <p:style>
          <a:lnRef idx="0">
            <a:scrgbClr r="0" g="0" b="0"/>
          </a:lnRef>
          <a:fillRef idx="0">
            <a:scrgbClr r="0" g="0" b="0"/>
          </a:fillRef>
          <a:effectRef idx="0">
            <a:scrgbClr r="0" g="0" b="0"/>
          </a:effectRef>
          <a:fontRef idx="minor"/>
        </p:style>
      </p:sp>
      <p:sp>
        <p:nvSpPr>
          <p:cNvPr id="650" name="TextShape 3"/>
          <p:cNvSpPr txBox="1"/>
          <p:nvPr/>
        </p:nvSpPr>
        <p:spPr>
          <a:xfrm>
            <a:off x="6350040" y="793080"/>
            <a:ext cx="3840120" cy="5835960"/>
          </a:xfrm>
          <a:prstGeom prst="rect">
            <a:avLst/>
          </a:prstGeom>
          <a:noFill/>
          <a:ln>
            <a:noFill/>
          </a:ln>
        </p:spPr>
        <p:txBody>
          <a:bodyPr>
            <a:noAutofit/>
          </a:bodyPr>
          <a:lstStyle/>
          <a:p>
            <a:pPr algn="just">
              <a:lnSpc>
                <a:spcPct val="120000"/>
              </a:lnSpc>
            </a:pPr>
            <a:r>
              <a:rPr lang="cs-CZ" sz="1200" b="1" strike="noStrike" spc="-1" dirty="0">
                <a:solidFill>
                  <a:srgbClr val="3F7819"/>
                </a:solidFill>
                <a:latin typeface="Trebuchet MS"/>
              </a:rPr>
              <a:t>Roční intenzita:</a:t>
            </a:r>
            <a:endParaRPr lang="cs-CZ" sz="1200" b="0" strike="noStrike" spc="-1" dirty="0">
              <a:solidFill>
                <a:srgbClr val="404040"/>
              </a:solidFill>
              <a:latin typeface="Trebuchet MS"/>
            </a:endParaRPr>
          </a:p>
          <a:p>
            <a:pPr marL="360360" lvl="1" indent="-171000">
              <a:lnSpc>
                <a:spcPct val="100000"/>
              </a:lnSpc>
              <a:spcBef>
                <a:spcPts val="1001"/>
              </a:spcBef>
              <a:buClr>
                <a:srgbClr val="90C226"/>
              </a:buClr>
              <a:buSzPct val="80000"/>
              <a:buFont typeface="Gill Sans MT"/>
              <a:buChar char="–"/>
            </a:pPr>
            <a:r>
              <a:rPr lang="cs-CZ" sz="1200" b="0" strike="noStrike" spc="-1" dirty="0">
                <a:solidFill>
                  <a:srgbClr val="404040"/>
                </a:solidFill>
                <a:latin typeface="Trebuchet MS"/>
              </a:rPr>
              <a:t>zpětně za celý předcházející kalendářní rok (pro žádosti 2020 rok 2019)</a:t>
            </a:r>
          </a:p>
          <a:p>
            <a:pPr marL="360360" lvl="1" indent="-171000">
              <a:lnSpc>
                <a:spcPct val="100000"/>
              </a:lnSpc>
              <a:spcBef>
                <a:spcPts val="1001"/>
              </a:spcBef>
              <a:buClr>
                <a:srgbClr val="90C226"/>
              </a:buClr>
              <a:buSzPct val="80000"/>
              <a:buFont typeface="Gill Sans MT"/>
              <a:buChar char="–"/>
            </a:pPr>
            <a:r>
              <a:rPr lang="cs-CZ" sz="1200" b="0" i="1" strike="noStrike" spc="-1" dirty="0">
                <a:solidFill>
                  <a:srgbClr val="404040"/>
                </a:solidFill>
                <a:latin typeface="Trebuchet MS"/>
              </a:rPr>
              <a:t>pozn.: jedná se o průměr, nemusí být splněno každý den</a:t>
            </a:r>
            <a:endParaRPr lang="cs-CZ" sz="1200" b="0" strike="noStrike" spc="-1" dirty="0">
              <a:solidFill>
                <a:srgbClr val="404040"/>
              </a:solidFill>
              <a:latin typeface="Trebuchet MS"/>
            </a:endParaRPr>
          </a:p>
          <a:p>
            <a:pPr marL="360360" lvl="1" indent="-171000">
              <a:lnSpc>
                <a:spcPct val="100000"/>
              </a:lnSpc>
              <a:spcBef>
                <a:spcPts val="1001"/>
              </a:spcBef>
              <a:buClr>
                <a:srgbClr val="90C226"/>
              </a:buClr>
              <a:buSzPct val="80000"/>
              <a:buFont typeface="Gill Sans MT"/>
              <a:buChar char="–"/>
            </a:pPr>
            <a:r>
              <a:rPr lang="cs-CZ" sz="1200" b="0" i="1" strike="noStrike" spc="-1" dirty="0">
                <a:solidFill>
                  <a:srgbClr val="404040"/>
                </a:solidFill>
                <a:latin typeface="Trebuchet MS"/>
              </a:rPr>
              <a:t>výjimka pro podnik, který nebyl evidován  k 1.1. předcházejícího roku v LPIS a zároveň ani v IZR </a:t>
            </a:r>
            <a:endParaRPr lang="cs-CZ" sz="1200" b="0" strike="noStrike" spc="-1" dirty="0">
              <a:solidFill>
                <a:srgbClr val="404040"/>
              </a:solidFill>
              <a:latin typeface="Trebuchet MS"/>
            </a:endParaRPr>
          </a:p>
          <a:p>
            <a:pPr lvl="1" indent="-285480" algn="just">
              <a:lnSpc>
                <a:spcPct val="120000"/>
              </a:lnSpc>
              <a:spcBef>
                <a:spcPts val="1001"/>
              </a:spcBef>
              <a:buClr>
                <a:srgbClr val="90C226"/>
              </a:buClr>
              <a:buSzPct val="120000"/>
              <a:buFont typeface="Wingdings 3" charset="2"/>
              <a:buChar char=""/>
            </a:pPr>
            <a:r>
              <a:rPr lang="cs-CZ" sz="1200" b="1" strike="noStrike" cap="all" spc="-1" dirty="0">
                <a:solidFill>
                  <a:srgbClr val="3F7819"/>
                </a:solidFill>
                <a:latin typeface="Trebuchet MS"/>
              </a:rPr>
              <a:t>4 měsíční intenzita: </a:t>
            </a:r>
            <a:endParaRPr lang="cs-CZ" sz="1200" b="0" strike="noStrike" spc="-1" dirty="0">
              <a:solidFill>
                <a:srgbClr val="404040"/>
              </a:solidFill>
              <a:latin typeface="Trebuchet MS"/>
            </a:endParaRPr>
          </a:p>
          <a:p>
            <a:pPr marL="360360" lvl="1" indent="-171000">
              <a:lnSpc>
                <a:spcPct val="100000"/>
              </a:lnSpc>
              <a:spcBef>
                <a:spcPts val="1001"/>
              </a:spcBef>
              <a:buClr>
                <a:srgbClr val="90C226"/>
              </a:buClr>
              <a:buSzPct val="80000"/>
              <a:buFont typeface="Gill Sans MT"/>
              <a:buChar char="–"/>
            </a:pPr>
            <a:r>
              <a:rPr lang="cs-CZ" sz="1200" b="0" strike="noStrike" spc="-1" dirty="0">
                <a:solidFill>
                  <a:srgbClr val="404040"/>
                </a:solidFill>
                <a:latin typeface="Trebuchet MS"/>
              </a:rPr>
              <a:t>každý den kontrolního období (1.6. – 30.9.) v roce podání žádosti s výjimkou </a:t>
            </a:r>
            <a:r>
              <a:rPr lang="cs-CZ" sz="1200" b="0" i="1" strike="noStrike" spc="-1" dirty="0">
                <a:solidFill>
                  <a:srgbClr val="404040"/>
                </a:solidFill>
                <a:latin typeface="Trebuchet MS"/>
              </a:rPr>
              <a:t>v rozsahu 4 dnů, kdy nemusí být splněna podmínka min. intenzity 0,3</a:t>
            </a:r>
            <a:endParaRPr lang="cs-CZ" sz="1200" b="0" strike="noStrike" spc="-1" dirty="0">
              <a:solidFill>
                <a:srgbClr val="404040"/>
              </a:solidFill>
              <a:latin typeface="Trebuchet MS"/>
            </a:endParaRPr>
          </a:p>
          <a:p>
            <a:pPr lvl="1" indent="-285480" algn="just">
              <a:lnSpc>
                <a:spcPct val="120000"/>
              </a:lnSpc>
              <a:spcBef>
                <a:spcPts val="1001"/>
              </a:spcBef>
              <a:buClr>
                <a:srgbClr val="90C226"/>
              </a:buClr>
              <a:buSzPct val="120000"/>
              <a:buFont typeface="Wingdings 3" charset="2"/>
              <a:buChar char=""/>
            </a:pPr>
            <a:r>
              <a:rPr lang="cs-CZ" sz="1200" b="1" strike="noStrike" cap="all" spc="-1" dirty="0">
                <a:solidFill>
                  <a:srgbClr val="3F7819"/>
                </a:solidFill>
                <a:latin typeface="Trebuchet MS"/>
              </a:rPr>
              <a:t>Započítávaná zvířata: </a:t>
            </a:r>
            <a:endParaRPr lang="cs-CZ" sz="1200" b="0" strike="noStrike" spc="-1" dirty="0">
              <a:solidFill>
                <a:srgbClr val="404040"/>
              </a:solidFill>
              <a:latin typeface="Trebuchet MS"/>
            </a:endParaRPr>
          </a:p>
          <a:p>
            <a:pPr marL="360360" lvl="1" indent="-171000">
              <a:lnSpc>
                <a:spcPct val="100000"/>
              </a:lnSpc>
              <a:spcBef>
                <a:spcPts val="1001"/>
              </a:spcBef>
              <a:buClr>
                <a:srgbClr val="90C226"/>
              </a:buClr>
              <a:buSzPct val="120000"/>
              <a:buFont typeface="Gill Sans MT"/>
              <a:buChar char="–"/>
            </a:pPr>
            <a:r>
              <a:rPr lang="cs-CZ" sz="1200" b="0" strike="noStrike" spc="-1" dirty="0">
                <a:solidFill>
                  <a:srgbClr val="404040"/>
                </a:solidFill>
                <a:latin typeface="Trebuchet MS"/>
              </a:rPr>
              <a:t>skot, ovce, kozy, koně (dvojí deklarace chovu koní)	</a:t>
            </a:r>
          </a:p>
          <a:p>
            <a:pPr marL="189000" lvl="1" indent="-285480">
              <a:lnSpc>
                <a:spcPct val="100000"/>
              </a:lnSpc>
              <a:spcBef>
                <a:spcPts val="1001"/>
              </a:spcBef>
              <a:buClr>
                <a:srgbClr val="90C226"/>
              </a:buClr>
              <a:buSzPct val="120000"/>
              <a:buFont typeface="Wingdings 3" charset="2"/>
              <a:buChar char=""/>
            </a:pPr>
            <a:r>
              <a:rPr lang="cs-CZ" sz="1200" b="0" i="1" strike="noStrike" spc="-1" dirty="0">
                <a:solidFill>
                  <a:srgbClr val="404040"/>
                </a:solidFill>
                <a:latin typeface="Trebuchet MS"/>
              </a:rPr>
              <a:t>Technická podpora </a:t>
            </a:r>
            <a:endParaRPr lang="cs-CZ" sz="1200" b="0" strike="noStrike" spc="-1" dirty="0">
              <a:solidFill>
                <a:srgbClr val="404040"/>
              </a:solidFill>
              <a:latin typeface="Trebuchet MS"/>
            </a:endParaRPr>
          </a:p>
          <a:p>
            <a:pPr marL="403200" lvl="1" indent="-213840">
              <a:lnSpc>
                <a:spcPct val="100000"/>
              </a:lnSpc>
              <a:spcBef>
                <a:spcPts val="1001"/>
              </a:spcBef>
              <a:buClr>
                <a:srgbClr val="90C226"/>
              </a:buClr>
              <a:buSzPct val="120000"/>
              <a:buFont typeface="Wingdings 3" charset="2"/>
              <a:buChar char=""/>
            </a:pPr>
            <a:r>
              <a:rPr lang="cs-CZ" sz="1200" b="0" i="1" strike="noStrike" spc="-1" dirty="0">
                <a:solidFill>
                  <a:srgbClr val="404040"/>
                </a:solidFill>
                <a:latin typeface="Trebuchet MS"/>
              </a:rPr>
              <a:t>v rámci předtisků vypočtena intenzita za rok 2020</a:t>
            </a:r>
            <a:endParaRPr lang="cs-CZ" sz="1200" b="0" strike="noStrike" spc="-1" dirty="0">
              <a:solidFill>
                <a:srgbClr val="404040"/>
              </a:solidFill>
              <a:latin typeface="Trebuchet MS"/>
            </a:endParaRPr>
          </a:p>
          <a:p>
            <a:pPr marL="403200" lvl="1" indent="-213840">
              <a:lnSpc>
                <a:spcPct val="100000"/>
              </a:lnSpc>
              <a:spcBef>
                <a:spcPts val="1001"/>
              </a:spcBef>
              <a:buClr>
                <a:srgbClr val="90C226"/>
              </a:buClr>
              <a:buSzPct val="120000"/>
              <a:buFont typeface="Wingdings 3" charset="2"/>
              <a:buChar char=""/>
            </a:pPr>
            <a:r>
              <a:rPr lang="cs-CZ" sz="1200" b="0" i="1" strike="noStrike" spc="-1" dirty="0">
                <a:solidFill>
                  <a:srgbClr val="404040"/>
                </a:solidFill>
                <a:latin typeface="Trebuchet MS"/>
              </a:rPr>
              <a:t>v rámci IZR simulace intenzit</a:t>
            </a:r>
            <a:endParaRPr lang="cs-CZ" sz="1200" b="0" strike="noStrike" spc="-1" dirty="0">
              <a:solidFill>
                <a:srgbClr val="404040"/>
              </a:solidFill>
              <a:latin typeface="Trebuchet MS"/>
            </a:endParaRPr>
          </a:p>
          <a:p>
            <a:pPr marL="403200" lvl="1" indent="-213840">
              <a:lnSpc>
                <a:spcPct val="100000"/>
              </a:lnSpc>
              <a:spcBef>
                <a:spcPts val="1001"/>
              </a:spcBef>
              <a:buClr>
                <a:srgbClr val="90C226"/>
              </a:buClr>
              <a:buSzPct val="120000"/>
              <a:buFont typeface="Wingdings 3" charset="2"/>
              <a:buChar char=""/>
            </a:pPr>
            <a:r>
              <a:rPr lang="cs-CZ" sz="1200" b="0" i="1" strike="noStrike" spc="-1" dirty="0">
                <a:solidFill>
                  <a:srgbClr val="404040"/>
                </a:solidFill>
                <a:latin typeface="Trebuchet MS"/>
              </a:rPr>
              <a:t>deklarace chovu koní</a:t>
            </a:r>
            <a:endParaRPr lang="cs-CZ" sz="1200" b="0" strike="noStrike" spc="-1" dirty="0">
              <a:solidFill>
                <a:srgbClr val="404040"/>
              </a:solidFill>
              <a:latin typeface="Trebuchet MS"/>
            </a:endParaRPr>
          </a:p>
        </p:txBody>
      </p:sp>
      <p:sp>
        <p:nvSpPr>
          <p:cNvPr id="651" name="TextShape 4"/>
          <p:cNvSpPr txBox="1"/>
          <p:nvPr/>
        </p:nvSpPr>
        <p:spPr>
          <a:xfrm>
            <a:off x="4119840" y="3834720"/>
            <a:ext cx="1868040" cy="1259280"/>
          </a:xfrm>
          <a:prstGeom prst="rect">
            <a:avLst/>
          </a:prstGeom>
          <a:noFill/>
          <a:ln>
            <a:noFill/>
          </a:ln>
        </p:spPr>
        <p:txBody>
          <a:bodyPr anchor="b">
            <a:noAutofit/>
          </a:bodyPr>
          <a:lstStyle/>
          <a:p>
            <a:pPr algn="ctr">
              <a:lnSpc>
                <a:spcPct val="100000"/>
              </a:lnSpc>
            </a:pPr>
            <a:r>
              <a:rPr lang="cs-CZ" sz="3000" b="1" strike="noStrike" cap="all" spc="-1">
                <a:solidFill>
                  <a:srgbClr val="3F7819"/>
                </a:solidFill>
                <a:latin typeface="Trebuchet MS"/>
              </a:rPr>
              <a:t>0,3 VDJ</a:t>
            </a:r>
            <a:endParaRPr lang="cs-CZ" sz="3000" b="0" strike="noStrike" spc="-1">
              <a:solidFill>
                <a:srgbClr val="404040"/>
              </a:solidFill>
              <a:latin typeface="Trebuchet MS"/>
            </a:endParaRPr>
          </a:p>
          <a:p>
            <a:pPr algn="ctr">
              <a:lnSpc>
                <a:spcPct val="100000"/>
              </a:lnSpc>
            </a:pPr>
            <a:r>
              <a:rPr lang="cs-CZ" sz="3000" b="1" strike="noStrike" cap="all" spc="-1">
                <a:solidFill>
                  <a:srgbClr val="3F7819"/>
                </a:solidFill>
                <a:latin typeface="Trebuchet MS"/>
              </a:rPr>
              <a:t>/ha z.p.</a:t>
            </a:r>
            <a:endParaRPr lang="cs-CZ" sz="3000" b="0" strike="noStrike" spc="-1">
              <a:solidFill>
                <a:srgbClr val="404040"/>
              </a:solidFill>
              <a:latin typeface="Trebuchet MS"/>
            </a:endParaRPr>
          </a:p>
          <a:p>
            <a:pPr>
              <a:lnSpc>
                <a:spcPct val="100000"/>
              </a:lnSpc>
            </a:pPr>
            <a:endParaRPr lang="cs-CZ" sz="3000" b="0" strike="noStrike" spc="-1">
              <a:solidFill>
                <a:srgbClr val="404040"/>
              </a:solidFill>
              <a:latin typeface="Trebuchet MS"/>
            </a:endParaRPr>
          </a:p>
          <a:p>
            <a:pPr marL="214200" indent="-213840">
              <a:lnSpc>
                <a:spcPct val="100000"/>
              </a:lnSpc>
              <a:buClr>
                <a:srgbClr val="90C226"/>
              </a:buClr>
              <a:buSzPct val="80000"/>
              <a:buFont typeface="Wingdings" charset="2"/>
              <a:buChar char=""/>
            </a:pPr>
            <a:r>
              <a:rPr lang="cs-CZ" sz="1350" b="0" strike="noStrike" spc="-1">
                <a:solidFill>
                  <a:srgbClr val="000000"/>
                </a:solidFill>
                <a:latin typeface="Trebuchet MS"/>
              </a:rPr>
              <a:t>Převažující </a:t>
            </a:r>
            <a:r>
              <a:rPr lang="cs-CZ" sz="1350" b="1" strike="noStrike" spc="-1">
                <a:solidFill>
                  <a:srgbClr val="000000"/>
                </a:solidFill>
                <a:latin typeface="Trebuchet MS"/>
              </a:rPr>
              <a:t>živočišná </a:t>
            </a:r>
            <a:r>
              <a:rPr lang="cs-CZ" sz="1350" b="0" strike="noStrike" spc="-1">
                <a:solidFill>
                  <a:srgbClr val="000000"/>
                </a:solidFill>
                <a:latin typeface="Trebuchet MS"/>
              </a:rPr>
              <a:t>výroba,  pokud rovno nebo více</a:t>
            </a:r>
            <a:endParaRPr lang="cs-CZ" sz="1350" b="0" strike="noStrike" spc="-1">
              <a:solidFill>
                <a:srgbClr val="404040"/>
              </a:solidFill>
              <a:latin typeface="Trebuchet MS"/>
            </a:endParaRPr>
          </a:p>
          <a:p>
            <a:pPr>
              <a:lnSpc>
                <a:spcPct val="100000"/>
              </a:lnSpc>
            </a:pPr>
            <a:endParaRPr lang="cs-CZ" sz="1350" b="0" strike="noStrike" spc="-1">
              <a:solidFill>
                <a:srgbClr val="404040"/>
              </a:solidFill>
              <a:latin typeface="Trebuchet MS"/>
            </a:endParaRPr>
          </a:p>
          <a:p>
            <a:pPr marL="214200" indent="-213840">
              <a:lnSpc>
                <a:spcPct val="100000"/>
              </a:lnSpc>
              <a:buClr>
                <a:srgbClr val="90C226"/>
              </a:buClr>
              <a:buSzPct val="80000"/>
              <a:buFont typeface="Wingdings" charset="2"/>
              <a:buChar char=""/>
            </a:pPr>
            <a:r>
              <a:rPr lang="cs-CZ" sz="1350" b="0" strike="noStrike" spc="-1">
                <a:solidFill>
                  <a:srgbClr val="000000"/>
                </a:solidFill>
                <a:latin typeface="Trebuchet MS"/>
              </a:rPr>
              <a:t>Převažující </a:t>
            </a:r>
            <a:r>
              <a:rPr lang="cs-CZ" sz="1350" b="1" strike="noStrike" spc="-1">
                <a:solidFill>
                  <a:srgbClr val="000000"/>
                </a:solidFill>
                <a:latin typeface="Trebuchet MS"/>
              </a:rPr>
              <a:t>rostlinná </a:t>
            </a:r>
            <a:r>
              <a:rPr lang="cs-CZ" sz="1350" b="0" strike="noStrike" spc="-1">
                <a:solidFill>
                  <a:srgbClr val="000000"/>
                </a:solidFill>
                <a:latin typeface="Trebuchet MS"/>
              </a:rPr>
              <a:t>výroba, pokud méně</a:t>
            </a:r>
            <a:endParaRPr lang="cs-CZ" sz="1350" b="0" strike="noStrike" spc="-1">
              <a:solidFill>
                <a:srgbClr val="404040"/>
              </a:solidFill>
              <a:latin typeface="Trebuchet MS"/>
            </a:endParaRPr>
          </a:p>
        </p:txBody>
      </p:sp>
      <p:sp>
        <p:nvSpPr>
          <p:cNvPr id="6" name="object 6"/>
          <p:cNvSpPr/>
          <p:nvPr/>
        </p:nvSpPr>
        <p:spPr>
          <a:xfrm>
            <a:off x="0" y="0"/>
            <a:ext cx="3684240" cy="662904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TextShape 1"/>
          <p:cNvSpPr txBox="1"/>
          <p:nvPr/>
        </p:nvSpPr>
        <p:spPr>
          <a:xfrm>
            <a:off x="3959640" y="990000"/>
            <a:ext cx="7607160" cy="629640"/>
          </a:xfrm>
          <a:prstGeom prst="rect">
            <a:avLst/>
          </a:prstGeom>
          <a:noFill/>
          <a:ln>
            <a:noFill/>
          </a:ln>
        </p:spPr>
        <p:txBody>
          <a:bodyPr anchor="b">
            <a:normAutofit lnSpcReduction="10000"/>
          </a:bodyPr>
          <a:lstStyle/>
          <a:p>
            <a:pPr>
              <a:lnSpc>
                <a:spcPct val="100000"/>
              </a:lnSpc>
            </a:pPr>
            <a:r>
              <a:rPr lang="cs-CZ" sz="3600" b="0" strike="noStrike" spc="-1">
                <a:solidFill>
                  <a:srgbClr val="90C226"/>
                </a:solidFill>
                <a:latin typeface="Trebuchet MS"/>
              </a:rPr>
              <a:t>NV ANC / NV </a:t>
            </a:r>
            <a:r>
              <a:rPr lang="cs-CZ" sz="1050" b="0" strike="noStrike" spc="-1">
                <a:solidFill>
                  <a:srgbClr val="90C226"/>
                </a:solidFill>
                <a:latin typeface="Trebuchet MS"/>
              </a:rPr>
              <a:t>ex</a:t>
            </a:r>
            <a:r>
              <a:rPr lang="cs-CZ" sz="3600" b="0" strike="noStrike" spc="-1">
                <a:solidFill>
                  <a:srgbClr val="90C226"/>
                </a:solidFill>
                <a:latin typeface="Trebuchet MS"/>
              </a:rPr>
              <a:t>LFA</a:t>
            </a:r>
            <a:endParaRPr lang="cs-CZ" sz="3600" b="0" strike="noStrike" spc="-1">
              <a:solidFill>
                <a:srgbClr val="000000"/>
              </a:solidFill>
              <a:latin typeface="Trebuchet MS"/>
            </a:endParaRPr>
          </a:p>
        </p:txBody>
      </p:sp>
      <p:sp>
        <p:nvSpPr>
          <p:cNvPr id="667" name="CustomShape 2"/>
          <p:cNvSpPr/>
          <p:nvPr/>
        </p:nvSpPr>
        <p:spPr>
          <a:xfrm>
            <a:off x="228600" y="228600"/>
            <a:ext cx="2917080" cy="6400440"/>
          </a:xfrm>
          <a:prstGeom prst="triangle">
            <a:avLst>
              <a:gd name="adj" fmla="val 0"/>
            </a:avLst>
          </a:prstGeom>
          <a:blipFill rotWithShape="0">
            <a:blip r:embed="rId2"/>
            <a:stretch>
              <a:fillRect t="39" b="39"/>
            </a:stretch>
          </a:blipFill>
          <a:ln>
            <a:noFill/>
          </a:ln>
        </p:spPr>
        <p:style>
          <a:lnRef idx="0">
            <a:scrgbClr r="0" g="0" b="0"/>
          </a:lnRef>
          <a:fillRef idx="0">
            <a:scrgbClr r="0" g="0" b="0"/>
          </a:fillRef>
          <a:effectRef idx="0">
            <a:scrgbClr r="0" g="0" b="0"/>
          </a:effectRef>
          <a:fontRef idx="minor"/>
        </p:style>
      </p:sp>
      <p:sp>
        <p:nvSpPr>
          <p:cNvPr id="668" name="TextShape 3"/>
          <p:cNvSpPr txBox="1"/>
          <p:nvPr/>
        </p:nvSpPr>
        <p:spPr>
          <a:xfrm>
            <a:off x="4500720" y="1704960"/>
            <a:ext cx="5705640" cy="3619080"/>
          </a:xfrm>
          <a:prstGeom prst="rect">
            <a:avLst/>
          </a:prstGeom>
          <a:noFill/>
          <a:ln>
            <a:noFill/>
          </a:ln>
        </p:spPr>
        <p:txBody>
          <a:bodyPr>
            <a:noAutofit/>
          </a:bodyPr>
          <a:lstStyle/>
          <a:p>
            <a:pPr>
              <a:lnSpc>
                <a:spcPct val="100000"/>
              </a:lnSpc>
              <a:spcBef>
                <a:spcPts val="751"/>
              </a:spcBef>
            </a:pPr>
            <a:endParaRPr lang="cs-CZ" sz="1800" b="0" strike="noStrike" spc="-1">
              <a:solidFill>
                <a:srgbClr val="404040"/>
              </a:solidFill>
              <a:latin typeface="Trebuchet MS"/>
            </a:endParaRPr>
          </a:p>
          <a:p>
            <a:pPr algn="just">
              <a:lnSpc>
                <a:spcPct val="110000"/>
              </a:lnSpc>
            </a:pPr>
            <a:r>
              <a:rPr lang="cs-CZ" sz="1500" b="1" strike="noStrike" spc="-1">
                <a:solidFill>
                  <a:srgbClr val="3F7819"/>
                </a:solidFill>
                <a:latin typeface="Trebuchet MS"/>
              </a:rPr>
              <a:t>degresivita plateb ANC / exLFA:</a:t>
            </a:r>
            <a:endParaRPr lang="cs-CZ" sz="1500" b="0" strike="noStrike" spc="-1">
              <a:solidFill>
                <a:srgbClr val="404040"/>
              </a:solidFill>
              <a:latin typeface="Trebuchet MS"/>
            </a:endParaRPr>
          </a:p>
          <a:p>
            <a:pPr marL="403200" lvl="1" indent="-213840">
              <a:lnSpc>
                <a:spcPct val="100000"/>
              </a:lnSpc>
              <a:spcBef>
                <a:spcPts val="1001"/>
              </a:spcBef>
              <a:buClr>
                <a:srgbClr val="54A021"/>
              </a:buClr>
              <a:buSzPct val="80000"/>
              <a:buFont typeface="Gill Sans MT"/>
              <a:buChar char="–"/>
            </a:pPr>
            <a:r>
              <a:rPr lang="cs-CZ" sz="1350" b="0" strike="noStrike" spc="-1">
                <a:solidFill>
                  <a:srgbClr val="404040"/>
                </a:solidFill>
                <a:latin typeface="Trebuchet MS"/>
              </a:rPr>
              <a:t>Výměra z.p. do 300 ha – plná výše platby.</a:t>
            </a:r>
          </a:p>
          <a:p>
            <a:pPr marL="403200" lvl="1" indent="-213840">
              <a:lnSpc>
                <a:spcPct val="100000"/>
              </a:lnSpc>
              <a:spcBef>
                <a:spcPts val="1001"/>
              </a:spcBef>
              <a:buClr>
                <a:srgbClr val="54A021"/>
              </a:buClr>
              <a:buSzPct val="80000"/>
              <a:buFont typeface="Gill Sans MT"/>
              <a:buChar char="–"/>
            </a:pPr>
            <a:r>
              <a:rPr lang="cs-CZ" sz="1350" b="0" strike="noStrike" spc="-1">
                <a:solidFill>
                  <a:srgbClr val="404040"/>
                </a:solidFill>
                <a:latin typeface="Trebuchet MS"/>
              </a:rPr>
              <a:t>Výměra z.p. nad 300 ha do 500 ha – platba snížená o 10 %.</a:t>
            </a:r>
          </a:p>
          <a:p>
            <a:pPr marL="403200" lvl="1" indent="-213840">
              <a:lnSpc>
                <a:spcPct val="100000"/>
              </a:lnSpc>
              <a:spcBef>
                <a:spcPts val="1001"/>
              </a:spcBef>
              <a:buClr>
                <a:srgbClr val="54A021"/>
              </a:buClr>
              <a:buSzPct val="80000"/>
              <a:buFont typeface="Gill Sans MT"/>
              <a:buChar char="–"/>
            </a:pPr>
            <a:r>
              <a:rPr lang="cs-CZ" sz="1350" b="0" strike="noStrike" spc="-1">
                <a:solidFill>
                  <a:srgbClr val="404040"/>
                </a:solidFill>
                <a:latin typeface="Trebuchet MS"/>
              </a:rPr>
              <a:t>Výměra z.p. nad 500 ha do 900 ha – platba snížená o 18 %.</a:t>
            </a:r>
          </a:p>
          <a:p>
            <a:pPr marL="403200" lvl="1" indent="-213840">
              <a:lnSpc>
                <a:spcPct val="100000"/>
              </a:lnSpc>
              <a:spcBef>
                <a:spcPts val="1001"/>
              </a:spcBef>
              <a:buClr>
                <a:srgbClr val="54A021"/>
              </a:buClr>
              <a:buSzPct val="80000"/>
              <a:buFont typeface="Gill Sans MT"/>
              <a:buChar char="–"/>
            </a:pPr>
            <a:r>
              <a:rPr lang="cs-CZ" sz="1350" b="0" strike="noStrike" spc="-1">
                <a:solidFill>
                  <a:srgbClr val="404040"/>
                </a:solidFill>
                <a:latin typeface="Trebuchet MS"/>
              </a:rPr>
              <a:t>Výměra z.p. nad 900 ha do 1800 ha – platba snížená o 22 %.</a:t>
            </a:r>
          </a:p>
          <a:p>
            <a:pPr marL="403200" lvl="1" indent="-213840">
              <a:lnSpc>
                <a:spcPct val="100000"/>
              </a:lnSpc>
              <a:spcBef>
                <a:spcPts val="1001"/>
              </a:spcBef>
              <a:buClr>
                <a:srgbClr val="54A021"/>
              </a:buClr>
              <a:buSzPct val="80000"/>
              <a:buFont typeface="Gill Sans MT"/>
              <a:buChar char="–"/>
            </a:pPr>
            <a:r>
              <a:rPr lang="cs-CZ" sz="1350" b="0" strike="noStrike" spc="-1">
                <a:solidFill>
                  <a:srgbClr val="404040"/>
                </a:solidFill>
                <a:latin typeface="Trebuchet MS"/>
              </a:rPr>
              <a:t>Výměra z.p. nad 1800 ha do 2500 ha – platba snížená o 27 %.</a:t>
            </a:r>
          </a:p>
          <a:p>
            <a:pPr marL="403200" lvl="1" indent="-213840">
              <a:lnSpc>
                <a:spcPct val="100000"/>
              </a:lnSpc>
              <a:spcBef>
                <a:spcPts val="1001"/>
              </a:spcBef>
              <a:buClr>
                <a:srgbClr val="54A021"/>
              </a:buClr>
              <a:buSzPct val="80000"/>
              <a:buFont typeface="Gill Sans MT"/>
              <a:buChar char="–"/>
            </a:pPr>
            <a:r>
              <a:rPr lang="cs-CZ" sz="1350" b="0" strike="noStrike" spc="-1">
                <a:solidFill>
                  <a:srgbClr val="404040"/>
                </a:solidFill>
                <a:latin typeface="Trebuchet MS"/>
              </a:rPr>
              <a:t>Výměra z.p. nad 2500 ha – platba snížená o 30 %.</a:t>
            </a:r>
          </a:p>
          <a:p>
            <a:pPr marL="189000">
              <a:lnSpc>
                <a:spcPct val="100000"/>
              </a:lnSpc>
              <a:spcBef>
                <a:spcPts val="1001"/>
              </a:spcBef>
            </a:pPr>
            <a:endParaRPr lang="cs-CZ" sz="1350" b="0" strike="noStrike" spc="-1">
              <a:solidFill>
                <a:srgbClr val="404040"/>
              </a:solidFill>
              <a:latin typeface="Trebuchet MS"/>
            </a:endParaRPr>
          </a:p>
          <a:p>
            <a:pPr marL="189000">
              <a:lnSpc>
                <a:spcPct val="100000"/>
              </a:lnSpc>
              <a:spcBef>
                <a:spcPts val="1001"/>
              </a:spcBef>
            </a:pPr>
            <a:r>
              <a:rPr lang="cs-CZ" sz="1350" b="0" i="1" strike="noStrike" spc="-1">
                <a:solidFill>
                  <a:srgbClr val="404040"/>
                </a:solidFill>
                <a:latin typeface="Trebuchet MS"/>
              </a:rPr>
              <a:t>Pozn.: degresivita se uplatňuje zvlášť na výměru v ANC oblastech a zvlášť na výměru v oblastech exLFA. </a:t>
            </a:r>
            <a:endParaRPr lang="cs-CZ" sz="1350" b="0" strike="noStrike" spc="-1">
              <a:solidFill>
                <a:srgbClr val="404040"/>
              </a:solidFill>
              <a:latin typeface="Trebuchet MS"/>
            </a:endParaRPr>
          </a:p>
        </p:txBody>
      </p:sp>
      <p:sp>
        <p:nvSpPr>
          <p:cNvPr id="5" name="object 5"/>
          <p:cNvSpPr/>
          <p:nvPr/>
        </p:nvSpPr>
        <p:spPr>
          <a:xfrm>
            <a:off x="228600" y="0"/>
            <a:ext cx="3092116" cy="662904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08E53FB-F5B6-49C7-A8A9-7645DFEDB3D6}"/>
              </a:ext>
            </a:extLst>
          </p:cNvPr>
          <p:cNvSpPr>
            <a:spLocks noGrp="1"/>
          </p:cNvSpPr>
          <p:nvPr>
            <p:ph type="title"/>
          </p:nvPr>
        </p:nvSpPr>
        <p:spPr>
          <a:xfrm>
            <a:off x="1143000" y="609600"/>
            <a:ext cx="9875520" cy="622852"/>
          </a:xfrm>
        </p:spPr>
        <p:txBody>
          <a:bodyPr>
            <a:normAutofit/>
          </a:bodyPr>
          <a:lstStyle/>
          <a:p>
            <a:r>
              <a:rPr lang="cs-CZ" sz="3200" b="1" dirty="0">
                <a:solidFill>
                  <a:srgbClr val="92D050"/>
                </a:solidFill>
              </a:rPr>
              <a:t>Jednotná žádost 2022 – DZES 5g – úprava od roku 2021</a:t>
            </a:r>
            <a:endParaRPr lang="cs-CZ" sz="3200" dirty="0"/>
          </a:p>
        </p:txBody>
      </p:sp>
      <p:sp>
        <p:nvSpPr>
          <p:cNvPr id="3" name="Zástupný obsah 2">
            <a:extLst>
              <a:ext uri="{FF2B5EF4-FFF2-40B4-BE49-F238E27FC236}">
                <a16:creationId xmlns:a16="http://schemas.microsoft.com/office/drawing/2014/main" xmlns="" id="{32C58A3C-213E-4F72-BA60-74CBEDA8D02E}"/>
              </a:ext>
            </a:extLst>
          </p:cNvPr>
          <p:cNvSpPr>
            <a:spLocks noGrp="1"/>
          </p:cNvSpPr>
          <p:nvPr>
            <p:ph idx="1"/>
          </p:nvPr>
        </p:nvSpPr>
        <p:spPr/>
        <p:txBody>
          <a:bodyPr/>
          <a:lstStyle/>
          <a:p>
            <a:pPr algn="just"/>
            <a:endParaRPr lang="cs-CZ" sz="2400" b="1" dirty="0">
              <a:solidFill>
                <a:schemeClr val="tx1"/>
              </a:solidFill>
              <a:latin typeface="Arial" panose="020B0604020202020204" pitchFamily="34" charset="0"/>
              <a:cs typeface="Arial" panose="020B0604020202020204" pitchFamily="34" charset="0"/>
            </a:endParaRPr>
          </a:p>
          <a:p>
            <a:pPr algn="just"/>
            <a:r>
              <a:rPr lang="cs-CZ" sz="2400" b="1" dirty="0">
                <a:solidFill>
                  <a:schemeClr val="tx1"/>
                </a:solidFill>
                <a:latin typeface="Arial" panose="020B0604020202020204" pitchFamily="34" charset="0"/>
                <a:cs typeface="Arial" panose="020B0604020202020204" pitchFamily="34" charset="0"/>
              </a:rPr>
              <a:t>Pěstuje-li žadatel </a:t>
            </a:r>
            <a:r>
              <a:rPr lang="cs-CZ" sz="2400" dirty="0">
                <a:solidFill>
                  <a:schemeClr val="tx1"/>
                </a:solidFill>
                <a:latin typeface="Arial" panose="020B0604020202020204" pitchFamily="34" charset="0"/>
                <a:cs typeface="Arial" panose="020B0604020202020204" pitchFamily="34" charset="0"/>
              </a:rPr>
              <a:t>souvislou plochu jedné </a:t>
            </a:r>
            <a:r>
              <a:rPr lang="cs-CZ" sz="2400" b="1" dirty="0">
                <a:solidFill>
                  <a:schemeClr val="tx1"/>
                </a:solidFill>
                <a:latin typeface="Arial" panose="020B0604020202020204" pitchFamily="34" charset="0"/>
                <a:cs typeface="Arial" panose="020B0604020202020204" pitchFamily="34" charset="0"/>
              </a:rPr>
              <a:t>plodiny na výměře větší než 30 ha, ale současně menší než 33 ha, </a:t>
            </a:r>
            <a:r>
              <a:rPr lang="cs-CZ" sz="2400" dirty="0">
                <a:solidFill>
                  <a:schemeClr val="tx1"/>
                </a:solidFill>
                <a:latin typeface="Arial" panose="020B0604020202020204" pitchFamily="34" charset="0"/>
                <a:cs typeface="Arial" panose="020B0604020202020204" pitchFamily="34" charset="0"/>
              </a:rPr>
              <a:t>jedná se o porušení podmínky DZES 5g, která bude zaznamenána v případě nálezu z kontroly na místě v kontrolním protokolu. </a:t>
            </a:r>
          </a:p>
          <a:p>
            <a:pPr algn="just"/>
            <a:r>
              <a:rPr lang="cs-CZ" sz="2400" dirty="0">
                <a:solidFill>
                  <a:schemeClr val="tx1"/>
                </a:solidFill>
                <a:latin typeface="Arial" panose="020B0604020202020204" pitchFamily="34" charset="0"/>
                <a:cs typeface="Arial" panose="020B0604020202020204" pitchFamily="34" charset="0"/>
              </a:rPr>
              <a:t>V případě výše uvedeného porušení ale není žadatel sankcionován snížením dotace za porušení podmínky CC a to dle </a:t>
            </a:r>
            <a:r>
              <a:rPr lang="cs-CZ" sz="2400" dirty="0" err="1">
                <a:solidFill>
                  <a:schemeClr val="tx1"/>
                </a:solidFill>
                <a:latin typeface="Arial" panose="020B0604020202020204" pitchFamily="34" charset="0"/>
                <a:cs typeface="Arial" panose="020B0604020202020204" pitchFamily="34" charset="0"/>
              </a:rPr>
              <a:t>nař</a:t>
            </a:r>
            <a:r>
              <a:rPr lang="cs-CZ" sz="2400" dirty="0">
                <a:solidFill>
                  <a:schemeClr val="tx1"/>
                </a:solidFill>
                <a:latin typeface="Arial" panose="020B0604020202020204" pitchFamily="34" charset="0"/>
                <a:cs typeface="Arial" panose="020B0604020202020204" pitchFamily="34" charset="0"/>
              </a:rPr>
              <a:t>. 48/2017 Sb., ve znění pozdějších předpisů.</a:t>
            </a:r>
          </a:p>
          <a:p>
            <a:endParaRPr lang="cs-CZ" dirty="0"/>
          </a:p>
        </p:txBody>
      </p:sp>
    </p:spTree>
    <p:extLst>
      <p:ext uri="{BB962C8B-B14F-4D97-AF65-F5344CB8AC3E}">
        <p14:creationId xmlns:p14="http://schemas.microsoft.com/office/powerpoint/2010/main" val="13983581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BA507BE-BE83-4E4F-A52B-ADE4112C3089}"/>
              </a:ext>
            </a:extLst>
          </p:cNvPr>
          <p:cNvSpPr>
            <a:spLocks noGrp="1"/>
          </p:cNvSpPr>
          <p:nvPr>
            <p:ph type="title"/>
          </p:nvPr>
        </p:nvSpPr>
        <p:spPr>
          <a:xfrm>
            <a:off x="1143000" y="609600"/>
            <a:ext cx="9875520" cy="549897"/>
          </a:xfrm>
        </p:spPr>
        <p:txBody>
          <a:bodyPr>
            <a:noAutofit/>
          </a:bodyPr>
          <a:lstStyle/>
          <a:p>
            <a:pPr algn="ctr"/>
            <a:r>
              <a:rPr lang="cs-CZ" sz="3600" dirty="0"/>
              <a:t>NV pro přechodně podporované oblasti</a:t>
            </a:r>
          </a:p>
        </p:txBody>
      </p:sp>
      <p:sp>
        <p:nvSpPr>
          <p:cNvPr id="3" name="Zástupný obsah 2">
            <a:extLst>
              <a:ext uri="{FF2B5EF4-FFF2-40B4-BE49-F238E27FC236}">
                <a16:creationId xmlns:a16="http://schemas.microsoft.com/office/drawing/2014/main" xmlns="" id="{5E5BF17F-2DDC-4D9A-9453-C158231ECB30}"/>
              </a:ext>
            </a:extLst>
          </p:cNvPr>
          <p:cNvSpPr>
            <a:spLocks noGrp="1"/>
          </p:cNvSpPr>
          <p:nvPr>
            <p:ph idx="1"/>
          </p:nvPr>
        </p:nvSpPr>
        <p:spPr>
          <a:xfrm>
            <a:off x="1143000" y="1564849"/>
            <a:ext cx="9872871" cy="4531151"/>
          </a:xfrm>
        </p:spPr>
        <p:txBody>
          <a:bodyPr/>
          <a:lstStyle/>
          <a:p>
            <a:pPr marL="45720" indent="0">
              <a:buNone/>
            </a:pPr>
            <a:endParaRPr lang="cs-CZ" dirty="0"/>
          </a:p>
          <a:p>
            <a:pPr marL="45720" indent="0">
              <a:buNone/>
            </a:pPr>
            <a:r>
              <a:rPr lang="cs-CZ" dirty="0">
                <a:solidFill>
                  <a:schemeClr val="tx1"/>
                </a:solidFill>
              </a:rPr>
              <a:t>Oblasti, které v období 2015 – 2017 byly zařazeny c oblastech LFA – OA nebo OB a nesplnily kritéria pro zařazení do ANC os roku 2018</a:t>
            </a:r>
          </a:p>
          <a:p>
            <a:pPr marL="45720" indent="0">
              <a:buNone/>
            </a:pPr>
            <a:endParaRPr lang="cs-CZ" dirty="0">
              <a:solidFill>
                <a:schemeClr val="tx1"/>
              </a:solidFill>
            </a:endParaRPr>
          </a:p>
          <a:p>
            <a:pPr marL="45720" indent="0">
              <a:buNone/>
            </a:pPr>
            <a:r>
              <a:rPr lang="cs-CZ" dirty="0">
                <a:solidFill>
                  <a:schemeClr val="tx1"/>
                </a:solidFill>
              </a:rPr>
              <a:t>Platba byla poskytována pouze v letech 2018 – 2021</a:t>
            </a:r>
          </a:p>
          <a:p>
            <a:pPr marL="45720" indent="0">
              <a:buNone/>
            </a:pPr>
            <a:endParaRPr lang="cs-CZ" dirty="0"/>
          </a:p>
          <a:p>
            <a:pPr marL="45720" indent="0">
              <a:buNone/>
            </a:pPr>
            <a:r>
              <a:rPr lang="cs-CZ" b="1" dirty="0">
                <a:solidFill>
                  <a:schemeClr val="accent3"/>
                </a:solidFill>
              </a:rPr>
              <a:t>Od roku 2022 není možné podat žádost o dotaci podle NV 44/2018 Sb</a:t>
            </a:r>
            <a:r>
              <a:rPr lang="cs-CZ" dirty="0"/>
              <a:t>.</a:t>
            </a:r>
          </a:p>
        </p:txBody>
      </p:sp>
    </p:spTree>
    <p:extLst>
      <p:ext uri="{BB962C8B-B14F-4D97-AF65-F5344CB8AC3E}">
        <p14:creationId xmlns:p14="http://schemas.microsoft.com/office/powerpoint/2010/main" val="2074734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TextShape 1"/>
          <p:cNvSpPr txBox="1"/>
          <p:nvPr/>
        </p:nvSpPr>
        <p:spPr>
          <a:xfrm>
            <a:off x="624600" y="990000"/>
            <a:ext cx="2483280" cy="989640"/>
          </a:xfrm>
          <a:prstGeom prst="rect">
            <a:avLst/>
          </a:prstGeom>
          <a:noFill/>
          <a:ln>
            <a:noFill/>
          </a:ln>
        </p:spPr>
        <p:txBody>
          <a:bodyPr>
            <a:normAutofit fontScale="63500" lnSpcReduction="20000"/>
          </a:bodyPr>
          <a:lstStyle/>
          <a:p>
            <a:pPr>
              <a:lnSpc>
                <a:spcPct val="100000"/>
              </a:lnSpc>
            </a:pPr>
            <a:r>
              <a:rPr lang="cs-CZ" sz="3600" b="0" strike="noStrike" spc="-1">
                <a:solidFill>
                  <a:srgbClr val="90C226"/>
                </a:solidFill>
                <a:latin typeface="Trebuchet MS"/>
              </a:rPr>
              <a:t>Dobré životní podmínky zvířat</a:t>
            </a:r>
            <a:endParaRPr lang="cs-CZ" sz="3600" b="0" strike="noStrike" spc="-1">
              <a:solidFill>
                <a:srgbClr val="000000"/>
              </a:solidFill>
              <a:latin typeface="Trebuchet MS"/>
            </a:endParaRPr>
          </a:p>
        </p:txBody>
      </p:sp>
      <p:sp>
        <p:nvSpPr>
          <p:cNvPr id="670" name="CustomShape 2"/>
          <p:cNvSpPr/>
          <p:nvPr/>
        </p:nvSpPr>
        <p:spPr>
          <a:xfrm>
            <a:off x="4248720" y="983520"/>
            <a:ext cx="6072120" cy="5666040"/>
          </a:xfrm>
          <a:prstGeom prst="triangle">
            <a:avLst>
              <a:gd name="adj" fmla="val 0"/>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671" name="TextShape 3"/>
          <p:cNvSpPr txBox="1"/>
          <p:nvPr/>
        </p:nvSpPr>
        <p:spPr>
          <a:xfrm>
            <a:off x="455400" y="3359520"/>
            <a:ext cx="2483280" cy="3088080"/>
          </a:xfrm>
          <a:prstGeom prst="rect">
            <a:avLst/>
          </a:prstGeom>
          <a:noFill/>
          <a:ln>
            <a:noFill/>
          </a:ln>
        </p:spPr>
        <p:txBody>
          <a:bodyPr>
            <a:noAutofit/>
          </a:bodyPr>
          <a:lstStyle/>
          <a:p>
            <a:pPr marL="171360" indent="-171000">
              <a:lnSpc>
                <a:spcPct val="100000"/>
              </a:lnSpc>
              <a:buClr>
                <a:srgbClr val="90C226"/>
              </a:buClr>
              <a:buSzPct val="80000"/>
              <a:buFont typeface="Wingdings 3" charset="2"/>
              <a:buChar char=""/>
            </a:pPr>
            <a:r>
              <a:rPr lang="cs-CZ" sz="1600" b="0" strike="noStrike" spc="-1" dirty="0">
                <a:solidFill>
                  <a:srgbClr val="404040"/>
                </a:solidFill>
                <a:latin typeface="Trebuchet MS"/>
              </a:rPr>
              <a:t>nařízení vlády č. 74/2015 Sb. + navazující NV</a:t>
            </a:r>
          </a:p>
          <a:p>
            <a:pPr>
              <a:lnSpc>
                <a:spcPct val="100000"/>
              </a:lnSpc>
            </a:pPr>
            <a:endParaRPr lang="cs-CZ" sz="1600" b="0" strike="noStrike" spc="-1" dirty="0">
              <a:solidFill>
                <a:srgbClr val="404040"/>
              </a:solidFill>
              <a:latin typeface="Trebuchet MS"/>
            </a:endParaRPr>
          </a:p>
          <a:p>
            <a:pPr>
              <a:lnSpc>
                <a:spcPct val="100000"/>
              </a:lnSpc>
            </a:pPr>
            <a:endParaRPr lang="cs-CZ" sz="1600" b="0" strike="noStrike" spc="-1" dirty="0">
              <a:solidFill>
                <a:srgbClr val="404040"/>
              </a:solidFill>
              <a:latin typeface="Trebuchet MS"/>
            </a:endParaRPr>
          </a:p>
        </p:txBody>
      </p:sp>
      <p:sp>
        <p:nvSpPr>
          <p:cNvPr id="5" name="object 5"/>
          <p:cNvSpPr/>
          <p:nvPr/>
        </p:nvSpPr>
        <p:spPr>
          <a:xfrm>
            <a:off x="4074693" y="673767"/>
            <a:ext cx="6246147" cy="597579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E334530-30B2-4065-9DF8-F44CB0B09A66}"/>
              </a:ext>
            </a:extLst>
          </p:cNvPr>
          <p:cNvSpPr>
            <a:spLocks noGrp="1"/>
          </p:cNvSpPr>
          <p:nvPr>
            <p:ph type="title"/>
          </p:nvPr>
        </p:nvSpPr>
        <p:spPr>
          <a:xfrm>
            <a:off x="1143000" y="218662"/>
            <a:ext cx="9875520" cy="795130"/>
          </a:xfrm>
        </p:spPr>
        <p:txBody>
          <a:bodyPr>
            <a:normAutofit/>
          </a:bodyPr>
          <a:lstStyle/>
          <a:p>
            <a:pPr algn="ctr"/>
            <a:r>
              <a:rPr lang="cs-CZ" sz="3600" b="1" dirty="0"/>
              <a:t>Opatření Dobré životní podmínky zvířat</a:t>
            </a:r>
          </a:p>
        </p:txBody>
      </p:sp>
      <p:sp>
        <p:nvSpPr>
          <p:cNvPr id="3" name="Zástupný obsah 2">
            <a:extLst>
              <a:ext uri="{FF2B5EF4-FFF2-40B4-BE49-F238E27FC236}">
                <a16:creationId xmlns:a16="http://schemas.microsoft.com/office/drawing/2014/main" xmlns="" id="{9AD4E9A7-3C63-449F-9948-01DF5309EEE0}"/>
              </a:ext>
            </a:extLst>
          </p:cNvPr>
          <p:cNvSpPr>
            <a:spLocks noGrp="1"/>
          </p:cNvSpPr>
          <p:nvPr>
            <p:ph idx="1"/>
          </p:nvPr>
        </p:nvSpPr>
        <p:spPr>
          <a:xfrm>
            <a:off x="1143000" y="1351722"/>
            <a:ext cx="9872871" cy="4744278"/>
          </a:xfrm>
        </p:spPr>
        <p:txBody>
          <a:bodyPr>
            <a:normAutofit/>
          </a:bodyPr>
          <a:lstStyle/>
          <a:p>
            <a:pPr marL="45720" indent="0">
              <a:buNone/>
            </a:pPr>
            <a:r>
              <a:rPr lang="cs-CZ" sz="3200" dirty="0">
                <a:solidFill>
                  <a:schemeClr val="tx1"/>
                </a:solidFill>
              </a:rPr>
              <a:t>1.  Zvětšení lehacího </a:t>
            </a:r>
            <a:r>
              <a:rPr lang="cs-CZ" sz="3200" dirty="0" err="1">
                <a:solidFill>
                  <a:schemeClr val="tx1"/>
                </a:solidFill>
              </a:rPr>
              <a:t>protoru</a:t>
            </a:r>
            <a:r>
              <a:rPr lang="cs-CZ" sz="3200" dirty="0">
                <a:solidFill>
                  <a:schemeClr val="tx1"/>
                </a:solidFill>
              </a:rPr>
              <a:t> v chovu dojnic</a:t>
            </a:r>
          </a:p>
          <a:p>
            <a:pPr marL="45720" indent="0">
              <a:buNone/>
            </a:pPr>
            <a:r>
              <a:rPr lang="cs-CZ" sz="3200" dirty="0">
                <a:solidFill>
                  <a:schemeClr val="tx1"/>
                </a:solidFill>
              </a:rPr>
              <a:t>2.  Zlepšené stájového prostředí v chovu dojnic</a:t>
            </a:r>
          </a:p>
          <a:p>
            <a:pPr marL="45720" indent="0">
              <a:buNone/>
            </a:pPr>
            <a:r>
              <a:rPr lang="cs-CZ" sz="3200" dirty="0">
                <a:solidFill>
                  <a:schemeClr val="tx1"/>
                </a:solidFill>
              </a:rPr>
              <a:t>3.  Zajištění přístupu do výběhu pro </a:t>
            </a:r>
            <a:r>
              <a:rPr lang="cs-CZ" sz="3200" dirty="0" err="1">
                <a:solidFill>
                  <a:schemeClr val="tx1"/>
                </a:solidFill>
              </a:rPr>
              <a:t>suchostojné</a:t>
            </a:r>
            <a:r>
              <a:rPr lang="cs-CZ" sz="3200" dirty="0">
                <a:solidFill>
                  <a:schemeClr val="tx1"/>
                </a:solidFill>
              </a:rPr>
              <a:t> krávy</a:t>
            </a:r>
          </a:p>
          <a:p>
            <a:pPr marL="45720" indent="0">
              <a:buNone/>
            </a:pPr>
            <a:r>
              <a:rPr lang="cs-CZ" sz="3200" dirty="0">
                <a:solidFill>
                  <a:schemeClr val="tx1"/>
                </a:solidFill>
              </a:rPr>
              <a:t>4.  Zlepšení životních podmínek v chovu prasat</a:t>
            </a:r>
          </a:p>
          <a:p>
            <a:pPr marL="45720" indent="0">
              <a:buNone/>
            </a:pPr>
            <a:r>
              <a:rPr lang="cs-CZ" sz="3200" dirty="0">
                <a:solidFill>
                  <a:schemeClr val="tx1"/>
                </a:solidFill>
              </a:rPr>
              <a:t>         4.a  titul pro prasničky</a:t>
            </a:r>
          </a:p>
          <a:p>
            <a:pPr marL="45720" indent="0">
              <a:buNone/>
            </a:pPr>
            <a:r>
              <a:rPr lang="cs-CZ" sz="3200" dirty="0">
                <a:solidFill>
                  <a:schemeClr val="tx1"/>
                </a:solidFill>
              </a:rPr>
              <a:t>         4. b titul pro prasnice</a:t>
            </a:r>
          </a:p>
          <a:p>
            <a:pPr marL="45720" indent="0">
              <a:buNone/>
            </a:pPr>
            <a:r>
              <a:rPr lang="cs-CZ" sz="3200" dirty="0">
                <a:solidFill>
                  <a:schemeClr val="tx1"/>
                </a:solidFill>
              </a:rPr>
              <a:t>5. Zvětšení plochy pro odstavená selata</a:t>
            </a:r>
          </a:p>
        </p:txBody>
      </p:sp>
    </p:spTree>
    <p:extLst>
      <p:ext uri="{BB962C8B-B14F-4D97-AF65-F5344CB8AC3E}">
        <p14:creationId xmlns:p14="http://schemas.microsoft.com/office/powerpoint/2010/main" val="14579808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06BEE03-BB9F-44BD-8907-462A5CD489B4}"/>
              </a:ext>
            </a:extLst>
          </p:cNvPr>
          <p:cNvSpPr>
            <a:spLocks noGrp="1"/>
          </p:cNvSpPr>
          <p:nvPr>
            <p:ph type="title"/>
          </p:nvPr>
        </p:nvSpPr>
        <p:spPr>
          <a:xfrm>
            <a:off x="1143000" y="609600"/>
            <a:ext cx="9875520" cy="531044"/>
          </a:xfrm>
        </p:spPr>
        <p:txBody>
          <a:bodyPr>
            <a:noAutofit/>
          </a:bodyPr>
          <a:lstStyle/>
          <a:p>
            <a:pPr algn="ctr"/>
            <a:r>
              <a:rPr lang="cs-CZ" sz="3200" b="1" dirty="0">
                <a:solidFill>
                  <a:srgbClr val="FF0000"/>
                </a:solidFill>
              </a:rPr>
              <a:t>!! </a:t>
            </a:r>
            <a:r>
              <a:rPr lang="cs-CZ" sz="3200" b="1" dirty="0"/>
              <a:t>Změny v NV DŽPZ</a:t>
            </a:r>
          </a:p>
        </p:txBody>
      </p:sp>
      <p:sp>
        <p:nvSpPr>
          <p:cNvPr id="3" name="Zástupný obsah 2">
            <a:extLst>
              <a:ext uri="{FF2B5EF4-FFF2-40B4-BE49-F238E27FC236}">
                <a16:creationId xmlns:a16="http://schemas.microsoft.com/office/drawing/2014/main" xmlns="" id="{545EF223-3521-4D6C-B8BE-962DFCDD8A72}"/>
              </a:ext>
            </a:extLst>
          </p:cNvPr>
          <p:cNvSpPr>
            <a:spLocks noGrp="1"/>
          </p:cNvSpPr>
          <p:nvPr>
            <p:ph idx="1"/>
          </p:nvPr>
        </p:nvSpPr>
        <p:spPr>
          <a:xfrm>
            <a:off x="876694" y="1140644"/>
            <a:ext cx="10567446" cy="5213021"/>
          </a:xfrm>
        </p:spPr>
        <p:txBody>
          <a:bodyPr>
            <a:normAutofit/>
          </a:bodyPr>
          <a:lstStyle/>
          <a:p>
            <a:pPr marL="45720" indent="0">
              <a:buNone/>
            </a:pPr>
            <a:endParaRPr lang="cs-CZ" b="1" dirty="0">
              <a:solidFill>
                <a:schemeClr val="accent3"/>
              </a:solidFill>
            </a:endParaRPr>
          </a:p>
          <a:p>
            <a:pPr marL="45720" indent="0">
              <a:buNone/>
            </a:pPr>
            <a:r>
              <a:rPr lang="cs-CZ" b="1" dirty="0">
                <a:solidFill>
                  <a:schemeClr val="accent3"/>
                </a:solidFill>
              </a:rPr>
              <a:t>Úprava přílohy č. 8 v návazností na novelu vyhlášky č. 208/2004 Sb.</a:t>
            </a:r>
          </a:p>
          <a:p>
            <a:pPr>
              <a:buFont typeface="Wingdings" panose="05000000000000000000" pitchFamily="2" charset="2"/>
              <a:buChar char="q"/>
            </a:pPr>
            <a:r>
              <a:rPr lang="cs-CZ" b="1" dirty="0">
                <a:solidFill>
                  <a:schemeClr val="accent3"/>
                </a:solidFill>
              </a:rPr>
              <a:t> </a:t>
            </a:r>
            <a:r>
              <a:rPr lang="cs-CZ" sz="2000" dirty="0">
                <a:solidFill>
                  <a:schemeClr val="tx1"/>
                </a:solidFill>
              </a:rPr>
              <a:t>Dochází k úpravě rozměrů ustájovacích prostor pro běžce ve farmovém chovu</a:t>
            </a:r>
          </a:p>
          <a:p>
            <a:pPr>
              <a:buFont typeface="Wingdings" panose="05000000000000000000" pitchFamily="2" charset="2"/>
              <a:buChar char="q"/>
            </a:pPr>
            <a:r>
              <a:rPr lang="cs-CZ" sz="2000" dirty="0">
                <a:solidFill>
                  <a:schemeClr val="tx1"/>
                </a:solidFill>
              </a:rPr>
              <a:t> Dochází ke zrušení podmínek pro ustájení kožešinových zvířat, jelikož chov je v ČR již zcela zakázán.</a:t>
            </a:r>
          </a:p>
          <a:p>
            <a:pPr>
              <a:buFont typeface="Wingdings" panose="05000000000000000000" pitchFamily="2" charset="2"/>
              <a:buChar char="q"/>
            </a:pPr>
            <a:r>
              <a:rPr lang="cs-CZ" sz="2000" dirty="0">
                <a:solidFill>
                  <a:schemeClr val="tx1"/>
                </a:solidFill>
              </a:rPr>
              <a:t> Provedena úprava podmínky počtu dojnic v poměru k počtu boxů ve stájích s automatickým dojícím systémem kde je možné navýšit počet ustájených zvířat až o 20 % oproti počtu lehacích boxů, pokud je objemné krmivo podáváno do nasycení podle vlastní potřeby zvířete a pokud systém řízení pohybu zvířat zajistí, aby počet zvířat v prostoru s lehacími boxy nebyl větší než počet těchto boxů.</a:t>
            </a:r>
          </a:p>
        </p:txBody>
      </p:sp>
    </p:spTree>
    <p:extLst>
      <p:ext uri="{BB962C8B-B14F-4D97-AF65-F5344CB8AC3E}">
        <p14:creationId xmlns:p14="http://schemas.microsoft.com/office/powerpoint/2010/main" val="10316636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06BEE03-BB9F-44BD-8907-462A5CD489B4}"/>
              </a:ext>
            </a:extLst>
          </p:cNvPr>
          <p:cNvSpPr>
            <a:spLocks noGrp="1"/>
          </p:cNvSpPr>
          <p:nvPr>
            <p:ph type="title"/>
          </p:nvPr>
        </p:nvSpPr>
        <p:spPr>
          <a:xfrm>
            <a:off x="1143000" y="609600"/>
            <a:ext cx="9875520" cy="531044"/>
          </a:xfrm>
        </p:spPr>
        <p:txBody>
          <a:bodyPr>
            <a:noAutofit/>
          </a:bodyPr>
          <a:lstStyle/>
          <a:p>
            <a:pPr algn="ctr"/>
            <a:r>
              <a:rPr lang="cs-CZ" sz="3200" b="1" dirty="0"/>
              <a:t>Změny v NV DŽPZ</a:t>
            </a:r>
          </a:p>
        </p:txBody>
      </p:sp>
      <p:sp>
        <p:nvSpPr>
          <p:cNvPr id="3" name="Zástupný obsah 2">
            <a:extLst>
              <a:ext uri="{FF2B5EF4-FFF2-40B4-BE49-F238E27FC236}">
                <a16:creationId xmlns:a16="http://schemas.microsoft.com/office/drawing/2014/main" xmlns="" id="{545EF223-3521-4D6C-B8BE-962DFCDD8A72}"/>
              </a:ext>
            </a:extLst>
          </p:cNvPr>
          <p:cNvSpPr>
            <a:spLocks noGrp="1"/>
          </p:cNvSpPr>
          <p:nvPr>
            <p:ph idx="1"/>
          </p:nvPr>
        </p:nvSpPr>
        <p:spPr>
          <a:xfrm>
            <a:off x="876694" y="1140644"/>
            <a:ext cx="10567446" cy="5213021"/>
          </a:xfrm>
        </p:spPr>
        <p:txBody>
          <a:bodyPr>
            <a:normAutofit/>
          </a:bodyPr>
          <a:lstStyle/>
          <a:p>
            <a:pPr marL="45720" indent="0">
              <a:buNone/>
            </a:pPr>
            <a:endParaRPr lang="cs-CZ" b="1" dirty="0">
              <a:solidFill>
                <a:schemeClr val="accent3"/>
              </a:solidFill>
            </a:endParaRPr>
          </a:p>
          <a:p>
            <a:pPr marL="45720" indent="0">
              <a:buNone/>
            </a:pPr>
            <a:r>
              <a:rPr lang="cs-CZ" b="1" dirty="0">
                <a:solidFill>
                  <a:schemeClr val="accent3"/>
                </a:solidFill>
              </a:rPr>
              <a:t>Zvětšení lehacího prostoru v chovu dojnic</a:t>
            </a:r>
          </a:p>
          <a:p>
            <a:pPr>
              <a:buFont typeface="Wingdings" panose="05000000000000000000" pitchFamily="2" charset="2"/>
              <a:buChar char="q"/>
            </a:pPr>
            <a:r>
              <a:rPr lang="cs-CZ" b="1" dirty="0">
                <a:solidFill>
                  <a:schemeClr val="accent3"/>
                </a:solidFill>
              </a:rPr>
              <a:t> </a:t>
            </a:r>
            <a:r>
              <a:rPr lang="cs-CZ" sz="2000" dirty="0">
                <a:solidFill>
                  <a:schemeClr val="tx1"/>
                </a:solidFill>
              </a:rPr>
              <a:t>Dotace se neposkytne, pokud v alespoň jednom z trvalých objektů uvedených v žádosti o poskytnutí dotace, ve stáji s automatickým dojícím systémem podle vyhlášky č. 208/2004 Sb. došlo k navýšení počtu ustájených zvířat</a:t>
            </a:r>
          </a:p>
          <a:p>
            <a:pPr marL="45720" indent="0">
              <a:buNone/>
            </a:pPr>
            <a:r>
              <a:rPr lang="cs-CZ" b="1" dirty="0">
                <a:solidFill>
                  <a:schemeClr val="accent3"/>
                </a:solidFill>
              </a:rPr>
              <a:t>Zlepšení stájového prostředí v chovu dojnic</a:t>
            </a:r>
          </a:p>
          <a:p>
            <a:pPr>
              <a:buFont typeface="Wingdings" panose="05000000000000000000" pitchFamily="2" charset="2"/>
              <a:buChar char="q"/>
            </a:pPr>
            <a:r>
              <a:rPr lang="cs-CZ" sz="2000" dirty="0">
                <a:solidFill>
                  <a:schemeClr val="tx1"/>
                </a:solidFill>
              </a:rPr>
              <a:t> Příloha č. 3 – změna odkazu na seznam schválených přípravků, které žadatel musí použít na regulaci nežádoucího hmyzu – nově CHLAP (chemických látek a prostředků) Ministerstva zdravotnictví</a:t>
            </a:r>
          </a:p>
        </p:txBody>
      </p:sp>
    </p:spTree>
    <p:extLst>
      <p:ext uri="{BB962C8B-B14F-4D97-AF65-F5344CB8AC3E}">
        <p14:creationId xmlns:p14="http://schemas.microsoft.com/office/powerpoint/2010/main" val="13239352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TextShape 1"/>
          <p:cNvSpPr txBox="1"/>
          <p:nvPr/>
        </p:nvSpPr>
        <p:spPr>
          <a:xfrm>
            <a:off x="3959640" y="628920"/>
            <a:ext cx="7607160" cy="605991"/>
          </a:xfrm>
          <a:prstGeom prst="rect">
            <a:avLst/>
          </a:prstGeom>
          <a:noFill/>
          <a:ln>
            <a:noFill/>
          </a:ln>
        </p:spPr>
        <p:txBody>
          <a:bodyPr anchor="b">
            <a:normAutofit lnSpcReduction="10000"/>
          </a:bodyPr>
          <a:lstStyle/>
          <a:p>
            <a:pPr algn="ctr">
              <a:lnSpc>
                <a:spcPct val="100000"/>
              </a:lnSpc>
            </a:pPr>
            <a:r>
              <a:rPr lang="cs-CZ" sz="3600" b="0" strike="noStrike" spc="-1" dirty="0">
                <a:solidFill>
                  <a:srgbClr val="90C226"/>
                </a:solidFill>
                <a:latin typeface="Trebuchet MS"/>
              </a:rPr>
              <a:t>DŽPZ – nejčastější chyby</a:t>
            </a:r>
            <a:endParaRPr lang="cs-CZ" sz="3600" b="0" strike="noStrike" spc="-1" dirty="0">
              <a:solidFill>
                <a:srgbClr val="000000"/>
              </a:solidFill>
              <a:latin typeface="Trebuchet MS"/>
            </a:endParaRPr>
          </a:p>
        </p:txBody>
      </p:sp>
      <p:sp>
        <p:nvSpPr>
          <p:cNvPr id="673" name="CustomShape 2"/>
          <p:cNvSpPr/>
          <p:nvPr/>
        </p:nvSpPr>
        <p:spPr>
          <a:xfrm>
            <a:off x="228600" y="228600"/>
            <a:ext cx="2917080" cy="6400440"/>
          </a:xfrm>
          <a:prstGeom prst="triangle">
            <a:avLst>
              <a:gd name="adj" fmla="val 0"/>
            </a:avLst>
          </a:prstGeom>
          <a:blipFill rotWithShape="0">
            <a:blip r:embed="rId2"/>
            <a:stretch>
              <a:fillRect t="11623" b="11623"/>
            </a:stretch>
          </a:blipFill>
          <a:ln>
            <a:noFill/>
          </a:ln>
        </p:spPr>
        <p:style>
          <a:lnRef idx="0">
            <a:scrgbClr r="0" g="0" b="0"/>
          </a:lnRef>
          <a:fillRef idx="0">
            <a:scrgbClr r="0" g="0" b="0"/>
          </a:fillRef>
          <a:effectRef idx="0">
            <a:scrgbClr r="0" g="0" b="0"/>
          </a:effectRef>
          <a:fontRef idx="minor"/>
        </p:style>
      </p:sp>
      <p:sp>
        <p:nvSpPr>
          <p:cNvPr id="674" name="TextShape 3"/>
          <p:cNvSpPr txBox="1"/>
          <p:nvPr/>
        </p:nvSpPr>
        <p:spPr>
          <a:xfrm>
            <a:off x="3959640" y="1710000"/>
            <a:ext cx="7607160" cy="827640"/>
          </a:xfrm>
          <a:prstGeom prst="rect">
            <a:avLst/>
          </a:prstGeom>
          <a:noFill/>
          <a:ln>
            <a:noFill/>
          </a:ln>
        </p:spPr>
        <p:txBody>
          <a:bodyPr>
            <a:noAutofit/>
          </a:bodyPr>
          <a:lstStyle/>
          <a:p>
            <a:endParaRPr lang="cs-CZ" sz="1800" b="0" strike="noStrike" spc="-1">
              <a:solidFill>
                <a:srgbClr val="404040"/>
              </a:solidFill>
              <a:latin typeface="Trebuchet MS"/>
            </a:endParaRPr>
          </a:p>
        </p:txBody>
      </p:sp>
      <p:sp>
        <p:nvSpPr>
          <p:cNvPr id="675" name="TextShape 4"/>
          <p:cNvSpPr txBox="1"/>
          <p:nvPr/>
        </p:nvSpPr>
        <p:spPr>
          <a:xfrm>
            <a:off x="3959640" y="1408341"/>
            <a:ext cx="7607160" cy="4700227"/>
          </a:xfrm>
          <a:prstGeom prst="rect">
            <a:avLst/>
          </a:prstGeom>
          <a:noFill/>
          <a:ln>
            <a:noFill/>
          </a:ln>
        </p:spPr>
        <p:txBody>
          <a:bodyPr>
            <a:normAutofit fontScale="92500" lnSpcReduction="10000"/>
          </a:bodyPr>
          <a:lstStyle/>
          <a:p>
            <a:pPr marL="252000" indent="-251640" algn="just">
              <a:lnSpc>
                <a:spcPct val="110000"/>
              </a:lnSpc>
              <a:spcBef>
                <a:spcPts val="1001"/>
              </a:spcBef>
              <a:buSzPct val="100000"/>
              <a:buBlip>
                <a:blip r:embed="rId2"/>
              </a:buBlip>
            </a:pPr>
            <a:r>
              <a:rPr lang="cs-CZ" sz="2000" b="1" strike="noStrike" cap="all" spc="-1" dirty="0">
                <a:solidFill>
                  <a:srgbClr val="3F7819"/>
                </a:solidFill>
                <a:latin typeface="Trebuchet MS"/>
              </a:rPr>
              <a:t>hlášení stavů prasat do IZR</a:t>
            </a:r>
            <a:endParaRPr lang="cs-CZ" sz="2000" b="0" strike="noStrike" spc="-1" dirty="0">
              <a:solidFill>
                <a:srgbClr val="404040"/>
              </a:solidFill>
              <a:latin typeface="Trebuchet MS"/>
            </a:endParaRPr>
          </a:p>
          <a:p>
            <a:pPr marL="360360" lvl="1" indent="-171000">
              <a:lnSpc>
                <a:spcPct val="100000"/>
              </a:lnSpc>
              <a:spcBef>
                <a:spcPts val="1001"/>
              </a:spcBef>
              <a:buClr>
                <a:srgbClr val="54A021"/>
              </a:buClr>
              <a:buSzPct val="80000"/>
              <a:buFont typeface="Arial"/>
              <a:buChar char="•"/>
            </a:pPr>
            <a:r>
              <a:rPr lang="cs-CZ" sz="2000" b="0" strike="noStrike" spc="-1" dirty="0">
                <a:solidFill>
                  <a:srgbClr val="404040"/>
                </a:solidFill>
                <a:latin typeface="Trebuchet MS"/>
              </a:rPr>
              <a:t>hlášení za měsíce červen – leden nutné podávat do 20. dne následujícího měsíce </a:t>
            </a:r>
          </a:p>
          <a:p>
            <a:pPr marL="360360" lvl="1" indent="-171000">
              <a:lnSpc>
                <a:spcPct val="100000"/>
              </a:lnSpc>
              <a:spcBef>
                <a:spcPts val="1001"/>
              </a:spcBef>
              <a:buClr>
                <a:srgbClr val="54A021"/>
              </a:buClr>
              <a:buSzPct val="80000"/>
              <a:buFont typeface="Arial"/>
              <a:buChar char="•"/>
            </a:pPr>
            <a:r>
              <a:rPr lang="cs-CZ" sz="2000" b="0" strike="noStrike" spc="-1" dirty="0">
                <a:solidFill>
                  <a:srgbClr val="404040"/>
                </a:solidFill>
                <a:latin typeface="Trebuchet MS"/>
              </a:rPr>
              <a:t>v případné změny hlášení prasat lze provádět do 10 dnů po ukončení doby závazku (tj. do 10. března)  </a:t>
            </a:r>
          </a:p>
          <a:p>
            <a:pPr marL="360360" lvl="1" indent="-171000">
              <a:lnSpc>
                <a:spcPct val="100000"/>
              </a:lnSpc>
              <a:spcBef>
                <a:spcPts val="1001"/>
              </a:spcBef>
              <a:buClr>
                <a:srgbClr val="54A021"/>
              </a:buClr>
              <a:buSzPct val="80000"/>
              <a:buFont typeface="Arial"/>
              <a:buChar char="•"/>
            </a:pPr>
            <a:r>
              <a:rPr lang="cs-CZ" sz="2000" b="0" strike="noStrike" spc="-1" dirty="0">
                <a:solidFill>
                  <a:srgbClr val="404040"/>
                </a:solidFill>
                <a:latin typeface="Trebuchet MS"/>
              </a:rPr>
              <a:t>hlášení za měsíc únor (poslední měsíc hlášení v období závazku) nutné podat do 10. března; v případě, že hlášení bude podáno nejpozději do 20. dne, </a:t>
            </a:r>
          </a:p>
          <a:p>
            <a:pPr marL="604800" lvl="1" indent="-234720">
              <a:lnSpc>
                <a:spcPct val="100000"/>
              </a:lnSpc>
              <a:spcBef>
                <a:spcPts val="1001"/>
              </a:spcBef>
              <a:buClr>
                <a:srgbClr val="54A021"/>
              </a:buClr>
              <a:buSzPct val="80000"/>
              <a:buFont typeface="Trebuchet MS"/>
              <a:buChar char="-"/>
            </a:pPr>
            <a:r>
              <a:rPr lang="cs-CZ" sz="2000" b="0" strike="noStrike" spc="-1" dirty="0">
                <a:solidFill>
                  <a:srgbClr val="404040"/>
                </a:solidFill>
                <a:latin typeface="Trebuchet MS"/>
              </a:rPr>
              <a:t>nebude dotace zamítnuta</a:t>
            </a:r>
          </a:p>
          <a:p>
            <a:pPr marL="604800" lvl="1" indent="-234720">
              <a:lnSpc>
                <a:spcPct val="100000"/>
              </a:lnSpc>
              <a:spcBef>
                <a:spcPts val="1001"/>
              </a:spcBef>
              <a:buClr>
                <a:srgbClr val="54A021"/>
              </a:buClr>
              <a:buSzPct val="80000"/>
              <a:buFont typeface="Trebuchet MS"/>
              <a:buChar char="-"/>
            </a:pPr>
            <a:r>
              <a:rPr lang="cs-CZ" sz="2000" b="0" strike="noStrike" spc="-1" dirty="0">
                <a:solidFill>
                  <a:srgbClr val="404040"/>
                </a:solidFill>
                <a:latin typeface="Trebuchet MS"/>
              </a:rPr>
              <a:t>bude uplatněna sankce dle počtu pozdních hlášení </a:t>
            </a:r>
          </a:p>
          <a:p>
            <a:pPr marL="604800" lvl="1" indent="-234720">
              <a:lnSpc>
                <a:spcPct val="100000"/>
              </a:lnSpc>
              <a:spcBef>
                <a:spcPts val="1001"/>
              </a:spcBef>
              <a:buClr>
                <a:srgbClr val="54A021"/>
              </a:buClr>
              <a:buSzPct val="80000"/>
              <a:buFont typeface="Trebuchet MS"/>
              <a:buChar char="-"/>
            </a:pPr>
            <a:r>
              <a:rPr lang="cs-CZ" sz="2000" spc="-1" dirty="0">
                <a:solidFill>
                  <a:srgbClr val="404040"/>
                </a:solidFill>
                <a:latin typeface="Trebuchet MS"/>
              </a:rPr>
              <a:t>Celkový počet prasniček, které žadatel deklaruje do </a:t>
            </a:r>
            <a:r>
              <a:rPr lang="cs-CZ" sz="2000" spc="-1" dirty="0" err="1">
                <a:solidFill>
                  <a:srgbClr val="404040"/>
                </a:solidFill>
                <a:latin typeface="Trebuchet MS"/>
              </a:rPr>
              <a:t>žádostia</a:t>
            </a:r>
            <a:r>
              <a:rPr lang="cs-CZ" sz="2000" spc="-1" dirty="0">
                <a:solidFill>
                  <a:srgbClr val="404040"/>
                </a:solidFill>
                <a:latin typeface="Trebuchet MS"/>
              </a:rPr>
              <a:t> zapouští na uvedeném hospodářství se začíná napočítávat až od 1. června 2022 (začátek retenčního období), nikoli od začátku závazku (1.3.2022)</a:t>
            </a:r>
            <a:endParaRPr lang="cs-CZ" sz="2000" b="0" strike="noStrike" spc="-1" dirty="0">
              <a:solidFill>
                <a:srgbClr val="404040"/>
              </a:solidFill>
              <a:latin typeface="Trebuchet MS"/>
            </a:endParaRPr>
          </a:p>
          <a:p>
            <a:endParaRPr lang="cs-CZ" sz="2000" b="0" strike="noStrike" spc="-1" dirty="0">
              <a:solidFill>
                <a:srgbClr val="404040"/>
              </a:solidFill>
              <a:latin typeface="Trebuchet MS"/>
            </a:endParaRPr>
          </a:p>
          <a:p>
            <a:pPr marL="189000">
              <a:lnSpc>
                <a:spcPct val="100000"/>
              </a:lnSpc>
              <a:spcBef>
                <a:spcPts val="1001"/>
              </a:spcBef>
            </a:pPr>
            <a:endParaRPr lang="cs-CZ" sz="1500" b="0" strike="noStrike" spc="-1" dirty="0">
              <a:solidFill>
                <a:srgbClr val="404040"/>
              </a:solidFill>
              <a:latin typeface="Trebuchet MS"/>
            </a:endParaRPr>
          </a:p>
          <a:p>
            <a:pPr marL="189000">
              <a:lnSpc>
                <a:spcPct val="100000"/>
              </a:lnSpc>
              <a:spcBef>
                <a:spcPts val="1001"/>
              </a:spcBef>
            </a:pPr>
            <a:endParaRPr lang="cs-CZ" sz="1500" b="0" strike="noStrike" spc="-1" dirty="0">
              <a:solidFill>
                <a:srgbClr val="404040"/>
              </a:solidFill>
              <a:latin typeface="Trebuchet MS"/>
            </a:endParaRPr>
          </a:p>
          <a:p>
            <a:pPr marL="189000">
              <a:lnSpc>
                <a:spcPct val="100000"/>
              </a:lnSpc>
              <a:spcBef>
                <a:spcPts val="1001"/>
              </a:spcBef>
            </a:pPr>
            <a:endParaRPr lang="cs-CZ" sz="1500" b="0" strike="noStrike" spc="-1" dirty="0">
              <a:solidFill>
                <a:srgbClr val="404040"/>
              </a:solidFill>
              <a:latin typeface="Trebuchet MS"/>
            </a:endParaRPr>
          </a:p>
        </p:txBody>
      </p:sp>
      <p:sp>
        <p:nvSpPr>
          <p:cNvPr id="6" name="object 8"/>
          <p:cNvSpPr/>
          <p:nvPr/>
        </p:nvSpPr>
        <p:spPr>
          <a:xfrm>
            <a:off x="224211" y="0"/>
            <a:ext cx="3577389" cy="681674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TextShape 1"/>
          <p:cNvSpPr txBox="1"/>
          <p:nvPr/>
        </p:nvSpPr>
        <p:spPr>
          <a:xfrm>
            <a:off x="4475520" y="358560"/>
            <a:ext cx="5705640" cy="629640"/>
          </a:xfrm>
          <a:prstGeom prst="rect">
            <a:avLst/>
          </a:prstGeom>
          <a:noFill/>
          <a:ln>
            <a:noFill/>
          </a:ln>
        </p:spPr>
        <p:txBody>
          <a:bodyPr anchor="b">
            <a:normAutofit lnSpcReduction="10000"/>
          </a:bodyPr>
          <a:lstStyle/>
          <a:p>
            <a:pPr>
              <a:lnSpc>
                <a:spcPct val="100000"/>
              </a:lnSpc>
            </a:pPr>
            <a:r>
              <a:rPr lang="cs-CZ" sz="3600" b="0" strike="noStrike" spc="-1">
                <a:solidFill>
                  <a:srgbClr val="90C226"/>
                </a:solidFill>
                <a:latin typeface="Trebuchet MS"/>
              </a:rPr>
              <a:t>DŽPZ - nejčastější chyby</a:t>
            </a:r>
            <a:endParaRPr lang="cs-CZ" sz="3600" b="0" strike="noStrike" spc="-1">
              <a:solidFill>
                <a:srgbClr val="000000"/>
              </a:solidFill>
              <a:latin typeface="Trebuchet MS"/>
            </a:endParaRPr>
          </a:p>
        </p:txBody>
      </p:sp>
      <p:sp>
        <p:nvSpPr>
          <p:cNvPr id="677" name="CustomShape 2"/>
          <p:cNvSpPr/>
          <p:nvPr/>
        </p:nvSpPr>
        <p:spPr>
          <a:xfrm>
            <a:off x="228600" y="228600"/>
            <a:ext cx="2917080" cy="6400440"/>
          </a:xfrm>
          <a:prstGeom prst="triangle">
            <a:avLst>
              <a:gd name="adj" fmla="val 0"/>
            </a:avLst>
          </a:prstGeom>
          <a:blipFill rotWithShape="0">
            <a:blip r:embed="rId2"/>
            <a:stretch>
              <a:fillRect t="11623" b="11623"/>
            </a:stretch>
          </a:blipFill>
          <a:ln>
            <a:noFill/>
          </a:ln>
        </p:spPr>
        <p:style>
          <a:lnRef idx="0">
            <a:scrgbClr r="0" g="0" b="0"/>
          </a:lnRef>
          <a:fillRef idx="0">
            <a:scrgbClr r="0" g="0" b="0"/>
          </a:fillRef>
          <a:effectRef idx="0">
            <a:scrgbClr r="0" g="0" b="0"/>
          </a:effectRef>
          <a:fontRef idx="minor"/>
        </p:style>
      </p:sp>
      <p:sp>
        <p:nvSpPr>
          <p:cNvPr id="678" name="TextShape 3"/>
          <p:cNvSpPr txBox="1"/>
          <p:nvPr/>
        </p:nvSpPr>
        <p:spPr>
          <a:xfrm>
            <a:off x="4065104" y="988200"/>
            <a:ext cx="7384774" cy="5431453"/>
          </a:xfrm>
          <a:prstGeom prst="rect">
            <a:avLst/>
          </a:prstGeom>
          <a:noFill/>
          <a:ln>
            <a:noFill/>
          </a:ln>
        </p:spPr>
        <p:txBody>
          <a:bodyPr>
            <a:normAutofit fontScale="71000" lnSpcReduction="20000"/>
          </a:bodyPr>
          <a:lstStyle/>
          <a:p>
            <a:pPr algn="just">
              <a:lnSpc>
                <a:spcPct val="110000"/>
              </a:lnSpc>
            </a:pPr>
            <a:r>
              <a:rPr lang="cs-CZ" sz="2300" b="1" strike="noStrike" spc="-1" dirty="0">
                <a:solidFill>
                  <a:srgbClr val="3F7819"/>
                </a:solidFill>
                <a:latin typeface="Trebuchet MS"/>
              </a:rPr>
              <a:t>pozdní hlášení u dojnic</a:t>
            </a:r>
            <a:endParaRPr lang="cs-CZ" sz="2300" b="0" strike="noStrike" spc="-1" dirty="0">
              <a:solidFill>
                <a:srgbClr val="404040"/>
              </a:solidFill>
              <a:latin typeface="Trebuchet MS"/>
            </a:endParaRPr>
          </a:p>
          <a:p>
            <a:pPr marL="360360" lvl="1" indent="-171000">
              <a:lnSpc>
                <a:spcPct val="100000"/>
              </a:lnSpc>
              <a:spcBef>
                <a:spcPts val="1001"/>
              </a:spcBef>
              <a:buClr>
                <a:srgbClr val="54A021"/>
              </a:buClr>
              <a:buSzPct val="80000"/>
              <a:buFont typeface="Arial"/>
              <a:buChar char="•"/>
            </a:pPr>
            <a:r>
              <a:rPr lang="cs-CZ" sz="2300" b="0" strike="noStrike" spc="-1" dirty="0">
                <a:solidFill>
                  <a:srgbClr val="404040"/>
                </a:solidFill>
                <a:latin typeface="Trebuchet MS"/>
              </a:rPr>
              <a:t>všechna hlášení doručena ke zpracování do ÚE počínaje 8. dnem ode dne hlášené události</a:t>
            </a:r>
          </a:p>
          <a:p>
            <a:pPr marL="360360" lvl="1" indent="-171000">
              <a:lnSpc>
                <a:spcPct val="100000"/>
              </a:lnSpc>
              <a:spcBef>
                <a:spcPts val="1001"/>
              </a:spcBef>
              <a:buClr>
                <a:srgbClr val="54A021"/>
              </a:buClr>
              <a:buSzPct val="80000"/>
              <a:buFont typeface="Arial"/>
              <a:buChar char="•"/>
            </a:pPr>
            <a:r>
              <a:rPr lang="cs-CZ" sz="2300" b="0" strike="noStrike" spc="-1" dirty="0">
                <a:solidFill>
                  <a:srgbClr val="404040"/>
                </a:solidFill>
                <a:latin typeface="Trebuchet MS"/>
              </a:rPr>
              <a:t>v případě, že bude u dojnice v průběhu retenčního období zjištěno pozdní hlášení, bude tato dojnice považována za nezpůsobilou</a:t>
            </a:r>
          </a:p>
          <a:p>
            <a:pPr marL="189000">
              <a:lnSpc>
                <a:spcPct val="100000"/>
              </a:lnSpc>
              <a:spcBef>
                <a:spcPts val="1001"/>
              </a:spcBef>
            </a:pPr>
            <a:endParaRPr lang="cs-CZ" sz="2300" b="0" strike="noStrike" spc="-1" dirty="0">
              <a:solidFill>
                <a:srgbClr val="404040"/>
              </a:solidFill>
              <a:latin typeface="Trebuchet MS"/>
            </a:endParaRPr>
          </a:p>
          <a:p>
            <a:pPr algn="just">
              <a:lnSpc>
                <a:spcPct val="110000"/>
              </a:lnSpc>
            </a:pPr>
            <a:r>
              <a:rPr lang="cs-CZ" sz="2300" b="1" strike="noStrike" spc="-1" dirty="0">
                <a:solidFill>
                  <a:srgbClr val="3F7819"/>
                </a:solidFill>
                <a:latin typeface="Trebuchet MS"/>
              </a:rPr>
              <a:t>nejsou deklarovány všechny objekty, kde jsou chovány dojnice</a:t>
            </a:r>
            <a:endParaRPr lang="cs-CZ" sz="2300" b="0" strike="noStrike" spc="-1" dirty="0">
              <a:solidFill>
                <a:srgbClr val="404040"/>
              </a:solidFill>
              <a:latin typeface="Trebuchet MS"/>
            </a:endParaRPr>
          </a:p>
          <a:p>
            <a:pPr marL="360360" lvl="1" indent="-171000">
              <a:lnSpc>
                <a:spcPct val="100000"/>
              </a:lnSpc>
              <a:spcBef>
                <a:spcPts val="1001"/>
              </a:spcBef>
              <a:buClr>
                <a:srgbClr val="54A021"/>
              </a:buClr>
              <a:buSzPct val="80000"/>
              <a:buFont typeface="Arial"/>
              <a:buChar char="•"/>
            </a:pPr>
            <a:r>
              <a:rPr lang="cs-CZ" sz="2300" b="0" strike="noStrike" spc="-1" dirty="0">
                <a:solidFill>
                  <a:srgbClr val="404040"/>
                </a:solidFill>
                <a:latin typeface="Trebuchet MS"/>
              </a:rPr>
              <a:t>nutné v žádosti o dotaci deklarovat všechny trvalé objekty na deklarovaném hospodářství, kde jsou chovány dojnice – hrozí nesplnění podmínky maximální kapacity (rozměry z osvědčení SVS se srovnávají s denními počty všech dojnic na deklarovaném hospodářství)</a:t>
            </a:r>
          </a:p>
          <a:p>
            <a:endParaRPr lang="cs-CZ" sz="2300" b="0" strike="noStrike" spc="-1" dirty="0">
              <a:solidFill>
                <a:srgbClr val="404040"/>
              </a:solidFill>
              <a:latin typeface="Trebuchet MS"/>
            </a:endParaRPr>
          </a:p>
          <a:p>
            <a:pPr algn="just">
              <a:lnSpc>
                <a:spcPct val="110000"/>
              </a:lnSpc>
            </a:pPr>
            <a:r>
              <a:rPr lang="cs-CZ" sz="2300" b="1" strike="noStrike" spc="-1" dirty="0">
                <a:solidFill>
                  <a:srgbClr val="3F7819"/>
                </a:solidFill>
                <a:latin typeface="Trebuchet MS"/>
              </a:rPr>
              <a:t>hlášení prasat (IZR, ÚE )</a:t>
            </a:r>
            <a:endParaRPr lang="cs-CZ" sz="2300" b="0" strike="noStrike" spc="-1" dirty="0">
              <a:solidFill>
                <a:srgbClr val="404040"/>
              </a:solidFill>
              <a:latin typeface="Trebuchet MS"/>
            </a:endParaRPr>
          </a:p>
          <a:p>
            <a:pPr marL="360360" lvl="1" indent="-171000">
              <a:lnSpc>
                <a:spcPct val="100000"/>
              </a:lnSpc>
              <a:spcBef>
                <a:spcPts val="1001"/>
              </a:spcBef>
              <a:buClr>
                <a:srgbClr val="54A021"/>
              </a:buClr>
              <a:buSzPct val="80000"/>
              <a:buFont typeface="Arial"/>
              <a:buChar char="•"/>
            </a:pPr>
            <a:r>
              <a:rPr lang="cs-CZ" sz="2300" b="0" strike="noStrike" spc="-1" dirty="0">
                <a:solidFill>
                  <a:srgbClr val="404040"/>
                </a:solidFill>
                <a:latin typeface="Trebuchet MS"/>
              </a:rPr>
              <a:t>hlášení prasat do IZR nenahrazuje zákonné hlášení do ÚE</a:t>
            </a:r>
          </a:p>
          <a:p>
            <a:pPr marL="360360" lvl="1" indent="-171000">
              <a:lnSpc>
                <a:spcPct val="100000"/>
              </a:lnSpc>
              <a:spcBef>
                <a:spcPts val="1001"/>
              </a:spcBef>
              <a:buClr>
                <a:srgbClr val="54A021"/>
              </a:buClr>
              <a:buSzPct val="80000"/>
              <a:buFont typeface="Arial"/>
              <a:buChar char="•"/>
            </a:pPr>
            <a:r>
              <a:rPr lang="cs-CZ" sz="2300" b="0" strike="noStrike" spc="-1" dirty="0">
                <a:solidFill>
                  <a:srgbClr val="404040"/>
                </a:solidFill>
                <a:latin typeface="Trebuchet MS"/>
              </a:rPr>
              <a:t>nutné dbát na plnění lhůt pro podávání zákonných hlášení do ÚE (10 dní), data jsou využívána pro validaci údajů z hlášení do IZR</a:t>
            </a:r>
          </a:p>
          <a:p>
            <a:pPr marL="189000">
              <a:lnSpc>
                <a:spcPct val="100000"/>
              </a:lnSpc>
              <a:spcBef>
                <a:spcPts val="1001"/>
              </a:spcBef>
            </a:pPr>
            <a:endParaRPr lang="cs-CZ" sz="2300" b="0" strike="noStrike" spc="-1" dirty="0">
              <a:solidFill>
                <a:srgbClr val="404040"/>
              </a:solidFill>
              <a:latin typeface="Trebuchet MS"/>
            </a:endParaRPr>
          </a:p>
          <a:p>
            <a:pPr algn="just">
              <a:lnSpc>
                <a:spcPct val="110000"/>
              </a:lnSpc>
            </a:pPr>
            <a:r>
              <a:rPr lang="cs-CZ" sz="2300" b="1" strike="noStrike" spc="-1" dirty="0" err="1">
                <a:solidFill>
                  <a:srgbClr val="3F7819"/>
                </a:solidFill>
                <a:latin typeface="Trebuchet MS"/>
              </a:rPr>
              <a:t>suchostojky</a:t>
            </a:r>
            <a:r>
              <a:rPr lang="cs-CZ" sz="2300" b="1" strike="noStrike" spc="-1" dirty="0">
                <a:solidFill>
                  <a:srgbClr val="3F7819"/>
                </a:solidFill>
                <a:latin typeface="Trebuchet MS"/>
              </a:rPr>
              <a:t> – 30 dní na </a:t>
            </a:r>
            <a:r>
              <a:rPr lang="cs-CZ" sz="2300" b="1" strike="noStrike" spc="-1" dirty="0" err="1">
                <a:solidFill>
                  <a:srgbClr val="3F7819"/>
                </a:solidFill>
                <a:latin typeface="Trebuchet MS"/>
              </a:rPr>
              <a:t>suchostojném</a:t>
            </a:r>
            <a:r>
              <a:rPr lang="cs-CZ" sz="2300" b="1" strike="noStrike" spc="-1" dirty="0">
                <a:solidFill>
                  <a:srgbClr val="3F7819"/>
                </a:solidFill>
                <a:latin typeface="Trebuchet MS"/>
              </a:rPr>
              <a:t> hospodářství</a:t>
            </a:r>
            <a:endParaRPr lang="cs-CZ" sz="2300" b="0" strike="noStrike" spc="-1" dirty="0">
              <a:solidFill>
                <a:srgbClr val="404040"/>
              </a:solidFill>
              <a:latin typeface="Trebuchet MS"/>
            </a:endParaRPr>
          </a:p>
          <a:p>
            <a:pPr marL="360360" lvl="1" indent="-171000">
              <a:lnSpc>
                <a:spcPct val="100000"/>
              </a:lnSpc>
              <a:spcBef>
                <a:spcPts val="1001"/>
              </a:spcBef>
              <a:buClr>
                <a:srgbClr val="54A021"/>
              </a:buClr>
              <a:buSzPct val="80000"/>
              <a:buFont typeface="Arial"/>
              <a:buChar char="•"/>
            </a:pPr>
            <a:r>
              <a:rPr lang="cs-CZ" sz="2300" b="0" strike="noStrike" spc="-1" dirty="0">
                <a:solidFill>
                  <a:srgbClr val="404040"/>
                </a:solidFill>
                <a:latin typeface="Trebuchet MS"/>
              </a:rPr>
              <a:t>každá dojnice, která se v průběhu 60-ti dnů před otelením vyskytla na deklarovaném </a:t>
            </a:r>
            <a:r>
              <a:rPr lang="cs-CZ" sz="2300" b="0" strike="noStrike" spc="-1" dirty="0" err="1">
                <a:solidFill>
                  <a:srgbClr val="404040"/>
                </a:solidFill>
                <a:latin typeface="Trebuchet MS"/>
              </a:rPr>
              <a:t>suchostojném</a:t>
            </a:r>
            <a:r>
              <a:rPr lang="cs-CZ" sz="2300" b="0" strike="noStrike" spc="-1" dirty="0">
                <a:solidFill>
                  <a:srgbClr val="404040"/>
                </a:solidFill>
                <a:latin typeface="Trebuchet MS"/>
              </a:rPr>
              <a:t> hospodářství, musí být na tomto hospodářství evidována min. 30 dní v průběhu těchto 60-ti dní</a:t>
            </a:r>
          </a:p>
          <a:p>
            <a:pPr marL="189000">
              <a:lnSpc>
                <a:spcPct val="100000"/>
              </a:lnSpc>
              <a:spcBef>
                <a:spcPts val="1001"/>
              </a:spcBef>
            </a:pPr>
            <a:endParaRPr lang="cs-CZ" sz="1500" b="0" strike="noStrike" spc="-1" dirty="0">
              <a:solidFill>
                <a:srgbClr val="404040"/>
              </a:solidFill>
              <a:latin typeface="Trebuchet MS"/>
            </a:endParaRPr>
          </a:p>
          <a:p>
            <a:endParaRPr lang="cs-CZ" sz="1500" b="0" strike="noStrike" spc="-1" dirty="0">
              <a:solidFill>
                <a:srgbClr val="404040"/>
              </a:solidFill>
              <a:latin typeface="Trebuchet MS"/>
            </a:endParaRPr>
          </a:p>
          <a:p>
            <a:pPr marL="189000">
              <a:lnSpc>
                <a:spcPct val="100000"/>
              </a:lnSpc>
              <a:spcBef>
                <a:spcPts val="1001"/>
              </a:spcBef>
            </a:pPr>
            <a:endParaRPr lang="cs-CZ" sz="1500" b="0" strike="noStrike" spc="-1" dirty="0">
              <a:solidFill>
                <a:srgbClr val="404040"/>
              </a:solidFill>
              <a:latin typeface="Trebuchet MS"/>
            </a:endParaRPr>
          </a:p>
          <a:p>
            <a:endParaRPr lang="cs-CZ" sz="1500" b="0" strike="noStrike" spc="-1" dirty="0">
              <a:solidFill>
                <a:srgbClr val="404040"/>
              </a:solidFill>
              <a:latin typeface="Trebuchet MS"/>
            </a:endParaRPr>
          </a:p>
          <a:p>
            <a:pPr marL="189000">
              <a:lnSpc>
                <a:spcPct val="100000"/>
              </a:lnSpc>
              <a:spcBef>
                <a:spcPts val="1001"/>
              </a:spcBef>
            </a:pPr>
            <a:endParaRPr lang="cs-CZ" sz="1500" b="0" strike="noStrike" spc="-1" dirty="0">
              <a:solidFill>
                <a:srgbClr val="404040"/>
              </a:solidFill>
              <a:latin typeface="Trebuchet MS"/>
            </a:endParaRPr>
          </a:p>
        </p:txBody>
      </p:sp>
      <p:sp>
        <p:nvSpPr>
          <p:cNvPr id="5" name="object 8"/>
          <p:cNvSpPr/>
          <p:nvPr/>
        </p:nvSpPr>
        <p:spPr>
          <a:xfrm>
            <a:off x="224211" y="0"/>
            <a:ext cx="3577389" cy="681674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2204" y="278677"/>
            <a:ext cx="8928100" cy="779701"/>
          </a:xfrm>
          <a:prstGeom prst="rect">
            <a:avLst/>
          </a:prstGeom>
          <a:solidFill>
            <a:srgbClr val="FFFF99"/>
          </a:solidFill>
        </p:spPr>
        <p:txBody>
          <a:bodyPr vert="horz" wrap="square" lIns="0" tIns="284480" rIns="0" bIns="0" rtlCol="0" anchor="ctr">
            <a:spAutoFit/>
          </a:bodyPr>
          <a:lstStyle/>
          <a:p>
            <a:pPr marL="635" algn="ctr">
              <a:lnSpc>
                <a:spcPct val="100000"/>
              </a:lnSpc>
              <a:spcBef>
                <a:spcPts val="2240"/>
              </a:spcBef>
            </a:pPr>
            <a:r>
              <a:rPr lang="cs-CZ" sz="3200" b="1" dirty="0">
                <a:solidFill>
                  <a:srgbClr val="FF0000"/>
                </a:solidFill>
                <a:latin typeface="Tw Cen MT"/>
                <a:cs typeface="Tw Cen MT"/>
              </a:rPr>
              <a:t>!!</a:t>
            </a:r>
            <a:r>
              <a:rPr lang="cs-CZ" sz="3200" dirty="0">
                <a:solidFill>
                  <a:srgbClr val="775F54"/>
                </a:solidFill>
                <a:latin typeface="Tw Cen MT"/>
                <a:cs typeface="Tw Cen MT"/>
              </a:rPr>
              <a:t> </a:t>
            </a:r>
            <a:r>
              <a:rPr sz="3200" dirty="0" err="1">
                <a:solidFill>
                  <a:srgbClr val="775F54"/>
                </a:solidFill>
                <a:latin typeface="Tw Cen MT"/>
                <a:cs typeface="Tw Cen MT"/>
              </a:rPr>
              <a:t>Vedení</a:t>
            </a:r>
            <a:r>
              <a:rPr sz="3200" dirty="0">
                <a:solidFill>
                  <a:srgbClr val="775F54"/>
                </a:solidFill>
                <a:latin typeface="Tw Cen MT"/>
                <a:cs typeface="Tw Cen MT"/>
              </a:rPr>
              <a:t> evidence hnojení a</a:t>
            </a:r>
            <a:r>
              <a:rPr sz="3200" spc="5" dirty="0">
                <a:solidFill>
                  <a:srgbClr val="775F54"/>
                </a:solidFill>
                <a:latin typeface="Tw Cen MT"/>
                <a:cs typeface="Tw Cen MT"/>
              </a:rPr>
              <a:t> </a:t>
            </a:r>
            <a:r>
              <a:rPr sz="3200" spc="-10" dirty="0">
                <a:solidFill>
                  <a:srgbClr val="775F54"/>
                </a:solidFill>
                <a:latin typeface="Tw Cen MT"/>
                <a:cs typeface="Tw Cen MT"/>
              </a:rPr>
              <a:t>výnosů</a:t>
            </a:r>
            <a:endParaRPr sz="3200" dirty="0">
              <a:latin typeface="Tw Cen MT"/>
              <a:cs typeface="Tw Cen MT"/>
            </a:endParaRPr>
          </a:p>
        </p:txBody>
      </p:sp>
      <p:sp>
        <p:nvSpPr>
          <p:cNvPr id="3" name="object 3"/>
          <p:cNvSpPr txBox="1"/>
          <p:nvPr/>
        </p:nvSpPr>
        <p:spPr>
          <a:xfrm>
            <a:off x="1602740" y="1451229"/>
            <a:ext cx="8909685" cy="5430520"/>
          </a:xfrm>
          <a:prstGeom prst="rect">
            <a:avLst/>
          </a:prstGeom>
        </p:spPr>
        <p:txBody>
          <a:bodyPr vert="horz" wrap="square" lIns="0" tIns="62865" rIns="0" bIns="0" rtlCol="0">
            <a:spAutoFit/>
          </a:bodyPr>
          <a:lstStyle/>
          <a:p>
            <a:pPr marL="12700">
              <a:spcBef>
                <a:spcPts val="495"/>
              </a:spcBef>
            </a:pPr>
            <a:r>
              <a:rPr sz="2400" b="1" dirty="0">
                <a:latin typeface="Tw Cen MT"/>
                <a:cs typeface="Tw Cen MT"/>
              </a:rPr>
              <a:t>Povinnosti</a:t>
            </a:r>
            <a:r>
              <a:rPr sz="2400" b="1" spc="5" dirty="0">
                <a:latin typeface="Tw Cen MT"/>
                <a:cs typeface="Tw Cen MT"/>
              </a:rPr>
              <a:t> </a:t>
            </a:r>
            <a:r>
              <a:rPr sz="2400" b="1" dirty="0">
                <a:latin typeface="Tw Cen MT"/>
                <a:cs typeface="Tw Cen MT"/>
              </a:rPr>
              <a:t>dle zákona</a:t>
            </a:r>
            <a:r>
              <a:rPr sz="2400" b="1" spc="-25" dirty="0">
                <a:latin typeface="Tw Cen MT"/>
                <a:cs typeface="Tw Cen MT"/>
              </a:rPr>
              <a:t> </a:t>
            </a:r>
            <a:r>
              <a:rPr sz="2400" b="1" dirty="0">
                <a:latin typeface="Tw Cen MT"/>
                <a:cs typeface="Tw Cen MT"/>
              </a:rPr>
              <a:t>o</a:t>
            </a:r>
            <a:r>
              <a:rPr sz="2400" b="1" spc="-5" dirty="0">
                <a:latin typeface="Tw Cen MT"/>
                <a:cs typeface="Tw Cen MT"/>
              </a:rPr>
              <a:t> </a:t>
            </a:r>
            <a:r>
              <a:rPr sz="2400" b="1" spc="-10" dirty="0">
                <a:latin typeface="Tw Cen MT"/>
                <a:cs typeface="Tw Cen MT"/>
              </a:rPr>
              <a:t>hnojivech</a:t>
            </a:r>
            <a:endParaRPr sz="2400" dirty="0">
              <a:latin typeface="Tw Cen MT"/>
              <a:cs typeface="Tw Cen MT"/>
            </a:endParaRPr>
          </a:p>
          <a:p>
            <a:pPr marL="332740" indent="-320040">
              <a:spcBef>
                <a:spcPts val="395"/>
              </a:spcBef>
              <a:buClr>
                <a:srgbClr val="DD8046"/>
              </a:buClr>
              <a:buSzPct val="60416"/>
              <a:buFont typeface="Wingdings"/>
              <a:buChar char=""/>
              <a:tabLst>
                <a:tab pos="332105" algn="l"/>
                <a:tab pos="332740" algn="l"/>
              </a:tabLst>
            </a:pPr>
            <a:r>
              <a:rPr sz="2400" b="1" dirty="0">
                <a:latin typeface="Tw Cen MT"/>
                <a:cs typeface="Tw Cen MT"/>
              </a:rPr>
              <a:t>Povinnost</a:t>
            </a:r>
            <a:r>
              <a:rPr sz="2400" b="1" spc="5" dirty="0">
                <a:latin typeface="Tw Cen MT"/>
                <a:cs typeface="Tw Cen MT"/>
              </a:rPr>
              <a:t> </a:t>
            </a:r>
            <a:r>
              <a:rPr sz="2400" b="1" dirty="0">
                <a:latin typeface="Tw Cen MT"/>
                <a:cs typeface="Tw Cen MT"/>
              </a:rPr>
              <a:t>vést</a:t>
            </a:r>
            <a:r>
              <a:rPr sz="2400" b="1" spc="-5" dirty="0">
                <a:latin typeface="Tw Cen MT"/>
                <a:cs typeface="Tw Cen MT"/>
              </a:rPr>
              <a:t> </a:t>
            </a:r>
            <a:r>
              <a:rPr sz="2400" b="1" dirty="0">
                <a:latin typeface="Tw Cen MT"/>
                <a:cs typeface="Tw Cen MT"/>
              </a:rPr>
              <a:t>evidenci</a:t>
            </a:r>
            <a:r>
              <a:rPr sz="2400" b="1" spc="5" dirty="0">
                <a:latin typeface="Tw Cen MT"/>
                <a:cs typeface="Tw Cen MT"/>
              </a:rPr>
              <a:t> </a:t>
            </a:r>
            <a:r>
              <a:rPr sz="2400" b="1" spc="-60" dirty="0">
                <a:latin typeface="Tw Cen MT"/>
                <a:cs typeface="Tw Cen MT"/>
              </a:rPr>
              <a:t>o</a:t>
            </a:r>
            <a:endParaRPr sz="2400" dirty="0">
              <a:latin typeface="Tw Cen MT"/>
              <a:cs typeface="Tw Cen MT"/>
            </a:endParaRPr>
          </a:p>
          <a:p>
            <a:pPr marL="652780" marR="297180" indent="-273050">
              <a:spcBef>
                <a:spcPts val="425"/>
              </a:spcBef>
            </a:pPr>
            <a:r>
              <a:rPr sz="1400" dirty="0">
                <a:solidFill>
                  <a:srgbClr val="93B6D2"/>
                </a:solidFill>
                <a:latin typeface="Wingdings 2"/>
                <a:cs typeface="Wingdings 2"/>
              </a:rPr>
              <a:t></a:t>
            </a:r>
            <a:r>
              <a:rPr sz="1400" spc="515" dirty="0">
                <a:solidFill>
                  <a:srgbClr val="93B6D2"/>
                </a:solidFill>
                <a:latin typeface="Times New Roman"/>
                <a:cs typeface="Times New Roman"/>
              </a:rPr>
              <a:t> </a:t>
            </a:r>
            <a:r>
              <a:rPr sz="2000" b="1" dirty="0">
                <a:latin typeface="Tw Cen MT"/>
                <a:cs typeface="Tw Cen MT"/>
              </a:rPr>
              <a:t>hnojivech,</a:t>
            </a:r>
            <a:r>
              <a:rPr sz="2000" b="1" spc="5" dirty="0">
                <a:latin typeface="Tw Cen MT"/>
                <a:cs typeface="Tw Cen MT"/>
              </a:rPr>
              <a:t> </a:t>
            </a:r>
            <a:r>
              <a:rPr sz="2000" b="1" dirty="0">
                <a:latin typeface="Tw Cen MT"/>
                <a:cs typeface="Tw Cen MT"/>
              </a:rPr>
              <a:t>pomocných</a:t>
            </a:r>
            <a:r>
              <a:rPr sz="2000" b="1" spc="-25" dirty="0">
                <a:latin typeface="Tw Cen MT"/>
                <a:cs typeface="Tw Cen MT"/>
              </a:rPr>
              <a:t> </a:t>
            </a:r>
            <a:r>
              <a:rPr sz="2000" b="1" dirty="0">
                <a:latin typeface="Tw Cen MT"/>
                <a:cs typeface="Tw Cen MT"/>
              </a:rPr>
              <a:t>půdních</a:t>
            </a:r>
            <a:r>
              <a:rPr sz="2000" b="1" spc="-5" dirty="0">
                <a:latin typeface="Tw Cen MT"/>
                <a:cs typeface="Tw Cen MT"/>
              </a:rPr>
              <a:t> </a:t>
            </a:r>
            <a:r>
              <a:rPr sz="2000" b="1" dirty="0">
                <a:latin typeface="Tw Cen MT"/>
                <a:cs typeface="Tw Cen MT"/>
              </a:rPr>
              <a:t>látkách,</a:t>
            </a:r>
            <a:r>
              <a:rPr sz="2000" b="1" spc="15" dirty="0">
                <a:latin typeface="Tw Cen MT"/>
                <a:cs typeface="Tw Cen MT"/>
              </a:rPr>
              <a:t> </a:t>
            </a:r>
            <a:r>
              <a:rPr sz="2000" b="1" dirty="0">
                <a:latin typeface="Tw Cen MT"/>
                <a:cs typeface="Tw Cen MT"/>
              </a:rPr>
              <a:t>rostlinných</a:t>
            </a:r>
            <a:r>
              <a:rPr sz="2000" b="1" spc="15" dirty="0">
                <a:latin typeface="Tw Cen MT"/>
                <a:cs typeface="Tw Cen MT"/>
              </a:rPr>
              <a:t> </a:t>
            </a:r>
            <a:r>
              <a:rPr sz="2000" b="1" dirty="0">
                <a:latin typeface="Tw Cen MT"/>
                <a:cs typeface="Tw Cen MT"/>
              </a:rPr>
              <a:t>biostimulantech</a:t>
            </a:r>
            <a:r>
              <a:rPr sz="2000" b="1" spc="25" dirty="0">
                <a:latin typeface="Tw Cen MT"/>
                <a:cs typeface="Tw Cen MT"/>
              </a:rPr>
              <a:t> </a:t>
            </a:r>
            <a:r>
              <a:rPr sz="2000" b="1" spc="-50" dirty="0">
                <a:latin typeface="Tw Cen MT"/>
                <a:cs typeface="Tw Cen MT"/>
              </a:rPr>
              <a:t>a </a:t>
            </a:r>
            <a:r>
              <a:rPr sz="2000" b="1" dirty="0">
                <a:latin typeface="Tw Cen MT"/>
                <a:cs typeface="Tw Cen MT"/>
              </a:rPr>
              <a:t>substrátech</a:t>
            </a:r>
            <a:r>
              <a:rPr sz="2000" b="1" spc="-5" dirty="0">
                <a:latin typeface="Tw Cen MT"/>
                <a:cs typeface="Tw Cen MT"/>
              </a:rPr>
              <a:t> </a:t>
            </a:r>
            <a:r>
              <a:rPr sz="2000" dirty="0">
                <a:latin typeface="Tw Cen MT"/>
                <a:cs typeface="Tw Cen MT"/>
              </a:rPr>
              <a:t>použitých</a:t>
            </a:r>
            <a:r>
              <a:rPr sz="2000" spc="-40" dirty="0">
                <a:latin typeface="Tw Cen MT"/>
                <a:cs typeface="Tw Cen MT"/>
              </a:rPr>
              <a:t> </a:t>
            </a:r>
            <a:r>
              <a:rPr sz="2000" dirty="0">
                <a:latin typeface="Tw Cen MT"/>
                <a:cs typeface="Tw Cen MT"/>
              </a:rPr>
              <a:t>na</a:t>
            </a:r>
            <a:r>
              <a:rPr sz="2000" spc="-30" dirty="0">
                <a:latin typeface="Tw Cen MT"/>
                <a:cs typeface="Tw Cen MT"/>
              </a:rPr>
              <a:t> </a:t>
            </a:r>
            <a:r>
              <a:rPr sz="2000" dirty="0">
                <a:latin typeface="Tw Cen MT"/>
                <a:cs typeface="Tw Cen MT"/>
              </a:rPr>
              <a:t>zemědělské</a:t>
            </a:r>
            <a:r>
              <a:rPr sz="2000" spc="-55" dirty="0">
                <a:latin typeface="Tw Cen MT"/>
                <a:cs typeface="Tw Cen MT"/>
              </a:rPr>
              <a:t> </a:t>
            </a:r>
            <a:r>
              <a:rPr sz="2000" dirty="0">
                <a:latin typeface="Tw Cen MT"/>
                <a:cs typeface="Tw Cen MT"/>
              </a:rPr>
              <a:t>půdě</a:t>
            </a:r>
            <a:r>
              <a:rPr sz="2000" spc="-35" dirty="0">
                <a:latin typeface="Tw Cen MT"/>
                <a:cs typeface="Tw Cen MT"/>
              </a:rPr>
              <a:t> </a:t>
            </a:r>
            <a:r>
              <a:rPr sz="2000" dirty="0">
                <a:latin typeface="Tw Cen MT"/>
                <a:cs typeface="Tw Cen MT"/>
              </a:rPr>
              <a:t>a</a:t>
            </a:r>
            <a:r>
              <a:rPr sz="2000" spc="-10" dirty="0">
                <a:latin typeface="Tw Cen MT"/>
                <a:cs typeface="Tw Cen MT"/>
              </a:rPr>
              <a:t> </a:t>
            </a:r>
            <a:r>
              <a:rPr sz="2000" dirty="0">
                <a:latin typeface="Tw Cen MT"/>
                <a:cs typeface="Tw Cen MT"/>
              </a:rPr>
              <a:t>lesních</a:t>
            </a:r>
            <a:r>
              <a:rPr sz="2000" spc="-40" dirty="0">
                <a:latin typeface="Tw Cen MT"/>
                <a:cs typeface="Tw Cen MT"/>
              </a:rPr>
              <a:t> </a:t>
            </a:r>
            <a:r>
              <a:rPr sz="2000" dirty="0">
                <a:latin typeface="Tw Cen MT"/>
                <a:cs typeface="Tw Cen MT"/>
              </a:rPr>
              <a:t>pozemcích</a:t>
            </a:r>
            <a:r>
              <a:rPr sz="2000" spc="-25" dirty="0">
                <a:latin typeface="Tw Cen MT"/>
                <a:cs typeface="Tw Cen MT"/>
              </a:rPr>
              <a:t> </a:t>
            </a:r>
            <a:r>
              <a:rPr sz="2000" dirty="0">
                <a:latin typeface="Tw Cen MT"/>
                <a:cs typeface="Tw Cen MT"/>
              </a:rPr>
              <a:t>(tato</a:t>
            </a:r>
            <a:r>
              <a:rPr sz="2000" spc="-25" dirty="0">
                <a:latin typeface="Tw Cen MT"/>
                <a:cs typeface="Tw Cen MT"/>
              </a:rPr>
              <a:t> </a:t>
            </a:r>
            <a:r>
              <a:rPr sz="2000" spc="-10" dirty="0">
                <a:latin typeface="Tw Cen MT"/>
                <a:cs typeface="Tw Cen MT"/>
              </a:rPr>
              <a:t>povinnost </a:t>
            </a:r>
            <a:r>
              <a:rPr sz="2000" dirty="0">
                <a:latin typeface="Tw Cen MT"/>
                <a:cs typeface="Tw Cen MT"/>
              </a:rPr>
              <a:t>se</a:t>
            </a:r>
            <a:r>
              <a:rPr sz="2000" spc="-15" dirty="0">
                <a:latin typeface="Tw Cen MT"/>
                <a:cs typeface="Tw Cen MT"/>
              </a:rPr>
              <a:t> </a:t>
            </a:r>
            <a:r>
              <a:rPr sz="2000" dirty="0">
                <a:latin typeface="Tw Cen MT"/>
                <a:cs typeface="Tw Cen MT"/>
              </a:rPr>
              <a:t>nevztahuje</a:t>
            </a:r>
            <a:r>
              <a:rPr sz="2000" spc="-30" dirty="0">
                <a:latin typeface="Tw Cen MT"/>
                <a:cs typeface="Tw Cen MT"/>
              </a:rPr>
              <a:t> </a:t>
            </a:r>
            <a:r>
              <a:rPr sz="2000" dirty="0">
                <a:latin typeface="Tw Cen MT"/>
                <a:cs typeface="Tw Cen MT"/>
              </a:rPr>
              <a:t>na evidenci</a:t>
            </a:r>
            <a:r>
              <a:rPr sz="2000" spc="-40" dirty="0">
                <a:latin typeface="Tw Cen MT"/>
                <a:cs typeface="Tw Cen MT"/>
              </a:rPr>
              <a:t> </a:t>
            </a:r>
            <a:r>
              <a:rPr sz="2000" dirty="0">
                <a:latin typeface="Tw Cen MT"/>
                <a:cs typeface="Tw Cen MT"/>
              </a:rPr>
              <a:t>vedlejších</a:t>
            </a:r>
            <a:r>
              <a:rPr sz="2000" spc="-40" dirty="0">
                <a:latin typeface="Tw Cen MT"/>
                <a:cs typeface="Tw Cen MT"/>
              </a:rPr>
              <a:t> </a:t>
            </a:r>
            <a:r>
              <a:rPr sz="2000" dirty="0">
                <a:latin typeface="Tw Cen MT"/>
                <a:cs typeface="Tw Cen MT"/>
              </a:rPr>
              <a:t>produktů</a:t>
            </a:r>
            <a:r>
              <a:rPr sz="2000" spc="-25" dirty="0">
                <a:latin typeface="Tw Cen MT"/>
                <a:cs typeface="Tw Cen MT"/>
              </a:rPr>
              <a:t> </a:t>
            </a:r>
            <a:r>
              <a:rPr sz="2000" dirty="0">
                <a:latin typeface="Tw Cen MT"/>
                <a:cs typeface="Tw Cen MT"/>
              </a:rPr>
              <a:t>při</a:t>
            </a:r>
            <a:r>
              <a:rPr sz="2000" spc="-20" dirty="0">
                <a:latin typeface="Tw Cen MT"/>
                <a:cs typeface="Tw Cen MT"/>
              </a:rPr>
              <a:t> </a:t>
            </a:r>
            <a:r>
              <a:rPr sz="2000" dirty="0">
                <a:latin typeface="Tw Cen MT"/>
                <a:cs typeface="Tw Cen MT"/>
              </a:rPr>
              <a:t>pěstování</a:t>
            </a:r>
            <a:r>
              <a:rPr sz="2000" spc="-50" dirty="0">
                <a:latin typeface="Tw Cen MT"/>
                <a:cs typeface="Tw Cen MT"/>
              </a:rPr>
              <a:t> </a:t>
            </a:r>
            <a:r>
              <a:rPr sz="2000" dirty="0">
                <a:latin typeface="Tw Cen MT"/>
                <a:cs typeface="Tw Cen MT"/>
              </a:rPr>
              <a:t>kulturních</a:t>
            </a:r>
            <a:r>
              <a:rPr sz="2000" spc="-20" dirty="0">
                <a:latin typeface="Tw Cen MT"/>
                <a:cs typeface="Tw Cen MT"/>
              </a:rPr>
              <a:t> </a:t>
            </a:r>
            <a:r>
              <a:rPr sz="2000" spc="-10" dirty="0">
                <a:latin typeface="Tw Cen MT"/>
                <a:cs typeface="Tw Cen MT"/>
              </a:rPr>
              <a:t>rostlin,</a:t>
            </a:r>
            <a:endParaRPr sz="2000" dirty="0">
              <a:latin typeface="Tw Cen MT"/>
              <a:cs typeface="Tw Cen MT"/>
            </a:endParaRPr>
          </a:p>
          <a:p>
            <a:pPr marL="652780"/>
            <a:r>
              <a:rPr sz="2000" dirty="0">
                <a:latin typeface="Tw Cen MT"/>
                <a:cs typeface="Tw Cen MT"/>
              </a:rPr>
              <a:t>s</a:t>
            </a:r>
            <a:r>
              <a:rPr sz="2000" spc="-10" dirty="0">
                <a:latin typeface="Tw Cen MT"/>
                <a:cs typeface="Tw Cen MT"/>
              </a:rPr>
              <a:t> </a:t>
            </a:r>
            <a:r>
              <a:rPr sz="2000" dirty="0">
                <a:latin typeface="Tw Cen MT"/>
                <a:cs typeface="Tw Cen MT"/>
              </a:rPr>
              <a:t>výjimkou</a:t>
            </a:r>
            <a:r>
              <a:rPr sz="2000" spc="-20" dirty="0">
                <a:latin typeface="Tw Cen MT"/>
                <a:cs typeface="Tw Cen MT"/>
              </a:rPr>
              <a:t> </a:t>
            </a:r>
            <a:r>
              <a:rPr sz="2000" spc="-10" dirty="0">
                <a:latin typeface="Tw Cen MT"/>
                <a:cs typeface="Tw Cen MT"/>
              </a:rPr>
              <a:t>slámy)</a:t>
            </a:r>
            <a:endParaRPr sz="2000" dirty="0">
              <a:latin typeface="Tw Cen MT"/>
              <a:cs typeface="Tw Cen MT"/>
            </a:endParaRPr>
          </a:p>
          <a:p>
            <a:pPr marL="379730">
              <a:spcBef>
                <a:spcPts val="400"/>
              </a:spcBef>
            </a:pPr>
            <a:r>
              <a:rPr sz="1400" dirty="0">
                <a:solidFill>
                  <a:srgbClr val="93B6D2"/>
                </a:solidFill>
                <a:latin typeface="Wingdings 2"/>
                <a:cs typeface="Wingdings 2"/>
              </a:rPr>
              <a:t></a:t>
            </a:r>
            <a:r>
              <a:rPr sz="1400" spc="530" dirty="0">
                <a:solidFill>
                  <a:srgbClr val="93B6D2"/>
                </a:solidFill>
                <a:latin typeface="Times New Roman"/>
                <a:cs typeface="Times New Roman"/>
              </a:rPr>
              <a:t> </a:t>
            </a:r>
            <a:r>
              <a:rPr sz="2000" b="1" dirty="0">
                <a:latin typeface="Tw Cen MT"/>
                <a:cs typeface="Tw Cen MT"/>
              </a:rPr>
              <a:t>upravených</a:t>
            </a:r>
            <a:r>
              <a:rPr sz="2000" b="1" spc="-20" dirty="0">
                <a:latin typeface="Tw Cen MT"/>
                <a:cs typeface="Tw Cen MT"/>
              </a:rPr>
              <a:t> </a:t>
            </a:r>
            <a:r>
              <a:rPr sz="2000" b="1" dirty="0">
                <a:latin typeface="Tw Cen MT"/>
                <a:cs typeface="Tw Cen MT"/>
              </a:rPr>
              <a:t>kalech</a:t>
            </a:r>
            <a:r>
              <a:rPr sz="2000" b="1" spc="-5" dirty="0">
                <a:latin typeface="Tw Cen MT"/>
                <a:cs typeface="Tw Cen MT"/>
              </a:rPr>
              <a:t> </a:t>
            </a:r>
            <a:r>
              <a:rPr sz="2000" b="1" dirty="0">
                <a:latin typeface="Tw Cen MT"/>
                <a:cs typeface="Tw Cen MT"/>
              </a:rPr>
              <a:t>a</a:t>
            </a:r>
            <a:r>
              <a:rPr sz="2000" b="1" spc="5" dirty="0">
                <a:latin typeface="Tw Cen MT"/>
                <a:cs typeface="Tw Cen MT"/>
              </a:rPr>
              <a:t> </a:t>
            </a:r>
            <a:r>
              <a:rPr sz="2000" b="1" dirty="0">
                <a:latin typeface="Tw Cen MT"/>
                <a:cs typeface="Tw Cen MT"/>
              </a:rPr>
              <a:t>sedimentech</a:t>
            </a:r>
            <a:r>
              <a:rPr sz="2000" b="1" spc="25" dirty="0">
                <a:latin typeface="Tw Cen MT"/>
                <a:cs typeface="Tw Cen MT"/>
              </a:rPr>
              <a:t> </a:t>
            </a:r>
            <a:r>
              <a:rPr sz="2000" dirty="0">
                <a:latin typeface="Tw Cen MT"/>
                <a:cs typeface="Tw Cen MT"/>
              </a:rPr>
              <a:t>použitých</a:t>
            </a:r>
            <a:r>
              <a:rPr sz="2000" spc="-35" dirty="0">
                <a:latin typeface="Tw Cen MT"/>
                <a:cs typeface="Tw Cen MT"/>
              </a:rPr>
              <a:t> </a:t>
            </a:r>
            <a:r>
              <a:rPr sz="2000" dirty="0">
                <a:latin typeface="Tw Cen MT"/>
                <a:cs typeface="Tw Cen MT"/>
              </a:rPr>
              <a:t>na</a:t>
            </a:r>
            <a:r>
              <a:rPr sz="2000" spc="-20" dirty="0">
                <a:latin typeface="Tw Cen MT"/>
                <a:cs typeface="Tw Cen MT"/>
              </a:rPr>
              <a:t> </a:t>
            </a:r>
            <a:r>
              <a:rPr sz="2000" dirty="0">
                <a:latin typeface="Tw Cen MT"/>
                <a:cs typeface="Tw Cen MT"/>
              </a:rPr>
              <a:t>zemědělské</a:t>
            </a:r>
            <a:r>
              <a:rPr sz="2000" spc="-45" dirty="0">
                <a:latin typeface="Tw Cen MT"/>
                <a:cs typeface="Tw Cen MT"/>
              </a:rPr>
              <a:t> </a:t>
            </a:r>
            <a:r>
              <a:rPr sz="2000" dirty="0">
                <a:latin typeface="Tw Cen MT"/>
                <a:cs typeface="Tw Cen MT"/>
              </a:rPr>
              <a:t>půdě</a:t>
            </a:r>
            <a:r>
              <a:rPr sz="2000" spc="-20" dirty="0">
                <a:latin typeface="Tw Cen MT"/>
                <a:cs typeface="Tw Cen MT"/>
              </a:rPr>
              <a:t> </a:t>
            </a:r>
            <a:r>
              <a:rPr sz="2000" spc="-50" dirty="0">
                <a:latin typeface="Tw Cen MT"/>
                <a:cs typeface="Tw Cen MT"/>
              </a:rPr>
              <a:t>a</a:t>
            </a:r>
            <a:endParaRPr sz="2000" dirty="0">
              <a:latin typeface="Tw Cen MT"/>
              <a:cs typeface="Tw Cen MT"/>
            </a:endParaRPr>
          </a:p>
          <a:p>
            <a:pPr marL="379730">
              <a:spcBef>
                <a:spcPts val="405"/>
              </a:spcBef>
            </a:pPr>
            <a:r>
              <a:rPr sz="1400" dirty="0">
                <a:solidFill>
                  <a:srgbClr val="93B6D2"/>
                </a:solidFill>
                <a:latin typeface="Wingdings 2"/>
                <a:cs typeface="Wingdings 2"/>
              </a:rPr>
              <a:t></a:t>
            </a:r>
            <a:r>
              <a:rPr sz="1400" spc="515" dirty="0">
                <a:solidFill>
                  <a:srgbClr val="93B6D2"/>
                </a:solidFill>
                <a:latin typeface="Times New Roman"/>
                <a:cs typeface="Times New Roman"/>
              </a:rPr>
              <a:t> </a:t>
            </a:r>
            <a:r>
              <a:rPr sz="2000" b="1" dirty="0">
                <a:solidFill>
                  <a:srgbClr val="FF0000"/>
                </a:solidFill>
                <a:latin typeface="Tw Cen MT"/>
                <a:cs typeface="Tw Cen MT"/>
              </a:rPr>
              <a:t>výnosu</a:t>
            </a:r>
            <a:r>
              <a:rPr sz="2000" b="1" spc="-40" dirty="0">
                <a:solidFill>
                  <a:srgbClr val="FF0000"/>
                </a:solidFill>
                <a:latin typeface="Tw Cen MT"/>
                <a:cs typeface="Tw Cen MT"/>
              </a:rPr>
              <a:t> </a:t>
            </a:r>
            <a:r>
              <a:rPr sz="2000" b="1" dirty="0">
                <a:solidFill>
                  <a:srgbClr val="FF0000"/>
                </a:solidFill>
                <a:latin typeface="Tw Cen MT"/>
                <a:cs typeface="Tw Cen MT"/>
              </a:rPr>
              <a:t>sklizeného</a:t>
            </a:r>
            <a:r>
              <a:rPr sz="2000" b="1" spc="15" dirty="0">
                <a:solidFill>
                  <a:srgbClr val="FF0000"/>
                </a:solidFill>
                <a:latin typeface="Tw Cen MT"/>
                <a:cs typeface="Tw Cen MT"/>
              </a:rPr>
              <a:t> </a:t>
            </a:r>
            <a:r>
              <a:rPr sz="2000" b="1" dirty="0">
                <a:solidFill>
                  <a:srgbClr val="FF0000"/>
                </a:solidFill>
                <a:latin typeface="Tw Cen MT"/>
                <a:cs typeface="Tw Cen MT"/>
              </a:rPr>
              <a:t>hlavního</a:t>
            </a:r>
            <a:r>
              <a:rPr sz="2000" b="1" spc="-20" dirty="0">
                <a:solidFill>
                  <a:srgbClr val="FF0000"/>
                </a:solidFill>
                <a:latin typeface="Tw Cen MT"/>
                <a:cs typeface="Tw Cen MT"/>
              </a:rPr>
              <a:t> </a:t>
            </a:r>
            <a:r>
              <a:rPr sz="2000" b="1" dirty="0">
                <a:solidFill>
                  <a:srgbClr val="FF0000"/>
                </a:solidFill>
                <a:latin typeface="Tw Cen MT"/>
                <a:cs typeface="Tw Cen MT"/>
              </a:rPr>
              <a:t>a</a:t>
            </a:r>
            <a:r>
              <a:rPr sz="2000" b="1" spc="-5" dirty="0">
                <a:solidFill>
                  <a:srgbClr val="FF0000"/>
                </a:solidFill>
                <a:latin typeface="Tw Cen MT"/>
                <a:cs typeface="Tw Cen MT"/>
              </a:rPr>
              <a:t> </a:t>
            </a:r>
            <a:r>
              <a:rPr sz="2000" b="1" dirty="0">
                <a:solidFill>
                  <a:srgbClr val="FF0000"/>
                </a:solidFill>
                <a:latin typeface="Tw Cen MT"/>
                <a:cs typeface="Tw Cen MT"/>
              </a:rPr>
              <a:t>vedlejšího</a:t>
            </a:r>
            <a:r>
              <a:rPr sz="2000" b="1" spc="5" dirty="0">
                <a:solidFill>
                  <a:srgbClr val="FF0000"/>
                </a:solidFill>
                <a:latin typeface="Tw Cen MT"/>
                <a:cs typeface="Tw Cen MT"/>
              </a:rPr>
              <a:t> </a:t>
            </a:r>
            <a:r>
              <a:rPr sz="2000" b="1" dirty="0">
                <a:solidFill>
                  <a:srgbClr val="FF0000"/>
                </a:solidFill>
                <a:latin typeface="Tw Cen MT"/>
                <a:cs typeface="Tw Cen MT"/>
              </a:rPr>
              <a:t>produktu,</a:t>
            </a:r>
            <a:r>
              <a:rPr sz="2000" b="1" spc="-15" dirty="0">
                <a:solidFill>
                  <a:srgbClr val="FF0000"/>
                </a:solidFill>
                <a:latin typeface="Tw Cen MT"/>
                <a:cs typeface="Tw Cen MT"/>
              </a:rPr>
              <a:t> </a:t>
            </a:r>
            <a:r>
              <a:rPr sz="2000" dirty="0">
                <a:solidFill>
                  <a:srgbClr val="FF0000"/>
                </a:solidFill>
                <a:latin typeface="Tw Cen MT"/>
                <a:cs typeface="Tw Cen MT"/>
              </a:rPr>
              <a:t>s</a:t>
            </a:r>
            <a:r>
              <a:rPr sz="2000" spc="-5" dirty="0">
                <a:solidFill>
                  <a:srgbClr val="FF0000"/>
                </a:solidFill>
                <a:latin typeface="Tw Cen MT"/>
                <a:cs typeface="Tw Cen MT"/>
              </a:rPr>
              <a:t> </a:t>
            </a:r>
            <a:r>
              <a:rPr sz="2000" dirty="0">
                <a:solidFill>
                  <a:srgbClr val="FF0000"/>
                </a:solidFill>
                <a:latin typeface="Tw Cen MT"/>
                <a:cs typeface="Tw Cen MT"/>
              </a:rPr>
              <a:t>výjimkou</a:t>
            </a:r>
            <a:r>
              <a:rPr sz="2000" spc="-50" dirty="0">
                <a:solidFill>
                  <a:srgbClr val="FF0000"/>
                </a:solidFill>
                <a:latin typeface="Tw Cen MT"/>
                <a:cs typeface="Tw Cen MT"/>
              </a:rPr>
              <a:t> </a:t>
            </a:r>
            <a:r>
              <a:rPr sz="2000" dirty="0">
                <a:solidFill>
                  <a:srgbClr val="FF0000"/>
                </a:solidFill>
                <a:latin typeface="Tw Cen MT"/>
                <a:cs typeface="Tw Cen MT"/>
              </a:rPr>
              <a:t>trvalých</a:t>
            </a:r>
            <a:r>
              <a:rPr sz="2000" spc="-40" dirty="0">
                <a:solidFill>
                  <a:srgbClr val="FF0000"/>
                </a:solidFill>
                <a:latin typeface="Tw Cen MT"/>
                <a:cs typeface="Tw Cen MT"/>
              </a:rPr>
              <a:t> </a:t>
            </a:r>
            <a:r>
              <a:rPr sz="2000" spc="-10" dirty="0">
                <a:solidFill>
                  <a:srgbClr val="FF0000"/>
                </a:solidFill>
                <a:latin typeface="Tw Cen MT"/>
                <a:cs typeface="Tw Cen MT"/>
              </a:rPr>
              <a:t>travních</a:t>
            </a:r>
            <a:endParaRPr sz="2000" dirty="0">
              <a:latin typeface="Tw Cen MT"/>
              <a:cs typeface="Tw Cen MT"/>
            </a:endParaRPr>
          </a:p>
          <a:p>
            <a:pPr marL="652780">
              <a:spcBef>
                <a:spcPts val="5"/>
              </a:spcBef>
            </a:pPr>
            <a:r>
              <a:rPr sz="2000" dirty="0">
                <a:solidFill>
                  <a:srgbClr val="FF0000"/>
                </a:solidFill>
                <a:latin typeface="Tw Cen MT"/>
                <a:cs typeface="Tw Cen MT"/>
              </a:rPr>
              <a:t>porostů</a:t>
            </a:r>
            <a:r>
              <a:rPr sz="2000" spc="-65" dirty="0">
                <a:solidFill>
                  <a:srgbClr val="FF0000"/>
                </a:solidFill>
                <a:latin typeface="Tw Cen MT"/>
                <a:cs typeface="Tw Cen MT"/>
              </a:rPr>
              <a:t> </a:t>
            </a:r>
            <a:r>
              <a:rPr sz="2000" dirty="0">
                <a:solidFill>
                  <a:srgbClr val="FF0000"/>
                </a:solidFill>
                <a:latin typeface="Tw Cen MT"/>
                <a:cs typeface="Tw Cen MT"/>
              </a:rPr>
              <a:t>podle</a:t>
            </a:r>
            <a:r>
              <a:rPr sz="2000" spc="-20" dirty="0">
                <a:solidFill>
                  <a:srgbClr val="FF0000"/>
                </a:solidFill>
                <a:latin typeface="Tw Cen MT"/>
                <a:cs typeface="Tw Cen MT"/>
              </a:rPr>
              <a:t> </a:t>
            </a:r>
            <a:r>
              <a:rPr sz="2000" dirty="0">
                <a:solidFill>
                  <a:srgbClr val="FF0000"/>
                </a:solidFill>
                <a:latin typeface="Tw Cen MT"/>
                <a:cs typeface="Tw Cen MT"/>
              </a:rPr>
              <a:t>evidence</a:t>
            </a:r>
            <a:r>
              <a:rPr sz="2000" spc="-30" dirty="0">
                <a:solidFill>
                  <a:srgbClr val="FF0000"/>
                </a:solidFill>
                <a:latin typeface="Tw Cen MT"/>
                <a:cs typeface="Tw Cen MT"/>
              </a:rPr>
              <a:t> </a:t>
            </a:r>
            <a:r>
              <a:rPr sz="2000" dirty="0">
                <a:solidFill>
                  <a:srgbClr val="FF0000"/>
                </a:solidFill>
                <a:latin typeface="Tw Cen MT"/>
                <a:cs typeface="Tw Cen MT"/>
              </a:rPr>
              <a:t>využití</a:t>
            </a:r>
            <a:r>
              <a:rPr sz="2000" spc="-20" dirty="0">
                <a:solidFill>
                  <a:srgbClr val="FF0000"/>
                </a:solidFill>
                <a:latin typeface="Tw Cen MT"/>
                <a:cs typeface="Tw Cen MT"/>
              </a:rPr>
              <a:t> </a:t>
            </a:r>
            <a:r>
              <a:rPr sz="2000" dirty="0">
                <a:solidFill>
                  <a:srgbClr val="FF0000"/>
                </a:solidFill>
                <a:latin typeface="Tw Cen MT"/>
                <a:cs typeface="Tw Cen MT"/>
              </a:rPr>
              <a:t>půdy</a:t>
            </a:r>
            <a:r>
              <a:rPr sz="2000" spc="-20" dirty="0">
                <a:solidFill>
                  <a:srgbClr val="FF0000"/>
                </a:solidFill>
                <a:latin typeface="Tw Cen MT"/>
                <a:cs typeface="Tw Cen MT"/>
              </a:rPr>
              <a:t> </a:t>
            </a:r>
            <a:r>
              <a:rPr sz="2000" dirty="0">
                <a:solidFill>
                  <a:srgbClr val="FF0000"/>
                </a:solidFill>
                <a:latin typeface="Tw Cen MT"/>
                <a:cs typeface="Tw Cen MT"/>
              </a:rPr>
              <a:t>podle</a:t>
            </a:r>
            <a:r>
              <a:rPr sz="2000" spc="-20" dirty="0">
                <a:solidFill>
                  <a:srgbClr val="FF0000"/>
                </a:solidFill>
                <a:latin typeface="Tw Cen MT"/>
                <a:cs typeface="Tw Cen MT"/>
              </a:rPr>
              <a:t> </a:t>
            </a:r>
            <a:r>
              <a:rPr sz="2000" dirty="0">
                <a:solidFill>
                  <a:srgbClr val="FF0000"/>
                </a:solidFill>
                <a:latin typeface="Tw Cen MT"/>
                <a:cs typeface="Tw Cen MT"/>
              </a:rPr>
              <a:t>uživatelských</a:t>
            </a:r>
            <a:r>
              <a:rPr sz="2000" spc="-30" dirty="0">
                <a:solidFill>
                  <a:srgbClr val="FF0000"/>
                </a:solidFill>
                <a:latin typeface="Tw Cen MT"/>
                <a:cs typeface="Tw Cen MT"/>
              </a:rPr>
              <a:t> </a:t>
            </a:r>
            <a:r>
              <a:rPr sz="2000" spc="-10" dirty="0">
                <a:solidFill>
                  <a:srgbClr val="FF0000"/>
                </a:solidFill>
                <a:latin typeface="Tw Cen MT"/>
                <a:cs typeface="Tw Cen MT"/>
              </a:rPr>
              <a:t>vztahů</a:t>
            </a:r>
            <a:endParaRPr sz="2000" dirty="0">
              <a:latin typeface="Tw Cen MT"/>
              <a:cs typeface="Tw Cen MT"/>
            </a:endParaRPr>
          </a:p>
          <a:p>
            <a:pPr marL="652780"/>
            <a:r>
              <a:rPr sz="2000" b="1" i="1" dirty="0">
                <a:solidFill>
                  <a:srgbClr val="FF0000"/>
                </a:solidFill>
                <a:latin typeface="Tw Cen MT"/>
                <a:cs typeface="Tw Cen MT"/>
              </a:rPr>
              <a:t>(účinnost</a:t>
            </a:r>
            <a:r>
              <a:rPr sz="2000" b="1" i="1" spc="-15" dirty="0">
                <a:solidFill>
                  <a:srgbClr val="FF0000"/>
                </a:solidFill>
                <a:latin typeface="Tw Cen MT"/>
                <a:cs typeface="Tw Cen MT"/>
              </a:rPr>
              <a:t> </a:t>
            </a:r>
            <a:r>
              <a:rPr sz="2000" b="1" i="1" dirty="0">
                <a:solidFill>
                  <a:srgbClr val="FF0000"/>
                </a:solidFill>
                <a:latin typeface="Tw Cen MT"/>
                <a:cs typeface="Tw Cen MT"/>
              </a:rPr>
              <a:t>od</a:t>
            </a:r>
            <a:r>
              <a:rPr sz="2000" b="1" i="1" spc="10" dirty="0">
                <a:solidFill>
                  <a:srgbClr val="FF0000"/>
                </a:solidFill>
                <a:latin typeface="Tw Cen MT"/>
                <a:cs typeface="Tw Cen MT"/>
              </a:rPr>
              <a:t> </a:t>
            </a:r>
            <a:r>
              <a:rPr sz="2000" b="1" i="1" dirty="0">
                <a:solidFill>
                  <a:srgbClr val="FF0000"/>
                </a:solidFill>
                <a:latin typeface="Tw Cen MT"/>
                <a:cs typeface="Tw Cen MT"/>
              </a:rPr>
              <a:t>1.</a:t>
            </a:r>
            <a:r>
              <a:rPr sz="2000" b="1" i="1" spc="-5" dirty="0">
                <a:solidFill>
                  <a:srgbClr val="FF0000"/>
                </a:solidFill>
                <a:latin typeface="Tw Cen MT"/>
                <a:cs typeface="Tw Cen MT"/>
              </a:rPr>
              <a:t> </a:t>
            </a:r>
            <a:r>
              <a:rPr sz="2000" b="1" i="1" dirty="0">
                <a:solidFill>
                  <a:srgbClr val="FF0000"/>
                </a:solidFill>
                <a:latin typeface="Tw Cen MT"/>
                <a:cs typeface="Tw Cen MT"/>
              </a:rPr>
              <a:t>1. </a:t>
            </a:r>
            <a:r>
              <a:rPr sz="2000" b="1" i="1" spc="-10" dirty="0">
                <a:solidFill>
                  <a:srgbClr val="FF0000"/>
                </a:solidFill>
                <a:latin typeface="Tw Cen MT"/>
                <a:cs typeface="Tw Cen MT"/>
              </a:rPr>
              <a:t>2022)</a:t>
            </a:r>
            <a:endParaRPr sz="2000" dirty="0">
              <a:latin typeface="Tw Cen MT"/>
              <a:cs typeface="Tw Cen MT"/>
            </a:endParaRPr>
          </a:p>
          <a:p>
            <a:pPr marL="332740" marR="1235710" indent="-320040">
              <a:spcBef>
                <a:spcPts val="365"/>
              </a:spcBef>
              <a:buClr>
                <a:srgbClr val="DD8046"/>
              </a:buClr>
              <a:buSzPct val="60416"/>
              <a:buFont typeface="Wingdings"/>
              <a:buChar char=""/>
              <a:tabLst>
                <a:tab pos="332105" algn="l"/>
                <a:tab pos="332740" algn="l"/>
              </a:tabLst>
            </a:pPr>
            <a:r>
              <a:rPr sz="2400" dirty="0">
                <a:solidFill>
                  <a:srgbClr val="FF0000"/>
                </a:solidFill>
                <a:latin typeface="Tw Cen MT"/>
                <a:cs typeface="Tw Cen MT"/>
              </a:rPr>
              <a:t>Povinnost</a:t>
            </a:r>
            <a:r>
              <a:rPr sz="2400" spc="-25" dirty="0">
                <a:solidFill>
                  <a:srgbClr val="FF0000"/>
                </a:solidFill>
                <a:latin typeface="Tw Cen MT"/>
                <a:cs typeface="Tw Cen MT"/>
              </a:rPr>
              <a:t> </a:t>
            </a:r>
            <a:r>
              <a:rPr sz="2400" dirty="0">
                <a:solidFill>
                  <a:srgbClr val="FF0000"/>
                </a:solidFill>
                <a:latin typeface="Tw Cen MT"/>
                <a:cs typeface="Tw Cen MT"/>
              </a:rPr>
              <a:t>vést evidencí</a:t>
            </a:r>
            <a:r>
              <a:rPr sz="2400" spc="-10" dirty="0">
                <a:solidFill>
                  <a:srgbClr val="FF0000"/>
                </a:solidFill>
                <a:latin typeface="Tw Cen MT"/>
                <a:cs typeface="Tw Cen MT"/>
              </a:rPr>
              <a:t> </a:t>
            </a:r>
            <a:r>
              <a:rPr sz="2400" dirty="0">
                <a:solidFill>
                  <a:srgbClr val="FF0000"/>
                </a:solidFill>
                <a:latin typeface="Tw Cen MT"/>
                <a:cs typeface="Tw Cen MT"/>
              </a:rPr>
              <a:t>elektronickou</a:t>
            </a:r>
            <a:r>
              <a:rPr sz="2400" spc="-25" dirty="0">
                <a:solidFill>
                  <a:srgbClr val="FF0000"/>
                </a:solidFill>
                <a:latin typeface="Tw Cen MT"/>
                <a:cs typeface="Tw Cen MT"/>
              </a:rPr>
              <a:t> </a:t>
            </a:r>
            <a:r>
              <a:rPr sz="2400" dirty="0">
                <a:solidFill>
                  <a:srgbClr val="FF0000"/>
                </a:solidFill>
                <a:latin typeface="Tw Cen MT"/>
                <a:cs typeface="Tw Cen MT"/>
              </a:rPr>
              <a:t>formou</a:t>
            </a:r>
            <a:r>
              <a:rPr sz="2400" spc="-15" dirty="0">
                <a:solidFill>
                  <a:srgbClr val="FF0000"/>
                </a:solidFill>
                <a:latin typeface="Tw Cen MT"/>
                <a:cs typeface="Tw Cen MT"/>
              </a:rPr>
              <a:t> </a:t>
            </a:r>
            <a:r>
              <a:rPr sz="2400" dirty="0">
                <a:solidFill>
                  <a:srgbClr val="FF0000"/>
                </a:solidFill>
                <a:latin typeface="Tw Cen MT"/>
                <a:cs typeface="Tw Cen MT"/>
              </a:rPr>
              <a:t>pro</a:t>
            </a:r>
            <a:r>
              <a:rPr sz="2400" spc="5" dirty="0">
                <a:solidFill>
                  <a:srgbClr val="FF0000"/>
                </a:solidFill>
                <a:latin typeface="Tw Cen MT"/>
                <a:cs typeface="Tw Cen MT"/>
              </a:rPr>
              <a:t> </a:t>
            </a:r>
            <a:r>
              <a:rPr sz="2400" spc="-10" dirty="0">
                <a:solidFill>
                  <a:srgbClr val="FF0000"/>
                </a:solidFill>
                <a:latin typeface="Tw Cen MT"/>
                <a:cs typeface="Tw Cen MT"/>
              </a:rPr>
              <a:t>zemědělské </a:t>
            </a:r>
            <a:r>
              <a:rPr sz="2400" dirty="0">
                <a:solidFill>
                  <a:srgbClr val="FF0000"/>
                </a:solidFill>
                <a:latin typeface="Tw Cen MT"/>
                <a:cs typeface="Tw Cen MT"/>
              </a:rPr>
              <a:t>podnikatele</a:t>
            </a:r>
            <a:r>
              <a:rPr sz="2400" spc="-15" dirty="0">
                <a:solidFill>
                  <a:srgbClr val="FF0000"/>
                </a:solidFill>
                <a:latin typeface="Tw Cen MT"/>
                <a:cs typeface="Tw Cen MT"/>
              </a:rPr>
              <a:t> </a:t>
            </a:r>
            <a:r>
              <a:rPr sz="2400" dirty="0">
                <a:solidFill>
                  <a:srgbClr val="FF0000"/>
                </a:solidFill>
                <a:latin typeface="Tw Cen MT"/>
                <a:cs typeface="Tw Cen MT"/>
              </a:rPr>
              <a:t>hospodařící</a:t>
            </a:r>
            <a:r>
              <a:rPr sz="2400" spc="-5" dirty="0">
                <a:solidFill>
                  <a:srgbClr val="FF0000"/>
                </a:solidFill>
                <a:latin typeface="Tw Cen MT"/>
                <a:cs typeface="Tw Cen MT"/>
              </a:rPr>
              <a:t> </a:t>
            </a:r>
            <a:r>
              <a:rPr sz="2400" dirty="0">
                <a:solidFill>
                  <a:srgbClr val="FF0000"/>
                </a:solidFill>
                <a:latin typeface="Tw Cen MT"/>
                <a:cs typeface="Tw Cen MT"/>
              </a:rPr>
              <a:t>na</a:t>
            </a:r>
            <a:r>
              <a:rPr sz="2400" spc="-15" dirty="0">
                <a:solidFill>
                  <a:srgbClr val="FF0000"/>
                </a:solidFill>
                <a:latin typeface="Tw Cen MT"/>
                <a:cs typeface="Tw Cen MT"/>
              </a:rPr>
              <a:t> </a:t>
            </a:r>
            <a:r>
              <a:rPr sz="2400" dirty="0">
                <a:solidFill>
                  <a:srgbClr val="FF0000"/>
                </a:solidFill>
                <a:latin typeface="Tw Cen MT"/>
                <a:cs typeface="Tw Cen MT"/>
              </a:rPr>
              <a:t>výměře větší</a:t>
            </a:r>
            <a:r>
              <a:rPr sz="2400" spc="-20" dirty="0">
                <a:solidFill>
                  <a:srgbClr val="FF0000"/>
                </a:solidFill>
                <a:latin typeface="Tw Cen MT"/>
                <a:cs typeface="Tw Cen MT"/>
              </a:rPr>
              <a:t> </a:t>
            </a:r>
            <a:r>
              <a:rPr sz="2400" dirty="0">
                <a:solidFill>
                  <a:srgbClr val="FF0000"/>
                </a:solidFill>
                <a:latin typeface="Tw Cen MT"/>
                <a:cs typeface="Tw Cen MT"/>
              </a:rPr>
              <a:t>než</a:t>
            </a:r>
            <a:r>
              <a:rPr sz="2400" spc="-15" dirty="0">
                <a:solidFill>
                  <a:srgbClr val="FF0000"/>
                </a:solidFill>
                <a:latin typeface="Tw Cen MT"/>
                <a:cs typeface="Tw Cen MT"/>
              </a:rPr>
              <a:t> </a:t>
            </a:r>
            <a:r>
              <a:rPr sz="2400" dirty="0">
                <a:solidFill>
                  <a:srgbClr val="FF0000"/>
                </a:solidFill>
                <a:latin typeface="Tw Cen MT"/>
                <a:cs typeface="Tw Cen MT"/>
              </a:rPr>
              <a:t>20</a:t>
            </a:r>
            <a:r>
              <a:rPr sz="2400" spc="-5" dirty="0">
                <a:solidFill>
                  <a:srgbClr val="FF0000"/>
                </a:solidFill>
                <a:latin typeface="Tw Cen MT"/>
                <a:cs typeface="Tw Cen MT"/>
              </a:rPr>
              <a:t> </a:t>
            </a:r>
            <a:r>
              <a:rPr sz="2400" spc="-25" dirty="0">
                <a:solidFill>
                  <a:srgbClr val="FF0000"/>
                </a:solidFill>
                <a:latin typeface="Tw Cen MT"/>
                <a:cs typeface="Tw Cen MT"/>
              </a:rPr>
              <a:t>ha</a:t>
            </a:r>
            <a:endParaRPr sz="2400" dirty="0">
              <a:latin typeface="Tw Cen MT"/>
              <a:cs typeface="Tw Cen MT"/>
            </a:endParaRPr>
          </a:p>
          <a:p>
            <a:pPr marL="332740">
              <a:spcBef>
                <a:spcPts val="5"/>
              </a:spcBef>
            </a:pPr>
            <a:r>
              <a:rPr sz="2400" b="1" i="1" dirty="0">
                <a:solidFill>
                  <a:srgbClr val="FF0000"/>
                </a:solidFill>
                <a:latin typeface="Tw Cen MT"/>
                <a:cs typeface="Tw Cen MT"/>
              </a:rPr>
              <a:t>(účinnost</a:t>
            </a:r>
            <a:r>
              <a:rPr sz="2400" b="1" i="1" spc="-35" dirty="0">
                <a:solidFill>
                  <a:srgbClr val="FF0000"/>
                </a:solidFill>
                <a:latin typeface="Tw Cen MT"/>
                <a:cs typeface="Tw Cen MT"/>
              </a:rPr>
              <a:t> </a:t>
            </a:r>
            <a:r>
              <a:rPr sz="2400" b="1" i="1" dirty="0">
                <a:solidFill>
                  <a:srgbClr val="FF0000"/>
                </a:solidFill>
                <a:latin typeface="Tw Cen MT"/>
                <a:cs typeface="Tw Cen MT"/>
              </a:rPr>
              <a:t>od</a:t>
            </a:r>
            <a:r>
              <a:rPr sz="2400" b="1" i="1" spc="-5" dirty="0">
                <a:solidFill>
                  <a:srgbClr val="FF0000"/>
                </a:solidFill>
                <a:latin typeface="Tw Cen MT"/>
                <a:cs typeface="Tw Cen MT"/>
              </a:rPr>
              <a:t> </a:t>
            </a:r>
            <a:r>
              <a:rPr sz="2400" b="1" i="1" dirty="0">
                <a:solidFill>
                  <a:srgbClr val="FF0000"/>
                </a:solidFill>
                <a:latin typeface="Tw Cen MT"/>
                <a:cs typeface="Tw Cen MT"/>
              </a:rPr>
              <a:t>1.</a:t>
            </a:r>
            <a:r>
              <a:rPr sz="2400" b="1" i="1" spc="-5" dirty="0">
                <a:solidFill>
                  <a:srgbClr val="FF0000"/>
                </a:solidFill>
                <a:latin typeface="Tw Cen MT"/>
                <a:cs typeface="Tw Cen MT"/>
              </a:rPr>
              <a:t> </a:t>
            </a:r>
            <a:r>
              <a:rPr sz="2400" b="1" i="1" dirty="0">
                <a:solidFill>
                  <a:srgbClr val="FF0000"/>
                </a:solidFill>
                <a:latin typeface="Tw Cen MT"/>
                <a:cs typeface="Tw Cen MT"/>
              </a:rPr>
              <a:t>1.</a:t>
            </a:r>
            <a:r>
              <a:rPr sz="2400" b="1" i="1" spc="5" dirty="0">
                <a:solidFill>
                  <a:srgbClr val="FF0000"/>
                </a:solidFill>
                <a:latin typeface="Tw Cen MT"/>
                <a:cs typeface="Tw Cen MT"/>
              </a:rPr>
              <a:t> </a:t>
            </a:r>
            <a:r>
              <a:rPr sz="2400" b="1" i="1" spc="-10" dirty="0">
                <a:solidFill>
                  <a:srgbClr val="FF0000"/>
                </a:solidFill>
                <a:latin typeface="Tw Cen MT"/>
                <a:cs typeface="Tw Cen MT"/>
              </a:rPr>
              <a:t>2022).</a:t>
            </a:r>
            <a:endParaRPr sz="2400" dirty="0">
              <a:latin typeface="Tw Cen MT"/>
              <a:cs typeface="Tw Cen MT"/>
            </a:endParaRPr>
          </a:p>
          <a:p>
            <a:pPr marL="332740" indent="-320040">
              <a:spcBef>
                <a:spcPts val="405"/>
              </a:spcBef>
              <a:buClr>
                <a:srgbClr val="DD8046"/>
              </a:buClr>
              <a:buSzPct val="60416"/>
              <a:buFont typeface="Wingdings"/>
              <a:buChar char=""/>
              <a:tabLst>
                <a:tab pos="332105" algn="l"/>
                <a:tab pos="332740" algn="l"/>
              </a:tabLst>
            </a:pPr>
            <a:r>
              <a:rPr sz="2400" dirty="0">
                <a:latin typeface="Tw Cen MT"/>
                <a:cs typeface="Tw Cen MT"/>
              </a:rPr>
              <a:t>Uchování</a:t>
            </a:r>
            <a:r>
              <a:rPr sz="2400" spc="-15" dirty="0">
                <a:latin typeface="Tw Cen MT"/>
                <a:cs typeface="Tw Cen MT"/>
              </a:rPr>
              <a:t> </a:t>
            </a:r>
            <a:r>
              <a:rPr sz="2400" dirty="0">
                <a:latin typeface="Tw Cen MT"/>
                <a:cs typeface="Tw Cen MT"/>
              </a:rPr>
              <a:t>evidencí</a:t>
            </a:r>
            <a:r>
              <a:rPr sz="2400" spc="-15" dirty="0">
                <a:latin typeface="Tw Cen MT"/>
                <a:cs typeface="Tw Cen MT"/>
              </a:rPr>
              <a:t> </a:t>
            </a:r>
            <a:r>
              <a:rPr sz="2400" dirty="0">
                <a:latin typeface="Tw Cen MT"/>
                <a:cs typeface="Tw Cen MT"/>
              </a:rPr>
              <a:t>nejméně</a:t>
            </a:r>
            <a:r>
              <a:rPr sz="2400" spc="-20" dirty="0">
                <a:latin typeface="Tw Cen MT"/>
                <a:cs typeface="Tw Cen MT"/>
              </a:rPr>
              <a:t> </a:t>
            </a:r>
            <a:r>
              <a:rPr sz="2400" dirty="0">
                <a:latin typeface="Tw Cen MT"/>
                <a:cs typeface="Tw Cen MT"/>
              </a:rPr>
              <a:t>7 let</a:t>
            </a:r>
            <a:r>
              <a:rPr sz="2400" spc="-5" dirty="0">
                <a:latin typeface="Tw Cen MT"/>
                <a:cs typeface="Tw Cen MT"/>
              </a:rPr>
              <a:t> </a:t>
            </a:r>
            <a:r>
              <a:rPr sz="2400" dirty="0">
                <a:latin typeface="Tw Cen MT"/>
                <a:cs typeface="Tw Cen MT"/>
              </a:rPr>
              <a:t>(předložit na</a:t>
            </a:r>
            <a:r>
              <a:rPr sz="2400" spc="-5" dirty="0">
                <a:latin typeface="Tw Cen MT"/>
                <a:cs typeface="Tw Cen MT"/>
              </a:rPr>
              <a:t> </a:t>
            </a:r>
            <a:r>
              <a:rPr sz="2400" dirty="0">
                <a:latin typeface="Tw Cen MT"/>
                <a:cs typeface="Tw Cen MT"/>
              </a:rPr>
              <a:t>vyžádání při</a:t>
            </a:r>
            <a:r>
              <a:rPr sz="2400" spc="5" dirty="0">
                <a:latin typeface="Tw Cen MT"/>
                <a:cs typeface="Tw Cen MT"/>
              </a:rPr>
              <a:t> </a:t>
            </a:r>
            <a:r>
              <a:rPr sz="2400" spc="-10" dirty="0">
                <a:latin typeface="Tw Cen MT"/>
                <a:cs typeface="Tw Cen MT"/>
              </a:rPr>
              <a:t>kontrole).</a:t>
            </a:r>
            <a:endParaRPr sz="2400" dirty="0">
              <a:latin typeface="Tw Cen MT"/>
              <a:cs typeface="Tw Cen MT"/>
            </a:endParaRPr>
          </a:p>
          <a:p>
            <a:pPr marL="332740" indent="-320040">
              <a:spcBef>
                <a:spcPts val="400"/>
              </a:spcBef>
              <a:buClr>
                <a:srgbClr val="DD8046"/>
              </a:buClr>
              <a:buSzPct val="60416"/>
              <a:buFont typeface="Wingdings"/>
              <a:buChar char=""/>
              <a:tabLst>
                <a:tab pos="332105" algn="l"/>
                <a:tab pos="332740" algn="l"/>
              </a:tabLst>
            </a:pPr>
            <a:r>
              <a:rPr sz="2400" dirty="0">
                <a:latin typeface="Tw Cen MT"/>
                <a:cs typeface="Tw Cen MT"/>
              </a:rPr>
              <a:t>Záznam</a:t>
            </a:r>
            <a:r>
              <a:rPr sz="2400" spc="-20" dirty="0">
                <a:latin typeface="Tw Cen MT"/>
                <a:cs typeface="Tw Cen MT"/>
              </a:rPr>
              <a:t> </a:t>
            </a:r>
            <a:r>
              <a:rPr sz="2400" dirty="0">
                <a:latin typeface="Tw Cen MT"/>
                <a:cs typeface="Tw Cen MT"/>
              </a:rPr>
              <a:t>o</a:t>
            </a:r>
            <a:r>
              <a:rPr sz="2400" spc="5" dirty="0">
                <a:latin typeface="Tw Cen MT"/>
                <a:cs typeface="Tw Cen MT"/>
              </a:rPr>
              <a:t> </a:t>
            </a:r>
            <a:r>
              <a:rPr sz="2400" dirty="0">
                <a:latin typeface="Tw Cen MT"/>
                <a:cs typeface="Tw Cen MT"/>
              </a:rPr>
              <a:t>použití</a:t>
            </a:r>
            <a:r>
              <a:rPr sz="2400" spc="-10" dirty="0">
                <a:latin typeface="Tw Cen MT"/>
                <a:cs typeface="Tw Cen MT"/>
              </a:rPr>
              <a:t> </a:t>
            </a:r>
            <a:r>
              <a:rPr sz="2400" dirty="0">
                <a:latin typeface="Tw Cen MT"/>
                <a:cs typeface="Tw Cen MT"/>
              </a:rPr>
              <a:t>hnojiva</a:t>
            </a:r>
            <a:r>
              <a:rPr sz="2400" spc="-55" dirty="0">
                <a:latin typeface="Tw Cen MT"/>
                <a:cs typeface="Tw Cen MT"/>
              </a:rPr>
              <a:t> </a:t>
            </a:r>
            <a:r>
              <a:rPr sz="2400" b="1" dirty="0">
                <a:latin typeface="Tw Cen MT"/>
                <a:cs typeface="Tw Cen MT"/>
              </a:rPr>
              <a:t>do 1 měsíce</a:t>
            </a:r>
            <a:r>
              <a:rPr sz="2400" b="1" spc="10" dirty="0">
                <a:latin typeface="Tw Cen MT"/>
                <a:cs typeface="Tw Cen MT"/>
              </a:rPr>
              <a:t> </a:t>
            </a:r>
            <a:r>
              <a:rPr sz="2400" dirty="0">
                <a:latin typeface="Tw Cen MT"/>
                <a:cs typeface="Tw Cen MT"/>
              </a:rPr>
              <a:t>od ukončení</a:t>
            </a:r>
            <a:r>
              <a:rPr sz="2400" spc="-20" dirty="0">
                <a:latin typeface="Tw Cen MT"/>
                <a:cs typeface="Tw Cen MT"/>
              </a:rPr>
              <a:t> </a:t>
            </a:r>
            <a:r>
              <a:rPr sz="2400" dirty="0">
                <a:latin typeface="Tw Cen MT"/>
                <a:cs typeface="Tw Cen MT"/>
              </a:rPr>
              <a:t>jeho </a:t>
            </a:r>
            <a:r>
              <a:rPr sz="2400" spc="-10" dirty="0">
                <a:latin typeface="Tw Cen MT"/>
                <a:cs typeface="Tw Cen MT"/>
              </a:rPr>
              <a:t>použití.</a:t>
            </a:r>
            <a:endParaRPr sz="2400" dirty="0">
              <a:latin typeface="Tw Cen MT"/>
              <a:cs typeface="Tw Cen MT"/>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28D1FC7-CE64-4DCA-ABBF-6DB19CAC45CD}"/>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xmlns="" id="{39DA363E-9C45-48EF-A568-EA05C8D34952}"/>
              </a:ext>
            </a:extLst>
          </p:cNvPr>
          <p:cNvPicPr>
            <a:picLocks noGrp="1" noChangeAspect="1"/>
          </p:cNvPicPr>
          <p:nvPr>
            <p:ph idx="1"/>
          </p:nvPr>
        </p:nvPicPr>
        <p:blipFill>
          <a:blip r:embed="rId2"/>
          <a:stretch>
            <a:fillRect/>
          </a:stretch>
        </p:blipFill>
        <p:spPr>
          <a:xfrm>
            <a:off x="838200" y="438151"/>
            <a:ext cx="10410825" cy="5972174"/>
          </a:xfrm>
          <a:prstGeom prst="rect">
            <a:avLst/>
          </a:prstGeom>
        </p:spPr>
      </p:pic>
    </p:spTree>
    <p:extLst>
      <p:ext uri="{BB962C8B-B14F-4D97-AF65-F5344CB8AC3E}">
        <p14:creationId xmlns:p14="http://schemas.microsoft.com/office/powerpoint/2010/main" val="21490017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C4E75F1-6BB4-47E6-AB4B-2E499FD67EAB}"/>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xmlns="" id="{FE9BEEA5-2B4D-456A-95DD-2AFCFC983EC3}"/>
              </a:ext>
            </a:extLst>
          </p:cNvPr>
          <p:cNvPicPr>
            <a:picLocks noGrp="1" noChangeAspect="1"/>
          </p:cNvPicPr>
          <p:nvPr>
            <p:ph idx="1"/>
          </p:nvPr>
        </p:nvPicPr>
        <p:blipFill>
          <a:blip r:embed="rId2"/>
          <a:stretch>
            <a:fillRect/>
          </a:stretch>
        </p:blipFill>
        <p:spPr>
          <a:xfrm>
            <a:off x="1009650" y="514351"/>
            <a:ext cx="10039350" cy="5876924"/>
          </a:xfrm>
          <a:prstGeom prst="rect">
            <a:avLst/>
          </a:prstGeom>
        </p:spPr>
      </p:pic>
    </p:spTree>
    <p:extLst>
      <p:ext uri="{BB962C8B-B14F-4D97-AF65-F5344CB8AC3E}">
        <p14:creationId xmlns:p14="http://schemas.microsoft.com/office/powerpoint/2010/main" val="1401604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áklad">
  <a:themeElements>
    <a:clrScheme name="Základ">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Zákla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áklad">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6526</TotalTime>
  <Words>8293</Words>
  <Application>Microsoft Office PowerPoint</Application>
  <PresentationFormat>Širokoúhlá obrazovka</PresentationFormat>
  <Paragraphs>961</Paragraphs>
  <Slides>102</Slides>
  <Notes>19</Notes>
  <HiddenSlides>4</HiddenSlides>
  <MMClips>0</MMClips>
  <ScaleCrop>false</ScaleCrop>
  <HeadingPairs>
    <vt:vector size="6" baseType="variant">
      <vt:variant>
        <vt:lpstr>Použitá písma</vt:lpstr>
      </vt:variant>
      <vt:variant>
        <vt:i4>14</vt:i4>
      </vt:variant>
      <vt:variant>
        <vt:lpstr>Motiv</vt:lpstr>
      </vt:variant>
      <vt:variant>
        <vt:i4>2</vt:i4>
      </vt:variant>
      <vt:variant>
        <vt:lpstr>Nadpisy snímků</vt:lpstr>
      </vt:variant>
      <vt:variant>
        <vt:i4>102</vt:i4>
      </vt:variant>
    </vt:vector>
  </HeadingPairs>
  <TitlesOfParts>
    <vt:vector size="118" baseType="lpstr">
      <vt:lpstr>Arial</vt:lpstr>
      <vt:lpstr>Calibri</vt:lpstr>
      <vt:lpstr>Corbel</vt:lpstr>
      <vt:lpstr>Courier New</vt:lpstr>
      <vt:lpstr>DejaVu Sans</vt:lpstr>
      <vt:lpstr>Gill Sans MT</vt:lpstr>
      <vt:lpstr>Myriad Pro</vt:lpstr>
      <vt:lpstr>Times New Roman</vt:lpstr>
      <vt:lpstr>Trebuchet MS</vt:lpstr>
      <vt:lpstr>Tw Cen MT</vt:lpstr>
      <vt:lpstr>Verdana</vt:lpstr>
      <vt:lpstr>Wingdings</vt:lpstr>
      <vt:lpstr>Wingdings 2</vt:lpstr>
      <vt:lpstr>Wingdings 3</vt:lpstr>
      <vt:lpstr>Office Theme</vt:lpstr>
      <vt:lpstr>Základ</vt:lpstr>
      <vt:lpstr>Prezentace aplikace PowerPoint</vt:lpstr>
      <vt:lpstr>Prezentace aplikace PowerPoint</vt:lpstr>
      <vt:lpstr>Jednotná žádost 2022 - Opatření Greening</vt:lpstr>
      <vt:lpstr>Prezentace aplikace PowerPoint</vt:lpstr>
      <vt:lpstr>Změny hodnocení požadavků cross compliance od roku 2021</vt:lpstr>
      <vt:lpstr>Změny hodnocení požadavků cross compliance od roku 2021</vt:lpstr>
      <vt:lpstr>Cross compliance – DZES 5 g</vt:lpstr>
      <vt:lpstr>Jednotná žádost 2022 – DZES 5 g – úprava od roku 2021</vt:lpstr>
      <vt:lpstr>Jednotná žádost 2022 – DZES 5g – úprava od roku 2021</vt:lpstr>
      <vt:lpstr>DZES 5 g</vt:lpstr>
      <vt:lpstr>Nejčastější případy porušení DZES 5g: </vt:lpstr>
      <vt:lpstr>Jednotná žádost 2022 – DZES 5g – úprava od roku 2021</vt:lpstr>
      <vt:lpstr>Prezentace aplikace PowerPoint</vt:lpstr>
      <vt:lpstr>Přímé platby – SAPS 2022 – upozornění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Greening  - dotační rok 2022</vt:lpstr>
      <vt:lpstr>Plochy využívané v ekologickém zájmu - 2022</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Ochranný pás</vt:lpstr>
      <vt:lpstr>Prezentace aplikace PowerPoint</vt:lpstr>
      <vt:lpstr>Prezentace aplikace PowerPoint</vt:lpstr>
      <vt:lpstr>Plochy s rychle rostoucími dřevinami  (výmladkové plantáže) </vt:lpstr>
      <vt:lpstr>Prezentace aplikace PowerPoint</vt:lpstr>
      <vt:lpstr>Meziplodiny</vt:lpstr>
      <vt:lpstr>Prezentace aplikace PowerPoint</vt:lpstr>
      <vt:lpstr>Prezentace aplikace PowerPoint</vt:lpstr>
      <vt:lpstr>Prezentace aplikace PowerPoint</vt:lpstr>
      <vt:lpstr>Prezentace aplikace PowerPoint</vt:lpstr>
      <vt:lpstr>Prezentace aplikace PowerPoint</vt:lpstr>
      <vt:lpstr>ČASTÉ CHYBY V PŘÍMÝCH PLATBÁCH </vt:lpstr>
      <vt:lpstr>Přímé platby – časté chyby</vt:lpstr>
      <vt:lpstr>Podmíněnost – časté chyby</vt:lpstr>
      <vt:lpstr>Podmíněnost – časté chyby</vt:lpstr>
      <vt:lpstr>Jednotná žádost 2022 – Zákresy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Přehled environmentálních opatření PRV v roce 2022</vt:lpstr>
      <vt:lpstr>Přehled environmentálních opatření PRV v roce 2022 (II)</vt:lpstr>
      <vt:lpstr>Opatření PRV – AEKO + navazující NAEKO, Ekologické zemědělství + navazující NEZ   souhrnné informace</vt:lpstr>
      <vt:lpstr>Agroenvironmentálně-klimatická opatření (AEKO) + navazující (NAEKO) Ekologické zemědělství (EZ) + navazující (NEZ) - Souhrnné informace</vt:lpstr>
      <vt:lpstr>Agroenvironmentálně-klimatická opatření (AEKO) + navazující (NAEKO) Ekologické zemědělství (EZ) + navazující (NEZ) - Souhrnné informace</vt:lpstr>
      <vt:lpstr>Agroenvironmentálně-klimatická opatření (AEKO) + navazující (NAEKO) Ekologické zemědělství (EZ) + navazující (NEZ) - Souhrnné informace</vt:lpstr>
      <vt:lpstr>Navazující opatření AEKO (NAEKO)</vt:lpstr>
      <vt:lpstr>Navazující opatření AEKO (NAEKO)</vt:lpstr>
      <vt:lpstr>ZMĚNY OPATŘENÍ AEKO (NAEKO)</vt:lpstr>
      <vt:lpstr>Souhlasné vyjádření Orgánu ochrany přírody (OOP)</vt:lpstr>
      <vt:lpstr>!!ZMĚNY V OPATŘENÍ AEKO (NAEKO)</vt:lpstr>
      <vt:lpstr>Nejčastější chyby v AEKO/NAEKO</vt:lpstr>
      <vt:lpstr>Nejčastější chyby v AEKO/NAEKO</vt:lpstr>
      <vt:lpstr>Nejčastější chyby v AEKO/NAEKO</vt:lpstr>
      <vt:lpstr>Navazující závazky EZ</vt:lpstr>
      <vt:lpstr>Změny v opatření EZ/NEZ pro rok 2022</vt:lpstr>
      <vt:lpstr>ZMĚNY V OPATŘENÍ EZ (NEZ)</vt:lpstr>
      <vt:lpstr>Ekologické zemědělství (EZ), Navazující ekologické zemědělství (NEZ) </vt:lpstr>
      <vt:lpstr>Ekologické zemědělství (EZ), Navazující ekologické zemědělství (NEZ) </vt:lpstr>
      <vt:lpstr>Nejčastější chyby v EZ</vt:lpstr>
      <vt:lpstr>NAEKO/NA: Integrovaná produkce ovoce</vt:lpstr>
      <vt:lpstr>Prezentace aplikace PowerPoint</vt:lpstr>
      <vt:lpstr>NAEKO/NB: Integrovaná produkce révy vinné</vt:lpstr>
      <vt:lpstr>NAEKO/NC: Integrovaná produkce zeleniny a jahodníku</vt:lpstr>
      <vt:lpstr>NAEKO/ND: ošetřování travních porostů</vt:lpstr>
      <vt:lpstr>NAEKO/NE: Údržba zatravněných DPB</vt:lpstr>
      <vt:lpstr>NAEKO/NF: Biopásy</vt:lpstr>
      <vt:lpstr>NAEKO/NG: Ochrana čejky chocholaté</vt:lpstr>
      <vt:lpstr>NAEKO/NH: Údržba zatravněných drah  soustředěného odtoku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NV pro přechodně podporované oblasti</vt:lpstr>
      <vt:lpstr>Prezentace aplikace PowerPoint</vt:lpstr>
      <vt:lpstr>Opatření Dobré životní podmínky zvířat</vt:lpstr>
      <vt:lpstr>!! Změny v NV DŽPZ</vt:lpstr>
      <vt:lpstr>Změny v NV DŽPZ</vt:lpstr>
      <vt:lpstr>Prezentace aplikace PowerPoint</vt:lpstr>
      <vt:lpstr>Prezentace aplikace PowerPoint</vt:lpstr>
      <vt:lpstr>!! Vedení evidence hnojení a výnosů</vt:lpstr>
      <vt:lpstr>Prezentace aplikace PowerPoint</vt:lpstr>
      <vt:lpstr>Prezentace aplikace PowerPoint</vt:lpstr>
      <vt:lpstr>Změny v opatření zalesňování a zakládání lesů pro rok 2022</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Jednotná žádost 2020</dc:title>
  <dc:subject/>
  <dc:creator>Jaroslava Šamsová</dc:creator>
  <dc:description/>
  <cp:lastModifiedBy>Účet Microsoft</cp:lastModifiedBy>
  <cp:revision>108</cp:revision>
  <dcterms:created xsi:type="dcterms:W3CDTF">2020-03-23T10:10:45Z</dcterms:created>
  <dcterms:modified xsi:type="dcterms:W3CDTF">2022-04-07T09:42:01Z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16</vt:i4>
  </property>
  <property fmtid="{D5CDD505-2E9C-101B-9397-08002B2CF9AE}" pid="8" name="PresentationFormat">
    <vt:lpwstr>Širokoúhlá obrazovka</vt:lpwstr>
  </property>
  <property fmtid="{D5CDD505-2E9C-101B-9397-08002B2CF9AE}" pid="9" name="ScaleCrop">
    <vt:bool>false</vt:bool>
  </property>
  <property fmtid="{D5CDD505-2E9C-101B-9397-08002B2CF9AE}" pid="10" name="ShareDoc">
    <vt:bool>false</vt:bool>
  </property>
  <property fmtid="{D5CDD505-2E9C-101B-9397-08002B2CF9AE}" pid="11" name="Slides">
    <vt:i4>95</vt:i4>
  </property>
</Properties>
</file>