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3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15.xml" ContentType="application/vnd.openxmlformats-officedocument.theme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7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8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9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2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  <p:sldMasterId id="2147484080" r:id="rId2"/>
    <p:sldMasterId id="2147487462" r:id="rId3"/>
    <p:sldMasterId id="2147504512" r:id="rId4"/>
    <p:sldMasterId id="2147513997" r:id="rId5"/>
    <p:sldMasterId id="2147514010" r:id="rId6"/>
    <p:sldMasterId id="2147514023" r:id="rId7"/>
    <p:sldMasterId id="2147515089" r:id="rId8"/>
    <p:sldMasterId id="2147515101" r:id="rId9"/>
    <p:sldMasterId id="2147515380" r:id="rId10"/>
    <p:sldMasterId id="2147515418" r:id="rId11"/>
    <p:sldMasterId id="2147515442" r:id="rId12"/>
    <p:sldMasterId id="2147515943" r:id="rId13"/>
    <p:sldMasterId id="2147515956" r:id="rId14"/>
    <p:sldMasterId id="2147515969" r:id="rId15"/>
    <p:sldMasterId id="2147516510" r:id="rId16"/>
    <p:sldMasterId id="2147516523" r:id="rId17"/>
    <p:sldMasterId id="2147516536" r:id="rId18"/>
    <p:sldMasterId id="2147516548" r:id="rId19"/>
    <p:sldMasterId id="2147516560" r:id="rId20"/>
    <p:sldMasterId id="2147516573" r:id="rId21"/>
    <p:sldMasterId id="2147516585" r:id="rId22"/>
    <p:sldMasterId id="2147516598" r:id="rId23"/>
  </p:sldMasterIdLst>
  <p:notesMasterIdLst>
    <p:notesMasterId r:id="rId91"/>
  </p:notesMasterIdLst>
  <p:handoutMasterIdLst>
    <p:handoutMasterId r:id="rId92"/>
  </p:handoutMasterIdLst>
  <p:sldIdLst>
    <p:sldId id="1400" r:id="rId24"/>
    <p:sldId id="1511" r:id="rId25"/>
    <p:sldId id="1509" r:id="rId26"/>
    <p:sldId id="1523" r:id="rId27"/>
    <p:sldId id="1513" r:id="rId28"/>
    <p:sldId id="1524" r:id="rId29"/>
    <p:sldId id="1512" r:id="rId30"/>
    <p:sldId id="1459" r:id="rId31"/>
    <p:sldId id="1461" r:id="rId32"/>
    <p:sldId id="1487" r:id="rId33"/>
    <p:sldId id="1490" r:id="rId34"/>
    <p:sldId id="1491" r:id="rId35"/>
    <p:sldId id="1463" r:id="rId36"/>
    <p:sldId id="1492" r:id="rId37"/>
    <p:sldId id="1464" r:id="rId38"/>
    <p:sldId id="1402" r:id="rId39"/>
    <p:sldId id="1436" r:id="rId40"/>
    <p:sldId id="1494" r:id="rId41"/>
    <p:sldId id="1426" r:id="rId42"/>
    <p:sldId id="1495" r:id="rId43"/>
    <p:sldId id="1516" r:id="rId44"/>
    <p:sldId id="1517" r:id="rId45"/>
    <p:sldId id="1518" r:id="rId46"/>
    <p:sldId id="1519" r:id="rId47"/>
    <p:sldId id="1520" r:id="rId48"/>
    <p:sldId id="1521" r:id="rId49"/>
    <p:sldId id="1522" r:id="rId50"/>
    <p:sldId id="1424" r:id="rId51"/>
    <p:sldId id="1496" r:id="rId52"/>
    <p:sldId id="1493" r:id="rId53"/>
    <p:sldId id="1497" r:id="rId54"/>
    <p:sldId id="1438" r:id="rId55"/>
    <p:sldId id="1439" r:id="rId56"/>
    <p:sldId id="1435" r:id="rId57"/>
    <p:sldId id="1505" r:id="rId58"/>
    <p:sldId id="1477" r:id="rId59"/>
    <p:sldId id="1514" r:id="rId60"/>
    <p:sldId id="1427" r:id="rId61"/>
    <p:sldId id="1428" r:id="rId62"/>
    <p:sldId id="1440" r:id="rId63"/>
    <p:sldId id="1478" r:id="rId64"/>
    <p:sldId id="1481" r:id="rId65"/>
    <p:sldId id="1480" r:id="rId66"/>
    <p:sldId id="1482" r:id="rId67"/>
    <p:sldId id="1429" r:id="rId68"/>
    <p:sldId id="1498" r:id="rId69"/>
    <p:sldId id="1441" r:id="rId70"/>
    <p:sldId id="1442" r:id="rId71"/>
    <p:sldId id="1443" r:id="rId72"/>
    <p:sldId id="1444" r:id="rId73"/>
    <p:sldId id="1445" r:id="rId74"/>
    <p:sldId id="1446" r:id="rId75"/>
    <p:sldId id="1447" r:id="rId76"/>
    <p:sldId id="1448" r:id="rId77"/>
    <p:sldId id="1466" r:id="rId78"/>
    <p:sldId id="1506" r:id="rId79"/>
    <p:sldId id="1507" r:id="rId80"/>
    <p:sldId id="1508" r:id="rId81"/>
    <p:sldId id="1472" r:id="rId82"/>
    <p:sldId id="1473" r:id="rId83"/>
    <p:sldId id="1449" r:id="rId84"/>
    <p:sldId id="1502" r:id="rId85"/>
    <p:sldId id="1503" r:id="rId86"/>
    <p:sldId id="1485" r:id="rId87"/>
    <p:sldId id="1486" r:id="rId88"/>
    <p:sldId id="1504" r:id="rId89"/>
    <p:sldId id="1451" r:id="rId9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FF99"/>
    <a:srgbClr val="ADF62A"/>
    <a:srgbClr val="006600"/>
    <a:srgbClr val="CC00CC"/>
    <a:srgbClr val="FF33CC"/>
    <a:srgbClr val="CC0099"/>
    <a:srgbClr val="FFFF99"/>
    <a:srgbClr val="FF00F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8" autoAdjust="0"/>
    <p:restoredTop sz="89369" autoAdjust="0"/>
  </p:normalViewPr>
  <p:slideViewPr>
    <p:cSldViewPr>
      <p:cViewPr varScale="1">
        <p:scale>
          <a:sx n="89" d="100"/>
          <a:sy n="89" d="100"/>
        </p:scale>
        <p:origin x="1771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10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slide" Target="slides/slide6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90" Type="http://schemas.openxmlformats.org/officeDocument/2006/relationships/slide" Target="slides/slide67.xml"/><Relationship Id="rId95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735632420770455E-2"/>
          <c:y val="4.1818178151287619E-2"/>
          <c:w val="0.91014799154334036"/>
          <c:h val="0.8985736925515055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 N</c:v>
                </c:pt>
              </c:strCache>
            </c:strRef>
          </c:tx>
          <c:spPr>
            <a:ln w="41623">
              <a:solidFill>
                <a:srgbClr val="FF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FF99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Sheet1!$B$2:$AO$2</c:f>
              <c:numCache>
                <c:formatCode>General</c:formatCode>
                <c:ptCount val="40"/>
                <c:pt idx="0">
                  <c:v>98</c:v>
                </c:pt>
                <c:pt idx="1">
                  <c:v>91</c:v>
                </c:pt>
                <c:pt idx="2">
                  <c:v>91</c:v>
                </c:pt>
                <c:pt idx="3">
                  <c:v>99.8</c:v>
                </c:pt>
                <c:pt idx="4">
                  <c:v>99.8</c:v>
                </c:pt>
                <c:pt idx="5">
                  <c:v>102.7</c:v>
                </c:pt>
                <c:pt idx="6">
                  <c:v>95</c:v>
                </c:pt>
                <c:pt idx="7">
                  <c:v>99.2</c:v>
                </c:pt>
                <c:pt idx="8">
                  <c:v>98.8</c:v>
                </c:pt>
                <c:pt idx="9">
                  <c:v>98.5</c:v>
                </c:pt>
                <c:pt idx="10">
                  <c:v>89.8</c:v>
                </c:pt>
                <c:pt idx="11">
                  <c:v>46</c:v>
                </c:pt>
                <c:pt idx="12">
                  <c:v>48.2</c:v>
                </c:pt>
                <c:pt idx="13">
                  <c:v>40</c:v>
                </c:pt>
                <c:pt idx="14">
                  <c:v>57.6</c:v>
                </c:pt>
                <c:pt idx="15">
                  <c:v>55.4</c:v>
                </c:pt>
                <c:pt idx="16">
                  <c:v>61.3</c:v>
                </c:pt>
                <c:pt idx="17">
                  <c:v>55.1</c:v>
                </c:pt>
                <c:pt idx="18">
                  <c:v>53.3</c:v>
                </c:pt>
                <c:pt idx="19">
                  <c:v>51.1</c:v>
                </c:pt>
                <c:pt idx="20">
                  <c:v>64</c:v>
                </c:pt>
                <c:pt idx="21">
                  <c:v>75.8</c:v>
                </c:pt>
                <c:pt idx="22">
                  <c:v>78.804139960000001</c:v>
                </c:pt>
                <c:pt idx="23">
                  <c:v>65.172435759999999</c:v>
                </c:pt>
                <c:pt idx="24">
                  <c:v>82.494492750000006</c:v>
                </c:pt>
                <c:pt idx="25">
                  <c:v>80.108297449999995</c:v>
                </c:pt>
                <c:pt idx="26">
                  <c:v>85.534689360000002</c:v>
                </c:pt>
                <c:pt idx="27">
                  <c:v>91.806861830000003</c:v>
                </c:pt>
                <c:pt idx="28">
                  <c:v>94.502904560000005</c:v>
                </c:pt>
                <c:pt idx="29">
                  <c:v>70.488611109999994</c:v>
                </c:pt>
                <c:pt idx="30" formatCode="0.0">
                  <c:v>75.099999999999994</c:v>
                </c:pt>
                <c:pt idx="31" formatCode="0.0">
                  <c:v>100.7</c:v>
                </c:pt>
                <c:pt idx="32">
                  <c:v>98.98</c:v>
                </c:pt>
                <c:pt idx="33">
                  <c:v>94.2</c:v>
                </c:pt>
                <c:pt idx="34">
                  <c:v>92.635999999999996</c:v>
                </c:pt>
                <c:pt idx="35">
                  <c:v>113.67</c:v>
                </c:pt>
                <c:pt idx="36">
                  <c:v>116.7</c:v>
                </c:pt>
                <c:pt idx="37">
                  <c:v>112.9</c:v>
                </c:pt>
                <c:pt idx="38">
                  <c:v>99.8</c:v>
                </c:pt>
                <c:pt idx="39">
                  <c:v>94.2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024-43F0-8A54-7D2E1C4AB3E5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  P2O5</c:v>
                </c:pt>
              </c:strCache>
            </c:strRef>
          </c:tx>
          <c:spPr>
            <a:ln w="41623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99CC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Sheet1!$B$4:$AO$4</c:f>
              <c:numCache>
                <c:formatCode>General</c:formatCode>
                <c:ptCount val="40"/>
                <c:pt idx="0">
                  <c:v>72.3</c:v>
                </c:pt>
                <c:pt idx="1">
                  <c:v>72.2</c:v>
                </c:pt>
                <c:pt idx="2">
                  <c:v>72.2</c:v>
                </c:pt>
                <c:pt idx="3">
                  <c:v>77.400000000000006</c:v>
                </c:pt>
                <c:pt idx="4">
                  <c:v>77.400000000000006</c:v>
                </c:pt>
                <c:pt idx="5">
                  <c:v>84.3</c:v>
                </c:pt>
                <c:pt idx="6">
                  <c:v>78</c:v>
                </c:pt>
                <c:pt idx="7">
                  <c:v>67.400000000000006</c:v>
                </c:pt>
                <c:pt idx="8">
                  <c:v>68.400000000000006</c:v>
                </c:pt>
                <c:pt idx="9">
                  <c:v>63.5</c:v>
                </c:pt>
                <c:pt idx="10">
                  <c:v>56.8</c:v>
                </c:pt>
                <c:pt idx="11">
                  <c:v>11</c:v>
                </c:pt>
                <c:pt idx="12">
                  <c:v>10.5</c:v>
                </c:pt>
                <c:pt idx="13">
                  <c:v>13</c:v>
                </c:pt>
                <c:pt idx="14">
                  <c:v>10.199999999999999</c:v>
                </c:pt>
                <c:pt idx="15">
                  <c:v>14.6</c:v>
                </c:pt>
                <c:pt idx="16">
                  <c:v>11.8</c:v>
                </c:pt>
                <c:pt idx="17">
                  <c:v>11.7</c:v>
                </c:pt>
                <c:pt idx="18">
                  <c:v>12.6</c:v>
                </c:pt>
                <c:pt idx="19">
                  <c:v>8.6</c:v>
                </c:pt>
                <c:pt idx="20">
                  <c:v>10.6</c:v>
                </c:pt>
                <c:pt idx="21">
                  <c:v>12.8</c:v>
                </c:pt>
                <c:pt idx="22">
                  <c:v>13.396523889999999</c:v>
                </c:pt>
                <c:pt idx="23">
                  <c:v>12.509964180000001</c:v>
                </c:pt>
                <c:pt idx="24">
                  <c:v>14.91906633</c:v>
                </c:pt>
                <c:pt idx="25">
                  <c:v>12.81941752</c:v>
                </c:pt>
                <c:pt idx="26">
                  <c:v>12.96321721</c:v>
                </c:pt>
                <c:pt idx="27">
                  <c:v>16.74826788</c:v>
                </c:pt>
                <c:pt idx="28">
                  <c:v>15.26694329</c:v>
                </c:pt>
                <c:pt idx="29">
                  <c:v>4.8252777780000002</c:v>
                </c:pt>
                <c:pt idx="30" formatCode="0.0">
                  <c:v>8.6999999999999993</c:v>
                </c:pt>
                <c:pt idx="31" formatCode="0.0">
                  <c:v>11.3</c:v>
                </c:pt>
                <c:pt idx="32">
                  <c:v>12.15</c:v>
                </c:pt>
                <c:pt idx="33">
                  <c:v>11.8</c:v>
                </c:pt>
                <c:pt idx="34">
                  <c:v>13.074999999999999</c:v>
                </c:pt>
                <c:pt idx="35">
                  <c:v>13.91</c:v>
                </c:pt>
                <c:pt idx="36">
                  <c:v>13.6</c:v>
                </c:pt>
                <c:pt idx="37">
                  <c:v>15.7</c:v>
                </c:pt>
                <c:pt idx="38">
                  <c:v>14.6</c:v>
                </c:pt>
                <c:pt idx="39">
                  <c:v>16.5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024-43F0-8A54-7D2E1C4AB3E5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  K2O</c:v>
                </c:pt>
              </c:strCache>
            </c:strRef>
          </c:tx>
          <c:spPr>
            <a:ln w="41623">
              <a:solidFill>
                <a:srgbClr val="0080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99CC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Sheet1!$B$5:$AO$5</c:f>
              <c:numCache>
                <c:formatCode>General</c:formatCode>
                <c:ptCount val="40"/>
                <c:pt idx="0">
                  <c:v>81.7</c:v>
                </c:pt>
                <c:pt idx="1">
                  <c:v>88</c:v>
                </c:pt>
                <c:pt idx="2">
                  <c:v>88</c:v>
                </c:pt>
                <c:pt idx="3">
                  <c:v>82.7</c:v>
                </c:pt>
                <c:pt idx="4">
                  <c:v>82.7</c:v>
                </c:pt>
                <c:pt idx="5">
                  <c:v>80.7</c:v>
                </c:pt>
                <c:pt idx="6">
                  <c:v>77</c:v>
                </c:pt>
                <c:pt idx="7">
                  <c:v>71.400000000000006</c:v>
                </c:pt>
                <c:pt idx="8">
                  <c:v>66.5</c:v>
                </c:pt>
                <c:pt idx="9">
                  <c:v>55.9</c:v>
                </c:pt>
                <c:pt idx="10">
                  <c:v>50.8</c:v>
                </c:pt>
                <c:pt idx="11">
                  <c:v>8</c:v>
                </c:pt>
                <c:pt idx="12">
                  <c:v>7.1</c:v>
                </c:pt>
                <c:pt idx="13">
                  <c:v>10.5</c:v>
                </c:pt>
                <c:pt idx="14">
                  <c:v>13</c:v>
                </c:pt>
                <c:pt idx="15">
                  <c:v>12.8</c:v>
                </c:pt>
                <c:pt idx="16">
                  <c:v>8</c:v>
                </c:pt>
                <c:pt idx="17">
                  <c:v>10.1</c:v>
                </c:pt>
                <c:pt idx="18">
                  <c:v>7.3</c:v>
                </c:pt>
                <c:pt idx="19">
                  <c:v>5.9</c:v>
                </c:pt>
                <c:pt idx="20">
                  <c:v>6</c:v>
                </c:pt>
                <c:pt idx="21">
                  <c:v>7.7</c:v>
                </c:pt>
                <c:pt idx="22">
                  <c:v>8.3411392769999999</c:v>
                </c:pt>
                <c:pt idx="23">
                  <c:v>7.8592440300000002</c:v>
                </c:pt>
                <c:pt idx="24">
                  <c:v>10.79638141</c:v>
                </c:pt>
                <c:pt idx="25">
                  <c:v>8.4308398530000002</c:v>
                </c:pt>
                <c:pt idx="26">
                  <c:v>10.34327755</c:v>
                </c:pt>
                <c:pt idx="27">
                  <c:v>10.86794506</c:v>
                </c:pt>
                <c:pt idx="28">
                  <c:v>12.60276625</c:v>
                </c:pt>
                <c:pt idx="29">
                  <c:v>0.302777778</c:v>
                </c:pt>
                <c:pt idx="30" formatCode="0.0">
                  <c:v>7.3</c:v>
                </c:pt>
                <c:pt idx="31" formatCode="0.0">
                  <c:v>6.5</c:v>
                </c:pt>
                <c:pt idx="32">
                  <c:v>6.46</c:v>
                </c:pt>
                <c:pt idx="33">
                  <c:v>7</c:v>
                </c:pt>
                <c:pt idx="34">
                  <c:v>11.715</c:v>
                </c:pt>
                <c:pt idx="35">
                  <c:v>9.48</c:v>
                </c:pt>
                <c:pt idx="36">
                  <c:v>10.8</c:v>
                </c:pt>
                <c:pt idx="37">
                  <c:v>9.6</c:v>
                </c:pt>
                <c:pt idx="38">
                  <c:v>8.5</c:v>
                </c:pt>
                <c:pt idx="39">
                  <c:v>6.1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024-43F0-8A54-7D2E1C4AB3E5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  org. N</c:v>
                </c:pt>
              </c:strCache>
            </c:strRef>
          </c:tx>
          <c:spPr>
            <a:ln w="3469">
              <a:solidFill>
                <a:srgbClr val="FF0000"/>
              </a:solidFill>
              <a:prstDash val="sysDash"/>
            </a:ln>
          </c:spPr>
          <c:marker>
            <c:symbol val="diamond"/>
            <c:size val="2"/>
            <c:spPr>
              <a:solidFill>
                <a:srgbClr val="FF99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Sheet1!$B$6:$AO$6</c:f>
              <c:numCache>
                <c:formatCode>General</c:formatCode>
                <c:ptCount val="40"/>
                <c:pt idx="0">
                  <c:v>37.799999999999997</c:v>
                </c:pt>
                <c:pt idx="1">
                  <c:v>39</c:v>
                </c:pt>
                <c:pt idx="2">
                  <c:v>38.9</c:v>
                </c:pt>
                <c:pt idx="3">
                  <c:v>38.799999999999997</c:v>
                </c:pt>
                <c:pt idx="4">
                  <c:v>39.1</c:v>
                </c:pt>
                <c:pt idx="5">
                  <c:v>38.799999999999997</c:v>
                </c:pt>
                <c:pt idx="6">
                  <c:v>38.200000000000003</c:v>
                </c:pt>
                <c:pt idx="7">
                  <c:v>38.6</c:v>
                </c:pt>
                <c:pt idx="8">
                  <c:v>38.9</c:v>
                </c:pt>
                <c:pt idx="9">
                  <c:v>39.4</c:v>
                </c:pt>
                <c:pt idx="10">
                  <c:v>39.6</c:v>
                </c:pt>
                <c:pt idx="11">
                  <c:v>37.700000000000003</c:v>
                </c:pt>
                <c:pt idx="12">
                  <c:v>34.200000000000003</c:v>
                </c:pt>
                <c:pt idx="13">
                  <c:v>30.8</c:v>
                </c:pt>
                <c:pt idx="14">
                  <c:v>27.1</c:v>
                </c:pt>
                <c:pt idx="15">
                  <c:v>25.9</c:v>
                </c:pt>
                <c:pt idx="16">
                  <c:v>26</c:v>
                </c:pt>
                <c:pt idx="17">
                  <c:v>26.3</c:v>
                </c:pt>
                <c:pt idx="18">
                  <c:v>25.1</c:v>
                </c:pt>
                <c:pt idx="19">
                  <c:v>25.2</c:v>
                </c:pt>
                <c:pt idx="20">
                  <c:v>24.1</c:v>
                </c:pt>
                <c:pt idx="21">
                  <c:v>23.7</c:v>
                </c:pt>
                <c:pt idx="22">
                  <c:v>25.987084039999999</c:v>
                </c:pt>
                <c:pt idx="23">
                  <c:v>24.547832580000001</c:v>
                </c:pt>
                <c:pt idx="24">
                  <c:v>23.78075333</c:v>
                </c:pt>
                <c:pt idx="25">
                  <c:v>23.483878359999999</c:v>
                </c:pt>
                <c:pt idx="26">
                  <c:v>23.522781120000001</c:v>
                </c:pt>
                <c:pt idx="27">
                  <c:v>23.479138970000001</c:v>
                </c:pt>
                <c:pt idx="28">
                  <c:v>23.479944669999998</c:v>
                </c:pt>
                <c:pt idx="29">
                  <c:v>23.599999999999998</c:v>
                </c:pt>
                <c:pt idx="30" formatCode="0.0">
                  <c:v>23.9</c:v>
                </c:pt>
                <c:pt idx="31" formatCode="0.0">
                  <c:v>24.5</c:v>
                </c:pt>
                <c:pt idx="32">
                  <c:v>24.8</c:v>
                </c:pt>
                <c:pt idx="33">
                  <c:v>25.900000000000002</c:v>
                </c:pt>
                <c:pt idx="34">
                  <c:v>26.4</c:v>
                </c:pt>
                <c:pt idx="35">
                  <c:v>26.9</c:v>
                </c:pt>
                <c:pt idx="36">
                  <c:v>27.4</c:v>
                </c:pt>
                <c:pt idx="37">
                  <c:v>27.8</c:v>
                </c:pt>
                <c:pt idx="38">
                  <c:v>27.9</c:v>
                </c:pt>
                <c:pt idx="39">
                  <c:v>27.9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024-43F0-8A54-7D2E1C4AB3E5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  org. P2O5</c:v>
                </c:pt>
              </c:strCache>
            </c:strRef>
          </c:tx>
          <c:spPr>
            <a:ln w="3469">
              <a:solidFill>
                <a:srgbClr val="0000FF"/>
              </a:solidFill>
              <a:prstDash val="sysDash"/>
            </a:ln>
          </c:spPr>
          <c:marker>
            <c:symbol val="square"/>
            <c:size val="2"/>
            <c:spPr>
              <a:solidFill>
                <a:srgbClr val="99CC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Sheet1!$B$7:$AO$7</c:f>
              <c:numCache>
                <c:formatCode>General</c:formatCode>
                <c:ptCount val="40"/>
                <c:pt idx="0">
                  <c:v>25.2</c:v>
                </c:pt>
                <c:pt idx="1">
                  <c:v>26</c:v>
                </c:pt>
                <c:pt idx="2">
                  <c:v>25.7</c:v>
                </c:pt>
                <c:pt idx="3">
                  <c:v>25.7</c:v>
                </c:pt>
                <c:pt idx="4">
                  <c:v>26</c:v>
                </c:pt>
                <c:pt idx="5">
                  <c:v>25.7</c:v>
                </c:pt>
                <c:pt idx="6">
                  <c:v>25.2</c:v>
                </c:pt>
                <c:pt idx="7">
                  <c:v>25.5</c:v>
                </c:pt>
                <c:pt idx="8">
                  <c:v>25.7</c:v>
                </c:pt>
                <c:pt idx="9">
                  <c:v>25.9</c:v>
                </c:pt>
                <c:pt idx="10">
                  <c:v>26.1</c:v>
                </c:pt>
                <c:pt idx="11">
                  <c:v>25.3</c:v>
                </c:pt>
                <c:pt idx="12">
                  <c:v>23.2</c:v>
                </c:pt>
                <c:pt idx="13">
                  <c:v>21.1</c:v>
                </c:pt>
                <c:pt idx="14">
                  <c:v>18.5</c:v>
                </c:pt>
                <c:pt idx="15">
                  <c:v>17.7</c:v>
                </c:pt>
                <c:pt idx="16">
                  <c:v>17.8</c:v>
                </c:pt>
                <c:pt idx="17">
                  <c:v>18.100000000000001</c:v>
                </c:pt>
                <c:pt idx="18">
                  <c:v>17.3</c:v>
                </c:pt>
                <c:pt idx="19">
                  <c:v>17.3</c:v>
                </c:pt>
                <c:pt idx="20">
                  <c:v>16.600000000000001</c:v>
                </c:pt>
                <c:pt idx="21">
                  <c:v>15.8</c:v>
                </c:pt>
                <c:pt idx="22">
                  <c:v>17.3541314</c:v>
                </c:pt>
                <c:pt idx="23">
                  <c:v>16.063865849999999</c:v>
                </c:pt>
                <c:pt idx="24">
                  <c:v>15.541392999999999</c:v>
                </c:pt>
                <c:pt idx="25">
                  <c:v>15.14740164</c:v>
                </c:pt>
                <c:pt idx="26">
                  <c:v>15.16260688</c:v>
                </c:pt>
                <c:pt idx="27">
                  <c:v>15.009445960000001</c:v>
                </c:pt>
                <c:pt idx="28">
                  <c:v>15.02716459</c:v>
                </c:pt>
                <c:pt idx="29">
                  <c:v>14.12991667</c:v>
                </c:pt>
                <c:pt idx="30" formatCode="0.0">
                  <c:v>13.9</c:v>
                </c:pt>
                <c:pt idx="31" formatCode="0.0">
                  <c:v>13.8</c:v>
                </c:pt>
                <c:pt idx="32">
                  <c:v>13.899999999999999</c:v>
                </c:pt>
                <c:pt idx="33">
                  <c:v>14.1</c:v>
                </c:pt>
                <c:pt idx="34">
                  <c:v>15.2</c:v>
                </c:pt>
                <c:pt idx="35">
                  <c:v>14.8</c:v>
                </c:pt>
                <c:pt idx="36">
                  <c:v>15.1</c:v>
                </c:pt>
                <c:pt idx="37">
                  <c:v>15.4</c:v>
                </c:pt>
                <c:pt idx="38">
                  <c:v>15.5</c:v>
                </c:pt>
                <c:pt idx="39">
                  <c:v>15.5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024-43F0-8A54-7D2E1C4AB3E5}"/>
            </c:ext>
          </c:extLst>
        </c:ser>
        <c:ser>
          <c:idx val="5"/>
          <c:order val="5"/>
          <c:tx>
            <c:strRef>
              <c:f>Sheet1!$A$8</c:f>
              <c:strCache>
                <c:ptCount val="1"/>
                <c:pt idx="0">
                  <c:v>  org. K2O</c:v>
                </c:pt>
              </c:strCache>
            </c:strRef>
          </c:tx>
          <c:spPr>
            <a:ln w="3469">
              <a:solidFill>
                <a:srgbClr val="008000"/>
              </a:solidFill>
              <a:prstDash val="sysDash"/>
            </a:ln>
          </c:spPr>
          <c:marker>
            <c:symbol val="triangle"/>
            <c:size val="2"/>
            <c:spPr>
              <a:solidFill>
                <a:srgbClr val="99CC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Sheet1!$B$8:$AO$8</c:f>
              <c:numCache>
                <c:formatCode>General</c:formatCode>
                <c:ptCount val="40"/>
                <c:pt idx="0">
                  <c:v>46.1</c:v>
                </c:pt>
                <c:pt idx="1">
                  <c:v>47.1</c:v>
                </c:pt>
                <c:pt idx="2">
                  <c:v>47.2</c:v>
                </c:pt>
                <c:pt idx="3">
                  <c:v>47</c:v>
                </c:pt>
                <c:pt idx="4">
                  <c:v>47.2</c:v>
                </c:pt>
                <c:pt idx="5">
                  <c:v>47.4</c:v>
                </c:pt>
                <c:pt idx="6">
                  <c:v>46.3</c:v>
                </c:pt>
                <c:pt idx="7">
                  <c:v>46.6</c:v>
                </c:pt>
                <c:pt idx="8">
                  <c:v>46.6</c:v>
                </c:pt>
                <c:pt idx="9">
                  <c:v>46.8</c:v>
                </c:pt>
                <c:pt idx="10">
                  <c:v>47.1</c:v>
                </c:pt>
                <c:pt idx="11">
                  <c:v>45.4</c:v>
                </c:pt>
                <c:pt idx="12">
                  <c:v>40.4</c:v>
                </c:pt>
                <c:pt idx="13">
                  <c:v>35.799999999999997</c:v>
                </c:pt>
                <c:pt idx="14">
                  <c:v>31.2</c:v>
                </c:pt>
                <c:pt idx="15">
                  <c:v>29.3</c:v>
                </c:pt>
                <c:pt idx="16">
                  <c:v>28.9</c:v>
                </c:pt>
                <c:pt idx="17">
                  <c:v>28.8</c:v>
                </c:pt>
                <c:pt idx="18">
                  <c:v>26.7</c:v>
                </c:pt>
                <c:pt idx="19">
                  <c:v>26.5</c:v>
                </c:pt>
                <c:pt idx="20">
                  <c:v>25.3</c:v>
                </c:pt>
                <c:pt idx="21">
                  <c:v>24.6</c:v>
                </c:pt>
                <c:pt idx="22">
                  <c:v>26.671785839999998</c:v>
                </c:pt>
                <c:pt idx="23">
                  <c:v>25.357959659999999</c:v>
                </c:pt>
                <c:pt idx="24">
                  <c:v>24.703856040000002</c:v>
                </c:pt>
                <c:pt idx="25">
                  <c:v>24.3523611</c:v>
                </c:pt>
                <c:pt idx="26">
                  <c:v>24.213155180000001</c:v>
                </c:pt>
                <c:pt idx="27">
                  <c:v>24.084924919999999</c:v>
                </c:pt>
                <c:pt idx="28">
                  <c:v>24.41914246</c:v>
                </c:pt>
                <c:pt idx="29">
                  <c:v>23.549861109999998</c:v>
                </c:pt>
                <c:pt idx="30" formatCode="0.0">
                  <c:v>23.9</c:v>
                </c:pt>
                <c:pt idx="31" formatCode="0.0">
                  <c:v>23.8</c:v>
                </c:pt>
                <c:pt idx="32">
                  <c:v>24</c:v>
                </c:pt>
                <c:pt idx="33">
                  <c:v>24.9</c:v>
                </c:pt>
                <c:pt idx="34">
                  <c:v>25.4</c:v>
                </c:pt>
                <c:pt idx="35">
                  <c:v>25.9</c:v>
                </c:pt>
                <c:pt idx="36">
                  <c:v>26.4</c:v>
                </c:pt>
                <c:pt idx="37">
                  <c:v>26.8</c:v>
                </c:pt>
                <c:pt idx="38">
                  <c:v>26.9</c:v>
                </c:pt>
                <c:pt idx="39">
                  <c:v>26.9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024-43F0-8A54-7D2E1C4AB3E5}"/>
            </c:ext>
          </c:extLst>
        </c:ser>
        <c:ser>
          <c:idx val="6"/>
          <c:order val="6"/>
          <c:tx>
            <c:strRef>
              <c:f>Sheet1!$A$3</c:f>
              <c:strCache>
                <c:ptCount val="1"/>
                <c:pt idx="0">
                  <c:v>  N (Německo)</c:v>
                </c:pt>
              </c:strCache>
            </c:strRef>
          </c:tx>
          <c:spPr>
            <a:ln w="31750">
              <a:solidFill>
                <a:srgbClr val="FF0000"/>
              </a:solidFill>
              <a:prstDash val="sysDash"/>
            </a:ln>
          </c:spPr>
          <c:marker>
            <c:symbol val="circle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Sheet1!$B$1:$AO$1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Sheet1!$B$3:$AO$3</c:f>
              <c:numCache>
                <c:formatCode>General</c:formatCode>
                <c:ptCount val="40"/>
                <c:pt idx="23">
                  <c:v>106.9</c:v>
                </c:pt>
                <c:pt idx="24">
                  <c:v>109.3</c:v>
                </c:pt>
                <c:pt idx="25">
                  <c:v>106.3</c:v>
                </c:pt>
                <c:pt idx="26">
                  <c:v>106.7</c:v>
                </c:pt>
                <c:pt idx="27">
                  <c:v>95.7</c:v>
                </c:pt>
                <c:pt idx="28">
                  <c:v>108.1</c:v>
                </c:pt>
                <c:pt idx="29">
                  <c:v>92.7</c:v>
                </c:pt>
                <c:pt idx="30">
                  <c:v>93.8</c:v>
                </c:pt>
                <c:pt idx="31">
                  <c:v>106.8</c:v>
                </c:pt>
                <c:pt idx="32">
                  <c:v>98.1</c:v>
                </c:pt>
                <c:pt idx="33">
                  <c:v>98.6</c:v>
                </c:pt>
                <c:pt idx="34">
                  <c:v>100.2</c:v>
                </c:pt>
                <c:pt idx="35">
                  <c:v>109</c:v>
                </c:pt>
                <c:pt idx="36">
                  <c:v>102.2</c:v>
                </c:pt>
                <c:pt idx="37">
                  <c:v>99.6</c:v>
                </c:pt>
                <c:pt idx="38">
                  <c:v>89.7</c:v>
                </c:pt>
                <c:pt idx="39">
                  <c:v>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024-43F0-8A54-7D2E1C4AB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7368"/>
        <c:axId val="7795016"/>
      </c:lineChart>
      <c:catAx>
        <c:axId val="7797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9" b="1" i="0" u="none" strike="noStrike" baseline="0">
                <a:solidFill>
                  <a:srgbClr val="003366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779501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795016"/>
        <c:scaling>
          <c:orientation val="minMax"/>
          <c:max val="120"/>
          <c:min val="0"/>
        </c:scaling>
        <c:delete val="0"/>
        <c:axPos val="l"/>
        <c:majorGridlines>
          <c:spPr>
            <a:ln w="346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4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cs-CZ"/>
          </a:p>
        </c:txPr>
        <c:crossAx val="7797368"/>
        <c:crosses val="autoZero"/>
        <c:crossBetween val="between"/>
        <c:majorUnit val="10"/>
      </c:valAx>
      <c:spPr>
        <a:noFill/>
        <a:ln w="13873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938462379702543"/>
          <c:y val="0.27223025577625981"/>
          <c:w val="0.22106247974718954"/>
          <c:h val="0.36337714963349355"/>
        </c:manualLayout>
      </c:layout>
      <c:overlay val="0"/>
      <c:txPr>
        <a:bodyPr/>
        <a:lstStyle/>
        <a:p>
          <a:pPr>
            <a:defRPr sz="1500" b="0" i="0" baseline="0"/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7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04560B-6C0A-41F8-8541-A6ECE0C006F2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8D2C589-6ADC-46AB-806C-1A7BA9DF4C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171315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hvhjvhjvhjvjh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BF2136-664F-4B2B-83F7-32D0A80BCF2B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443CCBB-85E4-4629-BC03-378AC17F7A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91913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79751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831CDC7-2715-4128-96F3-5E27D6B2F35C}" type="slidenum">
              <a:rPr lang="cs-CZ" altLang="cs-CZ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40</a:t>
            </a:fld>
            <a:endParaRPr lang="cs-CZ" altLang="cs-CZ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5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mtClean="0"/>
              <a:t>Zdůvodnění trendu nárůstu spotřeby minerálních dusíkatých hnojiv: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mtClean="0"/>
              <a:t>Nejde o zvyšování, ale o návrat na reálnou úroveň odpovídající podmínkám ČR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mtClean="0"/>
              <a:t>Minerální hnojení nahrazuje snižující se přívod N ve statkových hnojivech a v symbiotické fixaci N (pokles ploch jetelovin)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mtClean="0"/>
              <a:t>Nové odrůdy, technologie a znalosti zemědělců umožňují zvyšování výnosů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mtClean="0"/>
              <a:t>Vliv změny klimatu (příznivější teplotní podmínky ve středních a vyšších polohách)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V roce 2009 prudký pokles spotřeby – nedostatek finančních prostředků v zemědělských podnicích</a:t>
            </a:r>
          </a:p>
        </p:txBody>
      </p:sp>
    </p:spTree>
    <p:extLst>
      <p:ext uri="{BB962C8B-B14F-4D97-AF65-F5344CB8AC3E}">
        <p14:creationId xmlns:p14="http://schemas.microsoft.com/office/powerpoint/2010/main" val="232190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altLang="cs-CZ" smtClean="0"/>
              <a:t>Zdůvodnění trendu nárůstu spotřeby minerálních dusíkatých hnojiv: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mtClean="0"/>
              <a:t>Nejde o zvyšování, ale o návrat na reálnou úroveň odpovídající podmínkám ČR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mtClean="0"/>
              <a:t>Minerální hnojení nahrazuje snižující se přívod N ve statkových hnojivech a v symbiotické fixaci N (pokles ploch jetelovin)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mtClean="0"/>
              <a:t>Nové odrůdy, technologie a znalosti zemědělců umožňují zvyšování výnosů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cs-CZ" altLang="cs-CZ" smtClean="0"/>
              <a:t>Vliv změny klimatu (příznivější teplotní podmínky ve středních a vyšších polohách)</a:t>
            </a:r>
          </a:p>
          <a:p>
            <a:pPr>
              <a:spcBef>
                <a:spcPct val="0"/>
              </a:spcBef>
            </a:pPr>
            <a:r>
              <a:rPr lang="cs-CZ" altLang="cs-CZ" smtClean="0"/>
              <a:t>V roce 2009 prudký pokles spotřeby – nedostatek finančních prostředků v zemědělských podnicích</a:t>
            </a:r>
          </a:p>
        </p:txBody>
      </p:sp>
    </p:spTree>
    <p:extLst>
      <p:ext uri="{BB962C8B-B14F-4D97-AF65-F5344CB8AC3E}">
        <p14:creationId xmlns:p14="http://schemas.microsoft.com/office/powerpoint/2010/main" val="96900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solidFill>
                  <a:prstClr val="black"/>
                </a:solidFill>
              </a:rPr>
              <a:t>hvhjvhjvhjvjh</a:t>
            </a:r>
          </a:p>
        </p:txBody>
      </p:sp>
    </p:spTree>
    <p:extLst>
      <p:ext uri="{BB962C8B-B14F-4D97-AF65-F5344CB8AC3E}">
        <p14:creationId xmlns:p14="http://schemas.microsoft.com/office/powerpoint/2010/main" val="211748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F2F3D-1ABE-43DA-8058-C868CEC7068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6DC3-D3FF-4A0D-B2A1-ED8760ADC6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674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5124-EBBE-4194-A1D7-BC67514553D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C114C-71F2-4AE4-B2FB-AE9AFD16EC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54483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E151-644B-4B40-BA2F-45B66E64654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BEEFE-616C-4450-818A-AFC6DEA086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26236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D6DF9-0D82-4C02-9564-33B77CD11D4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FB8E-B026-4B73-87C5-D736AF4817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68262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FD9DE-CDD9-4DCB-A533-3D7CA05D8EE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5C71D-DBAC-4828-8C82-306DBA1CD1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2024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E72B-F03D-49C0-9C59-DFF41CF2B4E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9E601-B6AD-47A9-99A7-EF6221EC28B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71799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83A71-EE85-4372-83C0-95725CE555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212577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64245-55C5-432D-8622-024FE05236B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25AE-F258-4BBB-B7B3-75D10FBDA1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1932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D9400-891B-4070-A36F-F66C4876A31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2AB60-F735-49EC-8C9E-8BF11BA545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30860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4501B-7899-49F5-9E64-975959264CC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96038-E114-47F6-9F16-6BCC859D84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23720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1237-CAFD-4612-A5AC-DF3363A3229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E2D0-0FFB-4298-90A4-3CA8997DCE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6977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534DD-E6FF-49A4-B436-32E5BB0702F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CA77-E49A-4362-8386-937DB71DFF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469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0EFA2-96F7-4412-BEE7-A738D9A73A7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6FA2-8905-4E70-99C4-2A53920AEE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517228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8DCB6-D208-4C7E-8E1E-0D9DE90ACE8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8E2C-2865-491E-9CC4-41D8FD1037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99382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E1F38-323F-4E0D-B75D-678BCFD58D2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46C04-5B7D-49B6-9ACF-2CF1B30AD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9529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FDA5B-DF0A-4CFD-BC04-08DBE948ECF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07DA-6D3B-4244-B3FF-3C11A96AE9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936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A64EB-709B-4B81-9273-4F050A901BC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806E5-99D0-4B38-90B8-AA08195D2D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8585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26B09-3239-4547-9CB0-8E4874ED6B9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FB03-0B26-4528-B2ED-D83F8BEAFE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7067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3678-79F7-4E99-972D-D427EA93F93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CE211-F0CD-4A7B-A6FC-D221C4AEF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5781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66A1-B8F4-4D90-896D-C1B7D3CF54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966996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DD9A-0F2C-4D34-AA1D-0EE0F0CED1D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748F4-8DAD-449A-BC2A-ACA4420950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738751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31C17-7245-4665-92FE-2F8DFE88AE6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D277-77B3-462A-A456-530DABF050A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0572528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DB7D-586C-4FDF-AAAA-3BE1D6EFF47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0175B-61C1-4E24-A8D2-92E263E7E1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96376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B52F7-3EA5-4868-B434-95676E6C3D1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2FA98-BB96-46BE-B40E-F776D8E666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777693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22CA-323E-41D2-8F17-BE3E89FAA9D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63B2B-5E37-4D7D-A4D1-082CB06065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383827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3111E-9AB5-4FEA-8125-6FBF53C5EA2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1F7C0-189C-4C72-933E-CD5FD6EB08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484844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F281-17E5-4283-B331-ABD6E6C8B32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10DB5-33A1-4A93-9FEB-BFD77ACD171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5129307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50B9-84E3-491E-8678-3C6D3FAFCDE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99B8-6959-4143-8B84-03A65915A0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50342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DF12-E90A-47A4-AEF2-BB9E15D69A5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8D78-BBE1-4B84-BF1D-1253B1F1AA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841069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5D273-4D6D-4B9D-8738-898F11285AC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A213-8168-43C1-9B1A-BB9ACAE545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27934832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F4474-04B4-4C1D-9376-C0BE63D17EA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A720-CE64-4CCE-B74E-B713C4AF98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606851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7172-18C0-40AF-B326-46F7495E9B0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0938-A305-4202-89D8-36777AF3AB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48961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6B746E-ACC9-4F97-A34A-98788D49A11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509335-8987-408A-B2B1-2A7978925C2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60893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35437-A2A1-4A61-8654-B401C9F1598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9A8594-5CF4-43B4-8EEB-91A0D52FA6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026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117C-B1F3-4EF2-90C2-2BC4024654C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C3FC-0B6E-466E-8E70-85A35DEA5C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2582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DAA20A-B4BF-444A-B52F-5108F07CA68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FC56D5-5704-48F2-A5BC-5DCCDDE4DEC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41438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4D70D2-4819-4BB2-BEF8-CA35A440CEF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4C50479-0C17-4579-873D-B2EB1905FCD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35008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3EA083-A49A-4629-8AC1-8C2486A233C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C56C39-3401-4E3B-9587-2E36CD38C06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841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017ACC-C7C4-4032-87EF-9FF0E662F748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95BE79-5612-4ABA-A46A-D3933F99E1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619280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D9FBF7-DFC1-4923-8D7E-4CDBED3469C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871202-CE02-4732-BDCA-204636236C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13947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EF3464-03D6-44A1-9916-4A6894C971E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949106-0564-4904-8480-1CD57DFC8D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158066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877F41-8458-4D76-BEC4-F1D7DD8CE91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B5372A-295C-42B0-9491-6E417746BC6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424939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0336E-9F4D-43AF-96DC-1B623B39627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207687-0CCD-4D0B-AE59-ECB85F5914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83729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B8BCEBC-40CE-45DE-8FA3-942A6554214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A6D159-431B-4F15-9BB8-7DAD95D74E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21968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F069-49D0-48D5-B25C-5DB2AFECF8D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70712-6F60-4897-9DF7-1A57F0D7893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126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854A8-B85D-4425-99B2-2AAD3DC91DB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7D25-9C3A-439C-994B-7383903CE8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38601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9CB4F-D77A-4C92-9F46-9E327D9CA89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2ED84-E98F-447B-BD45-2EB1981D91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430271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7AB80-D222-4F49-9AE5-243BD990105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D2EDC-2CE3-42C0-8C8C-E1FC2A94C2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29412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FEB44-DD80-41A0-BC2C-2282472216A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C416A-4F5C-4370-87AA-CECD51313F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380612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5CFD-D55A-42D8-BE5D-80C18436B97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2AFD-7CD3-4EE8-9AF4-E4E7C087A9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70545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AB76D-56DC-4D4E-95AF-D135C1DDF74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52D72-ACE6-4012-92FE-8EB63A86A3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6638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9603C-2785-4119-A622-9CC0AE033EE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183A2-413A-47A7-A164-0C52017559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07782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9AF5-1653-4917-A913-EEFA625EFE0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E3D76-AED0-45AD-81A6-2A3C689E63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34998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1A82-7C97-4686-83E1-E4B4C41C99A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E6670-CCA6-4AED-8B0D-4885B2800A7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153419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DCF4D-CD6C-457B-88F9-EBFB8E9DA89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403A8-9247-401E-9CB5-1CD87A7801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989200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F528-BE8E-4164-A8BC-AAE66BB371E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FA3C-007C-4842-9AD6-B8AA15E7D2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4147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CFAC7-3FB8-4A1B-8156-C15F39D82D7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1E23-CC04-44F0-9615-5E9C20B584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74430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024FF-1A54-4FD9-A84B-CAB36549D1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267974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6ECB-AF36-4C65-A013-8954FECF10F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8212-8685-45C8-BA06-B54380C276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02248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6270-386F-446F-BF2B-D9DC4ED184E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EEBE-FC3B-4345-9FA7-935A5955F45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44430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F271-6672-4790-8A01-B97E57D6B60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C470A-44F2-4B75-B0E5-F37839790A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086720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DAB7-D222-4808-814B-5BD7CEFC71F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9F24-6B35-406D-B4B6-43412E508D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94416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C879D-04A6-4837-B100-D21E226197A8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2F3FA-2C38-4867-B133-2A11907C395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19476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A0C0F-9F1A-4DE4-99B1-8E5016CC966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BC0A-87BB-40DD-8B51-D5EF521752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970717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A110A-58FB-44AA-B5F1-06928872FD7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8695-A041-4ECB-BBCF-AAC64EDFAEB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08216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9AA8-4836-41A8-801B-A2C9FE640B3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EA1ED-9B91-4767-966E-5E451338A4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94893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06DC-0FA0-4653-894A-7E22B40356F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25842-9BC8-490B-BB41-ED5F904FCE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9315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FCD3-6E07-4F39-A610-6086D80460D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CB40-9FEE-40A7-88E6-27BF0C58D2F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193864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5E26B-9122-4ECD-B003-09BAD471BBA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CD7B-C395-491A-9BAE-C2A3761DF8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10053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D7362-FDC1-4F34-884D-3E6026A3384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070C5-26C8-4394-811A-38B3EDCBCA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11998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525D-BDAF-4CAC-9689-7CC7A78024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424476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D739-4A65-41FC-8FC9-A6A34FFAFEF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7CED0-0E63-43C8-A5BC-E4D70A79F55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450641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2DC07-90A3-41DF-BD87-4172B2CA6E9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DF28B-54D6-4702-83DE-707B31FE4C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84554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331BA-52FF-4486-8E2B-B5167C746DC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0B154-62E2-47DF-A76E-DD8847A80F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33328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8D41-B59C-42F7-8121-AFFBFC272A3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CFF5-30D4-43A1-88A6-F0039C1DFA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62932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AD80E-EEC5-4F50-A73E-D83C6DBAD6B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B1FA6-54A2-4861-A958-7B612004F6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4168248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B7E8-9129-4A26-9FB3-EC02351D31AE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B884-D35D-4EB8-AA07-20F2E25DA8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13761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97FDD-D812-47AE-AF77-FFC88E294AA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80BF6-BA79-4FC8-8684-78251AB7D5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0531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CCC2E-8B24-4FB8-94DB-A931B37D845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635CB-57FA-4CDA-9536-390C676AC0A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32107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247ED-ECB7-436F-90F9-D7BD2315B40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634C-364F-423D-ACEC-024E95A6DD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33250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765B9-B6BB-4356-9D5A-CEE2BCCEC2B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0569C-6B1D-4197-AD65-4ACD0EF7E7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48193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C8919-6360-406A-866E-C36D9016D36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2B97-E117-432D-B42F-2C967743AA4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938792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A111-8CCB-4BAE-ADB2-4A3EF4C90E7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CEC3-1CD4-449E-8C57-EFE7485989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086703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0976-A4A8-4765-8ECB-F9E2352E16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865252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E09BB-8C81-4716-8D94-BECD2DDCB9AE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022F-E67D-4955-A91E-D953290E9AA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62355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21BC4-7E28-492B-855E-0EDD47982C2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86324-A2E8-4FA5-AD68-D7E3D0834E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863245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CB8E-CCC5-4338-9672-9E99B331D10E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B9C98-F53E-418A-9412-E07A56D5346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500724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AE7CE-142E-466C-AC9B-29040153746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C1B9E-3DD1-400B-8B1B-984D91A1C3A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2055105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A2F58-F17C-4FF5-8EDD-977B77D4133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FD1E9-0720-446E-B8A6-2A7150CA62D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875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58851-0720-4C1C-A43D-D68B60DBCC5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EB1D-CBC7-43CD-A248-76970E1C90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04115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DE3EA-BF97-4A7E-A444-4AB95EEB7F7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2D048-8F93-4DE0-A640-03215F194E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028322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6858-48FC-480F-9946-A245AFD54FE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FDDFC-F2FD-435B-A32C-AD0E470084D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76836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CBB4-B1BC-4AEF-8FE0-66732FD2822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2477E-95A0-424D-977C-79E983871B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227147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BAE07-2E30-4B2A-9081-5FACF80C50C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28695-EBBD-4B09-80F5-5071C07900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7154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8F7DB-225C-497C-99A3-FA47EA05F69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536F5-387E-476A-B621-2C98DC5C5CA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286963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9C79-B4A2-470E-A1D2-1FEF982F1F5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0AE51-564E-4AFC-91DB-CA96DE6176C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20643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65A80-8BF7-4DFC-ABD6-8F4657CC941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3243967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4831-1446-449E-9570-49FF02DC38AE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1D269-F236-45AD-801E-98A4D69BDA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576494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2ED8E-18F5-47C0-99A4-C7F93715326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04D32-75C5-4D31-9509-1CD82803AB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445937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6612-43A0-413F-B6CB-A8C125526D9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E3E12-688C-4BB4-A211-1C309F8361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8351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50DA-D9E6-436F-9732-A9BC2F61E00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096FA-FC54-41D6-8D37-829F9B939AD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6869295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CFCFC-2C53-4B47-A9AB-B60A2E4D08E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8155-F8F8-47C2-BB37-30C2885D885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922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A83F8-E150-4D7D-8C9C-18A1819AFA5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227CC-65CA-46E5-9ACA-B8AA1B89BF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137919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D6467-2AD9-4592-96E9-67B7BE74DD1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ABAB0-653F-4222-ADBD-0B02F44C45F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741021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83AD-BE2B-42D9-8565-F664EE32A1A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F9045-C595-4BEC-BBC0-AA52D7A43A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905403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D1C2-C215-4CAA-A1C7-986DBC58C73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F9F3A-D3CB-41DB-B95C-92BB99B752D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15237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A097-2764-433B-8112-61B29ED5D5DE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9E840-61FE-4829-80F2-DE64B9EB3CA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124843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A4CF0-ECE6-4D5C-9201-0491EE34343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3AC36-E854-4C8E-911E-21BAD00294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42877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F405-69C9-440B-A5F6-C7836F79387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2843F-94A7-496E-A1B6-A74D84C5E8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96662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AE226-A2CF-4FEB-ADAA-5128F8FF2D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8619472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1DC284-F487-47CB-8AA4-BFB8FC16B59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1B8839C-9393-4390-B788-ADF3A324A2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753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6698-98EC-4F57-9C93-93E5C3C556A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7217-7036-4D61-9C9C-EBDC359778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687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04D69-418D-4493-8C8B-B248D7D89D5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3E82-F65A-493B-879E-519A1D45BE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642080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999BFA-D83E-439A-B3AF-1AD83CD5DDC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5F8BD39-AAD5-4035-B796-2B48482225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176627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851891-7C51-47A2-BB4D-C63FE30E1B9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14D49F0-38F2-4424-9E6A-C5515418A30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42766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1FDBB0-2C8A-4F2E-810D-140A77D2D2D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6D254D-5B9E-4A5E-878A-9B3D0A536D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5561743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C2AA332-A60E-40BD-AFF6-9A33ECC1F39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8C691F1-030D-4B74-90AC-CC657367B1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891014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178E9-5262-4D54-B552-89C28C2AD738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80D000F-8256-45F4-8BF6-CBDBCB1A74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5298314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5BC1C0-686E-499A-93E2-361376D0F83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E76E7F7-CC61-4C9D-819E-BFE52B0123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4532653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1319B1-76DD-4883-A854-341C8B996B1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F22DCA-2248-4095-B367-4A956F97200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720220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9048C2A-014E-4428-A82A-F0A5868BA0C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CF2FF67-4816-438C-8B6F-31DA4687A3F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026905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F179F4-4023-4BFA-B181-9B637CE3435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4F9D54E-99AE-4E90-87D3-31A9721A464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497861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22B9A3-527B-490B-95C9-F2B26C4E78B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93C7FED-A539-41C3-9164-E2D4AEE0E7A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6612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73AE-E1C3-44B8-9215-6BB11C90D60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16645-429E-4785-89A8-4D4500260C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549685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EAA84-820A-4A31-8CD9-CC49C28AC55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75B3B-F86E-43CC-9CDB-1647C20C37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306544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55A40-E3FF-4618-BD91-8F5261ABB51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94D2E-CBDB-42F3-991D-668415D286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298359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0856-8B7A-4CB1-8E6A-64BE426D6B1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7A00E-313C-4C47-97ED-2CFC6481DBE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546475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3806C-914A-4A17-A04E-C139C8013E6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83FC4-F0B6-4C57-936F-14A07BEB1B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968231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F697-602A-4581-8477-DF6A34877E8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4C2F5-8247-44E4-9371-A321D4702D7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243439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6860-C941-4BB3-97AB-886C841CB7A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74E96-981A-4A86-9326-179CBD93FE2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5303482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95727-8475-452B-B4A6-EB56A077515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0AC20-0691-487D-8E55-C1F1491FF8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608825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D4CF-9D59-4C08-9C04-284A9C7DA18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6C7C7-D010-4004-BDE1-F0D84C0F8E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532802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D139-EEA6-4F11-B555-85D819678F7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DE0E5-F7C2-45D8-9F58-74314065811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372861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1E035-FE78-459B-9E13-2396ECA0B54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84452-ACE2-4858-B23D-58162D98966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6878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C5A8A-994A-4495-9D07-21EABD25A44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0CB7-375B-4661-B8FC-E6EF8E0743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348014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A82D-D6DB-4D9D-A535-4C0C1FF4F26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A1908-4458-4338-8ABC-82C2B0D7F6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3740190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CCA3-9058-456C-BD4D-AA89B2B4009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B75CC-9BCA-425A-B4EE-678A299BBEA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15876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F83A6-4DD0-467E-A084-145D8B74247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9087-7BBB-4532-BD40-FE56E64378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25412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AD64-814D-4343-A40F-C93B81A0030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0D89-E75F-478D-8C06-B94A85013A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713938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7C20F-45CC-47DA-9286-BD782B26A63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4357-A1AD-4F92-9DDC-92A466E9A5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9579648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92E9C-37AB-49A1-830F-BDD1C5CFD768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1F802-30A7-49B1-8FB2-91372EC910F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503157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2F0E4-17E2-4D49-B508-12C906BD46E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7FFF-BCF0-4666-B14B-02AD3FD49C4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35454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4CE27-1559-4955-A897-F5BC3675270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9DC4-BEA1-4111-89EB-2FD91069AB7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389186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4F156-78E0-4CE2-AE20-F43C1469124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0A74-48E3-4EF4-B12B-354E775920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013979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A83F-49C1-438A-9BF5-88135E47F6B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20C02-C72D-4FF9-ADE9-9A91E9AAAB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3080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A2C6D-2829-4725-9F4F-5AAF2D88B55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1754891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0EEB2-CF7B-471D-9AEE-816FF1786798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48239-835C-40F2-B3C8-D8657C1967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6356465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8FAA-12A3-4E7B-9821-ADDA1C5B84E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7CACB-F9F5-42E1-89E1-E8BC460C948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037926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E019-8484-4DA2-9D7C-141B585EC0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1374474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42CC-3B56-45BD-B94D-F70D3457DC4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749D7-BDEB-47A3-8FA4-1C38AFE846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593376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814D4-468F-4F25-A3A8-FF9AF409B80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5E56-B1F9-470C-AA85-7FBF53F331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732591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F0E09-C301-4CE8-85BB-24B33B49888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A04E3-2193-40E0-B687-2B89715D3D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307640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026F7-0E84-4A61-85F0-14454ADD7BF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10995C-CF2C-49AB-B5D1-69707922B7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690896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C5407-BE73-4712-8413-724C1F49A8E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CD86-E264-4E32-9FC4-D3F81C0C7D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542195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AF6D4-A37D-4113-B194-537149FA2FD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A9D76-565D-4809-8FA5-FBE71BBD5A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276915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BA0F-C53A-498E-B6F4-CFE3E95B6B5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15F96-0FC0-4969-B151-2F2AE05D06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3240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E24E-3CF0-4811-A6E3-EBAC91EBFF8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4F1EF-BE1F-4540-87AB-0F6C18DC6F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713874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FF54-61A6-48E4-B1D7-DCB24542CB8E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096ED-9647-45F3-AD20-9A29F6D56C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45610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D2428-8D17-495E-9333-8345C00F51A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99321-BA90-4CD3-AFC4-51B09B0F5F8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659404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A374-C630-4ECF-B49F-3691CD64B6A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51CDC-65B1-4F25-BCC6-B78E7FAD0B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013376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20287-3DA2-45D3-88B9-13F48A5C534E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D6DCA-1B7E-4114-84FE-C89D2DBEF6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087329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1C192-2E5A-44C9-B955-8CD9BA447EA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01C39-3795-4112-90D2-F2A11CE1CBD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687886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61B15-BE35-4120-A3E5-C774E47E3BE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D43B39-BB92-46E6-B19C-B206FE56E0E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728911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4278E-79A7-496B-8528-92F4B888272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8AF26-6907-4034-8DB5-1D79E92733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2826139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D1CB8-C8B1-486E-BBEE-295A6C546BD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3ACE7-4CEF-4141-86B5-00B435E996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74731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6172-FEB1-4DC1-AF2E-B16E2E32B81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236F5C-F839-4502-B262-D90273407F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714919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5113-E355-4D47-B99B-D7641225C47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3C880-F9E2-4169-B489-3B60065758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3445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3FF0-116E-47B1-8B8C-A32C9BBBA74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8F39D-D91E-4E2C-9B2C-21A22249C1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151058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4700-8706-4025-BBAD-0DA8CC40E60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D24E5-DFF6-4D72-8DDB-84DE5F6BE9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873137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D2A9-8B59-4F90-9A66-3182FF4C5AC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8483E-E51D-43DC-A9F8-D2656C60CE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770963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F5FA-CE2B-452E-86E0-1ECC957D9378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6BBD3-E066-42A7-B165-74C416B2A0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52915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90E4-50F9-46DD-9F60-1E271B023DF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5AFF1-F442-4F0B-B785-BCBFE481FA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5045873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05755-BC35-4288-9812-2C5E0E25765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41C89-A8ED-4D86-AB46-C88B6BBC3EB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88622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BE880-6DB5-4D8E-BA32-FB4CD27C3D2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9565358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57E81-6192-49B6-858D-2EC3286AD36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0CFDE-6A50-4E7C-AA19-8EC6A2E2B5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181758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B3A0-7054-4336-8267-A66B02CC28AE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4AF7A-AEA7-45B7-BA06-3AFACAA085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6717309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4503-0DAD-41B0-AA61-02C14CFA592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A22C7-34B2-4568-A022-3940A3C02BF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201372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2D7B-FB6B-45E5-84F5-E75EFF1CFE6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90AFF-3D0B-4764-A234-92F3F86438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077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609A-084B-4705-94ED-E04F0875DFF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D83C9-E891-4110-9D1E-3FD6BD2B51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087433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229E6-01F5-4B8E-80AC-49BDE16BCF0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0E06D-B246-4E11-940D-99D7474231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631347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299E7-1D1A-4AC1-ACD8-71760BB3C8E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145FE-A369-4797-BFE2-0825EAEAEAA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21893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1165-1B53-424E-B1EE-06F9698E33A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2C5D8-27B9-4824-9A76-E60DFB66366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340605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217FB-EBC9-4175-99BA-472E36F120E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7E1E2-DDCF-43E9-9ADC-A55A1715D2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976479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1A7BA-A2AC-4B10-8FA0-69E2B9E9D93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3EF8-91AE-4506-900F-33FA68DFA71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176865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F543F-5C42-4115-9CB4-3F7502FA6D5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6EEE6-9E48-475F-B061-6002C385C0E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2232072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0E9B9-3808-4E21-A050-C658FA2F5DF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BD578-5EAF-44ED-B816-F657DF19D6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8175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F9BA-1962-4199-9536-74B54318507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781B-AC4D-4DA4-AB50-E8568938218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142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08B4-CF3D-404E-A6C4-A102301D924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CE539-8D98-465C-BC46-BF5AF3876F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4233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C91B-BF95-482C-B2B2-F24C12ED87D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636A-5781-4DDE-86BE-EA70EEA4B6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657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831D0-4CD3-49A7-B7C6-83FAC80D3448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4A91A-C68C-4736-8A04-CCA871D648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7465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E8F5D-3E11-4242-817C-2BFA02A3FFA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301C-73C2-4D35-A501-E1F771DA05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4623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131B-2160-4A82-A793-884BA5A1295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5795-8D58-4D9D-9925-E4112268A7D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90223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E57C8-2982-4C90-840C-E3B9CACF6BB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59384-9B1C-4C8D-A713-09E0945712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0231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D391-4150-4C9A-A251-4DFAA9AA7F5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394B-2832-4FE7-9E63-30860679EEB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6816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E07D-5099-4140-A696-86402FD2249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5AE8-8461-4098-AA29-B66B5B5F9B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6326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9484DDB-8FBD-471E-B42E-02E2C631CB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1480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7590547-2E6D-485B-9B7F-F2FAD8CC0A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432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24387B1-9D0D-433A-963C-8CFE9124BD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27422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3F5523-D7AA-4D40-A7A7-D08FB96DE6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0108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EC28EC-9549-4713-86E2-ABF396D665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4223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B479-06BF-46A4-85BE-184056C78748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3D1A-C748-4180-B43C-EC366F35490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64835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E60E2CB-D8B9-4D9A-8125-1D026AE0A6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55487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4A3C465-23A8-4695-B886-2011F022BD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8122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7E976F2-5450-4CC4-9ECE-FDF2B27C3A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771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42E5870-F237-4475-B8AC-66D64256FD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7529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FB7A518-35F9-4C7B-A0C9-713E04DB23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2083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3161C49-4179-410B-9DDB-D927D3698E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31538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932D-4EA7-4AAA-B928-544875DFFEF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3E48-62C6-4CA8-B814-B8A9DE2F6F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9910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FC44-42A8-402C-84B2-8C502274F49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3B4E-B5C7-49B3-AC15-AECC515FEE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0952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C8BE-8155-4B4A-B70E-F6DF22C7E8C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041F-489A-4B1A-B187-2DED0A5E3CD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09626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1B228-E145-4D6F-9F8E-7725E3EA59A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E40D8-97AB-482B-A8DC-57FF6D16D0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648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4225A-A53E-4146-8A27-440D7D9A338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335C5-C4CD-4A07-9E2C-FE29EA14FB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82088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B6540-C41E-429B-A7D2-62259A6698B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F52F-3D09-4A83-A00B-07E4ADF70A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874331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4690-6D41-495A-B4CD-A3B5B4EF1F8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89A1B-C1EC-44C8-B5B1-1784B246D1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47005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E733E-6604-4BC3-A90F-0B9C3AA8B0A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97CD-1BFE-4ED5-8CE8-14DABB9830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819368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EB81-002C-4215-86BF-69EF007A592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7940-0719-4D58-9397-064D83AD66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84326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0FCE-C994-45EC-9CA3-84B5F18513D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CA2A-31D7-4108-B464-F0C463D289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08562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286C-C5C5-4F3A-8579-54405FB184B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CCFD-4AE7-418D-8114-2DE694C56B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58214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24C49-C7D5-46BC-BA44-EE0A9524953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A4A23-788E-47FE-AA0D-F2FACB5783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8387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9C083-D380-4E38-8A17-ADFD9EE334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753899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F3A6-3DCC-4933-AE82-1B3527E4D12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0C640-5C99-4CC9-9AA9-224077EF0D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69613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11065-86DC-48F5-9C5C-3B39E8D95D49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815AF-144B-48CE-AAB0-167464E509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2999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B4EAD-D285-4CA0-B866-2B829EEB293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C36B1-82C1-490F-AFD1-AB12264224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6669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8C916-6AD5-47EC-9BE8-991851A267C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4DC2-87EE-4F1A-8649-98C6D8CB5D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08524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D86D-0B1C-4936-8EBE-F7CFAC780A9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656C7-06D1-488C-A6B2-6CB098F888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1524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E531D-68A2-44F3-9928-0C91C9942F1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8313-B59E-4493-A38B-FF2D3516B6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02678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C2F12-C69D-4935-BB2A-5CF833E4C65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FC4C9-A01A-49FA-8F73-51804A92EE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7342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BAC8E-A3DA-4B70-983A-191B94F7C8A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1C9A-A983-44F9-A514-F2F80C17BED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7177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169E-E851-4224-BC6F-27ACB07D019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EE245-1F85-4C2B-97AF-5370828499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39613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91BE5-A715-4240-AD41-2694D0D22FD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E6CE-9750-477F-8559-F1D693766B8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72994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A2C6-DC25-47E7-A3E3-7AC37502B7A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72D7-82F8-4645-985F-EF7F8A3EE1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47549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C10A0-27E3-4F8F-818C-FA2145DCDCA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10B4-772C-4872-87D8-406C840E135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10430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EDE84-3B3F-4888-A606-3AB18E5C0C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801543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95E6F-D1EB-450E-BE15-22DA3953315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0B423-81C5-4470-B1B2-EF6E2D4DB52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830298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BA66-32EA-4942-A97C-2F945F72814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59C3-1686-4EB9-8997-2B343F1FA2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76241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C77A3-F704-483B-85B7-F6441440302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D1AF-CA56-4205-A308-C949D4034D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826640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529B1-1896-470D-8B93-70301516C2C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51596-617F-4AEA-B2C3-0E4303E96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83572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22F8B-6547-4AA1-9B88-59415FFB837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5F2E9-9B5D-401D-8698-A413B74F49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14093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3A9CD-3106-4D78-A606-BF5345995FB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0D13-80DD-4107-B642-A582EEC948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454606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6CC9-C5F1-49DE-9EF6-C09C430C859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B0F93-0396-4EF6-B089-1CD8AB8DBE8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78399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43A71-E95C-4210-B87B-34D0241FC3E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417B-D533-4524-99C3-17388AD20A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372183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4A2DD-B14E-40D2-A594-AF14C2418F4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2739-D71C-45CF-A40D-49EE08FD0B2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52799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7EEAF-AE5C-4F52-A822-D0DE7AA594F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2FFA-5628-42E5-9AE6-FAF4A99AAB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97078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9627D-2394-4375-AC6C-CDB420032FF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36638-2F4A-4451-A40D-01C714ABBD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975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3CD59-77F7-43B9-BD96-9378567587D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B696-9F56-4E1D-B217-1475C2B447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33991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BC850-3C5A-49C1-8E5D-14D521B577A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EC9F7-F44D-4398-B7FC-E5123C8D64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37466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762000" y="762000"/>
            <a:ext cx="7924800" cy="53244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C150D-8D5C-4CD4-845D-160CC909602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6210462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5DAC9-60B8-4478-B6C6-A3558AB6E0C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7B05D-CA45-4A10-B05F-64FF9AFF079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39632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EAC61-AB7A-4A50-B3A8-702B6216A2C1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B4055-893D-408B-A69C-20CA3DF837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20622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6A9B-C3FC-4E4D-BBF5-FFD211058FD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68991-3071-44D0-801A-5BBE0AF056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08776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276A5-FDB7-435C-BB01-CB1DDA5D8EDE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C957-07FA-474E-9F76-B786C0ADBE3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58190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4C04-E4D4-453D-9613-F9AAC3786BDA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E660F-8562-42AC-B07D-01B766857D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60339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8CA84-1644-4BBE-8756-B1B4C1E44AC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4551-224B-4D69-AD82-AC025147D8F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02500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61362-F65B-462C-B7EC-0B97A45139DE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0527B-F0B8-45D8-86BA-A737DD5391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66940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52BEA-6D30-4F05-8929-14F2A40EE86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4DB40-DC61-46F7-A0A3-AB9D34E58A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303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42AF2-AEF9-489D-8DEB-B47B22094CE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5B09-6523-4425-92CD-72CC7505B13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68943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CE94-6F57-4A36-9A9E-5EB833D6CFC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1DA5-738F-45A8-B237-09A4B09C76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76888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892A5-26AD-4648-96A8-4F1F90F7DCC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ACC77-17A5-4C0F-828A-1D68F4A7190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7027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09A2F-6AF2-42D1-AF85-8D5FCEA7A24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F423-A10D-4187-80A8-C93AD1E52D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66448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E6E4-165D-4BD6-A05C-84A2562A44A6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7F459-1C37-4E58-BB3B-CD40F5EDDCE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78523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3D930-7957-462B-A7FB-11987A8A210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33A8-EC09-4CBD-A769-B3410DE8EC7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113239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1C56-D02E-404E-9748-B8BD3B80324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37C6D-F11C-4660-B41D-9FE0E554CB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05534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776CF-D475-4A60-9052-A3B50906DAD7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16DAE-F5EE-478F-9F8E-E19A552039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31550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A85D-9A86-407B-82B0-87B082DCC03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295A-32E3-48E7-A92A-B52B01A47DE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485000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5B8C0-48BB-49BE-A261-9D162F7E734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8CA8-19C9-46F3-906F-36CE83C7B1B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58059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1373-9161-4FBA-965C-602F33DDD682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C2F24-8EF3-4C5D-852B-884C1457A90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82513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2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slideLayout" Target="../slideLayouts/slideLayout232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67851360-77F1-4E4E-9F38-D25C40DA7D0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86D335-FB91-4326-B735-B2096D83EA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290" r:id="rId1"/>
    <p:sldLayoutId id="2147516291" r:id="rId2"/>
    <p:sldLayoutId id="2147516292" r:id="rId3"/>
    <p:sldLayoutId id="2147516293" r:id="rId4"/>
    <p:sldLayoutId id="2147516294" r:id="rId5"/>
    <p:sldLayoutId id="2147516295" r:id="rId6"/>
    <p:sldLayoutId id="2147516296" r:id="rId7"/>
    <p:sldLayoutId id="2147516297" r:id="rId8"/>
    <p:sldLayoutId id="2147516298" r:id="rId9"/>
    <p:sldLayoutId id="2147516299" r:id="rId10"/>
    <p:sldLayoutId id="214751630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126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0A9E252A-9572-4487-8A15-A54128128C6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68507B4-3E48-4D5D-B2E1-DB05476D2A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389" r:id="rId1"/>
    <p:sldLayoutId id="2147516390" r:id="rId2"/>
    <p:sldLayoutId id="2147516391" r:id="rId3"/>
    <p:sldLayoutId id="2147516392" r:id="rId4"/>
    <p:sldLayoutId id="2147516393" r:id="rId5"/>
    <p:sldLayoutId id="2147516394" r:id="rId6"/>
    <p:sldLayoutId id="2147516395" r:id="rId7"/>
    <p:sldLayoutId id="2147516396" r:id="rId8"/>
    <p:sldLayoutId id="2147516397" r:id="rId9"/>
    <p:sldLayoutId id="2147516398" r:id="rId10"/>
    <p:sldLayoutId id="2147516399" r:id="rId11"/>
    <p:sldLayoutId id="214751648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434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0822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1434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cs-CZ"/>
              </a:p>
            </p:txBody>
          </p:sp>
        </p:grpSp>
        <p:grpSp>
          <p:nvGrpSpPr>
            <p:cNvPr id="1434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0823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>
                  <a:solidFill>
                    <a:srgbClr val="003366"/>
                  </a:solidFill>
                  <a:cs typeface="Arial" charset="0"/>
                </a:endParaRPr>
              </a:p>
            </p:txBody>
          </p:sp>
          <p:sp>
            <p:nvSpPr>
              <p:cNvPr id="30823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cs-CZ" altLang="cs-CZ">
                  <a:solidFill>
                    <a:srgbClr val="003366"/>
                  </a:solidFill>
                  <a:cs typeface="Arial" charset="0"/>
                </a:endParaRPr>
              </a:p>
            </p:txBody>
          </p:sp>
        </p:grpSp>
      </p:grpSp>
      <p:sp>
        <p:nvSpPr>
          <p:cNvPr id="1433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434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4" name="Zástupný symbol pro datum 1"/>
          <p:cNvSpPr>
            <a:spLocks noGrp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3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1E7531-7155-4620-8F55-71C17D32E9A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15" name="Zástupný symbol pro zápatí 2"/>
          <p:cNvSpPr>
            <a:spLocks noGrp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33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3"/>
          <p:cNvSpPr>
            <a:spLocks noGrp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E27717-D870-4068-8F58-0947935226A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422" r:id="rId1"/>
    <p:sldLayoutId id="2147516423" r:id="rId2"/>
    <p:sldLayoutId id="2147516424" r:id="rId3"/>
    <p:sldLayoutId id="2147516425" r:id="rId4"/>
    <p:sldLayoutId id="2147516426" r:id="rId5"/>
    <p:sldLayoutId id="2147516427" r:id="rId6"/>
    <p:sldLayoutId id="2147516428" r:id="rId7"/>
    <p:sldLayoutId id="2147516429" r:id="rId8"/>
    <p:sldLayoutId id="2147516430" r:id="rId9"/>
    <p:sldLayoutId id="2147516431" r:id="rId10"/>
    <p:sldLayoutId id="2147516432" r:id="rId11"/>
  </p:sldLayoutIdLst>
  <p:transition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638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A09D5E10-4CA5-4EC0-9D41-5F546ED9AE9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4A0D1D8-B2BB-40F5-A3EB-579D1EDF10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496" r:id="rId1"/>
    <p:sldLayoutId id="2147516497" r:id="rId2"/>
    <p:sldLayoutId id="2147516498" r:id="rId3"/>
    <p:sldLayoutId id="2147516499" r:id="rId4"/>
    <p:sldLayoutId id="2147516500" r:id="rId5"/>
    <p:sldLayoutId id="2147516501" r:id="rId6"/>
    <p:sldLayoutId id="2147516502" r:id="rId7"/>
    <p:sldLayoutId id="2147516503" r:id="rId8"/>
    <p:sldLayoutId id="2147516504" r:id="rId9"/>
    <p:sldLayoutId id="2147516505" r:id="rId10"/>
    <p:sldLayoutId id="214751650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7411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471F6181-0914-42A8-93F2-5CEDB432569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A33A5054-4504-41C7-B518-47E6F913DAC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433" r:id="rId1"/>
    <p:sldLayoutId id="2147516434" r:id="rId2"/>
    <p:sldLayoutId id="2147516435" r:id="rId3"/>
    <p:sldLayoutId id="2147516436" r:id="rId4"/>
    <p:sldLayoutId id="2147516437" r:id="rId5"/>
    <p:sldLayoutId id="2147516438" r:id="rId6"/>
    <p:sldLayoutId id="2147516439" r:id="rId7"/>
    <p:sldLayoutId id="2147516440" r:id="rId8"/>
    <p:sldLayoutId id="2147516441" r:id="rId9"/>
    <p:sldLayoutId id="2147516442" r:id="rId10"/>
    <p:sldLayoutId id="2147516443" r:id="rId11"/>
    <p:sldLayoutId id="214751650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843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06760CB1-0CC6-408C-81CA-331AF702E83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3A642DB5-B5CE-4B94-A786-0533370545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444" r:id="rId1"/>
    <p:sldLayoutId id="2147516445" r:id="rId2"/>
    <p:sldLayoutId id="2147516446" r:id="rId3"/>
    <p:sldLayoutId id="2147516447" r:id="rId4"/>
    <p:sldLayoutId id="2147516448" r:id="rId5"/>
    <p:sldLayoutId id="2147516449" r:id="rId6"/>
    <p:sldLayoutId id="2147516450" r:id="rId7"/>
    <p:sldLayoutId id="2147516451" r:id="rId8"/>
    <p:sldLayoutId id="2147516452" r:id="rId9"/>
    <p:sldLayoutId id="2147516453" r:id="rId10"/>
    <p:sldLayoutId id="2147516454" r:id="rId11"/>
    <p:sldLayoutId id="214751650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945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49E22B59-DA19-49BE-92FD-788140EBD7F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FEFC0BA5-1BD0-4C95-8549-DFC34E5455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455" r:id="rId1"/>
    <p:sldLayoutId id="2147516456" r:id="rId2"/>
    <p:sldLayoutId id="2147516457" r:id="rId3"/>
    <p:sldLayoutId id="2147516458" r:id="rId4"/>
    <p:sldLayoutId id="2147516459" r:id="rId5"/>
    <p:sldLayoutId id="2147516460" r:id="rId6"/>
    <p:sldLayoutId id="2147516461" r:id="rId7"/>
    <p:sldLayoutId id="2147516462" r:id="rId8"/>
    <p:sldLayoutId id="2147516463" r:id="rId9"/>
    <p:sldLayoutId id="2147516464" r:id="rId10"/>
    <p:sldLayoutId id="2147516465" r:id="rId11"/>
    <p:sldLayoutId id="214751650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5123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E4A171A2-67F0-4390-8F5B-E4736CC7A86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fld id="{B8460C95-250A-4ACC-A48E-3BDF2522DD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86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6511" r:id="rId1"/>
    <p:sldLayoutId id="2147516512" r:id="rId2"/>
    <p:sldLayoutId id="2147516513" r:id="rId3"/>
    <p:sldLayoutId id="2147516514" r:id="rId4"/>
    <p:sldLayoutId id="2147516515" r:id="rId5"/>
    <p:sldLayoutId id="2147516516" r:id="rId6"/>
    <p:sldLayoutId id="2147516517" r:id="rId7"/>
    <p:sldLayoutId id="2147516518" r:id="rId8"/>
    <p:sldLayoutId id="2147516519" r:id="rId9"/>
    <p:sldLayoutId id="2147516520" r:id="rId10"/>
    <p:sldLayoutId id="2147516521" r:id="rId11"/>
    <p:sldLayoutId id="214751652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AF91A54-D06A-4FC9-9F08-917E66FEFC6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fld id="{07C0711A-763E-4BF7-B849-7B48A8B30F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347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6524" r:id="rId1"/>
    <p:sldLayoutId id="2147516525" r:id="rId2"/>
    <p:sldLayoutId id="2147516526" r:id="rId3"/>
    <p:sldLayoutId id="2147516527" r:id="rId4"/>
    <p:sldLayoutId id="2147516528" r:id="rId5"/>
    <p:sldLayoutId id="2147516529" r:id="rId6"/>
    <p:sldLayoutId id="2147516530" r:id="rId7"/>
    <p:sldLayoutId id="2147516531" r:id="rId8"/>
    <p:sldLayoutId id="2147516532" r:id="rId9"/>
    <p:sldLayoutId id="2147516533" r:id="rId10"/>
    <p:sldLayoutId id="2147516534" r:id="rId11"/>
    <p:sldLayoutId id="214751653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22C13E-B120-4723-9F19-8A226956B253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CFC935-B7FB-4B06-84EF-919B820F4C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3804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6537" r:id="rId1"/>
    <p:sldLayoutId id="2147516538" r:id="rId2"/>
    <p:sldLayoutId id="2147516539" r:id="rId3"/>
    <p:sldLayoutId id="2147516540" r:id="rId4"/>
    <p:sldLayoutId id="2147516541" r:id="rId5"/>
    <p:sldLayoutId id="2147516542" r:id="rId6"/>
    <p:sldLayoutId id="2147516543" r:id="rId7"/>
    <p:sldLayoutId id="2147516544" r:id="rId8"/>
    <p:sldLayoutId id="2147516545" r:id="rId9"/>
    <p:sldLayoutId id="2147516546" r:id="rId10"/>
    <p:sldLayoutId id="21475165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717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E59786-7E5A-4329-9C2B-D77B53A6ADF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53CE4B4-3C13-4275-92B7-2C18252BA4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265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6549" r:id="rId1"/>
    <p:sldLayoutId id="2147516550" r:id="rId2"/>
    <p:sldLayoutId id="2147516551" r:id="rId3"/>
    <p:sldLayoutId id="2147516552" r:id="rId4"/>
    <p:sldLayoutId id="2147516553" r:id="rId5"/>
    <p:sldLayoutId id="2147516554" r:id="rId6"/>
    <p:sldLayoutId id="2147516555" r:id="rId7"/>
    <p:sldLayoutId id="2147516556" r:id="rId8"/>
    <p:sldLayoutId id="2147516557" r:id="rId9"/>
    <p:sldLayoutId id="2147516558" r:id="rId10"/>
    <p:sldLayoutId id="21475165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2051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ACFAF7D-7867-476E-B493-F3DDB224BE1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5962EE61-38B8-4BF8-BAE6-43053BB059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301" r:id="rId1"/>
    <p:sldLayoutId id="2147516302" r:id="rId2"/>
    <p:sldLayoutId id="2147516303" r:id="rId3"/>
    <p:sldLayoutId id="2147516304" r:id="rId4"/>
    <p:sldLayoutId id="2147516305" r:id="rId5"/>
    <p:sldLayoutId id="2147516306" r:id="rId6"/>
    <p:sldLayoutId id="2147516307" r:id="rId7"/>
    <p:sldLayoutId id="2147516308" r:id="rId8"/>
    <p:sldLayoutId id="2147516309" r:id="rId9"/>
    <p:sldLayoutId id="2147516310" r:id="rId10"/>
    <p:sldLayoutId id="2147516311" r:id="rId11"/>
    <p:sldLayoutId id="214751646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331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3C7BB7-1A3A-4C8E-8B2D-0C8315AE948F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E64892A-CA75-487E-BDAE-BF726C43EB5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097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6561" r:id="rId1"/>
    <p:sldLayoutId id="2147516562" r:id="rId2"/>
    <p:sldLayoutId id="2147516563" r:id="rId3"/>
    <p:sldLayoutId id="2147516564" r:id="rId4"/>
    <p:sldLayoutId id="2147516565" r:id="rId5"/>
    <p:sldLayoutId id="2147516566" r:id="rId6"/>
    <p:sldLayoutId id="2147516567" r:id="rId7"/>
    <p:sldLayoutId id="2147516568" r:id="rId8"/>
    <p:sldLayoutId id="2147516569" r:id="rId9"/>
    <p:sldLayoutId id="2147516570" r:id="rId10"/>
    <p:sldLayoutId id="2147516571" r:id="rId11"/>
    <p:sldLayoutId id="2147516572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F277A90E-9A1F-4F47-A1B2-4458CC2A3E4E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A9D02BC-2DF9-4B1E-9E99-6654B58B329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170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6574" r:id="rId1"/>
    <p:sldLayoutId id="2147516575" r:id="rId2"/>
    <p:sldLayoutId id="2147516576" r:id="rId3"/>
    <p:sldLayoutId id="2147516577" r:id="rId4"/>
    <p:sldLayoutId id="2147516578" r:id="rId5"/>
    <p:sldLayoutId id="2147516579" r:id="rId6"/>
    <p:sldLayoutId id="2147516580" r:id="rId7"/>
    <p:sldLayoutId id="2147516581" r:id="rId8"/>
    <p:sldLayoutId id="2147516582" r:id="rId9"/>
    <p:sldLayoutId id="2147516583" r:id="rId10"/>
    <p:sldLayoutId id="21475165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5123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B5EE231-0887-4384-89D7-4EF597F891CD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-18"/>
              </a:defRPr>
            </a:lvl1pPr>
          </a:lstStyle>
          <a:p>
            <a:fld id="{EC722109-1648-4BA4-B279-4058CDF7B1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867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6586" r:id="rId1"/>
    <p:sldLayoutId id="2147516587" r:id="rId2"/>
    <p:sldLayoutId id="2147516588" r:id="rId3"/>
    <p:sldLayoutId id="2147516589" r:id="rId4"/>
    <p:sldLayoutId id="2147516590" r:id="rId5"/>
    <p:sldLayoutId id="2147516591" r:id="rId6"/>
    <p:sldLayoutId id="2147516592" r:id="rId7"/>
    <p:sldLayoutId id="2147516593" r:id="rId8"/>
    <p:sldLayoutId id="2147516594" r:id="rId9"/>
    <p:sldLayoutId id="2147516595" r:id="rId10"/>
    <p:sldLayoutId id="2147516596" r:id="rId11"/>
    <p:sldLayoutId id="214751659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614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84F42FA7-726D-4C63-865F-05797F09AD74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25E9B65-7625-4D7D-AC20-6A38FF942C6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701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6599" r:id="rId1"/>
    <p:sldLayoutId id="2147516600" r:id="rId2"/>
    <p:sldLayoutId id="2147516601" r:id="rId3"/>
    <p:sldLayoutId id="2147516602" r:id="rId4"/>
    <p:sldLayoutId id="2147516603" r:id="rId5"/>
    <p:sldLayoutId id="2147516604" r:id="rId6"/>
    <p:sldLayoutId id="2147516605" r:id="rId7"/>
    <p:sldLayoutId id="2147516606" r:id="rId8"/>
    <p:sldLayoutId id="2147516607" r:id="rId9"/>
    <p:sldLayoutId id="2147516608" r:id="rId10"/>
    <p:sldLayoutId id="21475166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307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B8B7CC74-E5D5-49CE-B0C2-74181A47A4DC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AEEB3EEE-A943-41E0-A28A-2A1C553FCA9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312" r:id="rId1"/>
    <p:sldLayoutId id="2147516313" r:id="rId2"/>
    <p:sldLayoutId id="2147516314" r:id="rId3"/>
    <p:sldLayoutId id="2147516315" r:id="rId4"/>
    <p:sldLayoutId id="2147516316" r:id="rId5"/>
    <p:sldLayoutId id="2147516317" r:id="rId6"/>
    <p:sldLayoutId id="2147516318" r:id="rId7"/>
    <p:sldLayoutId id="2147516319" r:id="rId8"/>
    <p:sldLayoutId id="2147516320" r:id="rId9"/>
    <p:sldLayoutId id="2147516321" r:id="rId10"/>
    <p:sldLayoutId id="214751632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059A44E-3476-4487-B30B-569AD432D7CC}" type="datetimeFigureOut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A573DEA-18F3-44A4-AE81-B106177BB9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467" r:id="rId1"/>
    <p:sldLayoutId id="2147516468" r:id="rId2"/>
    <p:sldLayoutId id="2147516469" r:id="rId3"/>
    <p:sldLayoutId id="2147516470" r:id="rId4"/>
    <p:sldLayoutId id="2147516471" r:id="rId5"/>
    <p:sldLayoutId id="2147516472" r:id="rId6"/>
    <p:sldLayoutId id="2147516473" r:id="rId7"/>
    <p:sldLayoutId id="2147516474" r:id="rId8"/>
    <p:sldLayoutId id="2147516475" r:id="rId9"/>
    <p:sldLayoutId id="2147516476" r:id="rId10"/>
    <p:sldLayoutId id="2147516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5123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D56DB8D8-C2C8-4BBD-9D1A-ABCC821185E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8D6C42E0-1934-4EBE-A4CB-B0706CE0891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323" r:id="rId1"/>
    <p:sldLayoutId id="2147516324" r:id="rId2"/>
    <p:sldLayoutId id="2147516325" r:id="rId3"/>
    <p:sldLayoutId id="2147516326" r:id="rId4"/>
    <p:sldLayoutId id="2147516327" r:id="rId5"/>
    <p:sldLayoutId id="2147516328" r:id="rId6"/>
    <p:sldLayoutId id="2147516329" r:id="rId7"/>
    <p:sldLayoutId id="2147516330" r:id="rId8"/>
    <p:sldLayoutId id="2147516331" r:id="rId9"/>
    <p:sldLayoutId id="2147516332" r:id="rId10"/>
    <p:sldLayoutId id="2147516333" r:id="rId11"/>
    <p:sldLayoutId id="214751647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614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4DC163C8-B5F6-4EBB-B906-43CB732B441B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C442AE7E-BE5A-48D7-814A-DCD55BF86D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334" r:id="rId1"/>
    <p:sldLayoutId id="2147516335" r:id="rId2"/>
    <p:sldLayoutId id="2147516336" r:id="rId3"/>
    <p:sldLayoutId id="2147516337" r:id="rId4"/>
    <p:sldLayoutId id="2147516338" r:id="rId5"/>
    <p:sldLayoutId id="2147516339" r:id="rId6"/>
    <p:sldLayoutId id="2147516340" r:id="rId7"/>
    <p:sldLayoutId id="2147516341" r:id="rId8"/>
    <p:sldLayoutId id="2147516342" r:id="rId9"/>
    <p:sldLayoutId id="2147516343" r:id="rId10"/>
    <p:sldLayoutId id="2147516344" r:id="rId11"/>
    <p:sldLayoutId id="214751647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7171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C38DD5EC-A23D-4853-9301-CA214410E3E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52823178-2D45-4E41-8D6A-75C13F15D86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345" r:id="rId1"/>
    <p:sldLayoutId id="2147516346" r:id="rId2"/>
    <p:sldLayoutId id="2147516347" r:id="rId3"/>
    <p:sldLayoutId id="2147516348" r:id="rId4"/>
    <p:sldLayoutId id="2147516349" r:id="rId5"/>
    <p:sldLayoutId id="2147516350" r:id="rId6"/>
    <p:sldLayoutId id="2147516351" r:id="rId7"/>
    <p:sldLayoutId id="2147516352" r:id="rId8"/>
    <p:sldLayoutId id="2147516353" r:id="rId9"/>
    <p:sldLayoutId id="2147516354" r:id="rId10"/>
    <p:sldLayoutId id="2147516355" r:id="rId11"/>
    <p:sldLayoutId id="21475164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819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BC5C0-BFD4-4B5D-8112-B8161FDCF3E0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82BCEE9-F9A9-46CF-8EFF-A3F5A2DE44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356" r:id="rId1"/>
    <p:sldLayoutId id="2147516357" r:id="rId2"/>
    <p:sldLayoutId id="2147516358" r:id="rId3"/>
    <p:sldLayoutId id="2147516359" r:id="rId4"/>
    <p:sldLayoutId id="2147516360" r:id="rId5"/>
    <p:sldLayoutId id="2147516361" r:id="rId6"/>
    <p:sldLayoutId id="2147516362" r:id="rId7"/>
    <p:sldLayoutId id="2147516363" r:id="rId8"/>
    <p:sldLayoutId id="2147516364" r:id="rId9"/>
    <p:sldLayoutId id="2147516365" r:id="rId10"/>
    <p:sldLayoutId id="214751636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  <a:endParaRPr lang="en-US" altLang="cs-CZ" smtClean="0"/>
          </a:p>
        </p:txBody>
      </p:sp>
      <p:sp>
        <p:nvSpPr>
          <p:cNvPr id="921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fld id="{43FE949B-7BE7-40D9-969A-A94606F18835}" type="datetime1">
              <a:rPr lang="cs-CZ"/>
              <a:pPr>
                <a:defRPr/>
              </a:pPr>
              <a:t>18.06.2020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Institut vzdělávání v zemědělství o.p.s.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-18"/>
              </a:defRPr>
            </a:lvl1pPr>
          </a:lstStyle>
          <a:p>
            <a:pPr>
              <a:defRPr/>
            </a:pPr>
            <a:fld id="{FFD3B698-8CF5-4CEE-A47D-F529DCEF78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6367" r:id="rId1"/>
    <p:sldLayoutId id="2147516368" r:id="rId2"/>
    <p:sldLayoutId id="2147516369" r:id="rId3"/>
    <p:sldLayoutId id="2147516370" r:id="rId4"/>
    <p:sldLayoutId id="2147516371" r:id="rId5"/>
    <p:sldLayoutId id="2147516372" r:id="rId6"/>
    <p:sldLayoutId id="2147516373" r:id="rId7"/>
    <p:sldLayoutId id="2147516374" r:id="rId8"/>
    <p:sldLayoutId id="2147516375" r:id="rId9"/>
    <p:sldLayoutId id="2147516376" r:id="rId10"/>
    <p:sldLayoutId id="2147516377" r:id="rId11"/>
    <p:sldLayoutId id="214751648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title" idx="4294967295"/>
          </p:nvPr>
        </p:nvSpPr>
        <p:spPr>
          <a:xfrm>
            <a:off x="-3175" y="1557338"/>
            <a:ext cx="9144000" cy="1943100"/>
          </a:xfrm>
        </p:spPr>
        <p:txBody>
          <a:bodyPr/>
          <a:lstStyle/>
          <a:p>
            <a:pPr algn="ctr" eaLnBrk="1" hangingPunct="1"/>
            <a:r>
              <a:rPr lang="cs-CZ" altLang="cs-CZ" sz="3200" b="1" dirty="0" smtClean="0">
                <a:latin typeface="Arial" charset="0"/>
                <a:cs typeface="Arial" charset="0"/>
              </a:rPr>
              <a:t>Úpravy předpisů o hnojivech, krmivech a ochraně vod (nitrátová směrnice),  hospodaření se živinami</a:t>
            </a:r>
            <a:endParaRPr lang="cs-CZ" altLang="cs-CZ" sz="2800" b="1" dirty="0" smtClean="0">
              <a:latin typeface="Arial" charset="0"/>
              <a:cs typeface="Arial" charset="0"/>
            </a:endParaRPr>
          </a:p>
        </p:txBody>
      </p:sp>
      <p:sp>
        <p:nvSpPr>
          <p:cNvPr id="65539" name="Podnadpis 2"/>
          <p:cNvSpPr>
            <a:spLocks/>
          </p:cNvSpPr>
          <p:nvPr/>
        </p:nvSpPr>
        <p:spPr bwMode="auto">
          <a:xfrm>
            <a:off x="84138" y="3573463"/>
            <a:ext cx="895235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DD8047"/>
              </a:buClr>
              <a:buFont typeface="Wingdings" pitchFamily="2" charset="2"/>
              <a:buNone/>
            </a:pPr>
            <a:r>
              <a:rPr lang="cs-CZ" altLang="cs-CZ" sz="4000" dirty="0" smtClean="0">
                <a:solidFill>
                  <a:srgbClr val="000000"/>
                </a:solidFill>
              </a:rPr>
              <a:t>Jan Klír</a:t>
            </a:r>
            <a:endParaRPr lang="cs-CZ" altLang="cs-CZ" sz="3200" dirty="0">
              <a:solidFill>
                <a:srgbClr val="000000"/>
              </a:solidFill>
            </a:endParaRPr>
          </a:p>
        </p:txBody>
      </p:sp>
      <p:sp>
        <p:nvSpPr>
          <p:cNvPr id="65540" name="Rectangle 7"/>
          <p:cNvSpPr>
            <a:spLocks noChangeArrowheads="1"/>
          </p:cNvSpPr>
          <p:nvPr/>
        </p:nvSpPr>
        <p:spPr bwMode="auto">
          <a:xfrm>
            <a:off x="12890" y="6150114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  <a:latin typeface="Arial" charset="0"/>
              </a:rPr>
              <a:t>klir@vurv.cz </a:t>
            </a:r>
            <a:r>
              <a:rPr lang="cs-CZ" altLang="cs-CZ" sz="1800" dirty="0" smtClean="0">
                <a:solidFill>
                  <a:srgbClr val="000000"/>
                </a:solidFill>
                <a:latin typeface="Arial" charset="0"/>
              </a:rPr>
              <a:t>							   www.vurv.cz </a:t>
            </a:r>
            <a:br>
              <a:rPr lang="cs-CZ" altLang="cs-CZ" sz="1800" dirty="0" smtClean="0">
                <a:solidFill>
                  <a:srgbClr val="000000"/>
                </a:solidFill>
                <a:latin typeface="Arial" charset="0"/>
              </a:rPr>
            </a:br>
            <a:r>
              <a:rPr lang="cs-CZ" altLang="cs-CZ" sz="1800" dirty="0" smtClean="0">
                <a:solidFill>
                  <a:srgbClr val="000000"/>
                </a:solidFill>
                <a:latin typeface="Arial" charset="0"/>
              </a:rPr>
              <a:t>tel</a:t>
            </a:r>
            <a:r>
              <a:rPr lang="cs-CZ" altLang="cs-CZ" sz="1800" dirty="0">
                <a:solidFill>
                  <a:srgbClr val="000000"/>
                </a:solidFill>
                <a:latin typeface="Arial" charset="0"/>
              </a:rPr>
              <a:t>. 603 520 </a:t>
            </a:r>
            <a:r>
              <a:rPr lang="cs-CZ" altLang="cs-CZ" sz="1800" dirty="0" smtClean="0">
                <a:solidFill>
                  <a:srgbClr val="000000"/>
                </a:solidFill>
                <a:latin typeface="Arial" charset="0"/>
              </a:rPr>
              <a:t>684		                                                                           www.nitrat.cz</a:t>
            </a:r>
            <a:endParaRPr lang="cs-CZ" altLang="cs-CZ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541" name="Rectangle 7"/>
          <p:cNvSpPr>
            <a:spLocks noChangeArrowheads="1"/>
          </p:cNvSpPr>
          <p:nvPr/>
        </p:nvSpPr>
        <p:spPr bwMode="auto">
          <a:xfrm>
            <a:off x="86118" y="467262"/>
            <a:ext cx="80142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cs-CZ" altLang="cs-CZ" sz="1800" dirty="0" smtClean="0">
                <a:solidFill>
                  <a:srgbClr val="000000"/>
                </a:solidFill>
                <a:latin typeface="Arial" charset="0"/>
              </a:rPr>
              <a:t>01.06.2020</a:t>
            </a:r>
            <a:endParaRPr lang="pt-BR" altLang="cs-CZ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554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25463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sah 3"/>
          <p:cNvSpPr>
            <a:spLocks noGrp="1"/>
          </p:cNvSpPr>
          <p:nvPr>
            <p:ph idx="1"/>
          </p:nvPr>
        </p:nvSpPr>
        <p:spPr>
          <a:xfrm>
            <a:off x="-1588" y="0"/>
            <a:ext cx="9145588" cy="431800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cs-CZ" altLang="en-US" sz="2400" smtClean="0">
                <a:solidFill>
                  <a:srgbClr val="CC00CC"/>
                </a:solidFill>
              </a:rPr>
              <a:t>Katastrální území přidaná do zranitelných oblastí</a:t>
            </a:r>
            <a:endParaRPr lang="cs-CZ" altLang="cs-CZ" sz="2400" smtClean="0">
              <a:solidFill>
                <a:srgbClr val="CC00CC"/>
              </a:solidFill>
            </a:endParaRPr>
          </a:p>
          <a:p>
            <a:endParaRPr lang="cs-CZ" altLang="cs-CZ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50825" y="476250"/>
          <a:ext cx="8642350" cy="6265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10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00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81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KOD_KU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NAZEV_KU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OKRES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780685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Veselí nad Lužnicí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Tábor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618004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Ctiboř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Benešov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665312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Kladruby u Vlašimi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Benešov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792187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Zdebuzeves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Benešov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787043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Všechlapy nad Blanicí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Benešov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682675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Libež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Benešov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703168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Nemíž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Benešov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760536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Závidkovice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Havlíčkův Brod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795640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Ždírec nad Doubravou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Havlíčkův Brod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676624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Krucemburk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Havlíčkův Brod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628778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Dolní Březinka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Havlíčkův Brod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684228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Lipnička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Havlíčkův Brod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760480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Horní Bohušice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Havlíčkův Brod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684210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Kochánov u Lipničky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Havlíčkův Brod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760471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Dolní Bohušice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Havlíčkův Brod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760510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Světlá nad Sázavou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Havlíčkův Brod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481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684236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Radostovice u Lipničky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Havlíčkův Brod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sah 3"/>
          <p:cNvSpPr>
            <a:spLocks noGrp="1"/>
          </p:cNvSpPr>
          <p:nvPr>
            <p:ph idx="1"/>
          </p:nvPr>
        </p:nvSpPr>
        <p:spPr>
          <a:xfrm>
            <a:off x="-1588" y="0"/>
            <a:ext cx="9145588" cy="431800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cs-CZ" altLang="en-US" sz="2400" smtClean="0">
                <a:solidFill>
                  <a:srgbClr val="CC00CC"/>
                </a:solidFill>
              </a:rPr>
              <a:t>Katastrální území přidaná do zranitelných oblastí</a:t>
            </a:r>
            <a:endParaRPr lang="cs-CZ" altLang="cs-CZ" sz="2400" smtClean="0">
              <a:solidFill>
                <a:srgbClr val="CC00CC"/>
              </a:solidFill>
            </a:endParaRPr>
          </a:p>
          <a:p>
            <a:endParaRPr lang="cs-CZ" altLang="cs-CZ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50825" y="476250"/>
          <a:ext cx="8713788" cy="61928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72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04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516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40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KOD_KU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NAZEV_KU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OKRES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741132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Biskupice u Ronova nad Doubravou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Chrudim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719480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Pertoltice u Zruče nad Sázavou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Kutná Hora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640298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Hodkov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Kutná Hora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797642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Zehuby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Kutná Hora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750425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Slavošov u Zruče nad Sázavou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Kutná Hora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797651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Žleby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Kutná Hora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726125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Vrbka u Postoloprt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Louny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700011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Mradice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Louny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726117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Postoloprty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Louny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749125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Malnice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Louny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749133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Skupice u Postoloprt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Louny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745383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Řevničov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Rakovník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662275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Kalivody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Rakovník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735051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Přerubenice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Rakovník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601225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Bdín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Rakovník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624578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Dalovice u Mladé Boleslavi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Mladá Boleslav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900125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Podlázky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Mladá Boleslav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sah 3"/>
          <p:cNvSpPr>
            <a:spLocks noGrp="1"/>
          </p:cNvSpPr>
          <p:nvPr>
            <p:ph idx="1"/>
          </p:nvPr>
        </p:nvSpPr>
        <p:spPr>
          <a:xfrm>
            <a:off x="-1588" y="0"/>
            <a:ext cx="9145588" cy="431800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cs-CZ" altLang="en-US" sz="2400" smtClean="0">
                <a:solidFill>
                  <a:srgbClr val="CC00CC"/>
                </a:solidFill>
              </a:rPr>
              <a:t>Katastrální území přidaná do zranitelných oblastí</a:t>
            </a:r>
            <a:endParaRPr lang="cs-CZ" altLang="cs-CZ" sz="2400" smtClean="0">
              <a:solidFill>
                <a:srgbClr val="CC00CC"/>
              </a:solidFill>
            </a:endParaRPr>
          </a:p>
          <a:p>
            <a:endParaRPr lang="cs-CZ" altLang="cs-CZ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50825" y="476250"/>
          <a:ext cx="8642351" cy="5113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7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28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17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KOD_KU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NAZEV_KU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OKRES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624039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Čižice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Plzeň-jih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775665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Útušice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Plzeň-jih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704091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Předenice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Plzeň-jih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763349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Štěnovice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Plzeň-jih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755516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Stod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Plzeň-jih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686841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Losiná u Plzně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Plzeň-město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624047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Nebílovský Borek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Plzeň-město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667684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Ústí nad Mží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Tachov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667676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Kočov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Tachov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759872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Zliv nad Mží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Tachov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721301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Vysoké Sedliště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Tachov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718521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Pavlovice nad Mží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Tachov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52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759864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Vížka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Tachov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7" marR="44457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0" y="0"/>
            <a:ext cx="9145588" cy="431800"/>
          </a:xfrm>
        </p:spPr>
        <p:txBody>
          <a:bodyPr/>
          <a:lstStyle/>
          <a:p>
            <a:pPr lvl="1">
              <a:spcBef>
                <a:spcPct val="0"/>
              </a:spcBef>
              <a:defRPr/>
            </a:pPr>
            <a:r>
              <a:rPr lang="cs-CZ" altLang="en-US" sz="2400" smtClean="0">
                <a:solidFill>
                  <a:srgbClr val="006600"/>
                </a:solidFill>
              </a:rPr>
              <a:t>Katastrální území odebraná ze zranitelných oblastí</a:t>
            </a:r>
            <a:endParaRPr lang="cs-CZ" altLang="en-US" sz="2400" dirty="0" smtClean="0">
              <a:solidFill>
                <a:srgbClr val="0066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795415"/>
              </p:ext>
            </p:extLst>
          </p:nvPr>
        </p:nvGraphicFramePr>
        <p:xfrm>
          <a:off x="250825" y="377219"/>
          <a:ext cx="8642350" cy="65230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8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13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6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KOD_KU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NAZEV_KU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OKRES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612731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Brodek u Prostějova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612740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Sněhotice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625949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Dětkovice u Prostějova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627348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Dobrochov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627364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Dobromilice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630489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Doloplazy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646709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Hradčany u Prostějova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646717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Kobeřice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711268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Ondratice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716464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Vincencov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721166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Pivín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748056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Skalka u Prostějova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774723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Určice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785521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Kelčice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785539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Vranovice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786756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Vřesovice u Prostějova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788937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Výšovice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2615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795844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Želeč na Hané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Prostějov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01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796671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Žešov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Prostějov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0" y="0"/>
            <a:ext cx="9145588" cy="431800"/>
          </a:xfrm>
        </p:spPr>
        <p:txBody>
          <a:bodyPr/>
          <a:lstStyle/>
          <a:p>
            <a:pPr lvl="1">
              <a:spcBef>
                <a:spcPct val="0"/>
              </a:spcBef>
              <a:defRPr/>
            </a:pPr>
            <a:r>
              <a:rPr lang="cs-CZ" altLang="en-US" sz="2400" smtClean="0">
                <a:solidFill>
                  <a:srgbClr val="006600"/>
                </a:solidFill>
              </a:rPr>
              <a:t>Katastrální území odebraná ze zranitelných oblastí</a:t>
            </a:r>
            <a:endParaRPr lang="cs-CZ" altLang="en-US" sz="2400" dirty="0" smtClean="0">
              <a:solidFill>
                <a:srgbClr val="006600"/>
              </a:solidFill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50825" y="476250"/>
          <a:ext cx="8713788" cy="6381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7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6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88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5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KOD_KU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NAZEV_KU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OKRES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694819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Milhostov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Cheb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694827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Vackovec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Cheb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694835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Doubrava u Milhostova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Cheb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701726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Hartoušov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Cheb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701734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Hněvín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Cheb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635201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Frýdštejn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Jablonec nad Nisou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635227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Ondříkovice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Jablonec nad Nisou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658413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Jenišovice u Jablonce nad Nisou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Jablonec nad Nisou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658430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Odolenovice u Jenišovic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Jablonec nad Nisou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642631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Horní Bříza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Plzeň-sever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704351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Nevřeň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Plzeň-sever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768391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Trnová u Plzně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Plzeň-sever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796964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Tatiná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Plzeň-sever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796972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Žilov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Plzeň-sever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628280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Malý Rohozec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Semily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661597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Horní Pochlovice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Sokolov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678589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Dolní Pochlovice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Sokolov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33588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678643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Liboc u Kynšperka nad Ohří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Sokolov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4" marR="44454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0" y="0"/>
            <a:ext cx="9145588" cy="431800"/>
          </a:xfrm>
        </p:spPr>
        <p:txBody>
          <a:bodyPr/>
          <a:lstStyle/>
          <a:p>
            <a:pPr lvl="1">
              <a:spcBef>
                <a:spcPct val="0"/>
              </a:spcBef>
              <a:defRPr/>
            </a:pPr>
            <a:r>
              <a:rPr lang="cs-CZ" altLang="en-US" sz="2400">
                <a:solidFill>
                  <a:srgbClr val="006600"/>
                </a:solidFill>
              </a:rPr>
              <a:t>Katastrální území odebraná ze zranitelných oblastí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50825" y="476250"/>
          <a:ext cx="8642350" cy="2935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25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56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133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61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KOD_KU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NAZEV_KU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OKRES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655198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Chvalnov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Kroměříž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655201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Lísky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Kroměříž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755753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Strabenice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Kroměříž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757861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Střílky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Kroměříž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791148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Zástřizly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Kroměříž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632724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Drysice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Vyškov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655180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Chvalkovice na Hané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Vyškov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61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672122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Kožušice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Vyškov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94" marR="3929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endParaRPr lang="cs-CZ" altLang="cs-CZ" sz="3200" b="1" smtClean="0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-323850" y="1628775"/>
            <a:ext cx="9471025" cy="5229225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cs-CZ" altLang="en-US" sz="2200" b="1" dirty="0" smtClean="0"/>
              <a:t>DPB zčásti ve zranit. oblasti: pokud je nad 2 ha v ZOD = DPB v ZOD</a:t>
            </a:r>
          </a:p>
          <a:p>
            <a:pPr lvl="2">
              <a:spcBef>
                <a:spcPct val="0"/>
              </a:spcBef>
            </a:pPr>
            <a:r>
              <a:rPr lang="cs-CZ" altLang="en-US" sz="2000" dirty="0" smtClean="0"/>
              <a:t>zatím jen pravidlo v </a:t>
            </a:r>
            <a:r>
              <a:rPr lang="cs-CZ" altLang="en-US" sz="2000" dirty="0" err="1" smtClean="0"/>
              <a:t>LPISu</a:t>
            </a:r>
            <a:r>
              <a:rPr lang="cs-CZ" altLang="en-US" sz="2000" dirty="0" smtClean="0"/>
              <a:t> pro zařazení DPB podle principu „&gt; 50 %“ </a:t>
            </a:r>
          </a:p>
          <a:p>
            <a:pPr lvl="2">
              <a:spcBef>
                <a:spcPct val="0"/>
              </a:spcBef>
            </a:pPr>
            <a:r>
              <a:rPr lang="cs-CZ" altLang="en-US" sz="2000" dirty="0" smtClean="0"/>
              <a:t>nutné dát i do NV (soudní spory – je část DPB v ZOD nebo není v ZOD?) </a:t>
            </a:r>
          </a:p>
          <a:p>
            <a:pPr lvl="2">
              <a:spcBef>
                <a:spcPct val="0"/>
              </a:spcBef>
            </a:pPr>
            <a:r>
              <a:rPr lang="cs-CZ" altLang="en-US" sz="2000" dirty="0" smtClean="0"/>
              <a:t>rozšiřuje se praxe agronomického dělení DPB (DZES 5, DZES 7d) </a:t>
            </a:r>
          </a:p>
          <a:p>
            <a:pPr lvl="2">
              <a:spcBef>
                <a:spcPct val="0"/>
              </a:spcBef>
            </a:pPr>
            <a:r>
              <a:rPr lang="cs-CZ" altLang="en-US" sz="2000" dirty="0" smtClean="0"/>
              <a:t>s ohledem na kontrolu (např. uložení hnoje na </a:t>
            </a:r>
            <a:r>
              <a:rPr lang="cs-CZ" altLang="en-US" sz="2000" dirty="0" err="1" smtClean="0"/>
              <a:t>z.p</a:t>
            </a:r>
            <a:r>
              <a:rPr lang="cs-CZ" altLang="en-US" sz="2000" dirty="0" smtClean="0"/>
              <a:t>.) je potřeba jednoznačně specifikovat, že agronomické dělení DPB na jeho části (vnitřní erozní parcely apod.) nebude měnit zařazení do ZOD </a:t>
            </a:r>
          </a:p>
          <a:p>
            <a:pPr lvl="2">
              <a:spcBef>
                <a:spcPct val="0"/>
              </a:spcBef>
            </a:pPr>
            <a:r>
              <a:rPr lang="cs-CZ" altLang="en-US" sz="2000" dirty="0" smtClean="0"/>
              <a:t>zčásti v ZOD: 9 tis. DPB (155 tis. ha), u 25 % se bude zařazení měnit (+/-)</a:t>
            </a:r>
          </a:p>
          <a:p>
            <a:pPr lvl="1">
              <a:spcBef>
                <a:spcPct val="0"/>
              </a:spcBef>
            </a:pPr>
            <a:r>
              <a:rPr lang="cs-CZ" altLang="en-US" sz="2200" b="1" dirty="0" smtClean="0"/>
              <a:t>Opatření akčního programu pro hospodaření na půdě se týkají pouze DPB zařazených do ZOD, ale pro celý závod (tedy i mimo ZOD) platí</a:t>
            </a:r>
          </a:p>
          <a:p>
            <a:pPr lvl="2">
              <a:spcBef>
                <a:spcPct val="0"/>
              </a:spcBef>
            </a:pPr>
            <a:r>
              <a:rPr lang="cs-CZ" altLang="en-US" sz="2000" dirty="0" smtClean="0"/>
              <a:t>výpočet bilance dusíku v průměru na 1 ha celého závodu</a:t>
            </a:r>
          </a:p>
          <a:p>
            <a:pPr lvl="2">
              <a:spcBef>
                <a:spcPct val="0"/>
              </a:spcBef>
            </a:pPr>
            <a:r>
              <a:rPr lang="cs-CZ" altLang="en-US" sz="2000" dirty="0" smtClean="0"/>
              <a:t>limit 170 kg </a:t>
            </a:r>
            <a:r>
              <a:rPr lang="cs-CZ" altLang="en-US" sz="2000" dirty="0" err="1" smtClean="0"/>
              <a:t>org</a:t>
            </a:r>
            <a:r>
              <a:rPr lang="cs-CZ" altLang="en-US" sz="2000" dirty="0" smtClean="0"/>
              <a:t>. N živočišného </a:t>
            </a:r>
            <a:r>
              <a:rPr lang="cs-CZ" altLang="en-US" sz="2000" dirty="0"/>
              <a:t>původu v průměru na </a:t>
            </a:r>
            <a:r>
              <a:rPr lang="cs-CZ" altLang="en-US" sz="2000" dirty="0" smtClean="0"/>
              <a:t>1 ha celého závodu</a:t>
            </a:r>
          </a:p>
          <a:p>
            <a:pPr lvl="2">
              <a:spcBef>
                <a:spcPct val="0"/>
              </a:spcBef>
            </a:pPr>
            <a:r>
              <a:rPr lang="cs-CZ" altLang="en-US" sz="2000" dirty="0" smtClean="0"/>
              <a:t>větší skladovací kapacity na statková hnojiva (na 6-měs. produkci kejdy)</a:t>
            </a:r>
          </a:p>
          <a:p>
            <a:pPr lvl="1">
              <a:spcBef>
                <a:spcPct val="0"/>
              </a:spcBef>
            </a:pPr>
            <a:r>
              <a:rPr lang="cs-CZ" altLang="en-US" sz="2200" b="1" dirty="0" smtClean="0"/>
              <a:t>Přechod na hospodářský rok (období od 01.07. do 30.06.)</a:t>
            </a:r>
          </a:p>
          <a:p>
            <a:pPr lvl="2">
              <a:spcBef>
                <a:spcPct val="0"/>
              </a:spcBef>
            </a:pPr>
            <a:r>
              <a:rPr lang="cs-CZ" altLang="en-US" sz="2000" dirty="0" smtClean="0"/>
              <a:t>v souladu se statistikou spotřeby hnojiv (výkaz ČSÚ Zem 6-01)</a:t>
            </a:r>
            <a:endParaRPr lang="cs-CZ" altLang="cs-CZ" sz="2000" b="1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504" y="188913"/>
            <a:ext cx="8928992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 smtClean="0">
                <a:solidFill>
                  <a:srgbClr val="FF0000"/>
                </a:solidFill>
              </a:rPr>
              <a:t>Návrh 5. akčního programu nitrátové směrnice </a:t>
            </a:r>
            <a:br>
              <a:rPr lang="cs-CZ" altLang="cs-CZ" sz="3200" b="1" dirty="0" smtClean="0">
                <a:solidFill>
                  <a:srgbClr val="FF0000"/>
                </a:solidFill>
              </a:rPr>
            </a:br>
            <a:r>
              <a:rPr lang="cs-CZ" altLang="cs-CZ" sz="3200" b="1" dirty="0" smtClean="0">
                <a:solidFill>
                  <a:srgbClr val="FF0000"/>
                </a:solidFill>
              </a:rPr>
              <a:t>na období 2020</a:t>
            </a:r>
            <a:r>
              <a:rPr lang="cs-CZ" sz="3200" b="1" dirty="0" smtClean="0">
                <a:solidFill>
                  <a:srgbClr val="FF0000"/>
                </a:solidFill>
              </a:rPr>
              <a:t>–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2024 </a:t>
            </a:r>
            <a:r>
              <a:rPr lang="cs-CZ" altLang="cs-CZ" sz="3200" i="1" dirty="0" smtClean="0">
                <a:solidFill>
                  <a:srgbClr val="FF0000"/>
                </a:solidFill>
              </a:rPr>
              <a:t>(účinnost od 01.07.2020)</a:t>
            </a:r>
            <a:endParaRPr lang="cs-CZ" altLang="cs-CZ" sz="3200" i="1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endParaRPr lang="cs-CZ" altLang="cs-CZ" sz="3200" b="1" smtClean="0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-324543" y="1484784"/>
            <a:ext cx="9472114" cy="5373216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cs-CZ" altLang="en-US" sz="2400" b="1" dirty="0" smtClean="0"/>
              <a:t>Zákaz hnojení přes zimu:</a:t>
            </a:r>
          </a:p>
          <a:p>
            <a:pPr lvl="2">
              <a:spcBef>
                <a:spcPct val="0"/>
              </a:spcBef>
            </a:pPr>
            <a:r>
              <a:rPr lang="cs-CZ" altLang="cs-CZ" sz="2000" dirty="0" smtClean="0"/>
              <a:t>zákaz hnojení se nebude týkat dávek hnojiv do 5 kg N/ha </a:t>
            </a:r>
          </a:p>
          <a:p>
            <a:pPr lvl="2">
              <a:spcBef>
                <a:spcPct val="0"/>
              </a:spcBef>
            </a:pPr>
            <a:r>
              <a:rPr lang="cs-CZ" altLang="cs-CZ" sz="2000" dirty="0" smtClean="0"/>
              <a:t>možnost hnojení kejdou nebo </a:t>
            </a:r>
            <a:r>
              <a:rPr lang="cs-CZ" altLang="cs-CZ" sz="2000" dirty="0" err="1" smtClean="0"/>
              <a:t>digestátem</a:t>
            </a:r>
            <a:r>
              <a:rPr lang="cs-CZ" altLang="cs-CZ" sz="2000" dirty="0" smtClean="0"/>
              <a:t> až 14 dní po začátku zákazu hnojení, pokud budou průměrné teploty vzduchu nad 5 °C </a:t>
            </a:r>
          </a:p>
          <a:p>
            <a:pPr lvl="3">
              <a:spcBef>
                <a:spcPct val="0"/>
              </a:spcBef>
            </a:pPr>
            <a:r>
              <a:rPr lang="cs-CZ" altLang="cs-CZ" sz="1800" dirty="0" smtClean="0"/>
              <a:t>případné kontrole nutno doložit doklad od ČHMÚ </a:t>
            </a:r>
          </a:p>
          <a:p>
            <a:pPr lvl="3">
              <a:spcBef>
                <a:spcPct val="0"/>
              </a:spcBef>
            </a:pPr>
            <a:r>
              <a:rPr lang="cs-CZ" altLang="cs-CZ" sz="1800" dirty="0" smtClean="0"/>
              <a:t>za určitých podmínek lze požádat o zařazení vlastní kalibrované </a:t>
            </a:r>
            <a:r>
              <a:rPr lang="cs-CZ" altLang="cs-CZ" sz="1800" dirty="0" err="1" smtClean="0"/>
              <a:t>meteostanice</a:t>
            </a:r>
            <a:r>
              <a:rPr lang="cs-CZ" altLang="cs-CZ" sz="1800" dirty="0" smtClean="0"/>
              <a:t> do sítě stanic ČHMÚ</a:t>
            </a:r>
          </a:p>
          <a:p>
            <a:pPr lvl="3">
              <a:spcBef>
                <a:spcPct val="0"/>
              </a:spcBef>
            </a:pPr>
            <a:r>
              <a:rPr lang="cs-CZ" altLang="cs-CZ" sz="1800" dirty="0" smtClean="0"/>
              <a:t>v souladu </a:t>
            </a:r>
            <a:r>
              <a:rPr lang="cs-CZ" altLang="cs-CZ" sz="1800" dirty="0"/>
              <a:t>se zákonem </a:t>
            </a:r>
            <a:r>
              <a:rPr lang="cs-CZ" altLang="cs-CZ" sz="1800" dirty="0" smtClean="0"/>
              <a:t>č. 123/1998 </a:t>
            </a:r>
            <a:r>
              <a:rPr lang="cs-CZ" altLang="cs-CZ" sz="1800" dirty="0"/>
              <a:t>Sb. o právu na informace o životním prostředí ČHMÚ zpřístupnil </a:t>
            </a:r>
            <a:r>
              <a:rPr lang="cs-CZ" altLang="cs-CZ" sz="1800" dirty="0" smtClean="0"/>
              <a:t>denní (vč. průměrné denní teploty), atd. </a:t>
            </a:r>
            <a:r>
              <a:rPr lang="cs-CZ" altLang="cs-CZ" sz="1800" dirty="0"/>
              <a:t>klimatologické charakteristiky naměřené na stanicích ve správě ČHMÚ za období </a:t>
            </a:r>
            <a:r>
              <a:rPr lang="cs-CZ" altLang="cs-CZ" sz="1800" dirty="0" smtClean="0"/>
              <a:t>1961–2019 (data za neukončený rok jsou však stále zpoplatněna): </a:t>
            </a:r>
            <a:br>
              <a:rPr lang="cs-CZ" altLang="cs-CZ" sz="1800" dirty="0" smtClean="0"/>
            </a:br>
            <a:r>
              <a:rPr lang="cs-CZ" altLang="cs-CZ" sz="1400" dirty="0" smtClean="0">
                <a:solidFill>
                  <a:srgbClr val="0000FF"/>
                </a:solidFill>
              </a:rPr>
              <a:t>http</a:t>
            </a:r>
            <a:r>
              <a:rPr lang="cs-CZ" altLang="cs-CZ" sz="1400" dirty="0">
                <a:solidFill>
                  <a:srgbClr val="0000FF"/>
                </a:solidFill>
              </a:rPr>
              <a:t>://portal.chmi.cz/historicka-data/pocasi/denni-data/Denni-data-dle-z.-123-1998-Sb.#</a:t>
            </a:r>
            <a:endParaRPr lang="cs-CZ" altLang="cs-CZ" sz="1400" dirty="0" smtClean="0">
              <a:solidFill>
                <a:srgbClr val="0000FF"/>
              </a:solidFill>
            </a:endParaRPr>
          </a:p>
          <a:p>
            <a:pPr lvl="2">
              <a:spcBef>
                <a:spcPct val="0"/>
              </a:spcBef>
            </a:pPr>
            <a:r>
              <a:rPr lang="cs-CZ" altLang="en-US" sz="2000" dirty="0" smtClean="0"/>
              <a:t>posun u klimatických regionů 6</a:t>
            </a:r>
            <a:r>
              <a:rPr lang="cs-CZ" altLang="cs-CZ" sz="2000" dirty="0" smtClean="0"/>
              <a:t>–7 </a:t>
            </a:r>
            <a:r>
              <a:rPr lang="cs-CZ" altLang="en-US" sz="2000" dirty="0" smtClean="0"/>
              <a:t>pro začátek zákazu hnojení </a:t>
            </a:r>
            <a:br>
              <a:rPr lang="cs-CZ" altLang="en-US" sz="2000" dirty="0" smtClean="0"/>
            </a:br>
            <a:r>
              <a:rPr lang="cs-CZ" altLang="en-US" sz="2000" dirty="0" smtClean="0"/>
              <a:t>(bude stejný jako u klimatických regionů 0</a:t>
            </a:r>
            <a:r>
              <a:rPr lang="cs-CZ" altLang="cs-CZ" sz="2000" dirty="0" smtClean="0"/>
              <a:t>–5) </a:t>
            </a:r>
          </a:p>
          <a:p>
            <a:pPr lvl="2">
              <a:spcBef>
                <a:spcPct val="0"/>
              </a:spcBef>
            </a:pPr>
            <a:r>
              <a:rPr lang="cs-CZ" altLang="cs-CZ" sz="2000" dirty="0" smtClean="0"/>
              <a:t>možnost o 14 dní dřívějšího předjarního hnojení u všech ozimů </a:t>
            </a:r>
            <a:br>
              <a:rPr lang="cs-CZ" altLang="cs-CZ" sz="2000" dirty="0" smtClean="0"/>
            </a:br>
            <a:r>
              <a:rPr lang="cs-CZ" altLang="cs-CZ" sz="2000" dirty="0" smtClean="0"/>
              <a:t>(výjimka nyní platí pouze pro řepku a ozimou pšenici)</a:t>
            </a: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endParaRPr lang="cs-CZ" altLang="cs-CZ" sz="2400" b="1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504" y="188913"/>
            <a:ext cx="8928992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 smtClean="0">
                <a:solidFill>
                  <a:srgbClr val="FF0000"/>
                </a:solidFill>
              </a:rPr>
              <a:t>Návrh 5. akčního programu nitrátové směrnice </a:t>
            </a:r>
            <a:br>
              <a:rPr lang="cs-CZ" altLang="cs-CZ" sz="3200" b="1" dirty="0" smtClean="0">
                <a:solidFill>
                  <a:srgbClr val="FF0000"/>
                </a:solidFill>
              </a:rPr>
            </a:br>
            <a:r>
              <a:rPr lang="cs-CZ" altLang="cs-CZ" sz="3200" b="1" dirty="0" smtClean="0">
                <a:solidFill>
                  <a:srgbClr val="FF0000"/>
                </a:solidFill>
              </a:rPr>
              <a:t>na období 2020</a:t>
            </a:r>
            <a:r>
              <a:rPr lang="cs-CZ" sz="3200" b="1" dirty="0" smtClean="0">
                <a:solidFill>
                  <a:srgbClr val="FF0000"/>
                </a:solidFill>
              </a:rPr>
              <a:t>–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2024 </a:t>
            </a:r>
            <a:r>
              <a:rPr lang="cs-CZ" altLang="cs-CZ" sz="3200" i="1" dirty="0" smtClean="0">
                <a:solidFill>
                  <a:srgbClr val="FF0000"/>
                </a:solidFill>
              </a:rPr>
              <a:t>(účinnost od 01.07.2020)</a:t>
            </a:r>
            <a:endParaRPr lang="cs-CZ" altLang="cs-CZ" sz="3200" i="1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327085"/>
              </p:ext>
            </p:extLst>
          </p:nvPr>
        </p:nvGraphicFramePr>
        <p:xfrm>
          <a:off x="251520" y="1340767"/>
          <a:ext cx="8435280" cy="3334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8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56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2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88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11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Klimatický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region*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Minerální dusíkatá hnojiva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Hnojiva s rychle uvolnitelným dusíkem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Hnojiva s pomalu uvolnitelným dusíkem***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1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0 - 5</a:t>
                      </a:r>
                      <a:endParaRPr lang="cs-CZ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smtClean="0">
                          <a:solidFill>
                            <a:srgbClr val="0000FF"/>
                          </a:solidFill>
                          <a:effectLst/>
                        </a:rPr>
                        <a:t>   1</a:t>
                      </a:r>
                      <a:r>
                        <a:rPr lang="cs-CZ" sz="1800" b="0" dirty="0">
                          <a:solidFill>
                            <a:srgbClr val="0000FF"/>
                          </a:solidFill>
                          <a:effectLst/>
                        </a:rPr>
                        <a:t>․ 11.</a:t>
                      </a:r>
                      <a:r>
                        <a:rPr lang="cs-CZ" sz="1800" b="0" dirty="0">
                          <a:effectLst/>
                        </a:rPr>
                        <a:t> - 15. 2. </a:t>
                      </a:r>
                      <a:br>
                        <a:rPr lang="cs-CZ" sz="1800" b="0" dirty="0">
                          <a:effectLst/>
                        </a:rPr>
                      </a:br>
                      <a:r>
                        <a:rPr lang="cs-CZ" sz="1800" b="0" dirty="0" smtClean="0">
                          <a:effectLst/>
                        </a:rPr>
                        <a:t>  (</a:t>
                      </a:r>
                      <a:r>
                        <a:rPr lang="cs-CZ" sz="1800" b="0" dirty="0">
                          <a:effectLst/>
                        </a:rPr>
                        <a:t>1. 11. - 31. 1.**)</a:t>
                      </a:r>
                      <a:endParaRPr lang="cs-CZ" sz="18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smtClean="0">
                          <a:solidFill>
                            <a:srgbClr val="0000FF"/>
                          </a:solidFill>
                          <a:effectLst/>
                        </a:rPr>
                        <a:t> 15</a:t>
                      </a:r>
                      <a:r>
                        <a:rPr lang="cs-CZ" sz="1800" b="0" dirty="0">
                          <a:solidFill>
                            <a:srgbClr val="0000FF"/>
                          </a:solidFill>
                          <a:effectLst/>
                        </a:rPr>
                        <a:t>. 11.</a:t>
                      </a:r>
                      <a:r>
                        <a:rPr lang="cs-CZ" sz="1800" b="0" dirty="0">
                          <a:effectLst/>
                        </a:rPr>
                        <a:t> - 15. 2. </a:t>
                      </a:r>
                      <a:br>
                        <a:rPr lang="cs-CZ" sz="1800" b="0" dirty="0">
                          <a:effectLst/>
                        </a:rPr>
                      </a:br>
                      <a:r>
                        <a:rPr lang="cs-CZ" sz="1800" b="0" dirty="0">
                          <a:effectLst/>
                        </a:rPr>
                        <a:t>(15. 11. - 31. 1.**)</a:t>
                      </a:r>
                      <a:endParaRPr lang="cs-CZ" sz="18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0">
                          <a:effectLst/>
                        </a:rPr>
                        <a:t>15. 12. - 15. 2.</a:t>
                      </a:r>
                      <a:endParaRPr lang="cs-CZ" sz="18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1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6 - 7</a:t>
                      </a:r>
                      <a:endParaRPr lang="cs-CZ" sz="2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00FF"/>
                          </a:solidFill>
                          <a:effectLst/>
                        </a:rPr>
                        <a:t>   1</a:t>
                      </a:r>
                      <a:r>
                        <a:rPr lang="cs-CZ" sz="1800" b="1" dirty="0">
                          <a:solidFill>
                            <a:srgbClr val="0000FF"/>
                          </a:solidFill>
                          <a:effectLst/>
                        </a:rPr>
                        <a:t>. 11.</a:t>
                      </a:r>
                      <a:r>
                        <a:rPr lang="cs-CZ" sz="1800" b="1" dirty="0">
                          <a:effectLst/>
                        </a:rPr>
                        <a:t> - </a:t>
                      </a:r>
                      <a:r>
                        <a:rPr lang="cs-CZ" sz="1800" b="1" dirty="0">
                          <a:solidFill>
                            <a:srgbClr val="006600"/>
                          </a:solidFill>
                          <a:effectLst/>
                        </a:rPr>
                        <a:t>28. 2.</a:t>
                      </a:r>
                      <a:r>
                        <a:rPr lang="cs-CZ" sz="1800" b="1" dirty="0">
                          <a:effectLst/>
                        </a:rPr>
                        <a:t> </a:t>
                      </a:r>
                      <a:br>
                        <a:rPr lang="cs-CZ" sz="1800" b="1" dirty="0">
                          <a:effectLst/>
                        </a:rPr>
                      </a:br>
                      <a:r>
                        <a:rPr lang="cs-CZ" sz="1800" b="1" dirty="0" smtClean="0">
                          <a:effectLst/>
                        </a:rPr>
                        <a:t>  (</a:t>
                      </a:r>
                      <a:r>
                        <a:rPr lang="cs-CZ" sz="1800" b="1" dirty="0">
                          <a:effectLst/>
                        </a:rPr>
                        <a:t>1. 11. - 15. 2.**)</a:t>
                      </a:r>
                      <a:endParaRPr lang="cs-CZ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0000FF"/>
                          </a:solidFill>
                          <a:effectLst/>
                        </a:rPr>
                        <a:t> 15. 11.</a:t>
                      </a:r>
                      <a:r>
                        <a:rPr lang="cs-CZ" sz="1800" b="1" dirty="0" smtClean="0">
                          <a:effectLst/>
                        </a:rPr>
                        <a:t> - </a:t>
                      </a:r>
                      <a:r>
                        <a:rPr lang="cs-CZ" sz="1800" b="1" dirty="0" smtClean="0">
                          <a:solidFill>
                            <a:srgbClr val="006600"/>
                          </a:solidFill>
                          <a:effectLst/>
                        </a:rPr>
                        <a:t>28. 2.</a:t>
                      </a:r>
                      <a:r>
                        <a:rPr lang="cs-CZ" sz="1800" b="1" dirty="0" smtClean="0">
                          <a:effectLst/>
                        </a:rPr>
                        <a:t> </a:t>
                      </a:r>
                      <a:br>
                        <a:rPr lang="cs-CZ" sz="1800" b="1" dirty="0" smtClean="0">
                          <a:effectLst/>
                        </a:rPr>
                      </a:br>
                      <a:r>
                        <a:rPr lang="cs-CZ" sz="1800" b="1" dirty="0" smtClean="0">
                          <a:effectLst/>
                        </a:rPr>
                        <a:t>(15. 11. - 15. 2.**)</a:t>
                      </a:r>
                      <a:endParaRPr lang="cs-CZ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15. 12. - 28. 2.</a:t>
                      </a:r>
                      <a:endParaRPr lang="cs-CZ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15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effectLst/>
                        </a:rPr>
                        <a:t>8 </a:t>
                      </a:r>
                      <a:r>
                        <a:rPr lang="cs-CZ" sz="2400" dirty="0">
                          <a:effectLst/>
                        </a:rPr>
                        <a:t>- 9</a:t>
                      </a:r>
                      <a:endParaRPr lang="cs-CZ" sz="2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smtClean="0">
                          <a:effectLst/>
                        </a:rPr>
                        <a:t> 15</a:t>
                      </a:r>
                      <a:r>
                        <a:rPr lang="cs-CZ" sz="1800" b="0" dirty="0">
                          <a:effectLst/>
                        </a:rPr>
                        <a:t>. 10. - </a:t>
                      </a:r>
                      <a:r>
                        <a:rPr lang="cs-CZ" sz="1800" b="0" dirty="0">
                          <a:solidFill>
                            <a:srgbClr val="006600"/>
                          </a:solidFill>
                          <a:effectLst/>
                        </a:rPr>
                        <a:t>28. 2. </a:t>
                      </a:r>
                      <a:r>
                        <a:rPr lang="cs-CZ" sz="1800" b="0" dirty="0">
                          <a:effectLst/>
                        </a:rPr>
                        <a:t/>
                      </a:r>
                      <a:br>
                        <a:rPr lang="cs-CZ" sz="1800" b="0" dirty="0">
                          <a:effectLst/>
                        </a:rPr>
                      </a:br>
                      <a:r>
                        <a:rPr lang="cs-CZ" sz="1800" b="0" dirty="0">
                          <a:effectLst/>
                        </a:rPr>
                        <a:t>(15. 10. - 15. 2.**)</a:t>
                      </a:r>
                      <a:endParaRPr lang="cs-CZ" sz="18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0" dirty="0" smtClean="0">
                          <a:effectLst/>
                        </a:rPr>
                        <a:t>   5</a:t>
                      </a:r>
                      <a:r>
                        <a:rPr lang="cs-CZ" sz="1800" b="0" dirty="0">
                          <a:effectLst/>
                        </a:rPr>
                        <a:t>. 11. - </a:t>
                      </a:r>
                      <a:r>
                        <a:rPr lang="cs-CZ" sz="1800" b="0" dirty="0">
                          <a:solidFill>
                            <a:srgbClr val="006600"/>
                          </a:solidFill>
                          <a:effectLst/>
                        </a:rPr>
                        <a:t>28. 2.</a:t>
                      </a:r>
                      <a:r>
                        <a:rPr lang="cs-CZ" sz="1800" b="0" dirty="0">
                          <a:effectLst/>
                        </a:rPr>
                        <a:t> </a:t>
                      </a:r>
                      <a:br>
                        <a:rPr lang="cs-CZ" sz="1800" b="0" dirty="0">
                          <a:effectLst/>
                        </a:rPr>
                      </a:br>
                      <a:r>
                        <a:rPr lang="cs-CZ" sz="1800" b="0" dirty="0" smtClean="0">
                          <a:effectLst/>
                        </a:rPr>
                        <a:t>  (5</a:t>
                      </a:r>
                      <a:r>
                        <a:rPr lang="cs-CZ" sz="1800" b="0" dirty="0">
                          <a:effectLst/>
                        </a:rPr>
                        <a:t>. 11. - 15. 2.**)</a:t>
                      </a:r>
                      <a:endParaRPr lang="cs-CZ" sz="18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15. 12. - 28. 2.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437994"/>
              </p:ext>
            </p:extLst>
          </p:nvPr>
        </p:nvGraphicFramePr>
        <p:xfrm>
          <a:off x="251520" y="4869161"/>
          <a:ext cx="8435280" cy="15809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92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2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*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první číslice kódu bonitované půdně ekologické </a:t>
                      </a:r>
                      <a:r>
                        <a:rPr lang="cs-CZ" sz="1800" dirty="0" smtClean="0">
                          <a:effectLst/>
                        </a:rPr>
                        <a:t>jednotky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**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platí na zemědělských pozemcích s průměrnou sklonitostí nepřevyšující 5 stupňů </a:t>
                      </a:r>
                      <a:r>
                        <a:rPr lang="cs-CZ" sz="1600" dirty="0" smtClean="0">
                          <a:effectLst/>
                        </a:rPr>
                        <a:t/>
                      </a:r>
                      <a:br>
                        <a:rPr lang="cs-CZ" sz="1600" dirty="0" smtClean="0">
                          <a:effectLst/>
                        </a:rPr>
                      </a:br>
                      <a:r>
                        <a:rPr lang="cs-CZ" sz="1600" dirty="0" smtClean="0">
                          <a:effectLst/>
                        </a:rPr>
                        <a:t>a</a:t>
                      </a:r>
                      <a:r>
                        <a:rPr lang="cs-CZ" sz="1600" dirty="0">
                          <a:effectLst/>
                        </a:rPr>
                        <a:t> s porostem </a:t>
                      </a:r>
                      <a:r>
                        <a:rPr lang="cs-CZ" sz="1600" strike="sngStrike" dirty="0">
                          <a:effectLst/>
                        </a:rPr>
                        <a:t>pšenice ozimé nebo </a:t>
                      </a:r>
                      <a:r>
                        <a:rPr lang="cs-CZ" sz="1600" strike="sngStrike" dirty="0" smtClean="0">
                          <a:effectLst/>
                        </a:rPr>
                        <a:t>řepky  </a:t>
                      </a:r>
                      <a:r>
                        <a:rPr lang="cs-CZ" sz="1600" b="1" dirty="0" smtClean="0">
                          <a:effectLst/>
                        </a:rPr>
                        <a:t>ozimých plodin</a:t>
                      </a:r>
                      <a:endParaRPr lang="cs-CZ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74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***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platí i pro upravené kaly; pokud nedojde k následnému pěstování ozimých plodin </a:t>
                      </a:r>
                      <a:r>
                        <a:rPr lang="cs-CZ" sz="1600" dirty="0" smtClean="0">
                          <a:effectLst/>
                        </a:rPr>
                        <a:t/>
                      </a:r>
                      <a:br>
                        <a:rPr lang="cs-CZ" sz="1600" dirty="0" smtClean="0">
                          <a:effectLst/>
                        </a:rPr>
                      </a:br>
                      <a:r>
                        <a:rPr lang="cs-CZ" sz="1600" b="1" dirty="0" smtClean="0">
                          <a:effectLst/>
                        </a:rPr>
                        <a:t>nebo </a:t>
                      </a:r>
                      <a:r>
                        <a:rPr lang="cs-CZ" sz="1600" b="1" dirty="0">
                          <a:effectLst/>
                        </a:rPr>
                        <a:t>meziplodin </a:t>
                      </a:r>
                      <a:r>
                        <a:rPr lang="cs-CZ" sz="1600" dirty="0">
                          <a:effectLst/>
                        </a:rPr>
                        <a:t>je zakázáno hnojení také v období od 1. června do 31. </a:t>
                      </a:r>
                      <a:r>
                        <a:rPr lang="cs-CZ" sz="1600" dirty="0" smtClean="0">
                          <a:effectLst/>
                        </a:rPr>
                        <a:t>července</a:t>
                      </a:r>
                      <a:endParaRPr lang="cs-CZ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402752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Období zákazu používání dusíkatých hnojivých látek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na orné půdě a trvalých travních porostech</a:t>
            </a:r>
            <a:endParaRPr kumimoji="0" lang="cs-CZ" alt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8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endParaRPr lang="cs-CZ" altLang="cs-CZ" sz="3200" b="1" smtClean="0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1588" y="1628775"/>
            <a:ext cx="9145587" cy="5229225"/>
          </a:xfrm>
        </p:spPr>
        <p:txBody>
          <a:bodyPr/>
          <a:lstStyle/>
          <a:p>
            <a:pPr lvl="1">
              <a:defRPr/>
            </a:pPr>
            <a:r>
              <a:rPr lang="cs-CZ" altLang="cs-CZ" sz="2400" b="1" dirty="0" smtClean="0"/>
              <a:t>Limity N k plodinám</a:t>
            </a:r>
          </a:p>
          <a:p>
            <a:pPr lvl="2">
              <a:defRPr/>
            </a:pPr>
            <a:r>
              <a:rPr lang="cs-CZ" altLang="cs-CZ" sz="2000" dirty="0" smtClean="0"/>
              <a:t>do limitu N k jednotlivým plodinám bude započítán i dusík ze zbytků dusík vázajících plodin (25–50 kg N/ha); nová příloha (seznam plodin vázajících vzdušný dusík)</a:t>
            </a:r>
          </a:p>
          <a:p>
            <a:pPr lvl="2">
              <a:defRPr/>
            </a:pPr>
            <a:r>
              <a:rPr lang="cs-CZ" altLang="cs-CZ" sz="2000" dirty="0" smtClean="0"/>
              <a:t>zvýšení cílových výnosů a limitů N, např. pro ječmen, žito, oves, </a:t>
            </a:r>
            <a:r>
              <a:rPr lang="cs-CZ" altLang="cs-CZ" sz="2000" dirty="0" err="1" smtClean="0"/>
              <a:t>tritikále</a:t>
            </a:r>
            <a:r>
              <a:rPr lang="cs-CZ" altLang="cs-CZ" sz="2000" dirty="0" smtClean="0"/>
              <a:t>, mák, hořčici a len (u obilnin cca o 0,5 t/ha a o 10 kg N/ha)</a:t>
            </a:r>
          </a:p>
          <a:p>
            <a:pPr lvl="2">
              <a:defRPr/>
            </a:pPr>
            <a:r>
              <a:rPr lang="cs-CZ" altLang="cs-CZ" sz="2000" dirty="0" smtClean="0"/>
              <a:t>limit </a:t>
            </a:r>
            <a:r>
              <a:rPr lang="cs-CZ" altLang="cs-CZ" sz="2000" dirty="0"/>
              <a:t>40 kg N/ha u jetele a vojtěšky </a:t>
            </a:r>
            <a:r>
              <a:rPr lang="cs-CZ" altLang="cs-CZ" sz="2000" dirty="0" smtClean="0"/>
              <a:t>už nebude </a:t>
            </a:r>
            <a:r>
              <a:rPr lang="cs-CZ" altLang="cs-CZ" sz="2000" dirty="0"/>
              <a:t>celkem za všechny roky pěstování, ale na každý </a:t>
            </a:r>
            <a:r>
              <a:rPr lang="cs-CZ" altLang="cs-CZ" sz="2000" dirty="0" smtClean="0"/>
              <a:t>rok</a:t>
            </a:r>
          </a:p>
          <a:p>
            <a:pPr lvl="2">
              <a:defRPr/>
            </a:pPr>
            <a:r>
              <a:rPr lang="cs-CZ" altLang="cs-CZ" sz="2000" dirty="0" smtClean="0"/>
              <a:t>nastavení limitů N pro řepku podle výnosových hladin </a:t>
            </a:r>
            <a:br>
              <a:rPr lang="cs-CZ" altLang="cs-CZ" sz="2000" dirty="0" smtClean="0"/>
            </a:br>
            <a:r>
              <a:rPr lang="cs-CZ" altLang="cs-CZ" sz="2000" dirty="0" smtClean="0"/>
              <a:t>(přesun z tab. č. 5 do tab. č. 4)</a:t>
            </a:r>
            <a:endParaRPr lang="cs-CZ" altLang="cs-CZ" sz="2000" dirty="0"/>
          </a:p>
          <a:p>
            <a:pPr marL="366713" lvl="1" indent="0">
              <a:buFont typeface="Wingdings 2" pitchFamily="18" charset="2"/>
              <a:buNone/>
              <a:defRPr/>
            </a:pPr>
            <a:endParaRPr lang="cs-CZ" altLang="cs-CZ" sz="2400" b="1" dirty="0" smtClean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504" y="188913"/>
            <a:ext cx="8928992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 smtClean="0">
                <a:solidFill>
                  <a:srgbClr val="FF0000"/>
                </a:solidFill>
              </a:rPr>
              <a:t>Návrh 5. akčního programu nitrátové směrnice </a:t>
            </a:r>
            <a:br>
              <a:rPr lang="cs-CZ" altLang="cs-CZ" sz="3200" b="1" dirty="0" smtClean="0">
                <a:solidFill>
                  <a:srgbClr val="FF0000"/>
                </a:solidFill>
              </a:rPr>
            </a:br>
            <a:r>
              <a:rPr lang="cs-CZ" altLang="cs-CZ" sz="3200" b="1" dirty="0" smtClean="0">
                <a:solidFill>
                  <a:srgbClr val="FF0000"/>
                </a:solidFill>
              </a:rPr>
              <a:t>na období 2020</a:t>
            </a:r>
            <a:r>
              <a:rPr lang="cs-CZ" sz="3200" b="1" dirty="0" smtClean="0">
                <a:solidFill>
                  <a:srgbClr val="FF0000"/>
                </a:solidFill>
              </a:rPr>
              <a:t>–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2024 </a:t>
            </a:r>
            <a:r>
              <a:rPr lang="cs-CZ" altLang="cs-CZ" sz="3200" i="1" dirty="0" smtClean="0">
                <a:solidFill>
                  <a:srgbClr val="FF0000"/>
                </a:solidFill>
              </a:rPr>
              <a:t>(od 01.07.2020)</a:t>
            </a:r>
            <a:endParaRPr lang="cs-CZ" altLang="cs-CZ" sz="3200" i="1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036050" cy="1103312"/>
          </a:xfrm>
        </p:spPr>
        <p:txBody>
          <a:bodyPr/>
          <a:lstStyle/>
          <a:p>
            <a:pPr algn="ctr"/>
            <a:r>
              <a:rPr lang="cs-CZ" altLang="cs-CZ" sz="2800" b="1" dirty="0"/>
              <a:t>Úpravy předpisů souvisejících s používáním hnojiv, </a:t>
            </a:r>
            <a:r>
              <a:rPr lang="cs-CZ" altLang="cs-CZ" sz="2800" b="1" dirty="0" smtClean="0"/>
              <a:t/>
            </a:r>
            <a:br>
              <a:rPr lang="cs-CZ" altLang="cs-CZ" sz="2800" b="1" dirty="0" smtClean="0"/>
            </a:br>
            <a:r>
              <a:rPr lang="cs-CZ" altLang="cs-CZ" sz="2800" b="1" dirty="0" smtClean="0"/>
              <a:t>příp</a:t>
            </a:r>
            <a:r>
              <a:rPr lang="cs-CZ" altLang="cs-CZ" sz="2800" b="1" dirty="0"/>
              <a:t>. </a:t>
            </a:r>
            <a:r>
              <a:rPr lang="cs-CZ" altLang="cs-CZ" sz="2800" b="1" dirty="0" smtClean="0"/>
              <a:t>krmiv, z hlediska ochrany </a:t>
            </a:r>
            <a:r>
              <a:rPr lang="cs-CZ" altLang="cs-CZ" sz="2800" b="1" dirty="0"/>
              <a:t>vod před znečištěním </a:t>
            </a:r>
            <a:endParaRPr lang="cs-CZ" altLang="cs-CZ" sz="2800" b="1" dirty="0" smtClean="0"/>
          </a:p>
        </p:txBody>
      </p:sp>
      <p:sp>
        <p:nvSpPr>
          <p:cNvPr id="10243" name="Zástupný symbol pro obsah 3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altLang="cs-CZ" sz="2400" b="1" dirty="0" smtClean="0"/>
              <a:t>Zákon č. 156/1998 Sb., o hnojivech </a:t>
            </a:r>
            <a:r>
              <a:rPr lang="cs-CZ" sz="2400" i="1" dirty="0" smtClean="0">
                <a:solidFill>
                  <a:srgbClr val="FF0000"/>
                </a:solidFill>
              </a:rPr>
              <a:t>(návrh novely je v PSP)</a:t>
            </a:r>
            <a:endParaRPr lang="cs-CZ" altLang="cs-CZ" sz="2400" b="1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 smtClean="0"/>
              <a:t>vyhláška č. 377/2013 Sb., o skladování a způsobu používání hnojiv </a:t>
            </a:r>
            <a:br>
              <a:rPr lang="cs-CZ" altLang="cs-CZ" sz="2000" dirty="0" smtClean="0"/>
            </a:br>
            <a:r>
              <a:rPr lang="cs-CZ" sz="2000" i="1" dirty="0" smtClean="0">
                <a:solidFill>
                  <a:srgbClr val="FF0000"/>
                </a:solidFill>
              </a:rPr>
              <a:t>(</a:t>
            </a:r>
            <a:r>
              <a:rPr lang="cs-CZ" sz="2000" i="1" dirty="0">
                <a:solidFill>
                  <a:srgbClr val="FF0000"/>
                </a:solidFill>
              </a:rPr>
              <a:t>novela </a:t>
            </a:r>
            <a:r>
              <a:rPr lang="cs-CZ" sz="2000" i="1" dirty="0" smtClean="0">
                <a:solidFill>
                  <a:srgbClr val="FF0000"/>
                </a:solidFill>
              </a:rPr>
              <a:t>se připravuje)</a:t>
            </a:r>
            <a:endParaRPr lang="cs-CZ" altLang="cs-CZ" sz="2000" dirty="0" smtClean="0"/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cs-CZ" sz="2400" b="1" dirty="0"/>
              <a:t>Zákon č. 91/1996 Sb., o krmivech </a:t>
            </a:r>
            <a:r>
              <a:rPr lang="cs-CZ" sz="2400" i="1" dirty="0"/>
              <a:t>(</a:t>
            </a:r>
            <a:r>
              <a:rPr lang="cs-CZ" sz="2400" i="1" dirty="0" smtClean="0"/>
              <a:t>novela, </a:t>
            </a:r>
            <a:r>
              <a:rPr lang="cs-CZ" sz="2400" i="1" dirty="0"/>
              <a:t>uvádějící </a:t>
            </a:r>
            <a:r>
              <a:rPr lang="cs-CZ" sz="2400" i="1" dirty="0" smtClean="0"/>
              <a:t>mimo jiné i možnost </a:t>
            </a:r>
            <a:r>
              <a:rPr lang="cs-CZ" sz="2400" i="1" dirty="0"/>
              <a:t>skladování </a:t>
            </a:r>
            <a:r>
              <a:rPr lang="cs-CZ" sz="2400" i="1" dirty="0" smtClean="0"/>
              <a:t>krmiv </a:t>
            </a:r>
            <a:r>
              <a:rPr lang="cs-CZ" sz="2400" i="1" dirty="0"/>
              <a:t>na </a:t>
            </a:r>
            <a:r>
              <a:rPr lang="cs-CZ" sz="2400" i="1" dirty="0" smtClean="0"/>
              <a:t>zemědělské půdě)</a:t>
            </a:r>
            <a:endParaRPr lang="cs-CZ" sz="2400" i="1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/>
              <a:t>vyhláška č. 295/2015 Sb., o provedení některých ustanovení zákona o krmivech </a:t>
            </a:r>
            <a:r>
              <a:rPr lang="cs-CZ" sz="2000" i="1" dirty="0"/>
              <a:t>(novela stanovující podmínky pro skladování </a:t>
            </a:r>
            <a:r>
              <a:rPr lang="cs-CZ" sz="2000" i="1" dirty="0" smtClean="0"/>
              <a:t>volně ložených objemných krmiv, tedy siláže a </a:t>
            </a:r>
            <a:r>
              <a:rPr lang="cs-CZ" sz="2000" i="1" dirty="0" err="1" smtClean="0"/>
              <a:t>senáže</a:t>
            </a:r>
            <a:r>
              <a:rPr lang="cs-CZ" sz="2000" i="1" dirty="0" smtClean="0"/>
              <a:t> </a:t>
            </a:r>
            <a:r>
              <a:rPr lang="cs-CZ" sz="2000" i="1" dirty="0"/>
              <a:t>na zemědělské půdě je účinná od 10.02.2020)</a:t>
            </a:r>
            <a:endParaRPr lang="cs-CZ" sz="2000" dirty="0"/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cs-CZ" altLang="cs-CZ" sz="2400" b="1" dirty="0" smtClean="0"/>
              <a:t>Zákon </a:t>
            </a:r>
            <a:r>
              <a:rPr lang="cs-CZ" altLang="cs-CZ" sz="2400" b="1" dirty="0"/>
              <a:t>č. 254/2001 Sb., o vodách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altLang="cs-CZ" sz="2000" dirty="0"/>
              <a:t>nařízení vlády č. 262/2012 Sb., o stanovení zranitelných oblastí a akčním </a:t>
            </a:r>
            <a:r>
              <a:rPr lang="cs-CZ" altLang="cs-CZ" sz="2000" dirty="0" smtClean="0"/>
              <a:t>programu </a:t>
            </a:r>
            <a:r>
              <a:rPr lang="cs-CZ" sz="2000" i="1" dirty="0">
                <a:solidFill>
                  <a:srgbClr val="FF0000"/>
                </a:solidFill>
              </a:rPr>
              <a:t>(novela </a:t>
            </a:r>
            <a:r>
              <a:rPr lang="cs-CZ" sz="2000" i="1" dirty="0" smtClean="0">
                <a:solidFill>
                  <a:srgbClr val="FF0000"/>
                </a:solidFill>
              </a:rPr>
              <a:t>po mezirezortním připomínkovém řízení – odeslána ke schválení  do vlády; v prezentaci je uveden současný návrh)</a:t>
            </a:r>
            <a:endParaRPr lang="cs-CZ" altLang="cs-CZ" sz="2400" dirty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16141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563097"/>
              </p:ext>
            </p:extLst>
          </p:nvPr>
        </p:nvGraphicFramePr>
        <p:xfrm>
          <a:off x="167415" y="441538"/>
          <a:ext cx="8856981" cy="635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699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Plodina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Výnosové hladiny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9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9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t/ha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kg N/ha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t/ha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kg N/ha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t/ha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kg N/ha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Pšenice ozimá potravinářská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6,0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6,0-8,0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nad 8,0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230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Pšenice </a:t>
                      </a:r>
                      <a:r>
                        <a:rPr lang="cs-CZ" sz="1400">
                          <a:effectLst/>
                        </a:rPr>
                        <a:t>ozimá </a:t>
                      </a:r>
                      <a:r>
                        <a:rPr lang="cs-CZ" sz="1400" smtClean="0">
                          <a:effectLst/>
                        </a:rPr>
                        <a:t>nepotravinář.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6,0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150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6,0-8,0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180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nad 8,0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Pšenice jarní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4,0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110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4,0-6,0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nad 6,0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145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Žito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do 4,5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115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4,5-6,5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135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nad </a:t>
                      </a:r>
                      <a:r>
                        <a:rPr lang="cs-CZ" sz="1400" b="1" smtClean="0">
                          <a:effectLst/>
                        </a:rPr>
                        <a:t>6,5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145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Ječmen ozimý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do </a:t>
                      </a:r>
                      <a:r>
                        <a:rPr lang="cs-CZ" sz="1400" b="1" smtClean="0">
                          <a:effectLst/>
                        </a:rPr>
                        <a:t>5,5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135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5,5-7,5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160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nad </a:t>
                      </a:r>
                      <a:r>
                        <a:rPr lang="cs-CZ" sz="1400" b="1" smtClean="0">
                          <a:effectLst/>
                        </a:rPr>
                        <a:t>7,5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175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Ječmen jarní sladovnický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do </a:t>
                      </a:r>
                      <a:r>
                        <a:rPr lang="cs-CZ" sz="1400" b="1" smtClean="0">
                          <a:effectLst/>
                        </a:rPr>
                        <a:t>4,5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100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4,5-6,8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125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nad </a:t>
                      </a:r>
                      <a:r>
                        <a:rPr lang="cs-CZ" sz="1400" b="1" smtClean="0">
                          <a:effectLst/>
                        </a:rPr>
                        <a:t>6,8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135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Ječmen jarní krmný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do </a:t>
                      </a:r>
                      <a:r>
                        <a:rPr lang="cs-CZ" sz="1400" b="1" smtClean="0">
                          <a:effectLst/>
                        </a:rPr>
                        <a:t>4,5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115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4,5-7,0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145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nad </a:t>
                      </a:r>
                      <a:r>
                        <a:rPr lang="cs-CZ" sz="1400" b="1" smtClean="0">
                          <a:effectLst/>
                        </a:rPr>
                        <a:t>7,0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160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Oves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3,5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110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3,5</a:t>
                      </a:r>
                      <a:r>
                        <a:rPr lang="cs-CZ" sz="1400" b="1" smtClean="0">
                          <a:effectLst/>
                        </a:rPr>
                        <a:t>-5,0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125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nad </a:t>
                      </a:r>
                      <a:r>
                        <a:rPr lang="cs-CZ" sz="1400" b="1" smtClean="0">
                          <a:effectLst/>
                        </a:rPr>
                        <a:t>5,0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140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Tritikale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4,5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125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4,5</a:t>
                      </a:r>
                      <a:r>
                        <a:rPr lang="cs-CZ" sz="1400" b="1" smtClean="0">
                          <a:effectLst/>
                        </a:rPr>
                        <a:t>-6,5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150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nad </a:t>
                      </a:r>
                      <a:r>
                        <a:rPr lang="cs-CZ" sz="1400" b="1" smtClean="0">
                          <a:effectLst/>
                        </a:rPr>
                        <a:t>6,5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165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Kukuřice na zrno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8,0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8,0-10,5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220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nad 10,5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240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Kukuřice na siláž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40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190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40-</a:t>
                      </a:r>
                      <a:r>
                        <a:rPr lang="cs-CZ" sz="1400" b="1" smtClean="0">
                          <a:effectLst/>
                        </a:rPr>
                        <a:t>50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220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nad </a:t>
                      </a:r>
                      <a:r>
                        <a:rPr lang="cs-CZ" sz="1400" b="1" smtClean="0">
                          <a:effectLst/>
                        </a:rPr>
                        <a:t>50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240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Brambory rané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20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20-</a:t>
                      </a:r>
                      <a:r>
                        <a:rPr lang="cs-CZ" sz="1400" b="1" smtClean="0">
                          <a:effectLst/>
                        </a:rPr>
                        <a:t>30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130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nad </a:t>
                      </a:r>
                      <a:r>
                        <a:rPr lang="cs-CZ" sz="1400" b="1" smtClean="0">
                          <a:effectLst/>
                        </a:rPr>
                        <a:t>30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160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Brambory sadbové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20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20-30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125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nad 30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Brambory ostatní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30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140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30-40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nad 40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Cukrovka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65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170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65-80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nad 80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210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Krmná řepa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do 35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35-50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nad 50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150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  <a:latin typeface="Calibri"/>
                          <a:cs typeface="Times New Roman"/>
                        </a:rPr>
                        <a:t>Řepka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  <a:latin typeface="Calibri"/>
                          <a:cs typeface="Times New Roman"/>
                        </a:rPr>
                        <a:t>do 3,0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  <a:latin typeface="Calibri"/>
                          <a:cs typeface="Times New Roman"/>
                        </a:rPr>
                        <a:t>200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  <a:latin typeface="Calibri"/>
                          <a:cs typeface="Times New Roman"/>
                        </a:rPr>
                        <a:t>3,0–4,0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  <a:latin typeface="Calibri"/>
                          <a:cs typeface="Times New Roman"/>
                        </a:rPr>
                        <a:t>220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  <a:latin typeface="Calibri"/>
                          <a:cs typeface="Times New Roman"/>
                        </a:rPr>
                        <a:t>nad 4,0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  <a:latin typeface="Calibri"/>
                          <a:cs typeface="Times New Roman"/>
                        </a:rPr>
                        <a:t>230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Slunečnice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do </a:t>
                      </a:r>
                      <a:r>
                        <a:rPr lang="cs-CZ" sz="1400" b="1" smtClean="0">
                          <a:effectLst/>
                        </a:rPr>
                        <a:t>2,5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100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2,5-3,5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110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nad </a:t>
                      </a:r>
                      <a:r>
                        <a:rPr lang="cs-CZ" sz="1400" b="1" smtClean="0">
                          <a:effectLst/>
                        </a:rPr>
                        <a:t>3,5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130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Mák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do </a:t>
                      </a:r>
                      <a:r>
                        <a:rPr lang="cs-CZ" sz="1400" b="1" smtClean="0">
                          <a:effectLst/>
                        </a:rPr>
                        <a:t>0,8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100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0,8-1,2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120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nad </a:t>
                      </a:r>
                      <a:r>
                        <a:rPr lang="cs-CZ" sz="1400" b="1" smtClean="0">
                          <a:effectLst/>
                        </a:rPr>
                        <a:t>1,2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140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Hořčice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do </a:t>
                      </a:r>
                      <a:r>
                        <a:rPr lang="cs-CZ" sz="1400" b="1" smtClean="0">
                          <a:effectLst/>
                        </a:rPr>
                        <a:t>1,0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80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1,0-</a:t>
                      </a:r>
                      <a:r>
                        <a:rPr lang="cs-CZ" sz="1400" b="0" smtClean="0">
                          <a:effectLst/>
                        </a:rPr>
                        <a:t>1,3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  <a:latin typeface="Calibri"/>
                          <a:cs typeface="Times New Roman"/>
                        </a:rPr>
                        <a:t>85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nad 1,3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90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Len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do </a:t>
                      </a:r>
                      <a:r>
                        <a:rPr lang="cs-CZ" sz="1400" b="1" smtClean="0">
                          <a:effectLst/>
                        </a:rPr>
                        <a:t>1,5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80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</a:rPr>
                        <a:t>1,5-2,0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smtClean="0">
                          <a:effectLst/>
                          <a:latin typeface="Calibri"/>
                          <a:cs typeface="Times New Roman"/>
                        </a:rPr>
                        <a:t>85</a:t>
                      </a:r>
                      <a:endParaRPr lang="cs-CZ" sz="1400" b="1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</a:rPr>
                        <a:t>nad </a:t>
                      </a:r>
                      <a:r>
                        <a:rPr lang="cs-CZ" sz="1400" b="1" smtClean="0">
                          <a:effectLst/>
                        </a:rPr>
                        <a:t>2,0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90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9162" y="118373"/>
            <a:ext cx="88152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Výnosy plodin a limity přívodu dusíku v hospodářském roce pro jednotlivé VH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5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2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990600"/>
          </a:xfrm>
        </p:spPr>
        <p:txBody>
          <a:bodyPr/>
          <a:lstStyle/>
          <a:p>
            <a:r>
              <a:rPr lang="cs-CZ" altLang="cs-CZ" sz="4000" b="1" dirty="0" smtClean="0"/>
              <a:t>Limity přívodu dusíku a potřeba hnojení</a:t>
            </a:r>
          </a:p>
        </p:txBody>
      </p:sp>
      <p:sp>
        <p:nvSpPr>
          <p:cNvPr id="64515" name="Zástupný symbol pro obsah 3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cs-CZ" altLang="cs-CZ" sz="1800" dirty="0" smtClean="0"/>
              <a:t>Jedná se o maximální limity N k jednotlivým plodinám. Započítá se do nich i dusík </a:t>
            </a:r>
            <a:br>
              <a:rPr lang="cs-CZ" altLang="cs-CZ" sz="1800" dirty="0" smtClean="0"/>
            </a:br>
            <a:r>
              <a:rPr lang="cs-CZ" altLang="cs-CZ" sz="1800" dirty="0" smtClean="0"/>
              <a:t>z organického hnojení, účinný v 1. roce (30–70 % N) a dusík po jetelovinách apod.</a:t>
            </a:r>
          </a:p>
          <a:p>
            <a:r>
              <a:rPr lang="cs-CZ" altLang="cs-CZ" sz="1800" dirty="0" smtClean="0"/>
              <a:t>Skutečné dávky hnojiv se stanoví podle obecných pravidel (příprava novely vyhlášky č. 377/2013 Sb. – doplnění „normativů“ odběru živin rostlinami; příprava nového GAEC, příp. poradenského nástroje pro plány hnojení; příprava </a:t>
            </a:r>
            <a:r>
              <a:rPr lang="cs-CZ" altLang="cs-CZ" sz="1800" dirty="0" err="1" smtClean="0"/>
              <a:t>Ekoschémat</a:t>
            </a:r>
            <a:r>
              <a:rPr lang="cs-CZ" altLang="cs-CZ" sz="1800" dirty="0" smtClean="0"/>
              <a:t> – např. vyrovnané hospodaření se živinami).</a:t>
            </a:r>
          </a:p>
          <a:p>
            <a:r>
              <a:rPr lang="cs-CZ" altLang="cs-CZ" sz="1800" dirty="0" smtClean="0"/>
              <a:t>Princip plánů hnojení byl použit i při stanovení limitů přívodu dusíku v ZOD:</a:t>
            </a:r>
          </a:p>
          <a:p>
            <a:pPr lvl="1"/>
            <a:r>
              <a:rPr lang="cs-CZ" altLang="cs-CZ" sz="1800" dirty="0" smtClean="0"/>
              <a:t>potřeba živin na tvorbu výnosu hlavního, příp. vedlejšího produktu </a:t>
            </a:r>
          </a:p>
          <a:p>
            <a:pPr lvl="1"/>
            <a:r>
              <a:rPr lang="cs-CZ" altLang="cs-CZ" sz="1800" dirty="0" smtClean="0"/>
              <a:t>vliv obvyklých pěstitelských podmínek – např. N na tvorbu biomasy (řepka, mák), přívod N z pozdní jarní mineralizace (kukuřice, řepa, brambory, slunečnice) </a:t>
            </a:r>
          </a:p>
          <a:p>
            <a:pPr lvl="1"/>
            <a:r>
              <a:rPr lang="cs-CZ" altLang="cs-CZ" sz="1800" dirty="0" smtClean="0"/>
              <a:t>korekce na půdně klimatické podmínky pro jednotlivé výnosové hladiny.</a:t>
            </a:r>
          </a:p>
          <a:p>
            <a:r>
              <a:rPr lang="cs-CZ" altLang="cs-CZ" sz="1800" dirty="0" smtClean="0"/>
              <a:t>Limit přívodu N byl vypočítán na „referenční výnos“ (při nižších výnosech hnojit méně):</a:t>
            </a:r>
          </a:p>
          <a:p>
            <a:pPr lvl="1">
              <a:spcBef>
                <a:spcPts val="0"/>
              </a:spcBef>
            </a:pPr>
            <a:r>
              <a:rPr lang="cs-CZ" altLang="cs-CZ" sz="2000" dirty="0" smtClean="0"/>
              <a:t>u VH 1 na uvedený výnos („do 6,0 t/ha“ 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000" dirty="0" smtClean="0"/>
              <a:t>  „</a:t>
            </a:r>
            <a:r>
              <a:rPr lang="cs-CZ" altLang="cs-CZ" sz="2000" b="1" dirty="0" smtClean="0"/>
              <a:t>6,0 t/ha</a:t>
            </a:r>
            <a:r>
              <a:rPr lang="cs-CZ" altLang="cs-CZ" sz="2000" dirty="0" smtClean="0"/>
              <a:t>“).</a:t>
            </a:r>
          </a:p>
          <a:p>
            <a:pPr lvl="1">
              <a:spcBef>
                <a:spcPts val="0"/>
              </a:spcBef>
            </a:pPr>
            <a:r>
              <a:rPr lang="cs-CZ" altLang="cs-CZ" sz="2000" dirty="0" smtClean="0"/>
              <a:t>u VH 2 na vyšší výnos v uvedeném rozpětí (např. „6,0–8,0“ 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000" dirty="0" smtClean="0"/>
              <a:t>  „</a:t>
            </a:r>
            <a:r>
              <a:rPr lang="cs-CZ" altLang="cs-CZ" sz="2000" b="1" dirty="0" smtClean="0"/>
              <a:t>8,0</a:t>
            </a:r>
            <a:r>
              <a:rPr lang="cs-CZ" altLang="cs-CZ" sz="2000" dirty="0" smtClean="0"/>
              <a:t>“) </a:t>
            </a:r>
          </a:p>
          <a:p>
            <a:pPr lvl="1">
              <a:spcBef>
                <a:spcPts val="0"/>
              </a:spcBef>
            </a:pPr>
            <a:r>
              <a:rPr lang="cs-CZ" altLang="cs-CZ" sz="2000" dirty="0" smtClean="0"/>
              <a:t>u VH 3 na výnos cca o 30 % vyšší, než je uvedeno („nad 8,0“  </a:t>
            </a:r>
            <a:r>
              <a:rPr lang="cs-CZ" alt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2000" dirty="0" smtClean="0"/>
              <a:t>   „</a:t>
            </a:r>
            <a:r>
              <a:rPr lang="cs-CZ" altLang="cs-CZ" sz="2000" b="1" dirty="0" smtClean="0"/>
              <a:t>10,4</a:t>
            </a:r>
            <a:r>
              <a:rPr lang="cs-CZ" altLang="cs-CZ" sz="2000" dirty="0" smtClean="0"/>
              <a:t>“).</a:t>
            </a:r>
          </a:p>
        </p:txBody>
      </p:sp>
    </p:spTree>
    <p:extLst>
      <p:ext uri="{BB962C8B-B14F-4D97-AF65-F5344CB8AC3E}">
        <p14:creationId xmlns:p14="http://schemas.microsoft.com/office/powerpoint/2010/main" val="4039090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marL="838200" indent="-838200" eaLnBrk="1" hangingPunct="1"/>
            <a:r>
              <a:rPr lang="cs-CZ" altLang="cs-CZ" sz="3200" smtClean="0"/>
              <a:t>Pšenice ozimá, potravinářská</a:t>
            </a:r>
            <a:endParaRPr lang="cs-CZ" altLang="cs-CZ" sz="2800" smtClean="0">
              <a:solidFill>
                <a:srgbClr val="FC0416"/>
              </a:solidFill>
            </a:endParaRPr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>
            <a:off x="3671888" y="871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06974" name="Group 126"/>
          <p:cNvGraphicFramePr>
            <a:graphicFrameLocks noGrp="1"/>
          </p:cNvGraphicFramePr>
          <p:nvPr/>
        </p:nvGraphicFramePr>
        <p:xfrm>
          <a:off x="34925" y="490538"/>
          <a:ext cx="9074150" cy="3684624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730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do 6,0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6,0 - 8,0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nad 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89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marL="838200" indent="-838200" eaLnBrk="1" hangingPunct="1"/>
            <a:r>
              <a:rPr lang="cs-CZ" altLang="cs-CZ" sz="3200" smtClean="0"/>
              <a:t>Pšenice ozimá, potravinářská</a:t>
            </a:r>
            <a:endParaRPr lang="cs-CZ" altLang="cs-CZ" sz="2800" smtClean="0">
              <a:solidFill>
                <a:srgbClr val="FC0416"/>
              </a:solidFill>
            </a:endParaRPr>
          </a:p>
        </p:txBody>
      </p:sp>
      <p:sp>
        <p:nvSpPr>
          <p:cNvPr id="66563" name="Line 3"/>
          <p:cNvSpPr>
            <a:spLocks noChangeShapeType="1"/>
          </p:cNvSpPr>
          <p:nvPr/>
        </p:nvSpPr>
        <p:spPr bwMode="auto">
          <a:xfrm>
            <a:off x="3671888" y="871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0151" name="Group 711"/>
          <p:cNvGraphicFramePr>
            <a:graphicFrameLocks noGrp="1"/>
          </p:cNvGraphicFramePr>
          <p:nvPr/>
        </p:nvGraphicFramePr>
        <p:xfrm>
          <a:off x="34925" y="490538"/>
          <a:ext cx="9074150" cy="3684624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730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</a:rPr>
                        <a:t>25,0 kg N/t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potřeba živin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</a:rPr>
                        <a:t>25,0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</a:rPr>
                        <a:t>kg N/t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</a:rPr>
                        <a:t>potřeba živin</a:t>
                      </a: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</a:rPr>
                        <a:t>25,0 kg N/t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potřeba živin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do 6,0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6,0 - 8,0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nad 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 1,0 t</a:t>
                      </a: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200/8 = </a:t>
                      </a: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25,0</a:t>
                      </a: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6626" name="Oval 271"/>
          <p:cNvSpPr>
            <a:spLocks noChangeArrowheads="1"/>
          </p:cNvSpPr>
          <p:nvPr/>
        </p:nvSpPr>
        <p:spPr bwMode="auto">
          <a:xfrm>
            <a:off x="3671888" y="2279650"/>
            <a:ext cx="576262" cy="3587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627" name="Oval 272"/>
          <p:cNvSpPr>
            <a:spLocks noChangeArrowheads="1"/>
          </p:cNvSpPr>
          <p:nvPr/>
        </p:nvSpPr>
        <p:spPr bwMode="auto">
          <a:xfrm>
            <a:off x="4811713" y="2279650"/>
            <a:ext cx="576262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628" name="Oval 422"/>
          <p:cNvSpPr>
            <a:spLocks noChangeArrowheads="1"/>
          </p:cNvSpPr>
          <p:nvPr/>
        </p:nvSpPr>
        <p:spPr bwMode="auto">
          <a:xfrm>
            <a:off x="827088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629" name="Oval 423"/>
          <p:cNvSpPr>
            <a:spLocks noChangeArrowheads="1"/>
          </p:cNvSpPr>
          <p:nvPr/>
        </p:nvSpPr>
        <p:spPr bwMode="auto">
          <a:xfrm>
            <a:off x="3779838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630" name="Oval 424"/>
          <p:cNvSpPr>
            <a:spLocks noChangeArrowheads="1"/>
          </p:cNvSpPr>
          <p:nvPr/>
        </p:nvSpPr>
        <p:spPr bwMode="auto">
          <a:xfrm>
            <a:off x="6804025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631" name="Oval 707"/>
          <p:cNvSpPr>
            <a:spLocks noChangeArrowheads="1"/>
          </p:cNvSpPr>
          <p:nvPr/>
        </p:nvSpPr>
        <p:spPr bwMode="auto">
          <a:xfrm>
            <a:off x="5292725" y="2636838"/>
            <a:ext cx="647700" cy="430212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-323850" y="4221163"/>
            <a:ext cx="9575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Potřeba hnojení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potřeba živin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tvorbu výnosu hlavního a vedlejšího produktu (kg N/t zrna + příslušného množství slámy), po korekcích:</a:t>
            </a:r>
          </a:p>
          <a:p>
            <a:pPr lvl="1">
              <a:spcBef>
                <a:spcPct val="0"/>
              </a:spcBef>
              <a:spcAft>
                <a:spcPts val="400"/>
              </a:spcAft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přívod N z</a:t>
            </a:r>
            <a:r>
              <a:rPr lang="cs-CZ" altLang="cs-CZ" sz="200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jarní </a:t>
            </a:r>
            <a:r>
              <a:rPr lang="cs-CZ" altLang="cs-CZ" sz="2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mineralizace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altLang="cs-CZ" sz="2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kukuřice,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řepy, brambor, slunečnice </a:t>
            </a:r>
            <a:endParaRPr lang="cs-CZ" altLang="cs-CZ" sz="2000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  <a:spcAft>
                <a:spcPts val="400"/>
              </a:spcAft>
              <a:defRPr/>
            </a:pPr>
            <a:r>
              <a:rPr kumimoji="0" lang="cs-CZ" altLang="cs-CZ" sz="2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vliv </a:t>
            </a: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půdně-klimatických podmínek stanoviště (BPEJ, výnosová hladina) </a:t>
            </a:r>
            <a:endParaRPr kumimoji="0" lang="cs-CZ" altLang="cs-CZ" sz="2000" b="0" i="0" u="none" strike="noStrike" kern="1200" cap="none" spc="0" normalizeH="0" baseline="-2500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vliv předplodiny (zlepšující předplodina, N fixující plodina)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organické hnojení v dřívějších letech (např. působení hnoje 2. rokem)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r>
              <a:rPr kumimoji="0" lang="cs-CZ" altLang="cs-CZ" sz="2000" b="0" i="1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</a:t>
            </a:r>
            <a:r>
              <a:rPr kumimoji="0" lang="cs-CZ" altLang="cs-CZ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půdě, obsah N v rostlinách, vývoj porostu, vývoj počasí atd.</a:t>
            </a:r>
          </a:p>
        </p:txBody>
      </p:sp>
    </p:spTree>
    <p:extLst>
      <p:ext uri="{BB962C8B-B14F-4D97-AF65-F5344CB8AC3E}">
        <p14:creationId xmlns:p14="http://schemas.microsoft.com/office/powerpoint/2010/main" val="388783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marL="838200" indent="-838200" eaLnBrk="1" hangingPunct="1"/>
            <a:r>
              <a:rPr lang="cs-CZ" altLang="cs-CZ" sz="3200" smtClean="0"/>
              <a:t>Pšenice ozimá, potravinářská</a:t>
            </a:r>
            <a:endParaRPr lang="cs-CZ" altLang="cs-CZ" sz="2800" smtClean="0">
              <a:solidFill>
                <a:srgbClr val="FC0416"/>
              </a:solidFill>
            </a:endParaRPr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>
            <a:off x="3671888" y="871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04804" name="Group 4"/>
          <p:cNvGraphicFramePr>
            <a:graphicFrameLocks noGrp="1"/>
          </p:cNvGraphicFramePr>
          <p:nvPr/>
        </p:nvGraphicFramePr>
        <p:xfrm>
          <a:off x="34925" y="490538"/>
          <a:ext cx="9074150" cy="3684624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730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</a:rPr>
                        <a:t>25,0 kg N/t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potřeba živin</a:t>
                      </a: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</a:rPr>
                        <a:t>25,0 kg N/t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potřeba 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živin</a:t>
                      </a: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</a:rPr>
                        <a:t>25,0 kg N/t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potřeba živin</a:t>
                      </a: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do 6,0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6,0 - 8,0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nad 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 1,0 t</a:t>
                      </a: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200/8 = </a:t>
                      </a: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25,0</a:t>
                      </a: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6,0 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150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6,0 - 8,0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150 - 200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,0 </a:t>
                      </a: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175</a:t>
                      </a: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7650" name="Oval 114"/>
          <p:cNvSpPr>
            <a:spLocks noChangeArrowheads="1"/>
          </p:cNvSpPr>
          <p:nvPr/>
        </p:nvSpPr>
        <p:spPr bwMode="auto">
          <a:xfrm>
            <a:off x="3659188" y="2278063"/>
            <a:ext cx="576262" cy="3587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651" name="Oval 115"/>
          <p:cNvSpPr>
            <a:spLocks noChangeArrowheads="1"/>
          </p:cNvSpPr>
          <p:nvPr/>
        </p:nvSpPr>
        <p:spPr bwMode="auto">
          <a:xfrm>
            <a:off x="4813300" y="2278063"/>
            <a:ext cx="576263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652" name="Oval 116"/>
          <p:cNvSpPr>
            <a:spLocks noChangeArrowheads="1"/>
          </p:cNvSpPr>
          <p:nvPr/>
        </p:nvSpPr>
        <p:spPr bwMode="auto">
          <a:xfrm>
            <a:off x="5292725" y="2636838"/>
            <a:ext cx="647700" cy="430212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653" name="Oval 117"/>
          <p:cNvSpPr>
            <a:spLocks noChangeArrowheads="1"/>
          </p:cNvSpPr>
          <p:nvPr/>
        </p:nvSpPr>
        <p:spPr bwMode="auto">
          <a:xfrm>
            <a:off x="827088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654" name="Oval 118"/>
          <p:cNvSpPr>
            <a:spLocks noChangeArrowheads="1"/>
          </p:cNvSpPr>
          <p:nvPr/>
        </p:nvSpPr>
        <p:spPr bwMode="auto">
          <a:xfrm>
            <a:off x="3779838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655" name="Oval 119"/>
          <p:cNvSpPr>
            <a:spLocks noChangeArrowheads="1"/>
          </p:cNvSpPr>
          <p:nvPr/>
        </p:nvSpPr>
        <p:spPr bwMode="auto">
          <a:xfrm>
            <a:off x="6804025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7656" name="Zástupný symbol pro obsah 2"/>
          <p:cNvSpPr txBox="1">
            <a:spLocks/>
          </p:cNvSpPr>
          <p:nvPr/>
        </p:nvSpPr>
        <p:spPr bwMode="auto">
          <a:xfrm>
            <a:off x="-323850" y="4221163"/>
            <a:ext cx="9575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Potřeba hnojení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potřeba živin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tvorbu výnosu hlavního a vedlejšího produktu (kg N/t zrna + příslušného množství slámy), po korekcích:</a:t>
            </a:r>
          </a:p>
          <a:p>
            <a:pPr lvl="1">
              <a:spcBef>
                <a:spcPct val="0"/>
              </a:spcBef>
              <a:spcAft>
                <a:spcPts val="400"/>
              </a:spcAft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přívod N z </a:t>
            </a:r>
            <a:r>
              <a:rPr lang="cs-CZ" altLang="cs-CZ" sz="2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jarní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mineralizace </a:t>
            </a:r>
            <a:r>
              <a:rPr lang="cs-CZ" altLang="cs-CZ" sz="2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kukuřice,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řepy, brambor, slunečnice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vliv </a:t>
            </a:r>
            <a:r>
              <a:rPr kumimoji="0" lang="cs-CZ" alt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půdně-klimatických podmínek stanoviště (BPEJ, výnosová hladina)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vliv předplodiny (zlepšující předplodina, N fixující plodina)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organické hnojení v dřívějších letech (např. působení hnoje 2. rokem)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r>
              <a:rPr kumimoji="0" lang="cs-CZ" altLang="cs-CZ" sz="2000" b="0" i="1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</a:t>
            </a:r>
            <a:r>
              <a:rPr kumimoji="0" lang="cs-CZ" altLang="cs-CZ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půdě, obsah N v rostlinách, vývoj porostu, vývoj počasí atd.</a:t>
            </a:r>
          </a:p>
        </p:txBody>
      </p:sp>
    </p:spTree>
    <p:extLst>
      <p:ext uri="{BB962C8B-B14F-4D97-AF65-F5344CB8AC3E}">
        <p14:creationId xmlns:p14="http://schemas.microsoft.com/office/powerpoint/2010/main" val="3017195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marL="838200" indent="-838200" eaLnBrk="1" hangingPunct="1"/>
            <a:r>
              <a:rPr lang="cs-CZ" altLang="cs-CZ" sz="3200" smtClean="0"/>
              <a:t>Pšenice ozimá, potravinářská</a:t>
            </a:r>
            <a:endParaRPr lang="cs-CZ" altLang="cs-CZ" sz="2800" smtClean="0">
              <a:solidFill>
                <a:srgbClr val="FC0416"/>
              </a:solidFill>
            </a:endParaRPr>
          </a:p>
        </p:txBody>
      </p:sp>
      <p:sp>
        <p:nvSpPr>
          <p:cNvPr id="68611" name="Line 3"/>
          <p:cNvSpPr>
            <a:spLocks noChangeShapeType="1"/>
          </p:cNvSpPr>
          <p:nvPr/>
        </p:nvSpPr>
        <p:spPr bwMode="auto">
          <a:xfrm>
            <a:off x="3671888" y="871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0468" name="Group 4"/>
          <p:cNvGraphicFramePr>
            <a:graphicFrameLocks noGrp="1"/>
          </p:cNvGraphicFramePr>
          <p:nvPr/>
        </p:nvGraphicFramePr>
        <p:xfrm>
          <a:off x="34925" y="490538"/>
          <a:ext cx="9074150" cy="3684624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730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25,0 kg N/t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korekce 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+20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25,0 kg N/t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korekce 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25,0 kg N/t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korekce 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-30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do  6,0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6,0 - 8,0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nad 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6,0</a:t>
                      </a: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6 </a:t>
                      </a: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25</a:t>
                      </a: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+ 20</a:t>
                      </a: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,0</a:t>
                      </a: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6,0 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150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8674" name="Oval 117"/>
          <p:cNvSpPr>
            <a:spLocks noChangeArrowheads="1"/>
          </p:cNvSpPr>
          <p:nvPr/>
        </p:nvSpPr>
        <p:spPr bwMode="auto">
          <a:xfrm>
            <a:off x="827088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75" name="Oval 118"/>
          <p:cNvSpPr>
            <a:spLocks noChangeArrowheads="1"/>
          </p:cNvSpPr>
          <p:nvPr/>
        </p:nvSpPr>
        <p:spPr bwMode="auto">
          <a:xfrm>
            <a:off x="3779838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76" name="Oval 119"/>
          <p:cNvSpPr>
            <a:spLocks noChangeArrowheads="1"/>
          </p:cNvSpPr>
          <p:nvPr/>
        </p:nvSpPr>
        <p:spPr bwMode="auto">
          <a:xfrm>
            <a:off x="6804025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77" name="Zástupný symbol pro obsah 2"/>
          <p:cNvSpPr txBox="1">
            <a:spLocks/>
          </p:cNvSpPr>
          <p:nvPr/>
        </p:nvSpPr>
        <p:spPr bwMode="auto">
          <a:xfrm>
            <a:off x="-323850" y="4221163"/>
            <a:ext cx="9575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Potřeba hnojení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potřeba živin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tvorbu výnosu hlavního a vedlejšího produktu (kg N/t zrna + příslušného množství slámy), po korekcích:</a:t>
            </a:r>
          </a:p>
          <a:p>
            <a:pPr lvl="1">
              <a:spcBef>
                <a:spcPct val="0"/>
              </a:spcBef>
              <a:spcAft>
                <a:spcPts val="400"/>
              </a:spcAft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přívod N z </a:t>
            </a:r>
            <a:r>
              <a:rPr lang="cs-CZ" altLang="cs-CZ" sz="2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jarní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mineralizace </a:t>
            </a:r>
            <a:r>
              <a:rPr lang="cs-CZ" altLang="cs-CZ" sz="2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kukuřice,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řepy, brambor, slunečnice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vliv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půdně-klimatických podmínek stanoviště (BPEJ, výnosová hladina)</a:t>
            </a:r>
            <a:endParaRPr kumimoji="0" lang="cs-CZ" altLang="cs-CZ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vliv předplodiny (zlepšující předplodina, N fixující plodina)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organické hnojení v dřívějších letech (např. působení hnoje 2. rokem)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r>
              <a:rPr kumimoji="0" lang="cs-CZ" altLang="cs-CZ" sz="2000" b="0" i="1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</a:t>
            </a:r>
            <a:r>
              <a:rPr kumimoji="0" lang="cs-CZ" altLang="cs-CZ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půdě, obsah N v rostlinách, vývoj porostu, vývoj počasí atd.</a:t>
            </a:r>
          </a:p>
        </p:txBody>
      </p:sp>
      <p:sp>
        <p:nvSpPr>
          <p:cNvPr id="68678" name="Oval 114"/>
          <p:cNvSpPr>
            <a:spLocks noChangeArrowheads="1"/>
          </p:cNvSpPr>
          <p:nvPr/>
        </p:nvSpPr>
        <p:spPr bwMode="auto">
          <a:xfrm>
            <a:off x="538163" y="1917700"/>
            <a:ext cx="577850" cy="3587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79" name="Oval 115"/>
          <p:cNvSpPr>
            <a:spLocks noChangeArrowheads="1"/>
          </p:cNvSpPr>
          <p:nvPr/>
        </p:nvSpPr>
        <p:spPr bwMode="auto">
          <a:xfrm>
            <a:off x="1835150" y="1917700"/>
            <a:ext cx="576263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80" name="Oval 114"/>
          <p:cNvSpPr>
            <a:spLocks noChangeArrowheads="1"/>
          </p:cNvSpPr>
          <p:nvPr/>
        </p:nvSpPr>
        <p:spPr bwMode="auto">
          <a:xfrm>
            <a:off x="3125788" y="3068638"/>
            <a:ext cx="576262" cy="3587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681" name="Oval 115"/>
          <p:cNvSpPr>
            <a:spLocks noChangeArrowheads="1"/>
          </p:cNvSpPr>
          <p:nvPr/>
        </p:nvSpPr>
        <p:spPr bwMode="auto">
          <a:xfrm>
            <a:off x="4500563" y="3068638"/>
            <a:ext cx="576262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859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76250"/>
          </a:xfrm>
        </p:spPr>
        <p:txBody>
          <a:bodyPr/>
          <a:lstStyle/>
          <a:p>
            <a:pPr marL="838200" indent="-838200" eaLnBrk="1" hangingPunct="1"/>
            <a:r>
              <a:rPr lang="cs-CZ" altLang="cs-CZ" sz="3200" smtClean="0"/>
              <a:t>Pšenice ozimá, potravinářská</a:t>
            </a:r>
            <a:endParaRPr lang="cs-CZ" altLang="cs-CZ" sz="2800" smtClean="0">
              <a:solidFill>
                <a:srgbClr val="FC0416"/>
              </a:solidFill>
            </a:endParaRPr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>
            <a:off x="3671888" y="8715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1492" name="Group 4"/>
          <p:cNvGraphicFramePr>
            <a:graphicFrameLocks noGrp="1"/>
          </p:cNvGraphicFramePr>
          <p:nvPr/>
        </p:nvGraphicFramePr>
        <p:xfrm>
          <a:off x="34925" y="490538"/>
          <a:ext cx="9074150" cy="3684624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47307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1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25,0 kg N/t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korekce 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+20</a:t>
                      </a:r>
                      <a:endParaRPr kumimoji="0" lang="cs-CZ" alt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2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25,0 kg N/t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C0416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korekce 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VH 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Calibri" pitchFamily="34" charset="0"/>
                        </a:rPr>
                        <a:t>3</a:t>
                      </a: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 (+ 30% 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itchFamily="34" charset="0"/>
                        </a:rPr>
                        <a:t>25,0 kg N/t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korekce 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-30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kg N/ha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Calibri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do 6,0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6,0 - 8,0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nad 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8,0 x 1,3</a:t>
                      </a: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10,4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= </a:t>
                      </a: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</a:t>
                      </a: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x 25 </a:t>
                      </a: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- 30</a:t>
                      </a: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8,0 - 10,4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170 - 230</a:t>
                      </a: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67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,0 </a:t>
                      </a: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</a:t>
                      </a:r>
                      <a:endParaRPr kumimoji="0" lang="cs-CZ" altLang="cs-CZ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72000" marR="72000" marT="35979" marB="3597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9698" name="Oval 117"/>
          <p:cNvSpPr>
            <a:spLocks noChangeArrowheads="1"/>
          </p:cNvSpPr>
          <p:nvPr/>
        </p:nvSpPr>
        <p:spPr bwMode="auto">
          <a:xfrm>
            <a:off x="827088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699" name="Oval 118"/>
          <p:cNvSpPr>
            <a:spLocks noChangeArrowheads="1"/>
          </p:cNvSpPr>
          <p:nvPr/>
        </p:nvSpPr>
        <p:spPr bwMode="auto">
          <a:xfrm>
            <a:off x="3779838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700" name="Oval 119"/>
          <p:cNvSpPr>
            <a:spLocks noChangeArrowheads="1"/>
          </p:cNvSpPr>
          <p:nvPr/>
        </p:nvSpPr>
        <p:spPr bwMode="auto">
          <a:xfrm>
            <a:off x="6804025" y="765175"/>
            <a:ext cx="647700" cy="430213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701" name="Oval 121"/>
          <p:cNvSpPr>
            <a:spLocks noChangeArrowheads="1"/>
          </p:cNvSpPr>
          <p:nvPr/>
        </p:nvSpPr>
        <p:spPr bwMode="auto">
          <a:xfrm>
            <a:off x="7596188" y="476250"/>
            <a:ext cx="647700" cy="430213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702" name="Zástupný symbol pro obsah 2"/>
          <p:cNvSpPr txBox="1">
            <a:spLocks/>
          </p:cNvSpPr>
          <p:nvPr/>
        </p:nvSpPr>
        <p:spPr bwMode="auto">
          <a:xfrm>
            <a:off x="-323850" y="4221163"/>
            <a:ext cx="9575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Potřeba hnojení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potřeba živin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 tvorbu výnosu hlavního a vedlejšího produktu (kg N/t zrna + příslušného množství slámy), po korekcích:</a:t>
            </a:r>
          </a:p>
          <a:p>
            <a:pPr lvl="1">
              <a:spcBef>
                <a:spcPct val="0"/>
              </a:spcBef>
              <a:spcAft>
                <a:spcPts val="400"/>
              </a:spcAft>
              <a:defRPr/>
            </a:pPr>
            <a:r>
              <a:rPr kumimoji="0" lang="cs-CZ" altLang="cs-CZ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přívod N z </a:t>
            </a:r>
            <a:r>
              <a:rPr lang="cs-CZ" altLang="cs-CZ" sz="2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jarní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mineralizace </a:t>
            </a:r>
            <a:r>
              <a:rPr lang="cs-CZ" altLang="cs-CZ" sz="2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kukuřice, 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řepy, brambor, slunečnice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vliv </a:t>
            </a:r>
            <a:r>
              <a:rPr kumimoji="0" lang="cs-CZ" alt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půdně-klimatických podmínek stanoviště (BPEJ, výnosová hladina)</a:t>
            </a:r>
            <a:endParaRPr kumimoji="0" lang="cs-CZ" altLang="cs-CZ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vliv předplodiny (zlepšující předplodina, N fixující plodina)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organické hnojení v dřívějších letech (např. působení hnoje 2. rokem)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cs-CZ" altLang="cs-CZ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</a:t>
            </a:r>
            <a:r>
              <a:rPr kumimoji="0" lang="cs-CZ" altLang="cs-CZ" sz="2000" b="0" i="1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</a:t>
            </a:r>
            <a:r>
              <a:rPr kumimoji="0" lang="cs-CZ" altLang="cs-CZ" sz="2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cs-CZ" alt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půdě, obsah N v rostlinách, vývoj porostu, vývoj počasí atd.</a:t>
            </a:r>
          </a:p>
        </p:txBody>
      </p:sp>
      <p:sp>
        <p:nvSpPr>
          <p:cNvPr id="69703" name="Oval 115"/>
          <p:cNvSpPr>
            <a:spLocks noChangeArrowheads="1"/>
          </p:cNvSpPr>
          <p:nvPr/>
        </p:nvSpPr>
        <p:spPr bwMode="auto">
          <a:xfrm>
            <a:off x="7885113" y="2671763"/>
            <a:ext cx="576262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704" name="Oval 114"/>
          <p:cNvSpPr>
            <a:spLocks noChangeArrowheads="1"/>
          </p:cNvSpPr>
          <p:nvPr/>
        </p:nvSpPr>
        <p:spPr bwMode="auto">
          <a:xfrm>
            <a:off x="6604000" y="2665413"/>
            <a:ext cx="631825" cy="3587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705" name="Oval 114"/>
          <p:cNvSpPr>
            <a:spLocks noChangeArrowheads="1"/>
          </p:cNvSpPr>
          <p:nvPr/>
        </p:nvSpPr>
        <p:spPr bwMode="auto">
          <a:xfrm>
            <a:off x="5940425" y="3427413"/>
            <a:ext cx="503238" cy="3587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706" name="Oval 114"/>
          <p:cNvSpPr>
            <a:spLocks noChangeArrowheads="1"/>
          </p:cNvSpPr>
          <p:nvPr/>
        </p:nvSpPr>
        <p:spPr bwMode="auto">
          <a:xfrm>
            <a:off x="3727450" y="1916113"/>
            <a:ext cx="503238" cy="35877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707" name="Oval 115"/>
          <p:cNvSpPr>
            <a:spLocks noChangeArrowheads="1"/>
          </p:cNvSpPr>
          <p:nvPr/>
        </p:nvSpPr>
        <p:spPr bwMode="auto">
          <a:xfrm>
            <a:off x="7596188" y="3427413"/>
            <a:ext cx="496887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9708" name="Oval 115"/>
          <p:cNvSpPr>
            <a:spLocks noChangeArrowheads="1"/>
          </p:cNvSpPr>
          <p:nvPr/>
        </p:nvSpPr>
        <p:spPr bwMode="auto">
          <a:xfrm>
            <a:off x="4787900" y="1916113"/>
            <a:ext cx="576263" cy="3587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115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975299"/>
              </p:ext>
            </p:extLst>
          </p:nvPr>
        </p:nvGraphicFramePr>
        <p:xfrm>
          <a:off x="179515" y="460904"/>
          <a:ext cx="8856981" cy="6355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0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0699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Plodina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Výnosové hladiny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9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3</a:t>
                      </a:r>
                      <a:endParaRPr lang="cs-CZ" sz="14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9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t/ha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kg N/ha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t/ha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kg N/ha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t/ha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kg N/ha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Pšenice ozimá potravinářská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6,0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170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8,0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200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10,4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230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Pšenice ozimá krmná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6,0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150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8,0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180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</a:rPr>
                        <a:t>10,4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200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Pšenice jarní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4,0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110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6,0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130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</a:rPr>
                        <a:t>7,8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145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Žito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4,5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115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6,5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135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8,5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</a:rPr>
                        <a:t>145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Ječmen ozimý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5,5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135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7,5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160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</a:rPr>
                        <a:t>9,8</a:t>
                      </a: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</a:rPr>
                        <a:t>175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Ječmen jarní sladovnický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4,5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100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6,8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125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8,8</a:t>
                      </a:r>
                      <a:endParaRPr lang="cs-CZ" sz="1400" b="0" dirty="0" smtClean="0">
                        <a:effectLst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</a:rPr>
                        <a:t>135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Ječmen jarní krmný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4,5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115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7,0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145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9,1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</a:rPr>
                        <a:t>160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Oves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3,5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110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5,0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125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</a:rPr>
                        <a:t>6,5</a:t>
                      </a: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</a:rPr>
                        <a:t>140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Tritikale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4,5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125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6,5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150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8,5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</a:rPr>
                        <a:t>165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Kukuřice na zrno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8,0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190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10,5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220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13,7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240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Kukuřice na siláž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40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190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50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220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65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240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Brambory rané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20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100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30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130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40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160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Brambory sadbové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20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100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30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125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</a:rPr>
                        <a:t>40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150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Brambory ostatní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30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140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40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170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52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190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Cukrovka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65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170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80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190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105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210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  <a:latin typeface="Calibri"/>
                          <a:cs typeface="Times New Roman"/>
                        </a:rPr>
                        <a:t>Krmná řepa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35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100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50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130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65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150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smtClean="0">
                          <a:effectLst/>
                        </a:rPr>
                        <a:t>Řepka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3,0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200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4,0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220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5,2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230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Slunečnice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2,5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100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3,5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110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4,5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130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Mák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0,8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100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1,2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120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1,6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140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Hořčice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1,0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80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1,3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85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1,7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Calibri"/>
                          <a:cs typeface="Times New Roman"/>
                        </a:rPr>
                        <a:t>90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Len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1,5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>
                          <a:effectLst/>
                        </a:rPr>
                        <a:t>80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2,0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  <a:latin typeface="Calibri"/>
                          <a:cs typeface="Times New Roman"/>
                        </a:rPr>
                        <a:t>85</a:t>
                      </a:r>
                      <a:endParaRPr lang="cs-CZ" sz="14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mtClean="0">
                          <a:effectLst/>
                        </a:rPr>
                        <a:t>2,6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effectLst/>
                          <a:latin typeface="Calibri"/>
                          <a:cs typeface="Times New Roman"/>
                        </a:rPr>
                        <a:t>90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7894" marR="7894" marT="7894" marB="7894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9162" y="91572"/>
            <a:ext cx="88273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 </a:t>
            </a:r>
            <a:r>
              <a:rPr kumimoji="0" lang="cs-CZ" alt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+mn-cs"/>
              </a:rPr>
              <a:t>“Referenční“ výnosy plodin pro dané limity přívodu dusíku</a:t>
            </a:r>
            <a:endParaRPr kumimoji="0" lang="cs-CZ" altLang="cs-CZ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65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endParaRPr lang="cs-CZ" altLang="cs-CZ" sz="3200" b="1" smtClean="0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-323850" y="1557338"/>
            <a:ext cx="9471025" cy="5300662"/>
          </a:xfrm>
        </p:spPr>
        <p:txBody>
          <a:bodyPr/>
          <a:lstStyle/>
          <a:p>
            <a:pPr lvl="1"/>
            <a:r>
              <a:rPr lang="cs-CZ" altLang="cs-CZ" sz="2400" b="1" dirty="0" smtClean="0"/>
              <a:t>Omezení hnojení na podzim: </a:t>
            </a:r>
          </a:p>
          <a:p>
            <a:pPr lvl="2"/>
            <a:r>
              <a:rPr lang="cs-CZ" altLang="cs-CZ" sz="2000" dirty="0" smtClean="0"/>
              <a:t>po hnojení ke slámě je možné využít ještě 30 kg N/ha k řepce</a:t>
            </a:r>
          </a:p>
          <a:p>
            <a:pPr lvl="2"/>
            <a:r>
              <a:rPr lang="cs-CZ" altLang="cs-CZ" sz="2000" dirty="0" smtClean="0"/>
              <a:t>za hnojení k meziplodině nelze považovat hnojení v době kratší než </a:t>
            </a:r>
            <a:br>
              <a:rPr lang="cs-CZ" altLang="cs-CZ" sz="2000" dirty="0" smtClean="0"/>
            </a:br>
            <a:r>
              <a:rPr lang="cs-CZ" altLang="cs-CZ" sz="2000" dirty="0" smtClean="0"/>
              <a:t>2 týdny před sklizní meziplodiny nebo zapravením na zelené hnojení </a:t>
            </a:r>
          </a:p>
          <a:p>
            <a:pPr lvl="2"/>
            <a:r>
              <a:rPr lang="cs-CZ" altLang="cs-CZ" sz="2000" dirty="0" smtClean="0"/>
              <a:t>zvýšení dávky minerálního hnojení po obilnině v aplikačním pásmu </a:t>
            </a:r>
            <a:r>
              <a:rPr lang="cs-CZ" altLang="cs-CZ" sz="2000" dirty="0" err="1" smtClean="0"/>
              <a:t>III.b</a:t>
            </a:r>
            <a:r>
              <a:rPr lang="cs-CZ" altLang="cs-CZ" sz="2000" dirty="0" smtClean="0"/>
              <a:t> </a:t>
            </a:r>
            <a:br>
              <a:rPr lang="cs-CZ" altLang="cs-CZ" sz="2000" dirty="0" smtClean="0"/>
            </a:br>
            <a:r>
              <a:rPr lang="cs-CZ" altLang="cs-CZ" sz="2000" dirty="0" smtClean="0"/>
              <a:t>ze 20 na 40 kg N/ha</a:t>
            </a:r>
          </a:p>
          <a:p>
            <a:pPr lvl="2"/>
            <a:r>
              <a:rPr lang="cs-CZ" altLang="cs-CZ" sz="2000" dirty="0" smtClean="0"/>
              <a:t>hnojení kejdou a </a:t>
            </a:r>
            <a:r>
              <a:rPr lang="cs-CZ" altLang="cs-CZ" sz="2000" dirty="0" err="1" smtClean="0"/>
              <a:t>digestátem</a:t>
            </a:r>
            <a:r>
              <a:rPr lang="cs-CZ" altLang="cs-CZ" sz="2000" dirty="0" smtClean="0"/>
              <a:t> pod jarní plodiny (bez slámy a meziplodiny)</a:t>
            </a:r>
          </a:p>
          <a:p>
            <a:pPr lvl="3"/>
            <a:r>
              <a:rPr lang="cs-CZ" altLang="cs-CZ" sz="1800" dirty="0" smtClean="0"/>
              <a:t>až od 01.10.</a:t>
            </a:r>
          </a:p>
          <a:p>
            <a:pPr lvl="3"/>
            <a:r>
              <a:rPr lang="cs-CZ" altLang="cs-CZ" sz="1800" dirty="0" smtClean="0"/>
              <a:t>v I. a II. aplikačním pásmu lze bez inhibitoru nitrifikace </a:t>
            </a:r>
          </a:p>
          <a:p>
            <a:pPr lvl="3"/>
            <a:r>
              <a:rPr lang="cs-CZ" altLang="cs-CZ" sz="1800" dirty="0" smtClean="0"/>
              <a:t>ve III. aplikačním pásmu pouze s inhibitorem nitrifikace (potřeba důkladného promíchání – s využitím dávkovacího zařízení pro řízenou homogenizaci) nebo posledních 14 dní před začátkem zákazu </a:t>
            </a:r>
            <a:r>
              <a:rPr lang="cs-CZ" altLang="cs-CZ" sz="1800" dirty="0"/>
              <a:t>hnojení </a:t>
            </a:r>
            <a:r>
              <a:rPr lang="cs-CZ" altLang="cs-CZ" sz="1800" dirty="0" smtClean="0"/>
              <a:t>už bez </a:t>
            </a:r>
            <a:r>
              <a:rPr lang="cs-CZ" altLang="cs-CZ" sz="1800" dirty="0"/>
              <a:t>inhibitoru </a:t>
            </a:r>
            <a:r>
              <a:rPr lang="cs-CZ" altLang="cs-CZ" sz="1800" dirty="0" smtClean="0"/>
              <a:t>nitrifikace (chladnější období, snížená nitrifikace)  </a:t>
            </a:r>
          </a:p>
          <a:p>
            <a:pPr lvl="2"/>
            <a:r>
              <a:rPr lang="cs-CZ" altLang="cs-CZ" sz="2000" dirty="0" smtClean="0"/>
              <a:t>hnojení na podporu rozkladu slámy – jen při ponechání veškeré slámy </a:t>
            </a: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endParaRPr lang="cs-CZ" altLang="cs-CZ" sz="2400" b="1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504" y="188913"/>
            <a:ext cx="8928992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 smtClean="0">
                <a:solidFill>
                  <a:srgbClr val="FF0000"/>
                </a:solidFill>
              </a:rPr>
              <a:t>Návrh 5. akčního programu nitrátové směrnice </a:t>
            </a:r>
            <a:br>
              <a:rPr lang="cs-CZ" altLang="cs-CZ" sz="3200" b="1" dirty="0" smtClean="0">
                <a:solidFill>
                  <a:srgbClr val="FF0000"/>
                </a:solidFill>
              </a:rPr>
            </a:br>
            <a:r>
              <a:rPr lang="cs-CZ" altLang="cs-CZ" sz="3200" b="1" dirty="0" smtClean="0">
                <a:solidFill>
                  <a:srgbClr val="FF0000"/>
                </a:solidFill>
              </a:rPr>
              <a:t>na období 2020</a:t>
            </a:r>
            <a:r>
              <a:rPr lang="cs-CZ" sz="3200" b="1" dirty="0" smtClean="0">
                <a:solidFill>
                  <a:srgbClr val="FF0000"/>
                </a:solidFill>
              </a:rPr>
              <a:t>–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2024 </a:t>
            </a:r>
            <a:r>
              <a:rPr lang="cs-CZ" altLang="cs-CZ" sz="3200" i="1" dirty="0" smtClean="0">
                <a:solidFill>
                  <a:srgbClr val="FF0000"/>
                </a:solidFill>
              </a:rPr>
              <a:t>(od 01.07.2020)</a:t>
            </a:r>
            <a:endParaRPr lang="cs-CZ" altLang="cs-CZ" sz="3200" i="1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14522"/>
              </p:ext>
            </p:extLst>
          </p:nvPr>
        </p:nvGraphicFramePr>
        <p:xfrm>
          <a:off x="179508" y="476674"/>
          <a:ext cx="8856988" cy="4104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77947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Způsob hnojení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I. aplikační pásmo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II. aplikační pásmo</a:t>
                      </a:r>
                      <a:endParaRPr lang="cs-CZ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III. aplikační pásmo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352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a) půdy se středním rizikem infiltrace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b) půdy s vysokým rizikem infiltrace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822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B*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A*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B*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A*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B*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A*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B*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345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 dirty="0">
                          <a:effectLst/>
                        </a:rPr>
                        <a:t>1. K ozimé plodině </a:t>
                      </a:r>
                      <a:r>
                        <a:rPr lang="cs-CZ" sz="1600" b="0" dirty="0" smtClean="0">
                          <a:effectLst/>
                        </a:rPr>
                        <a:t>po </a:t>
                      </a:r>
                      <a:r>
                        <a:rPr lang="cs-CZ" sz="1600" b="0" dirty="0">
                          <a:effectLst/>
                        </a:rPr>
                        <a:t>obilnině</a:t>
                      </a:r>
                      <a:endParaRPr lang="cs-CZ" sz="16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120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strike="sngStrike" dirty="0" smtClean="0">
                          <a:effectLst/>
                        </a:rPr>
                        <a:t>20 </a:t>
                      </a:r>
                      <a:r>
                        <a:rPr lang="cs-CZ" sz="1800" b="1" dirty="0" smtClean="0">
                          <a:effectLst/>
                        </a:rPr>
                        <a:t>40</a:t>
                      </a:r>
                      <a:endParaRPr lang="cs-CZ" sz="18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161290" indent="-1612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0">
                          <a:effectLst/>
                        </a:rPr>
                        <a:t>2. K ozimé plodině následující po jiné předplodině než je obilnina</a:t>
                      </a:r>
                      <a:endParaRPr lang="cs-CZ" sz="16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15**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15**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29870">
                <a:tc>
                  <a:txBody>
                    <a:bodyPr/>
                    <a:lstStyle/>
                    <a:p>
                      <a:pPr marL="161290" marR="0" indent="-16129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>
                          <a:effectLst/>
                        </a:rPr>
                        <a:t>3. K meziplodinám, s výjimkou čistých porostů jetelovin a luskovin nebo k podpoře rozkladu </a:t>
                      </a:r>
                      <a:r>
                        <a:rPr lang="cs-CZ" sz="1600" b="0" smtClean="0">
                          <a:effectLst/>
                        </a:rPr>
                        <a:t>slámy***, </a:t>
                      </a:r>
                      <a:r>
                        <a:rPr lang="cs-CZ" sz="1600" b="0">
                          <a:effectLst/>
                        </a:rPr>
                        <a:t>s výjimkou slámy luskovin, olejnin a jetelovin pěstovaných na </a:t>
                      </a:r>
                      <a:r>
                        <a:rPr lang="cs-CZ" sz="1600" b="0" smtClean="0">
                          <a:effectLst/>
                        </a:rPr>
                        <a:t>semeno</a:t>
                      </a:r>
                      <a:endParaRPr lang="cs-CZ" sz="1600" b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effectLst/>
                        </a:rPr>
                        <a:t>4. Pro následné jarní </a:t>
                      </a:r>
                      <a:r>
                        <a:rPr lang="cs-CZ" sz="1600" b="0" dirty="0" smtClean="0">
                          <a:effectLst/>
                        </a:rPr>
                        <a:t>plodiny (až od 01.10.) ****</a:t>
                      </a:r>
                      <a:endParaRPr lang="cs-CZ" sz="16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</a:t>
                      </a:r>
                      <a:endParaRPr lang="cs-CZ" sz="18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0</a:t>
                      </a:r>
                      <a:endParaRPr lang="cs-CZ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3" marR="6203" marT="6203" marB="6203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40339"/>
              </p:ext>
            </p:extLst>
          </p:nvPr>
        </p:nvGraphicFramePr>
        <p:xfrm>
          <a:off x="179512" y="4725996"/>
          <a:ext cx="8964488" cy="247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3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40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**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v případě hnojení pro cibuli ozimou a česnek ozimý je maximální dávka 40 kg N/ha.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34528"/>
              </p:ext>
            </p:extLst>
          </p:nvPr>
        </p:nvGraphicFramePr>
        <p:xfrm>
          <a:off x="179512" y="4996295"/>
          <a:ext cx="8928992" cy="703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46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***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použití minerálních dusíkatých hnojiv </a:t>
                      </a:r>
                      <a:r>
                        <a:rPr lang="cs-CZ" sz="1400" b="1" dirty="0">
                          <a:effectLst/>
                        </a:rPr>
                        <a:t>k podpoře rozkladu slámy </a:t>
                      </a:r>
                      <a:r>
                        <a:rPr lang="cs-CZ" sz="1400" b="0" dirty="0">
                          <a:effectLst/>
                        </a:rPr>
                        <a:t>je možné pouze v případě, že bude následovat ozimá plodina nebo </a:t>
                      </a:r>
                      <a:r>
                        <a:rPr lang="cs-CZ" sz="1400" b="0" strike="sngStrike" dirty="0">
                          <a:effectLst/>
                        </a:rPr>
                        <a:t>bude </a:t>
                      </a:r>
                      <a:r>
                        <a:rPr lang="cs-CZ" sz="1400" b="0" dirty="0">
                          <a:effectLst/>
                        </a:rPr>
                        <a:t>meziplodina </a:t>
                      </a:r>
                      <a:r>
                        <a:rPr lang="cs-CZ" sz="1400" b="0" strike="sngStrike" dirty="0">
                          <a:effectLst/>
                        </a:rPr>
                        <a:t>ponechána</a:t>
                      </a:r>
                      <a:r>
                        <a:rPr lang="cs-CZ" sz="1400" b="0" dirty="0">
                          <a:effectLst/>
                        </a:rPr>
                        <a:t> </a:t>
                      </a:r>
                      <a:r>
                        <a:rPr lang="cs-CZ" sz="1400" b="1" dirty="0" smtClean="0">
                          <a:effectLst/>
                        </a:rPr>
                        <a:t>ponechaná </a:t>
                      </a:r>
                      <a:r>
                        <a:rPr lang="cs-CZ" sz="1400" b="0" dirty="0" smtClean="0">
                          <a:effectLst/>
                        </a:rPr>
                        <a:t>na </a:t>
                      </a:r>
                      <a:r>
                        <a:rPr lang="cs-CZ" sz="1400" b="0" dirty="0">
                          <a:effectLst/>
                        </a:rPr>
                        <a:t>zemědělském pozemku minimálně do </a:t>
                      </a:r>
                      <a:r>
                        <a:rPr lang="cs-CZ" sz="1400" b="0" strike="sngStrike" dirty="0">
                          <a:effectLst/>
                        </a:rPr>
                        <a:t>15. </a:t>
                      </a:r>
                      <a:r>
                        <a:rPr lang="cs-CZ" sz="1400" b="0" strike="sngStrike" dirty="0" smtClean="0">
                          <a:effectLst/>
                        </a:rPr>
                        <a:t>února </a:t>
                      </a:r>
                      <a:r>
                        <a:rPr lang="cs-CZ" sz="1400" b="1" dirty="0" smtClean="0">
                          <a:effectLst/>
                        </a:rPr>
                        <a:t>31</a:t>
                      </a:r>
                      <a:r>
                        <a:rPr lang="cs-CZ" sz="1400" b="1" dirty="0">
                          <a:effectLst/>
                        </a:rPr>
                        <a:t>. ledna </a:t>
                      </a:r>
                      <a:r>
                        <a:rPr lang="cs-CZ" sz="1400" b="0" dirty="0">
                          <a:effectLst/>
                        </a:rPr>
                        <a:t>následujícího kalendářního roku.</a:t>
                      </a:r>
                      <a:endParaRPr lang="cs-CZ" sz="1400" b="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588044"/>
              </p:ext>
            </p:extLst>
          </p:nvPr>
        </p:nvGraphicFramePr>
        <p:xfrm>
          <a:off x="179512" y="5733256"/>
          <a:ext cx="8928992" cy="952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69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26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****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strike="sngStrike" dirty="0">
                          <a:effectLst/>
                        </a:rPr>
                        <a:t>použití hnojiv s rychle uvolnitelným dusíkem je možné až v období od 1. října do začátku období zákazu hnojení podle tabulky č. 1 této přílohy</a:t>
                      </a:r>
                      <a:r>
                        <a:rPr lang="cs-CZ" sz="1400" dirty="0">
                          <a:effectLst/>
                        </a:rPr>
                        <a:t>, </a:t>
                      </a:r>
                      <a:r>
                        <a:rPr lang="cs-CZ" sz="1400" dirty="0" smtClean="0">
                          <a:effectLst/>
                        </a:rPr>
                        <a:t>hnojení ve </a:t>
                      </a:r>
                      <a:r>
                        <a:rPr lang="cs-CZ" sz="1400" dirty="0">
                          <a:effectLst/>
                        </a:rPr>
                        <a:t>III. aplikačním pásmu </a:t>
                      </a:r>
                      <a:r>
                        <a:rPr lang="cs-CZ" sz="1400" dirty="0" smtClean="0">
                          <a:effectLst/>
                        </a:rPr>
                        <a:t>v období do 31. října pro klimatické regiony 0–7 nebo do 20. října pro klimatické regiony 8–9 je možné pouze s inhibitorem nitrifikace, a to při použití dávkovacího zařízení pro řízenou homogenizaci a v dávce uvedené v příbalovém letáku nebo na schválené etiketě.</a:t>
                      </a:r>
                      <a:endParaRPr lang="cs-CZ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0536" y="66532"/>
            <a:ext cx="88509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Maximální celková dávka dusíku v období po sklizni hlavních plodin</a:t>
            </a:r>
            <a:endParaRPr kumimoji="0" lang="cs-CZ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/>
              <a:t>Navržené úpravy v zákoně č. 156/1998 Sb.:</a:t>
            </a:r>
            <a:endParaRPr lang="cs-CZ" sz="2800" dirty="0"/>
          </a:p>
          <a:p>
            <a:pPr lvl="1">
              <a:spcBef>
                <a:spcPts val="0"/>
              </a:spcBef>
            </a:pPr>
            <a:r>
              <a:rPr lang="cs-CZ" sz="1800" dirty="0" smtClean="0"/>
              <a:t>terminologie (místo „pomocných </a:t>
            </a:r>
            <a:r>
              <a:rPr lang="cs-CZ" sz="1800" dirty="0"/>
              <a:t>rostlinných </a:t>
            </a:r>
            <a:r>
              <a:rPr lang="cs-CZ" sz="1800" dirty="0" smtClean="0"/>
              <a:t>přípravků“ - „rostlinné </a:t>
            </a:r>
            <a:r>
              <a:rPr lang="cs-CZ" sz="1800" dirty="0" err="1" smtClean="0"/>
              <a:t>biostimulanty</a:t>
            </a:r>
            <a:r>
              <a:rPr lang="cs-CZ" sz="1800" dirty="0" smtClean="0"/>
              <a:t>“) 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doplnění možnosti používat i jiné technologické vody, než ze zemědělské prvovýroby (např. z potravinářského provozu, ale s přidáním pouze vody a po uvedení do oběhu na „ohlášení“)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povinnosti pro skladování </a:t>
            </a:r>
            <a:r>
              <a:rPr lang="cs-CZ" sz="1800" dirty="0" err="1" smtClean="0"/>
              <a:t>digestátu</a:t>
            </a:r>
            <a:r>
              <a:rPr lang="cs-CZ" sz="1800" dirty="0" smtClean="0"/>
              <a:t> stejné jako u kejdy (u organických hnojiv vyrobených pro vlastní potřebu už nebude platit nutnost odděleného skladování a označování skladů ani zákaz mísení hnojiv s jinými látkami)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možnost ukládání organických hnojiv na </a:t>
            </a:r>
            <a:r>
              <a:rPr lang="cs-CZ" sz="1800" dirty="0" err="1"/>
              <a:t>z.p</a:t>
            </a:r>
            <a:r>
              <a:rPr lang="cs-CZ" sz="1800" dirty="0" smtClean="0"/>
              <a:t>. – </a:t>
            </a:r>
            <a:r>
              <a:rPr lang="cs-CZ" sz="1800" dirty="0"/>
              <a:t>nejen kompost, ale i </a:t>
            </a:r>
            <a:r>
              <a:rPr lang="cs-CZ" sz="1800" dirty="0" smtClean="0"/>
              <a:t>separát </a:t>
            </a:r>
            <a:r>
              <a:rPr lang="cs-CZ" sz="1800" dirty="0" err="1" smtClean="0"/>
              <a:t>digestátu</a:t>
            </a:r>
            <a:endParaRPr lang="cs-CZ" sz="1800" dirty="0"/>
          </a:p>
          <a:p>
            <a:pPr lvl="1">
              <a:spcBef>
                <a:spcPts val="0"/>
              </a:spcBef>
            </a:pPr>
            <a:r>
              <a:rPr lang="cs-CZ" sz="1800" dirty="0"/>
              <a:t>zavedení možnosti opakovaného uložení tuhých statkových a organických hnojiv </a:t>
            </a:r>
            <a:r>
              <a:rPr lang="cs-CZ" sz="1800" dirty="0" smtClean="0"/>
              <a:t>(jen kompost a separát </a:t>
            </a:r>
            <a:r>
              <a:rPr lang="cs-CZ" sz="1800" dirty="0" err="1" smtClean="0"/>
              <a:t>digestátu</a:t>
            </a:r>
            <a:r>
              <a:rPr lang="cs-CZ" sz="1800" dirty="0" smtClean="0"/>
              <a:t>) až </a:t>
            </a:r>
            <a:r>
              <a:rPr lang="cs-CZ" sz="1800" dirty="0"/>
              <a:t>po 4 </a:t>
            </a:r>
            <a:r>
              <a:rPr lang="cs-CZ" sz="1800" dirty="0" smtClean="0"/>
              <a:t>letech</a:t>
            </a:r>
            <a:endParaRPr lang="cs-CZ" sz="1800" dirty="0"/>
          </a:p>
          <a:p>
            <a:pPr lvl="1">
              <a:spcBef>
                <a:spcPts val="0"/>
              </a:spcBef>
            </a:pPr>
            <a:r>
              <a:rPr lang="cs-CZ" sz="1800" dirty="0"/>
              <a:t>povinnost nahlásit ÚKZÚZ použití sedimentu, a to min. 14 dní před použitím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povinnost vedení evidence </a:t>
            </a:r>
            <a:r>
              <a:rPr lang="cs-CZ" sz="1800" dirty="0"/>
              <a:t>výnosu hlavního a vedlejšího </a:t>
            </a:r>
            <a:r>
              <a:rPr lang="cs-CZ" sz="1800" dirty="0" smtClean="0"/>
              <a:t>produktu (mimo TTP)</a:t>
            </a:r>
            <a:endParaRPr lang="cs-CZ" sz="1800" dirty="0"/>
          </a:p>
          <a:p>
            <a:pPr lvl="1">
              <a:spcBef>
                <a:spcPts val="0"/>
              </a:spcBef>
            </a:pPr>
            <a:r>
              <a:rPr lang="cs-CZ" sz="1800" dirty="0"/>
              <a:t>pro závody nad </a:t>
            </a:r>
            <a:r>
              <a:rPr lang="cs-CZ" sz="1800" dirty="0" err="1" smtClean="0"/>
              <a:t>xx</a:t>
            </a:r>
            <a:r>
              <a:rPr lang="cs-CZ" sz="1800" dirty="0" smtClean="0"/>
              <a:t> ha (bude upřesněno) povinnost </a:t>
            </a:r>
            <a:r>
              <a:rPr lang="cs-CZ" sz="1800" dirty="0"/>
              <a:t>vedení evidence v elektronické podobě </a:t>
            </a:r>
            <a:r>
              <a:rPr lang="cs-CZ" sz="1800" dirty="0" smtClean="0"/>
              <a:t>a předávání ÚKZÚZ </a:t>
            </a:r>
            <a:r>
              <a:rPr lang="cs-CZ" sz="1800" dirty="0"/>
              <a:t>v elektronické podobě ve stanoveném formátu (odložená </a:t>
            </a:r>
            <a:r>
              <a:rPr lang="cs-CZ" sz="1800" dirty="0" smtClean="0"/>
              <a:t>účinnost, </a:t>
            </a:r>
            <a:r>
              <a:rPr lang="cs-CZ" sz="1800" dirty="0"/>
              <a:t>od </a:t>
            </a:r>
            <a:r>
              <a:rPr lang="cs-CZ" sz="1800" dirty="0" smtClean="0"/>
              <a:t>2022?)</a:t>
            </a:r>
          </a:p>
          <a:p>
            <a:pPr lvl="1">
              <a:spcBef>
                <a:spcPts val="0"/>
              </a:spcBef>
            </a:pPr>
            <a:endParaRPr lang="cs-CZ" sz="17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6" y="188640"/>
            <a:ext cx="9073008" cy="990600"/>
          </a:xfrm>
          <a:prstGeom prst="rect">
            <a:avLst/>
          </a:prstGeom>
          <a:solidFill>
            <a:schemeClr val="bg2">
              <a:lumMod val="75000"/>
              <a:alpha val="54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dirty="0" smtClean="0">
                <a:solidFill>
                  <a:srgbClr val="FF0000"/>
                </a:solidFill>
              </a:rPr>
              <a:t>Zákon </a:t>
            </a:r>
            <a:r>
              <a:rPr lang="cs-CZ" altLang="cs-CZ" sz="2800" b="1" dirty="0">
                <a:solidFill>
                  <a:srgbClr val="FF0000"/>
                </a:solidFill>
              </a:rPr>
              <a:t>č.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156/1998 </a:t>
            </a:r>
            <a:r>
              <a:rPr lang="cs-CZ" altLang="cs-CZ" sz="2800" b="1" dirty="0">
                <a:solidFill>
                  <a:srgbClr val="FF0000"/>
                </a:solidFill>
              </a:rPr>
              <a:t>Sb., o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hnojivech </a:t>
            </a:r>
            <a:br>
              <a:rPr lang="cs-CZ" altLang="cs-CZ" sz="2800" b="1" dirty="0" smtClean="0">
                <a:solidFill>
                  <a:srgbClr val="FF0000"/>
                </a:solidFill>
              </a:rPr>
            </a:br>
            <a:r>
              <a:rPr lang="cs-CZ" altLang="cs-CZ" sz="2400" dirty="0" smtClean="0">
                <a:solidFill>
                  <a:srgbClr val="FF0000"/>
                </a:solidFill>
              </a:rPr>
              <a:t>(návrh novely zákona a navazujících vyhlášek, v přípravě)</a:t>
            </a:r>
            <a:endParaRPr lang="cs-CZ" altLang="cs-CZ" sz="3100" i="1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58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Nadpis 1"/>
          <p:cNvSpPr>
            <a:spLocks noGrp="1"/>
          </p:cNvSpPr>
          <p:nvPr>
            <p:ph type="title" idx="4294967295"/>
          </p:nvPr>
        </p:nvSpPr>
        <p:spPr>
          <a:xfrm>
            <a:off x="107950" y="228600"/>
            <a:ext cx="8655050" cy="990600"/>
          </a:xfrm>
        </p:spPr>
        <p:txBody>
          <a:bodyPr/>
          <a:lstStyle/>
          <a:p>
            <a:pPr algn="ctr" eaLnBrk="1" hangingPunct="1"/>
            <a:r>
              <a:rPr lang="cs-CZ" altLang="cs-CZ" b="1" smtClean="0"/>
              <a:t>Možnosti snížení ztrát N z půdy</a:t>
            </a:r>
          </a:p>
        </p:txBody>
      </p:sp>
      <p:sp>
        <p:nvSpPr>
          <p:cNvPr id="102403" name="Zástupný symbol pro obsah 2"/>
          <p:cNvSpPr>
            <a:spLocks noGrp="1"/>
          </p:cNvSpPr>
          <p:nvPr>
            <p:ph idx="4294967295"/>
          </p:nvPr>
        </p:nvSpPr>
        <p:spPr>
          <a:xfrm>
            <a:off x="-180975" y="1628775"/>
            <a:ext cx="9324975" cy="5229225"/>
          </a:xfrm>
        </p:spPr>
        <p:txBody>
          <a:bodyPr/>
          <a:lstStyle/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altLang="cs-CZ" sz="3200" b="1" dirty="0" smtClean="0"/>
              <a:t>Je nutné hnojení na podporu rozkladu slámy? </a:t>
            </a:r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dirty="0" smtClean="0"/>
              <a:t>mikroorganizmy potřebují 8–12 kg N/t slámy</a:t>
            </a:r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dirty="0" smtClean="0"/>
              <a:t>přednostně využít N vzniklý mineralizací v období po sklizni </a:t>
            </a:r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dirty="0" smtClean="0"/>
              <a:t>méně vhodné podmínky pro rozklad slámy (sucho, fungicidy)</a:t>
            </a:r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dirty="0" smtClean="0"/>
              <a:t>za měsíc se rozloží jen 1–2 t slámy/ha </a:t>
            </a:r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dirty="0" smtClean="0"/>
              <a:t>neaplikovat hnojiva před podmítkou na čerstvě rozdrcenou slámu, ale až po zahájení rozkladu, před dalším zpracováním půdy</a:t>
            </a:r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dirty="0" smtClean="0"/>
              <a:t>nízká účinnost minerálních, zejména tuhých N-hnojiv </a:t>
            </a:r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dirty="0" smtClean="0"/>
              <a:t>optimálně – </a:t>
            </a:r>
            <a:r>
              <a:rPr lang="pl-PL" altLang="cs-CZ" sz="2400" dirty="0" smtClean="0"/>
              <a:t>tekutá statková nebo kapalná organická hnojiva (vyrovnání poměru C : N; dodání vláhy; dodání N v amonné formě, kterou potřebují mikroorganizmy pro svou činnost) </a:t>
            </a:r>
            <a:endParaRPr lang="cs-CZ" altLang="cs-CZ" sz="2400" dirty="0" smtClean="0"/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dirty="0" smtClean="0"/>
              <a:t>vhodné je i použití inhibitorů nitrifikace</a:t>
            </a:r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endParaRPr lang="cs-CZ" altLang="cs-CZ" sz="2400" b="1" i="1" dirty="0" smtClean="0"/>
          </a:p>
          <a:p>
            <a:pPr marL="663575" lvl="1" indent="-296863" eaLnBrk="1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ChangeArrowheads="1"/>
          </p:cNvSpPr>
          <p:nvPr/>
        </p:nvSpPr>
        <p:spPr bwMode="auto">
          <a:xfrm>
            <a:off x="0" y="115888"/>
            <a:ext cx="914400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Přesný pokus s vlivem hnojení na rychlost rozkladu slámy </a:t>
            </a:r>
            <a:br>
              <a:rPr kumimoji="0" lang="cs-CZ" alt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(Ing. Gabriela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Mühlbachová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Ph.D., VÚRV, </a:t>
            </a:r>
            <a:r>
              <a:rPr kumimoji="0" lang="cs-CZ" alt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v.v.i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., 2019)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altLang="cs-CZ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itchFamily="34" charset="-18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Rozklad slámy obilnin v posledních letech neomezuje jen sucho, ale i obecně vyšší odolnost rostlin proti houbovým chorobám (vliv šlechtění) a působení fungicidů. </a:t>
            </a:r>
          </a:p>
          <a:p>
            <a:pPr marL="342900" lvl="0" indent="-342900"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2,5 měsíce </a:t>
            </a:r>
            <a:r>
              <a:rPr kumimoji="0" lang="cs-CZ" alt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roce 2018 rozložilo 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jen </a:t>
            </a:r>
            <a: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24 % </a:t>
            </a:r>
            <a:r>
              <a:rPr kumimoji="0" lang="cs-CZ" alt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(K) až </a:t>
            </a:r>
            <a: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roce 2019 </a:t>
            </a:r>
            <a: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33 % </a:t>
            </a:r>
            <a:r>
              <a:rPr kumimoji="0" lang="cs-CZ" alt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(K) až </a:t>
            </a:r>
            <a: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41 %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zapravené slámy, tedy </a:t>
            </a:r>
            <a: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1,5–2,5 t/ha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ze 6 t/ha slámy zapravené do půdy.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porovnání s nehnojenou kontrolou (K) zvýšilo hnojení rozklad slámy </a:t>
            </a:r>
            <a: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max.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 ¼, </a:t>
            </a:r>
            <a:b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to v obou letech </a:t>
            </a:r>
            <a:r>
              <a:rPr kumimoji="0" lang="cs-CZ" altLang="cs-CZ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(absolutní rozdíl byl 6 % v roce 2018, resp. 8 % v roce 2019).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Obsah minerálního dusíku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půdě 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byl však na konci pokusu v průměru hnojených variant </a:t>
            </a:r>
            <a:r>
              <a:rPr kumimoji="0" lang="cs-CZ" alt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 100 % 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vyšší než na kontrole. Vzorky půdy byly odebírány z vrstvy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0–30 cm, 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 konci října byl zjištěn dusík převážně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již ve formě 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dusičnanů.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 tedy třeba zvážit potřebu aplikace N-hnojiv (hlavně minerálních) a s ohledem na aktuální průběh počasí snížit nebo zcela vypustit hnojení na podporu rozkladu slámy. </a:t>
            </a:r>
          </a:p>
          <a:p>
            <a:pPr marL="342900" lvl="0" indent="-342900">
              <a:spcBef>
                <a:spcPct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Hnojení je zbytečné, když je v půdě </a:t>
            </a:r>
            <a: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dusík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vzniklý </a:t>
            </a: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mineralizací v období po </a:t>
            </a:r>
            <a: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sklizni, zvláště, když 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 vlivem vysokých teplot </a:t>
            </a:r>
            <a: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rozklad </a:t>
            </a: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organických látek </a:t>
            </a:r>
            <a: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ještě urychlí </a:t>
            </a: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např. </a:t>
            </a:r>
            <a:b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letech 2018 a 2019). Příp. je ve slámě nižší poměr C : N než obvykle (Německo 2018, kdy po zaschnutí rostlin v létě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už nedošlo k přesunu N ze slámy do klasů).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"/>
              <a:tabLst/>
              <a:defRPr/>
            </a:pPr>
            <a:r>
              <a:rPr kumimoji="0" lang="cs-CZ" alt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Dusík dodaný ve hnojivech nemusí být vždy správně využit a navíc v létě podléhá větším ztrátám (únik amoniaku do ovzduší). Hnojení naopak může místo rozkladu slámy podpořit rozklad lehce rozložitelných organických látek v půdě a tím i uvolnění dalšího minerálního N. Tím se zvyšuje riziko vyplavení N z půdy v dalším období.</a:t>
            </a:r>
          </a:p>
        </p:txBody>
      </p:sp>
    </p:spTree>
    <p:extLst>
      <p:ext uri="{BB962C8B-B14F-4D97-AF65-F5344CB8AC3E}">
        <p14:creationId xmlns:p14="http://schemas.microsoft.com/office/powerpoint/2010/main" val="1715542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endParaRPr lang="cs-CZ" altLang="cs-CZ" sz="3200" b="1" smtClean="0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1588" y="1628775"/>
            <a:ext cx="9145587" cy="5229225"/>
          </a:xfrm>
        </p:spPr>
        <p:txBody>
          <a:bodyPr/>
          <a:lstStyle/>
          <a:p>
            <a:pPr lvl="1">
              <a:defRPr/>
            </a:pPr>
            <a:r>
              <a:rPr lang="cs-CZ" altLang="cs-CZ" sz="2400" b="1" dirty="0" smtClean="0"/>
              <a:t>Hnojení na deficitních nebo svažitých půdách s TTP</a:t>
            </a:r>
            <a:endParaRPr lang="cs-CZ" altLang="cs-CZ" sz="2400" b="1" dirty="0"/>
          </a:p>
          <a:p>
            <a:pPr lvl="2">
              <a:defRPr/>
            </a:pPr>
            <a:r>
              <a:rPr lang="cs-CZ" altLang="cs-CZ" sz="2000" dirty="0"/>
              <a:t>zvýšení dávek N na TTP s omezeným hnojením </a:t>
            </a:r>
            <a:r>
              <a:rPr lang="cs-CZ" altLang="cs-CZ" sz="2000" dirty="0" smtClean="0"/>
              <a:t>o 50 % (na 60 kg N/ha u minerálního hnojení nebo 120 kg celkového N/ha u organického hnojení)</a:t>
            </a:r>
            <a:endParaRPr lang="cs-CZ" altLang="cs-CZ" sz="2000" dirty="0"/>
          </a:p>
          <a:p>
            <a:pPr marL="366713" lvl="1" indent="0">
              <a:buFont typeface="Wingdings 2" pitchFamily="18" charset="2"/>
              <a:buNone/>
              <a:defRPr/>
            </a:pPr>
            <a:endParaRPr lang="cs-CZ" altLang="cs-CZ" sz="2400" b="1" dirty="0" smtClean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504" y="188913"/>
            <a:ext cx="8928992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 smtClean="0">
                <a:solidFill>
                  <a:srgbClr val="FF0000"/>
                </a:solidFill>
              </a:rPr>
              <a:t>Návrh 5. akčního programu nitrátové směrnice </a:t>
            </a:r>
            <a:br>
              <a:rPr lang="cs-CZ" altLang="cs-CZ" sz="3200" b="1" dirty="0" smtClean="0">
                <a:solidFill>
                  <a:srgbClr val="FF0000"/>
                </a:solidFill>
              </a:rPr>
            </a:br>
            <a:r>
              <a:rPr lang="cs-CZ" altLang="cs-CZ" sz="3200" b="1" dirty="0" smtClean="0">
                <a:solidFill>
                  <a:srgbClr val="FF0000"/>
                </a:solidFill>
              </a:rPr>
              <a:t>na období 2020</a:t>
            </a:r>
            <a:r>
              <a:rPr lang="cs-CZ" sz="3200" b="1" dirty="0" smtClean="0">
                <a:solidFill>
                  <a:srgbClr val="FF0000"/>
                </a:solidFill>
              </a:rPr>
              <a:t>–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2024 </a:t>
            </a:r>
            <a:r>
              <a:rPr lang="cs-CZ" altLang="cs-CZ" sz="3200" i="1" dirty="0" smtClean="0">
                <a:solidFill>
                  <a:srgbClr val="FF0000"/>
                </a:solidFill>
              </a:rPr>
              <a:t>(od 01.07.2020)</a:t>
            </a:r>
            <a:endParaRPr lang="cs-CZ" altLang="cs-CZ" sz="3200" i="1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endParaRPr lang="cs-CZ" altLang="cs-CZ" sz="3200" b="1" smtClean="0"/>
          </a:p>
        </p:txBody>
      </p:sp>
      <p:sp>
        <p:nvSpPr>
          <p:cNvPr id="11267" name="Zástupný symbol pro obsah 3"/>
          <p:cNvSpPr>
            <a:spLocks noGrp="1"/>
          </p:cNvSpPr>
          <p:nvPr>
            <p:ph idx="1"/>
          </p:nvPr>
        </p:nvSpPr>
        <p:spPr>
          <a:xfrm>
            <a:off x="-324544" y="1628775"/>
            <a:ext cx="9471719" cy="5229225"/>
          </a:xfrm>
        </p:spPr>
        <p:txBody>
          <a:bodyPr/>
          <a:lstStyle/>
          <a:p>
            <a:pPr lvl="1">
              <a:defRPr/>
            </a:pPr>
            <a:r>
              <a:rPr lang="cs-CZ" altLang="cs-CZ" sz="2400" b="1" dirty="0" smtClean="0"/>
              <a:t>Skladování hnojiv, uložení na </a:t>
            </a:r>
            <a:r>
              <a:rPr lang="cs-CZ" altLang="cs-CZ" sz="2400" b="1" dirty="0" err="1" smtClean="0"/>
              <a:t>z.p</a:t>
            </a:r>
            <a:r>
              <a:rPr lang="cs-CZ" altLang="cs-CZ" sz="2400" b="1" dirty="0" smtClean="0"/>
              <a:t>. před použitím</a:t>
            </a:r>
          </a:p>
          <a:p>
            <a:pPr lvl="2">
              <a:defRPr/>
            </a:pPr>
            <a:r>
              <a:rPr lang="cs-CZ" altLang="en-US" sz="2000" dirty="0" smtClean="0"/>
              <a:t>možnost uložení i separátu </a:t>
            </a:r>
            <a:r>
              <a:rPr lang="cs-CZ" altLang="en-US" sz="2000" dirty="0" err="1" smtClean="0"/>
              <a:t>digestátu</a:t>
            </a:r>
            <a:r>
              <a:rPr lang="cs-CZ" altLang="en-US" sz="2000" dirty="0" smtClean="0"/>
              <a:t> na </a:t>
            </a:r>
            <a:r>
              <a:rPr lang="cs-CZ" altLang="en-US" sz="2000" dirty="0" err="1" smtClean="0"/>
              <a:t>z.p</a:t>
            </a:r>
            <a:r>
              <a:rPr lang="cs-CZ" altLang="en-US" sz="2000" dirty="0" smtClean="0"/>
              <a:t>., zatím bylo možné </a:t>
            </a:r>
            <a:br>
              <a:rPr lang="cs-CZ" altLang="en-US" sz="2000" dirty="0" smtClean="0"/>
            </a:br>
            <a:r>
              <a:rPr lang="cs-CZ" altLang="en-US" sz="2000" dirty="0" smtClean="0"/>
              <a:t>z organických hnojiv uložit na </a:t>
            </a:r>
            <a:r>
              <a:rPr lang="cs-CZ" altLang="en-US" sz="2000" dirty="0" err="1" smtClean="0"/>
              <a:t>z.p</a:t>
            </a:r>
            <a:r>
              <a:rPr lang="cs-CZ" altLang="en-US" sz="2000" dirty="0" smtClean="0"/>
              <a:t>. jen </a:t>
            </a:r>
            <a:r>
              <a:rPr lang="cs-CZ" altLang="en-US" sz="2000" dirty="0"/>
              <a:t>kompost (návaznost na novelu zákona o </a:t>
            </a:r>
            <a:r>
              <a:rPr lang="cs-CZ" altLang="en-US" sz="2000" dirty="0" smtClean="0"/>
              <a:t>hnojivech)</a:t>
            </a:r>
          </a:p>
          <a:p>
            <a:pPr lvl="2">
              <a:defRPr/>
            </a:pPr>
            <a:r>
              <a:rPr lang="cs-CZ" altLang="en-US" sz="2000" dirty="0" smtClean="0"/>
              <a:t>stanovení maximální šířky hromady na poli na 20 m (netýká se kompostu)</a:t>
            </a:r>
            <a:endParaRPr lang="cs-CZ" altLang="cs-CZ" sz="2000" dirty="0" smtClean="0"/>
          </a:p>
          <a:p>
            <a:pPr lvl="1">
              <a:defRPr/>
            </a:pPr>
            <a:r>
              <a:rPr lang="cs-CZ" altLang="cs-CZ" sz="2400" b="1" dirty="0" smtClean="0"/>
              <a:t>Kukuřice ve III. aplikačním pásmu max. 2x po sobě</a:t>
            </a:r>
            <a:endParaRPr lang="cs-CZ" altLang="cs-CZ" sz="2000" b="1" dirty="0" smtClean="0"/>
          </a:p>
          <a:p>
            <a:pPr lvl="2">
              <a:defRPr/>
            </a:pPr>
            <a:r>
              <a:rPr lang="cs-CZ" altLang="cs-CZ" sz="2000" dirty="0" smtClean="0"/>
              <a:t>po kukuřici zůstává na podzim v půdě nejvíce reziduálního N</a:t>
            </a:r>
          </a:p>
          <a:p>
            <a:pPr marL="685800" lvl="2" indent="0">
              <a:buFont typeface="Wingdings" pitchFamily="2" charset="2"/>
              <a:buNone/>
              <a:defRPr/>
            </a:pPr>
            <a:endParaRPr lang="cs-CZ" altLang="cs-CZ" sz="2100" dirty="0" smtClean="0"/>
          </a:p>
          <a:p>
            <a:pPr marL="366713" lvl="1" indent="0">
              <a:buFont typeface="Wingdings 2" pitchFamily="18" charset="2"/>
              <a:buNone/>
              <a:defRPr/>
            </a:pPr>
            <a:r>
              <a:rPr lang="cs-CZ" altLang="cs-CZ" sz="2400" b="1" dirty="0" smtClean="0"/>
              <a:t/>
            </a:r>
            <a:br>
              <a:rPr lang="cs-CZ" altLang="cs-CZ" sz="2400" b="1" dirty="0" smtClean="0"/>
            </a:br>
            <a:endParaRPr lang="cs-CZ" altLang="cs-CZ" sz="2400" b="1" dirty="0" smtClean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504" y="188913"/>
            <a:ext cx="8928992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 smtClean="0">
                <a:solidFill>
                  <a:srgbClr val="FF0000"/>
                </a:solidFill>
              </a:rPr>
              <a:t>Návrh 5. akčního programu nitrátové směrnice </a:t>
            </a:r>
            <a:br>
              <a:rPr lang="cs-CZ" altLang="cs-CZ" sz="3200" b="1" dirty="0" smtClean="0">
                <a:solidFill>
                  <a:srgbClr val="FF0000"/>
                </a:solidFill>
              </a:rPr>
            </a:br>
            <a:r>
              <a:rPr lang="cs-CZ" altLang="cs-CZ" sz="3200" b="1" dirty="0" smtClean="0">
                <a:solidFill>
                  <a:srgbClr val="FF0000"/>
                </a:solidFill>
              </a:rPr>
              <a:t>na období 2020</a:t>
            </a:r>
            <a:r>
              <a:rPr lang="cs-CZ" sz="3200" b="1" dirty="0" smtClean="0">
                <a:solidFill>
                  <a:srgbClr val="FF0000"/>
                </a:solidFill>
              </a:rPr>
              <a:t>–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2024 </a:t>
            </a:r>
            <a:r>
              <a:rPr lang="cs-CZ" altLang="cs-CZ" sz="3200" i="1" dirty="0" smtClean="0">
                <a:solidFill>
                  <a:srgbClr val="FF0000"/>
                </a:solidFill>
              </a:rPr>
              <a:t>(od 01.07.2020)</a:t>
            </a:r>
            <a:endParaRPr lang="cs-CZ" altLang="cs-CZ" sz="3200" i="1" kern="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72763"/>
              </p:ext>
            </p:extLst>
          </p:nvPr>
        </p:nvGraphicFramePr>
        <p:xfrm>
          <a:off x="398463" y="4365625"/>
          <a:ext cx="8350250" cy="2333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71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86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4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150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Kukuřice </a:t>
                      </a:r>
                      <a:r>
                        <a:rPr lang="cs-CZ" sz="2000" dirty="0" smtClean="0">
                          <a:effectLst/>
                        </a:rPr>
                        <a:t>v ZOD, podle </a:t>
                      </a:r>
                      <a:r>
                        <a:rPr lang="cs-CZ" sz="2000" dirty="0">
                          <a:effectLst/>
                        </a:rPr>
                        <a:t>počtu výskytů v letech 2015–2018 (</a:t>
                      </a:r>
                      <a:r>
                        <a:rPr lang="cs-CZ" sz="2000" dirty="0" smtClean="0">
                          <a:effectLst/>
                        </a:rPr>
                        <a:t>ha, dle LPIS)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68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počet </a:t>
                      </a:r>
                      <a:r>
                        <a:rPr lang="cs-CZ" sz="2000" dirty="0" smtClean="0">
                          <a:effectLst/>
                        </a:rPr>
                        <a:t>výskytů na </a:t>
                      </a:r>
                      <a:r>
                        <a:rPr lang="cs-CZ" sz="2000" dirty="0">
                          <a:effectLst/>
                        </a:rPr>
                        <a:t>jednom DPB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 smtClean="0">
                          <a:effectLst/>
                        </a:rPr>
                        <a:t>kukuřice, celkem za 4 roky </a:t>
                      </a:r>
                      <a:r>
                        <a:rPr lang="cs-CZ" sz="2000" dirty="0">
                          <a:effectLst/>
                        </a:rPr>
                        <a:t>(ha</a:t>
                      </a:r>
                      <a:r>
                        <a:rPr lang="cs-CZ" sz="2000" dirty="0" smtClean="0">
                          <a:effectLst/>
                        </a:rPr>
                        <a:t>)</a:t>
                      </a:r>
                      <a:r>
                        <a:rPr lang="cs-CZ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411 777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67,9 %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36" marR="44436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145 709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24,0 %</a:t>
                      </a:r>
                      <a:r>
                        <a:rPr lang="cs-CZ" sz="20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36" marR="44436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40 053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6,6 %</a:t>
                      </a:r>
                      <a:r>
                        <a:rPr lang="cs-CZ" sz="200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000" i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36" marR="44436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3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8 923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1,5 %</a:t>
                      </a:r>
                      <a:r>
                        <a:rPr lang="cs-CZ" sz="1100" i="1" dirty="0">
                          <a:effectLst/>
                        </a:rPr>
                        <a:t> 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36" marR="44436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2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1103312"/>
          </a:xfrm>
        </p:spPr>
        <p:txBody>
          <a:bodyPr/>
          <a:lstStyle/>
          <a:p>
            <a:pPr algn="ctr"/>
            <a:endParaRPr lang="cs-CZ" altLang="cs-CZ" sz="3200" b="1" smtClean="0"/>
          </a:p>
        </p:txBody>
      </p:sp>
      <p:sp>
        <p:nvSpPr>
          <p:cNvPr id="40963" name="Zástupný symbol pro obsah 3"/>
          <p:cNvSpPr>
            <a:spLocks noGrp="1"/>
          </p:cNvSpPr>
          <p:nvPr>
            <p:ph idx="1"/>
          </p:nvPr>
        </p:nvSpPr>
        <p:spPr>
          <a:xfrm>
            <a:off x="-180528" y="1628775"/>
            <a:ext cx="9327703" cy="5229225"/>
          </a:xfrm>
        </p:spPr>
        <p:txBody>
          <a:bodyPr/>
          <a:lstStyle/>
          <a:p>
            <a:pPr lvl="1">
              <a:defRPr/>
            </a:pPr>
            <a:r>
              <a:rPr lang="cs-CZ" altLang="cs-CZ" sz="2400" b="1" dirty="0" smtClean="0"/>
              <a:t>Bilance dusíku </a:t>
            </a:r>
          </a:p>
          <a:p>
            <a:pPr lvl="2">
              <a:defRPr/>
            </a:pPr>
            <a:r>
              <a:rPr lang="cs-CZ" altLang="cs-CZ" sz="2000" dirty="0" smtClean="0"/>
              <a:t>vypočítat do 31.12. za ukončený hospodářský rok (poprvé za 2020/2021)</a:t>
            </a:r>
          </a:p>
          <a:p>
            <a:pPr lvl="2">
              <a:defRPr/>
            </a:pPr>
            <a:r>
              <a:rPr lang="cs-CZ" altLang="cs-CZ" sz="2000" dirty="0"/>
              <a:t>m</a:t>
            </a:r>
            <a:r>
              <a:rPr lang="cs-CZ" altLang="cs-CZ" sz="2000" dirty="0" smtClean="0"/>
              <a:t>ožnost odpočtu dodaného dusíku z důvodů neovlivnitelných ztrát </a:t>
            </a:r>
            <a:br>
              <a:rPr lang="cs-CZ" altLang="cs-CZ" sz="2000" dirty="0" smtClean="0"/>
            </a:br>
            <a:r>
              <a:rPr lang="cs-CZ" altLang="cs-CZ" sz="2000" dirty="0" smtClean="0"/>
              <a:t>(až při poklesu výnosu min. o 30 % proti průměru z posledních 5 let)</a:t>
            </a:r>
            <a:endParaRPr lang="cs-CZ" altLang="cs-CZ" sz="2000" dirty="0"/>
          </a:p>
          <a:p>
            <a:pPr lvl="2">
              <a:defRPr/>
            </a:pPr>
            <a:r>
              <a:rPr lang="cs-CZ" altLang="cs-CZ" sz="2000" dirty="0" smtClean="0"/>
              <a:t>limit bilančního přebytku 70 kg N/ha </a:t>
            </a:r>
            <a:r>
              <a:rPr lang="cs-CZ" altLang="cs-CZ" sz="2000" dirty="0" err="1" smtClean="0"/>
              <a:t>z.p</a:t>
            </a:r>
            <a:r>
              <a:rPr lang="cs-CZ" altLang="cs-CZ" sz="2000" dirty="0" smtClean="0"/>
              <a:t>. závodu v průměru 3 let</a:t>
            </a:r>
          </a:p>
          <a:p>
            <a:pPr lvl="2">
              <a:defRPr/>
            </a:pPr>
            <a:r>
              <a:rPr lang="cs-CZ" altLang="cs-CZ" sz="2000" dirty="0" smtClean="0"/>
              <a:t>příloha: způsob výpočtu bilance, „normativy“ odběru živin</a:t>
            </a:r>
          </a:p>
          <a:p>
            <a:pPr marL="685800" lvl="2" indent="0">
              <a:buFont typeface="Wingdings" pitchFamily="2" charset="2"/>
              <a:buNone/>
              <a:defRPr/>
            </a:pPr>
            <a:r>
              <a:rPr lang="cs-CZ" altLang="cs-CZ" sz="2100" b="1" dirty="0" smtClean="0"/>
              <a:t/>
            </a:r>
            <a:br>
              <a:rPr lang="cs-CZ" altLang="cs-CZ" sz="2100" b="1" dirty="0" smtClean="0"/>
            </a:br>
            <a:endParaRPr lang="cs-CZ" altLang="cs-CZ" sz="2100" b="1" dirty="0" smtClean="0"/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504" y="188913"/>
            <a:ext cx="8928992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 smtClean="0">
                <a:solidFill>
                  <a:srgbClr val="FF0000"/>
                </a:solidFill>
              </a:rPr>
              <a:t>Návrh 5. akčního programu nitrátové směrnice </a:t>
            </a:r>
            <a:br>
              <a:rPr lang="cs-CZ" altLang="cs-CZ" sz="3200" b="1" dirty="0" smtClean="0">
                <a:solidFill>
                  <a:srgbClr val="FF0000"/>
                </a:solidFill>
              </a:rPr>
            </a:br>
            <a:r>
              <a:rPr lang="cs-CZ" altLang="cs-CZ" sz="3200" b="1" dirty="0" smtClean="0">
                <a:solidFill>
                  <a:srgbClr val="FF0000"/>
                </a:solidFill>
              </a:rPr>
              <a:t>na období 2020</a:t>
            </a:r>
            <a:r>
              <a:rPr lang="cs-CZ" sz="3200" b="1" dirty="0" smtClean="0">
                <a:solidFill>
                  <a:srgbClr val="FF0000"/>
                </a:solidFill>
              </a:rPr>
              <a:t>–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2024 </a:t>
            </a:r>
            <a:r>
              <a:rPr lang="cs-CZ" altLang="cs-CZ" sz="3200" i="1" dirty="0" smtClean="0">
                <a:solidFill>
                  <a:srgbClr val="FF0000"/>
                </a:solidFill>
              </a:rPr>
              <a:t>(od 01.07.2020)</a:t>
            </a:r>
            <a:endParaRPr lang="cs-CZ" altLang="cs-CZ" sz="3200" i="1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924800" cy="1143000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Průměrný odběr živin </a:t>
            </a:r>
          </a:p>
        </p:txBody>
      </p:sp>
      <p:graphicFrame>
        <p:nvGraphicFramePr>
          <p:cNvPr id="71899" name="Group 2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996660"/>
              </p:ext>
            </p:extLst>
          </p:nvPr>
        </p:nvGraphicFramePr>
        <p:xfrm>
          <a:off x="468313" y="981075"/>
          <a:ext cx="8356602" cy="4545015"/>
        </p:xfrm>
        <a:graphic>
          <a:graphicData uri="http://schemas.openxmlformats.org/drawingml/2006/table">
            <a:tbl>
              <a:tblPr/>
              <a:tblGrid>
                <a:gridCol w="20778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0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0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2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492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825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069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9690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Plodina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Produkt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HP : VP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Průměrný odběr živin (kg/t)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2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N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P</a:t>
                      </a:r>
                      <a:endParaRPr kumimoji="0" lang="cs-CZ" altLang="cs-CZ" sz="20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K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90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Pšenice ozimá potravinářská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zrno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27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sláma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 </a:t>
                      </a: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0,9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24,6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90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Ječmen jarní sladovnický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zrno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2,8</a:t>
                      </a: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9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sláma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 : 0,6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12,1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27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Řepka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semeno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34,2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9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sláma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cs-CZ" alt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6,9</a:t>
                      </a: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kumimoji="0" lang="cs-CZ" alt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723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celkem</a:t>
                      </a: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 : 2,2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  <a:endParaRPr kumimoji="0" lang="cs-CZ" altLang="cs-CZ" sz="2300" b="1" i="0" u="none" strike="noStrike" cap="none" normalizeH="0" baseline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33,4</a:t>
                      </a:r>
                      <a:endParaRPr kumimoji="0" lang="cs-CZ" altLang="cs-CZ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6" marR="91426" marT="45726" marB="4572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842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4"/>
          <p:cNvSpPr>
            <a:spLocks noGrp="1"/>
          </p:cNvSpPr>
          <p:nvPr>
            <p:ph type="title"/>
          </p:nvPr>
        </p:nvSpPr>
        <p:spPr>
          <a:xfrm>
            <a:off x="722313" y="2492375"/>
            <a:ext cx="7772400" cy="3276600"/>
          </a:xfrm>
        </p:spPr>
        <p:txBody>
          <a:bodyPr/>
          <a:lstStyle/>
          <a:p>
            <a:pPr algn="ctr"/>
            <a:r>
              <a:rPr lang="cs-CZ" altLang="cs-CZ" cap="none" smtClean="0"/>
              <a:t>PLÁNY HNOJENÍ x BILANCE ŽIVIN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63612"/>
            <a:ext cx="6858000" cy="604838"/>
          </a:xfrm>
        </p:spPr>
        <p:txBody>
          <a:bodyPr/>
          <a:lstStyle/>
          <a:p>
            <a:pPr eaLnBrk="1" hangingPunct="1"/>
            <a:r>
              <a:rPr lang="cs-CZ" altLang="cs-CZ" sz="2100" b="1" dirty="0"/>
              <a:t>Průměrná spotřeba hnojiv v ČR (1980–2019)</a:t>
            </a:r>
            <a:br>
              <a:rPr lang="cs-CZ" altLang="cs-CZ" sz="2100" b="1" dirty="0"/>
            </a:br>
            <a:r>
              <a:rPr lang="cs-CZ" altLang="cs-CZ" sz="1800" dirty="0"/>
              <a:t>(kg živin na 1 ha využívané zemědělské půdy: 3,5 mil. ha v roce 2019)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437261361"/>
              </p:ext>
            </p:extLst>
          </p:nvPr>
        </p:nvGraphicFramePr>
        <p:xfrm>
          <a:off x="0" y="724061"/>
          <a:ext cx="9144000" cy="595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467544" y="4581128"/>
            <a:ext cx="259228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cs-CZ" altLang="cs-CZ" sz="105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Statková </a:t>
            </a:r>
            <a:r>
              <a:rPr lang="cs-CZ" altLang="cs-CZ" sz="105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(ze ŽV) a </a:t>
            </a:r>
            <a:r>
              <a:rPr lang="cs-CZ" altLang="cs-CZ" sz="105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organická </a:t>
            </a:r>
            <a:r>
              <a:rPr lang="cs-CZ" altLang="cs-CZ" sz="105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hnojiva, hlavně </a:t>
            </a:r>
            <a:r>
              <a:rPr lang="cs-CZ" altLang="cs-CZ" sz="1050" b="1" dirty="0" err="1" smtClean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digestát</a:t>
            </a:r>
            <a:r>
              <a:rPr lang="cs-CZ" altLang="cs-CZ" sz="105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cs-CZ" altLang="cs-CZ" sz="105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(VÚRV, </a:t>
            </a:r>
            <a:r>
              <a:rPr lang="cs-CZ" altLang="cs-CZ" sz="1050" b="1" dirty="0" err="1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v.v.i</a:t>
            </a:r>
            <a:r>
              <a:rPr lang="cs-CZ" altLang="cs-CZ" sz="105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.)</a:t>
            </a:r>
            <a:endParaRPr lang="cs-CZ" altLang="cs-CZ" sz="1050" b="1" i="1" dirty="0">
              <a:solidFill>
                <a:srgbClr val="0033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485231" y="1484784"/>
            <a:ext cx="226814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buNone/>
            </a:pPr>
            <a:r>
              <a:rPr lang="cs-CZ" altLang="cs-CZ" sz="105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Minerální hnojiva (</a:t>
            </a:r>
            <a:r>
              <a:rPr lang="cs-CZ" altLang="cs-CZ" sz="1050" b="1" dirty="0" err="1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MZe</a:t>
            </a:r>
            <a:r>
              <a:rPr lang="cs-CZ" altLang="cs-CZ" sz="1050" b="1" dirty="0">
                <a:solidFill>
                  <a:srgbClr val="0033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ČR)</a:t>
            </a:r>
            <a:endParaRPr lang="cs-CZ" altLang="cs-CZ" sz="1050" b="1" i="1" dirty="0">
              <a:solidFill>
                <a:srgbClr val="003366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298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Obdélník 4"/>
          <p:cNvSpPr>
            <a:spLocks noChangeArrowheads="1"/>
          </p:cNvSpPr>
          <p:nvPr/>
        </p:nvSpPr>
        <p:spPr bwMode="auto">
          <a:xfrm>
            <a:off x="-1588" y="115888"/>
            <a:ext cx="9145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0000"/>
                </a:solidFill>
                <a:latin typeface="Arial" charset="0"/>
              </a:rPr>
              <a:t>Vývoj zemědělské bilance dusíku v ČR (</a:t>
            </a:r>
            <a:r>
              <a:rPr lang="cs-CZ" altLang="cs-CZ" sz="2400" b="1" smtClean="0">
                <a:solidFill>
                  <a:srgbClr val="000000"/>
                </a:solidFill>
                <a:latin typeface="Arial" charset="0"/>
              </a:rPr>
              <a:t>2006–2019)</a:t>
            </a:r>
            <a:endParaRPr lang="cs-CZ" altLang="cs-CZ" sz="2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0" y="643261"/>
            <a:ext cx="7959791" cy="576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04863"/>
            <a:ext cx="8424862" cy="57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0" y="244475"/>
            <a:ext cx="9144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altLang="cs-CZ" sz="2400" b="1" kern="0" dirty="0">
                <a:solidFill>
                  <a:srgbClr val="000000"/>
                </a:solidFill>
              </a:rPr>
              <a:t>Bilance N v ČR a ve vybraných závodech (2006–2018)</a:t>
            </a:r>
            <a:endParaRPr lang="cs-CZ" altLang="cs-CZ" sz="24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800" dirty="0" smtClean="0"/>
              <a:t>Navržené </a:t>
            </a:r>
            <a:r>
              <a:rPr lang="cs-CZ" sz="2800" dirty="0"/>
              <a:t>úpravy </a:t>
            </a:r>
            <a:r>
              <a:rPr lang="cs-CZ" sz="2800" dirty="0" smtClean="0"/>
              <a:t>ve vyhlášce č. 377/2013 Sb.:</a:t>
            </a:r>
            <a:endParaRPr lang="cs-CZ" sz="2800" dirty="0"/>
          </a:p>
          <a:p>
            <a:pPr lvl="1">
              <a:spcBef>
                <a:spcPts val="0"/>
              </a:spcBef>
            </a:pPr>
            <a:r>
              <a:rPr lang="cs-CZ" sz="1800" dirty="0" smtClean="0"/>
              <a:t>nastavení povinné skladovací kapacity na </a:t>
            </a:r>
            <a:r>
              <a:rPr lang="cs-CZ" sz="1800" dirty="0" err="1" smtClean="0"/>
              <a:t>digestát</a:t>
            </a:r>
            <a:r>
              <a:rPr lang="cs-CZ" sz="1800" dirty="0" smtClean="0"/>
              <a:t> na min. 4-měsíční produkci (jako u kejdy)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zavedení podmínek pro „</a:t>
            </a:r>
            <a:r>
              <a:rPr lang="cs-CZ" sz="1800" dirty="0" err="1" smtClean="0"/>
              <a:t>příkrmiště</a:t>
            </a:r>
            <a:r>
              <a:rPr lang="cs-CZ" sz="1800" dirty="0" smtClean="0"/>
              <a:t>“ (jako pro uložení hnoje, tedy jen na vhodných místech schválených v havarijním plánu, </a:t>
            </a:r>
            <a:r>
              <a:rPr lang="cs-CZ" sz="1800" dirty="0"/>
              <a:t>od vody </a:t>
            </a:r>
            <a:r>
              <a:rPr lang="cs-CZ" sz="1800" dirty="0" smtClean="0"/>
              <a:t>min. 50 m nebo 100 m při sklonitosti nad 5°), 1x za rok (do konce května) odklidit výkaly a stelivo/krmivo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požadavek zapravení technologických vod po aplikaci na ornou půdu, s výjimkou aplikace hadicemi a aplikace na víceleté plodiny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doplnění „normativů“ </a:t>
            </a:r>
            <a:r>
              <a:rPr lang="cs-CZ" sz="1800" dirty="0"/>
              <a:t>odběru živin </a:t>
            </a:r>
            <a:r>
              <a:rPr lang="cs-CZ" sz="1800" dirty="0" smtClean="0"/>
              <a:t>rostlinami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doplnění formátu pro elektronickou evidenci hnojení a výnosů, </a:t>
            </a:r>
            <a:br>
              <a:rPr lang="cs-CZ" sz="1800" dirty="0" smtClean="0"/>
            </a:br>
            <a:r>
              <a:rPr lang="cs-CZ" sz="1800" dirty="0" smtClean="0"/>
              <a:t>i pro automatizovaný datový výstup k zaslání dat na ÚKZÚZ</a:t>
            </a:r>
            <a:endParaRPr lang="cs-CZ" sz="1800" dirty="0"/>
          </a:p>
          <a:p>
            <a:pPr lvl="1">
              <a:spcBef>
                <a:spcPts val="0"/>
              </a:spcBef>
            </a:pPr>
            <a:endParaRPr lang="cs-CZ" sz="17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6" y="188640"/>
            <a:ext cx="9073008" cy="990600"/>
          </a:xfrm>
          <a:prstGeom prst="rect">
            <a:avLst/>
          </a:prstGeom>
          <a:solidFill>
            <a:schemeClr val="bg2">
              <a:lumMod val="75000"/>
              <a:alpha val="54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dirty="0" smtClean="0">
                <a:solidFill>
                  <a:srgbClr val="FF0000"/>
                </a:solidFill>
              </a:rPr>
              <a:t>Zákon </a:t>
            </a:r>
            <a:r>
              <a:rPr lang="cs-CZ" altLang="cs-CZ" sz="2800" b="1" dirty="0">
                <a:solidFill>
                  <a:srgbClr val="FF0000"/>
                </a:solidFill>
              </a:rPr>
              <a:t>č.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156/1998 </a:t>
            </a:r>
            <a:r>
              <a:rPr lang="cs-CZ" altLang="cs-CZ" sz="2800" b="1" dirty="0">
                <a:solidFill>
                  <a:srgbClr val="FF0000"/>
                </a:solidFill>
              </a:rPr>
              <a:t>Sb., o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hnojivech </a:t>
            </a:r>
            <a:br>
              <a:rPr lang="cs-CZ" altLang="cs-CZ" sz="2800" b="1" dirty="0" smtClean="0">
                <a:solidFill>
                  <a:srgbClr val="FF0000"/>
                </a:solidFill>
              </a:rPr>
            </a:br>
            <a:r>
              <a:rPr lang="cs-CZ" altLang="cs-CZ" sz="2400" dirty="0" smtClean="0">
                <a:solidFill>
                  <a:srgbClr val="FF0000"/>
                </a:solidFill>
              </a:rPr>
              <a:t>(návrh novely zákona a navazujících vyhlášek, v přípravě)</a:t>
            </a:r>
            <a:endParaRPr lang="cs-CZ" altLang="cs-CZ" sz="3100" i="1" kern="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2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649287"/>
          </a:xfrm>
        </p:spPr>
        <p:txBody>
          <a:bodyPr/>
          <a:lstStyle/>
          <a:p>
            <a:pPr algn="ctr"/>
            <a:r>
              <a:rPr lang="cs-CZ" altLang="en-US" sz="4800" b="1" smtClean="0">
                <a:latin typeface="Arial" charset="0"/>
                <a:cs typeface="Arial" charset="0"/>
              </a:rPr>
              <a:t>Příprava SZP 2020+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250825" y="765175"/>
            <a:ext cx="8893175" cy="6092825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Font typeface="Wingdings" pitchFamily="2" charset="2"/>
              <a:buNone/>
              <a:defRPr/>
            </a:pPr>
            <a:r>
              <a:rPr sz="2800" dirty="0" err="1" smtClean="0"/>
              <a:t>Podmíněnost</a:t>
            </a:r>
            <a:r>
              <a:rPr lang="cs-CZ" sz="2800" dirty="0" smtClean="0"/>
              <a:t> </a:t>
            </a:r>
            <a:r>
              <a:rPr lang="cs-CZ" sz="2800" i="1" dirty="0" smtClean="0">
                <a:solidFill>
                  <a:srgbClr val="FF0000"/>
                </a:solidFill>
              </a:rPr>
              <a:t>(návrh)</a:t>
            </a:r>
            <a:endParaRPr sz="2800" dirty="0" smtClean="0">
              <a:solidFill>
                <a:srgbClr val="FF0000"/>
              </a:solidFill>
            </a:endParaRPr>
          </a:p>
          <a:p>
            <a:pPr marL="0" indent="0">
              <a:spcAft>
                <a:spcPts val="0"/>
              </a:spcAft>
              <a:buFont typeface="Arial" charset="0"/>
              <a:buNone/>
              <a:defRPr/>
            </a:pPr>
            <a:endParaRPr sz="1000" dirty="0" smtClean="0">
              <a:solidFill>
                <a:srgbClr val="FF0000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endParaRPr sz="11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altLang="cs-CZ" sz="2400" b="1" dirty="0" err="1">
                <a:latin typeface="Arial" charset="0"/>
                <a:cs typeface="Arial" charset="0"/>
              </a:rPr>
              <a:t>Téma</a:t>
            </a:r>
            <a:r>
              <a:rPr altLang="cs-CZ" sz="2400" b="1" dirty="0">
                <a:latin typeface="Arial" charset="0"/>
                <a:cs typeface="Arial" charset="0"/>
              </a:rPr>
              <a:t>: </a:t>
            </a:r>
            <a:r>
              <a:rPr altLang="cs-CZ" sz="2400" b="1" dirty="0" err="1">
                <a:latin typeface="Arial" charset="0"/>
                <a:cs typeface="Arial" charset="0"/>
              </a:rPr>
              <a:t>Ochrana</a:t>
            </a:r>
            <a:r>
              <a:rPr altLang="cs-CZ" sz="2400" b="1" dirty="0">
                <a:latin typeface="Arial" charset="0"/>
                <a:cs typeface="Arial" charset="0"/>
              </a:rPr>
              <a:t> </a:t>
            </a:r>
            <a:r>
              <a:rPr lang="cs-CZ" altLang="cs-CZ" sz="2400" b="1" dirty="0" smtClean="0">
                <a:latin typeface="Arial" charset="0"/>
                <a:cs typeface="Arial" charset="0"/>
              </a:rPr>
              <a:t>vody</a:t>
            </a:r>
            <a:endParaRPr altLang="cs-CZ" sz="1050" b="1" dirty="0"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cs-CZ" sz="2400" b="1" dirty="0" smtClean="0"/>
              <a:t>Nový </a:t>
            </a:r>
            <a:r>
              <a:rPr sz="2400" b="1" dirty="0" smtClean="0"/>
              <a:t>DZES</a:t>
            </a:r>
            <a:r>
              <a:rPr lang="cs-CZ" sz="2400" b="1" dirty="0" smtClean="0"/>
              <a:t>, příp. pomůcka pro poradenský systém?</a:t>
            </a:r>
            <a:br>
              <a:rPr lang="cs-CZ" sz="2400" b="1" dirty="0" smtClean="0"/>
            </a:br>
            <a:r>
              <a:rPr lang="cs-CZ" sz="2400" b="1" dirty="0" smtClean="0"/>
              <a:t>„Nástroj pro setrvalé hospodaření se živinami“</a:t>
            </a:r>
            <a:endParaRPr sz="2400" b="1" dirty="0"/>
          </a:p>
          <a:p>
            <a:pPr lvl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sz="2400" dirty="0" err="1" smtClean="0"/>
              <a:t>návaznost</a:t>
            </a:r>
            <a:r>
              <a:rPr sz="2400" dirty="0" smtClean="0"/>
              <a:t> </a:t>
            </a:r>
            <a:r>
              <a:rPr sz="2400" dirty="0" err="1" smtClean="0"/>
              <a:t>na</a:t>
            </a:r>
            <a:r>
              <a:rPr sz="2400" dirty="0" smtClean="0"/>
              <a:t> </a:t>
            </a:r>
            <a:r>
              <a:rPr lang="cs-CZ" sz="2400" dirty="0" smtClean="0"/>
              <a:t>informace z </a:t>
            </a:r>
            <a:r>
              <a:rPr sz="2400" dirty="0" smtClean="0"/>
              <a:t>LPIS</a:t>
            </a:r>
            <a:endParaRPr lang="cs-CZ" sz="2400" dirty="0" smtClean="0"/>
          </a:p>
          <a:p>
            <a:pPr lvl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informace ze vzorkování půd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informace o způsobech hospodaření, osevních sledech, cílových výnosech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dirty="0" smtClean="0"/>
              <a:t>návaznost na platné limity a požadavky na hospodaření se živinami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/>
              <a:t>plány hnojení, bilance živin</a:t>
            </a:r>
          </a:p>
          <a:p>
            <a:pPr lvl="1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sz="2400" dirty="0" smtClean="0"/>
          </a:p>
          <a:p>
            <a:pPr lvl="1" algn="just">
              <a:spcBef>
                <a:spcPts val="80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sz="2400" dirty="0"/>
          </a:p>
          <a:p>
            <a:pPr lvl="1" algn="just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endParaRPr sz="1800" dirty="0" smtClean="0"/>
          </a:p>
          <a:p>
            <a:pPr algn="just">
              <a:spcAft>
                <a:spcPts val="1800"/>
              </a:spcAft>
              <a:buFont typeface="Wingdings" pitchFamily="2" charset="2"/>
              <a:buChar char="Ø"/>
              <a:defRPr/>
            </a:pPr>
            <a:endParaRPr sz="2000" dirty="0" smtClean="0"/>
          </a:p>
          <a:p>
            <a:pPr algn="just">
              <a:spcAft>
                <a:spcPts val="1800"/>
              </a:spcAft>
              <a:buFont typeface="Wingdings" pitchFamily="2" charset="2"/>
              <a:buChar char="Ø"/>
              <a:defRPr/>
            </a:pPr>
            <a:endParaRPr altLang="cs-CZ" sz="2000" b="1" dirty="0">
              <a:latin typeface="Arial" charset="0"/>
              <a:cs typeface="Arial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endParaRPr altLang="cs-CZ" sz="2000" b="1" dirty="0" smtClean="0">
              <a:latin typeface="Arial" charset="0"/>
              <a:cs typeface="Arial" charset="0"/>
            </a:endParaRPr>
          </a:p>
          <a:p>
            <a:pPr algn="just">
              <a:defRPr/>
            </a:pPr>
            <a:endParaRPr altLang="cs-CZ" sz="2400" dirty="0" smtClean="0">
              <a:solidFill>
                <a:srgbClr val="663300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altLang="cs-CZ" sz="2800" b="1" dirty="0" smtClean="0">
              <a:solidFill>
                <a:srgbClr val="663300"/>
              </a:solidFill>
              <a:latin typeface="Arial" charset="0"/>
              <a:cs typeface="Arial" charset="0"/>
            </a:endParaRPr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6A0D8EA-B9D1-40CC-8F85-A3DA1A9835E8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cs-CZ" altLang="cs-CZ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4"/>
          <p:cNvSpPr>
            <a:spLocks noGrp="1"/>
          </p:cNvSpPr>
          <p:nvPr>
            <p:ph type="title"/>
          </p:nvPr>
        </p:nvSpPr>
        <p:spPr>
          <a:xfrm>
            <a:off x="179388" y="188913"/>
            <a:ext cx="8964612" cy="6669087"/>
          </a:xfrm>
        </p:spPr>
        <p:txBody>
          <a:bodyPr/>
          <a:lstStyle/>
          <a:p>
            <a:r>
              <a:rPr lang="cs-CZ" altLang="cs-CZ" sz="24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PLÁNY HNOJENÍ:</a:t>
            </a:r>
            <a:br>
              <a:rPr lang="cs-CZ" altLang="cs-CZ" sz="24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na úrovni pozemku, stanovení reálného výnosu (nebo průměru z evidence) 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potřeba dusíku na tvorbu výnosu hlavního a vedlejšího produktu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využitelný N z organického hnojení (např. 2,5 kg N/t hnoje skotu v 1. roce) 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a z posklizňových zbytků N vázajících plodin (v </a:t>
            </a:r>
            <a:r>
              <a:rPr lang="cs-CZ" altLang="cs-CZ" sz="2000" b="0" cap="none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roce </a:t>
            </a: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působení: 50 kg/N ha 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po jeteli nebo vojtěšce s 2 a více užitkovými roky a hrachu se zapravenou 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slámou nebo 25 kg N/ha po ostatních N vázajících plodinách)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potřeba navracení P a K podle čerpání v minulých letech </a:t>
            </a:r>
            <a:r>
              <a:rPr lang="cs-CZ" altLang="cs-CZ" sz="2000" b="0" i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(viz Bilance živin)</a:t>
            </a:r>
            <a:br>
              <a:rPr lang="cs-CZ" altLang="cs-CZ" sz="2000" b="0" i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korekce (předplodina, reakce různých plodin na hnojení P a K, výsledky 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AZZP, obsah </a:t>
            </a:r>
            <a:r>
              <a:rPr lang="cs-CZ" altLang="cs-CZ" sz="2000" b="0" cap="none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cs-CZ" altLang="cs-CZ" sz="2000" b="0" cap="none" baseline="-25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min</a:t>
            </a:r>
            <a:r>
              <a:rPr lang="cs-CZ" altLang="cs-CZ" sz="2000" b="0" cap="none" baseline="-25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 půdě, vývoj a růst porostu, průběh povětrnosti  apod.) </a:t>
            </a:r>
            <a:r>
              <a:rPr lang="cs-CZ" altLang="cs-CZ" sz="22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altLang="cs-CZ" sz="22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2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cs-CZ" altLang="cs-CZ" sz="22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4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BILANCOVÁNÍ ŽIVIN:</a:t>
            </a:r>
            <a:br>
              <a:rPr lang="cs-CZ" altLang="cs-CZ" sz="240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na úrovni pozemku (více let) nebo obchodního závodu (1 hospodářský rok)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zpětná kontrola správnosti hnojení 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využitelnost i pro hnojení P a K na úrovni pozemku </a:t>
            </a:r>
            <a:r>
              <a:rPr lang="cs-CZ" altLang="cs-CZ" sz="2000" b="0" i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(viz Plány hnojení)</a:t>
            </a:r>
            <a:br>
              <a:rPr lang="cs-CZ" altLang="cs-CZ" sz="2000" b="0" i="1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VSTUPY = celkové živiny: hnojiva (např. 6,7 kg N/t hnoje skotu), upravené 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kaly, symbiotická fixace dusíku (např. 240 kg N/ha ročně u jetele či vojtěšky,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80 kg N/ha u hrachu)</a:t>
            </a:r>
            <a:b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cs-CZ" sz="2000" b="0" cap="none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VÝSTUPY = živiny ve sklizených produktech: hlavní, příp. vedlejší produkt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0" y="49213"/>
            <a:ext cx="9144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529" rIns="0" bIns="0"/>
          <a:lstStyle>
            <a:lvl1pPr defTabSz="407988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5175" algn="l"/>
                <a:tab pos="2443163" algn="l"/>
                <a:tab pos="2851150" algn="l"/>
                <a:tab pos="3259138" algn="l"/>
                <a:tab pos="3663950" algn="l"/>
                <a:tab pos="4073525" algn="l"/>
                <a:tab pos="4481513" algn="l"/>
                <a:tab pos="4887913" algn="l"/>
                <a:tab pos="5295900" algn="l"/>
                <a:tab pos="5703888" algn="l"/>
                <a:tab pos="6110288" algn="l"/>
                <a:tab pos="6516688" algn="l"/>
                <a:tab pos="6926263" algn="l"/>
                <a:tab pos="7332663" algn="l"/>
                <a:tab pos="7740650" algn="l"/>
                <a:tab pos="81486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07988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5175" algn="l"/>
                <a:tab pos="2443163" algn="l"/>
                <a:tab pos="2851150" algn="l"/>
                <a:tab pos="3259138" algn="l"/>
                <a:tab pos="3663950" algn="l"/>
                <a:tab pos="4073525" algn="l"/>
                <a:tab pos="4481513" algn="l"/>
                <a:tab pos="4887913" algn="l"/>
                <a:tab pos="5295900" algn="l"/>
                <a:tab pos="5703888" algn="l"/>
                <a:tab pos="6110288" algn="l"/>
                <a:tab pos="6516688" algn="l"/>
                <a:tab pos="6926263" algn="l"/>
                <a:tab pos="7332663" algn="l"/>
                <a:tab pos="7740650" algn="l"/>
                <a:tab pos="8148638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07988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5175" algn="l"/>
                <a:tab pos="2443163" algn="l"/>
                <a:tab pos="2851150" algn="l"/>
                <a:tab pos="3259138" algn="l"/>
                <a:tab pos="3663950" algn="l"/>
                <a:tab pos="4073525" algn="l"/>
                <a:tab pos="4481513" algn="l"/>
                <a:tab pos="4887913" algn="l"/>
                <a:tab pos="5295900" algn="l"/>
                <a:tab pos="5703888" algn="l"/>
                <a:tab pos="6110288" algn="l"/>
                <a:tab pos="6516688" algn="l"/>
                <a:tab pos="6926263" algn="l"/>
                <a:tab pos="7332663" algn="l"/>
                <a:tab pos="7740650" algn="l"/>
                <a:tab pos="81486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07988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5175" algn="l"/>
                <a:tab pos="2443163" algn="l"/>
                <a:tab pos="2851150" algn="l"/>
                <a:tab pos="3259138" algn="l"/>
                <a:tab pos="3663950" algn="l"/>
                <a:tab pos="4073525" algn="l"/>
                <a:tab pos="4481513" algn="l"/>
                <a:tab pos="4887913" algn="l"/>
                <a:tab pos="5295900" algn="l"/>
                <a:tab pos="5703888" algn="l"/>
                <a:tab pos="6110288" algn="l"/>
                <a:tab pos="6516688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07988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5175" algn="l"/>
                <a:tab pos="2443163" algn="l"/>
                <a:tab pos="2851150" algn="l"/>
                <a:tab pos="3259138" algn="l"/>
                <a:tab pos="3663950" algn="l"/>
                <a:tab pos="4073525" algn="l"/>
                <a:tab pos="4481513" algn="l"/>
                <a:tab pos="4887913" algn="l"/>
                <a:tab pos="5295900" algn="l"/>
                <a:tab pos="5703888" algn="l"/>
                <a:tab pos="6110288" algn="l"/>
                <a:tab pos="6516688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5175" algn="l"/>
                <a:tab pos="2443163" algn="l"/>
                <a:tab pos="2851150" algn="l"/>
                <a:tab pos="3259138" algn="l"/>
                <a:tab pos="3663950" algn="l"/>
                <a:tab pos="4073525" algn="l"/>
                <a:tab pos="4481513" algn="l"/>
                <a:tab pos="4887913" algn="l"/>
                <a:tab pos="5295900" algn="l"/>
                <a:tab pos="5703888" algn="l"/>
                <a:tab pos="6110288" algn="l"/>
                <a:tab pos="6516688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5175" algn="l"/>
                <a:tab pos="2443163" algn="l"/>
                <a:tab pos="2851150" algn="l"/>
                <a:tab pos="3259138" algn="l"/>
                <a:tab pos="3663950" algn="l"/>
                <a:tab pos="4073525" algn="l"/>
                <a:tab pos="4481513" algn="l"/>
                <a:tab pos="4887913" algn="l"/>
                <a:tab pos="5295900" algn="l"/>
                <a:tab pos="5703888" algn="l"/>
                <a:tab pos="6110288" algn="l"/>
                <a:tab pos="6516688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5175" algn="l"/>
                <a:tab pos="2443163" algn="l"/>
                <a:tab pos="2851150" algn="l"/>
                <a:tab pos="3259138" algn="l"/>
                <a:tab pos="3663950" algn="l"/>
                <a:tab pos="4073525" algn="l"/>
                <a:tab pos="4481513" algn="l"/>
                <a:tab pos="4887913" algn="l"/>
                <a:tab pos="5295900" algn="l"/>
                <a:tab pos="5703888" algn="l"/>
                <a:tab pos="6110288" algn="l"/>
                <a:tab pos="6516688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07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5175" algn="l"/>
                <a:tab pos="2443163" algn="l"/>
                <a:tab pos="2851150" algn="l"/>
                <a:tab pos="3259138" algn="l"/>
                <a:tab pos="3663950" algn="l"/>
                <a:tab pos="4073525" algn="l"/>
                <a:tab pos="4481513" algn="l"/>
                <a:tab pos="4887913" algn="l"/>
                <a:tab pos="5295900" algn="l"/>
                <a:tab pos="5703888" algn="l"/>
                <a:tab pos="6110288" algn="l"/>
                <a:tab pos="6516688" algn="l"/>
                <a:tab pos="6926263" algn="l"/>
                <a:tab pos="7332663" algn="l"/>
                <a:tab pos="7740650" algn="l"/>
                <a:tab pos="81486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cs-CZ" altLang="cs-CZ" sz="2800" b="1">
                <a:solidFill>
                  <a:srgbClr val="000000"/>
                </a:solidFill>
                <a:latin typeface="Arial" charset="0"/>
                <a:cs typeface="Arial" charset="0"/>
              </a:rPr>
              <a:t>Navracení odebraných živin v průběhu rotace plodin</a:t>
            </a:r>
          </a:p>
        </p:txBody>
      </p:sp>
      <p:pic>
        <p:nvPicPr>
          <p:cNvPr id="92163" name="Picture 5" descr="graf 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848600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ovéPole 1"/>
          <p:cNvSpPr txBox="1">
            <a:spLocks noChangeArrowheads="1"/>
          </p:cNvSpPr>
          <p:nvPr/>
        </p:nvSpPr>
        <p:spPr bwMode="auto">
          <a:xfrm>
            <a:off x="4140200" y="2820988"/>
            <a:ext cx="3744913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FFFF"/>
                </a:solidFill>
                <a:latin typeface="Arial" charset="0"/>
              </a:rPr>
              <a:t>55 kg P</a:t>
            </a:r>
            <a:r>
              <a:rPr lang="cs-CZ" altLang="en-US" sz="2000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cs-CZ" altLang="en-US" sz="2000">
                <a:solidFill>
                  <a:srgbClr val="FFFFFF"/>
                </a:solidFill>
                <a:latin typeface="Arial" charset="0"/>
              </a:rPr>
              <a:t>0</a:t>
            </a:r>
            <a:r>
              <a:rPr lang="cs-CZ" altLang="en-US" sz="2000" baseline="-25000">
                <a:solidFill>
                  <a:srgbClr val="FFFFFF"/>
                </a:solidFill>
                <a:latin typeface="Arial" charset="0"/>
              </a:rPr>
              <a:t>5</a:t>
            </a:r>
            <a:r>
              <a:rPr lang="cs-CZ" altLang="en-US" sz="2000">
                <a:solidFill>
                  <a:srgbClr val="FFFFFF"/>
                </a:solidFill>
                <a:latin typeface="Arial" charset="0"/>
              </a:rPr>
              <a:t>/ha </a:t>
            </a:r>
            <a:r>
              <a:rPr lang="cs-CZ" altLang="en-US" sz="1600" i="1">
                <a:solidFill>
                  <a:srgbClr val="FFFFFF"/>
                </a:solidFill>
                <a:latin typeface="Arial" charset="0"/>
              </a:rPr>
              <a:t>(7 t obilí, 3,5 t řepky)</a:t>
            </a:r>
            <a:endParaRPr lang="en-US" altLang="en-US" sz="1600" i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65" name="TextovéPole 5"/>
          <p:cNvSpPr txBox="1">
            <a:spLocks noChangeArrowheads="1"/>
          </p:cNvSpPr>
          <p:nvPr/>
        </p:nvSpPr>
        <p:spPr bwMode="auto">
          <a:xfrm>
            <a:off x="2627313" y="1557338"/>
            <a:ext cx="1800225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FFFF"/>
                </a:solidFill>
                <a:latin typeface="Arial" charset="0"/>
              </a:rPr>
              <a:t>80 kg P</a:t>
            </a:r>
            <a:r>
              <a:rPr lang="cs-CZ" altLang="en-US" sz="2000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cs-CZ" altLang="en-US" sz="2000">
                <a:solidFill>
                  <a:srgbClr val="FFFFFF"/>
                </a:solidFill>
                <a:latin typeface="Arial" charset="0"/>
              </a:rPr>
              <a:t>0</a:t>
            </a:r>
            <a:r>
              <a:rPr lang="cs-CZ" altLang="en-US" sz="2000" baseline="-25000">
                <a:solidFill>
                  <a:srgbClr val="FFFFFF"/>
                </a:solidFill>
                <a:latin typeface="Arial" charset="0"/>
              </a:rPr>
              <a:t>5</a:t>
            </a:r>
            <a:r>
              <a:rPr lang="cs-CZ" altLang="en-US" sz="2000">
                <a:solidFill>
                  <a:srgbClr val="FFFFFF"/>
                </a:solidFill>
                <a:latin typeface="Arial" charset="0"/>
              </a:rPr>
              <a:t>/ha</a:t>
            </a: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2166" name="TextovéPole 6"/>
          <p:cNvSpPr txBox="1">
            <a:spLocks noChangeArrowheads="1"/>
          </p:cNvSpPr>
          <p:nvPr/>
        </p:nvSpPr>
        <p:spPr bwMode="auto">
          <a:xfrm>
            <a:off x="5111750" y="4173538"/>
            <a:ext cx="1800225" cy="4000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000">
                <a:solidFill>
                  <a:srgbClr val="FFFFFF"/>
                </a:solidFill>
                <a:latin typeface="Arial" charset="0"/>
              </a:rPr>
              <a:t>30 kg P</a:t>
            </a:r>
            <a:r>
              <a:rPr lang="cs-CZ" altLang="en-US" sz="2000" baseline="-25000">
                <a:solidFill>
                  <a:srgbClr val="FFFFFF"/>
                </a:solidFill>
                <a:latin typeface="Arial" charset="0"/>
              </a:rPr>
              <a:t>2</a:t>
            </a:r>
            <a:r>
              <a:rPr lang="cs-CZ" altLang="en-US" sz="2000">
                <a:solidFill>
                  <a:srgbClr val="FFFFFF"/>
                </a:solidFill>
                <a:latin typeface="Arial" charset="0"/>
              </a:rPr>
              <a:t>0</a:t>
            </a:r>
            <a:r>
              <a:rPr lang="cs-CZ" altLang="en-US" sz="2000" baseline="-25000">
                <a:solidFill>
                  <a:srgbClr val="FFFFFF"/>
                </a:solidFill>
                <a:latin typeface="Arial" charset="0"/>
              </a:rPr>
              <a:t>5</a:t>
            </a:r>
            <a:r>
              <a:rPr lang="cs-CZ" altLang="en-US" sz="2000">
                <a:solidFill>
                  <a:srgbClr val="FFFFFF"/>
                </a:solidFill>
                <a:latin typeface="Arial" charset="0"/>
              </a:rPr>
              <a:t>/ha</a:t>
            </a:r>
            <a:endParaRPr lang="en-US" altLang="en-US" sz="200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15888"/>
            <a:ext cx="8785225" cy="57626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Agrochemické zkoušení zemědělských půd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20713"/>
            <a:ext cx="8604250" cy="597693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2000" smtClean="0"/>
              <a:t>Jednostranné hnojení dusíkem: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 smtClean="0"/>
              <a:t>nižší využití dodaného N, vyšší ztráty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2000" smtClean="0"/>
              <a:t>Vyšší výnosy = rychlejší čerpání fosforu a draslíku z půdy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 smtClean="0"/>
              <a:t>v </a:t>
            </a:r>
            <a:r>
              <a:rPr lang="cs-CZ" altLang="cs-CZ" sz="1800" b="1" smtClean="0"/>
              <a:t>10 t pšenice</a:t>
            </a:r>
            <a:r>
              <a:rPr lang="cs-CZ" altLang="cs-CZ" sz="1800" smtClean="0"/>
              <a:t> nebo </a:t>
            </a:r>
            <a:r>
              <a:rPr lang="cs-CZ" altLang="cs-CZ" sz="1800" b="1" smtClean="0"/>
              <a:t>4,5 t řepky</a:t>
            </a:r>
            <a:r>
              <a:rPr lang="cs-CZ" altLang="cs-CZ" sz="1800" smtClean="0"/>
              <a:t> se odveze  </a:t>
            </a:r>
            <a:r>
              <a:rPr lang="cs-CZ" altLang="cs-CZ" sz="1800" b="1" smtClean="0"/>
              <a:t>75 kg P</a:t>
            </a:r>
            <a:r>
              <a:rPr lang="cs-CZ" altLang="cs-CZ" sz="1800" b="1" baseline="-25000" smtClean="0"/>
              <a:t>2</a:t>
            </a:r>
            <a:r>
              <a:rPr lang="cs-CZ" altLang="cs-CZ" sz="1800" b="1" smtClean="0"/>
              <a:t>O</a:t>
            </a:r>
            <a:r>
              <a:rPr lang="cs-CZ" altLang="cs-CZ" sz="1800" b="1" baseline="-25000" smtClean="0"/>
              <a:t>5</a:t>
            </a:r>
            <a:r>
              <a:rPr lang="cs-CZ" altLang="cs-CZ" sz="1800" smtClean="0"/>
              <a:t> a  </a:t>
            </a:r>
            <a:r>
              <a:rPr lang="cs-CZ" altLang="cs-CZ" sz="1800" b="1" smtClean="0"/>
              <a:t>45 kg K</a:t>
            </a:r>
            <a:r>
              <a:rPr lang="cs-CZ" altLang="cs-CZ" sz="1800" b="1" baseline="-25000" smtClean="0"/>
              <a:t>2</a:t>
            </a:r>
            <a:r>
              <a:rPr lang="cs-CZ" altLang="cs-CZ" sz="1800" b="1" smtClean="0"/>
              <a:t>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1800" smtClean="0"/>
              <a:t>když se odveze i sláma, už je to u pšenice   </a:t>
            </a:r>
            <a:r>
              <a:rPr lang="cs-CZ" altLang="cs-CZ" sz="1800" b="1" smtClean="0"/>
              <a:t>92 kg P</a:t>
            </a:r>
            <a:r>
              <a:rPr lang="cs-CZ" altLang="cs-CZ" sz="1800" b="1" baseline="-25000" smtClean="0"/>
              <a:t>2</a:t>
            </a:r>
            <a:r>
              <a:rPr lang="cs-CZ" altLang="cs-CZ" sz="1800" b="1" smtClean="0"/>
              <a:t>O</a:t>
            </a:r>
            <a:r>
              <a:rPr lang="cs-CZ" altLang="cs-CZ" sz="1800" b="1" baseline="-25000" smtClean="0"/>
              <a:t>5</a:t>
            </a:r>
            <a:r>
              <a:rPr lang="cs-CZ" altLang="cs-CZ" sz="1800" b="1" smtClean="0"/>
              <a:t> </a:t>
            </a:r>
            <a:r>
              <a:rPr lang="cs-CZ" altLang="cs-CZ" sz="1800" smtClean="0"/>
              <a:t>a </a:t>
            </a:r>
            <a:r>
              <a:rPr lang="cs-CZ" altLang="cs-CZ" sz="1800" b="1" smtClean="0"/>
              <a:t>140 kg K</a:t>
            </a:r>
            <a:r>
              <a:rPr lang="cs-CZ" altLang="cs-CZ" sz="1800" b="1" baseline="-25000" smtClean="0"/>
              <a:t>2</a:t>
            </a:r>
            <a:r>
              <a:rPr lang="cs-CZ" altLang="cs-CZ" sz="1800" b="1" smtClean="0"/>
              <a:t>O</a:t>
            </a:r>
            <a:r>
              <a:rPr lang="cs-CZ" altLang="cs-CZ" sz="1800" smtClean="0"/>
              <a:t/>
            </a:r>
            <a:br>
              <a:rPr lang="cs-CZ" altLang="cs-CZ" sz="1800" smtClean="0"/>
            </a:br>
            <a:r>
              <a:rPr lang="cs-CZ" altLang="cs-CZ" sz="1800" smtClean="0"/>
              <a:t>                                                    u řepky    </a:t>
            </a:r>
            <a:r>
              <a:rPr lang="cs-CZ" altLang="cs-CZ" sz="1800" b="1" smtClean="0"/>
              <a:t>100 kg P</a:t>
            </a:r>
            <a:r>
              <a:rPr lang="cs-CZ" altLang="cs-CZ" sz="1800" b="1" baseline="-25000" smtClean="0"/>
              <a:t>2</a:t>
            </a:r>
            <a:r>
              <a:rPr lang="cs-CZ" altLang="cs-CZ" sz="1800" b="1" smtClean="0"/>
              <a:t>O</a:t>
            </a:r>
            <a:r>
              <a:rPr lang="cs-CZ" altLang="cs-CZ" sz="1800" b="1" baseline="-25000" smtClean="0"/>
              <a:t>5</a:t>
            </a:r>
            <a:r>
              <a:rPr lang="cs-CZ" altLang="cs-CZ" sz="1800" b="1" smtClean="0"/>
              <a:t> </a:t>
            </a:r>
            <a:r>
              <a:rPr lang="cs-CZ" altLang="cs-CZ" sz="1800" smtClean="0"/>
              <a:t>a </a:t>
            </a:r>
            <a:r>
              <a:rPr lang="cs-CZ" altLang="cs-CZ" sz="1800" b="1" smtClean="0"/>
              <a:t>270 kg K</a:t>
            </a:r>
            <a:r>
              <a:rPr lang="cs-CZ" altLang="cs-CZ" sz="1800" b="1" baseline="-25000" smtClean="0"/>
              <a:t>2</a:t>
            </a:r>
            <a:r>
              <a:rPr lang="cs-CZ" altLang="cs-CZ" sz="1800" b="1" smtClean="0"/>
              <a:t>O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</a:pPr>
            <a:r>
              <a:rPr lang="cs-CZ" altLang="cs-CZ" sz="2000" smtClean="0"/>
              <a:t>Zásoba přístupných živin v orných půdách ČR (ÚKZÚZ, 2016)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1800" b="1" smtClean="0">
                <a:solidFill>
                  <a:srgbClr val="0033CC"/>
                </a:solidFill>
              </a:rPr>
              <a:t>1990-92:   108 mg P/kg,</a:t>
            </a:r>
            <a:r>
              <a:rPr lang="cs-CZ" altLang="cs-CZ" sz="1800" smtClean="0">
                <a:solidFill>
                  <a:srgbClr val="0033CC"/>
                </a:solidFill>
              </a:rPr>
              <a:t>  nízká   9 %, vyhovující 26 % </a:t>
            </a:r>
            <a:r>
              <a:rPr lang="cs-CZ" altLang="cs-CZ" sz="1800" b="1" smtClean="0">
                <a:solidFill>
                  <a:srgbClr val="0033CC"/>
                </a:solidFill>
              </a:rPr>
              <a:t>(=</a:t>
            </a:r>
            <a:r>
              <a:rPr lang="cs-CZ" altLang="cs-CZ" sz="1800" smtClean="0">
                <a:solidFill>
                  <a:srgbClr val="0033CC"/>
                </a:solidFill>
                <a:cs typeface="Arial" charset="0"/>
              </a:rPr>
              <a:t> </a:t>
            </a:r>
            <a:r>
              <a:rPr lang="cs-CZ" altLang="cs-CZ" sz="1800" b="1" smtClean="0">
                <a:solidFill>
                  <a:srgbClr val="0033CC"/>
                </a:solidFill>
                <a:cs typeface="Arial" charset="0"/>
              </a:rPr>
              <a:t>35</a:t>
            </a:r>
            <a:r>
              <a:rPr lang="cs-CZ" altLang="cs-CZ" sz="1800" b="1" smtClean="0">
                <a:solidFill>
                  <a:srgbClr val="0033CC"/>
                </a:solidFill>
              </a:rPr>
              <a:t> %)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1800" b="1" smtClean="0">
                <a:solidFill>
                  <a:srgbClr val="FF0000"/>
                </a:solidFill>
              </a:rPr>
              <a:t>2010-15:     90 mg P/kg,</a:t>
            </a:r>
            <a:r>
              <a:rPr lang="cs-CZ" altLang="cs-CZ" sz="1800" smtClean="0">
                <a:solidFill>
                  <a:srgbClr val="FF0000"/>
                </a:solidFill>
              </a:rPr>
              <a:t>  nízká 27 %, vyhovující 28 % </a:t>
            </a:r>
            <a:r>
              <a:rPr lang="cs-CZ" altLang="cs-CZ" sz="1800" b="1" smtClean="0">
                <a:solidFill>
                  <a:srgbClr val="FF0000"/>
                </a:solidFill>
              </a:rPr>
              <a:t>(=</a:t>
            </a:r>
            <a:r>
              <a:rPr lang="cs-CZ" altLang="cs-CZ" sz="180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cs-CZ" altLang="cs-CZ" sz="1800" b="1" smtClean="0">
                <a:solidFill>
                  <a:srgbClr val="FF0000"/>
                </a:solidFill>
              </a:rPr>
              <a:t>55 %)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cs-CZ" altLang="cs-CZ" sz="800" b="1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1800" b="1" smtClean="0">
                <a:solidFill>
                  <a:srgbClr val="0033CC"/>
                </a:solidFill>
              </a:rPr>
              <a:t>1990-92 :</a:t>
            </a:r>
            <a:r>
              <a:rPr lang="cs-CZ" altLang="cs-CZ" sz="1800" smtClean="0">
                <a:solidFill>
                  <a:srgbClr val="0033CC"/>
                </a:solidFill>
              </a:rPr>
              <a:t>  </a:t>
            </a:r>
            <a:r>
              <a:rPr lang="cs-CZ" altLang="cs-CZ" sz="1800" b="1" smtClean="0">
                <a:solidFill>
                  <a:srgbClr val="0033CC"/>
                </a:solidFill>
              </a:rPr>
              <a:t>279 mg K/kg,  </a:t>
            </a:r>
            <a:r>
              <a:rPr lang="cs-CZ" altLang="cs-CZ" sz="1800" smtClean="0">
                <a:solidFill>
                  <a:srgbClr val="0033CC"/>
                </a:solidFill>
              </a:rPr>
              <a:t>nízká   3 %, vyhovující 18 % </a:t>
            </a:r>
            <a:r>
              <a:rPr lang="cs-CZ" altLang="cs-CZ" sz="1800" b="1" smtClean="0">
                <a:solidFill>
                  <a:srgbClr val="0033CC"/>
                </a:solidFill>
              </a:rPr>
              <a:t>(</a:t>
            </a:r>
            <a:r>
              <a:rPr lang="cs-CZ" altLang="cs-CZ" sz="1800" b="1" smtClean="0">
                <a:solidFill>
                  <a:srgbClr val="0033CC"/>
                </a:solidFill>
                <a:cs typeface="Arial" charset="0"/>
              </a:rPr>
              <a:t>=</a:t>
            </a:r>
            <a:r>
              <a:rPr lang="cs-CZ" altLang="cs-CZ" sz="1800" b="1" smtClean="0">
                <a:solidFill>
                  <a:srgbClr val="0033CC"/>
                </a:solidFill>
              </a:rPr>
              <a:t> 21 %)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cs-CZ" altLang="cs-CZ" sz="1800" b="1" smtClean="0">
                <a:solidFill>
                  <a:srgbClr val="FF0000"/>
                </a:solidFill>
              </a:rPr>
              <a:t>2010-15:   251 mg K/kg,  </a:t>
            </a:r>
            <a:r>
              <a:rPr lang="cs-CZ" altLang="cs-CZ" sz="1800" smtClean="0">
                <a:solidFill>
                  <a:srgbClr val="FF0000"/>
                </a:solidFill>
              </a:rPr>
              <a:t>nízká   8 %, vyhovující 28 % </a:t>
            </a:r>
            <a:r>
              <a:rPr lang="cs-CZ" altLang="cs-CZ" sz="1800" b="1" smtClean="0">
                <a:solidFill>
                  <a:srgbClr val="FF0000"/>
                </a:solidFill>
              </a:rPr>
              <a:t>(</a:t>
            </a:r>
            <a:r>
              <a:rPr lang="cs-CZ" altLang="cs-CZ" sz="1800" b="1" smtClean="0">
                <a:solidFill>
                  <a:srgbClr val="FF0000"/>
                </a:solidFill>
                <a:cs typeface="Arial" charset="0"/>
              </a:rPr>
              <a:t>=</a:t>
            </a:r>
            <a:r>
              <a:rPr lang="cs-CZ" altLang="cs-CZ" sz="1800" b="1" smtClean="0">
                <a:solidFill>
                  <a:srgbClr val="FF0000"/>
                </a:solidFill>
              </a:rPr>
              <a:t> 36 %)</a:t>
            </a:r>
            <a:endParaRPr lang="cs-CZ" altLang="cs-CZ" sz="18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smtClean="0"/>
              <a:t>Nízká zásoba – „dosycovací“ hnojení (odběr + 50 %)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smtClean="0"/>
              <a:t>Vyhovující zásoba – mírné „dosycení“ (odběr + 25 %)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smtClean="0"/>
              <a:t>Dobrá zásoba – „nahrazovací“ hnojení (+/- odběr)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smtClean="0"/>
              <a:t>Optimum je okolo rozhraní kategorií zásobenosti Vyhovující a Dobrá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5"/>
          <p:cNvSpPr txBox="1">
            <a:spLocks noChangeArrowheads="1"/>
          </p:cNvSpPr>
          <p:nvPr/>
        </p:nvSpPr>
        <p:spPr bwMode="auto">
          <a:xfrm>
            <a:off x="2627313" y="549275"/>
            <a:ext cx="4032250" cy="576263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3366"/>
                </a:solidFill>
                <a:cs typeface="Times New Roman" pitchFamily="18" charset="0"/>
              </a:rPr>
              <a:t>Potřeba </a:t>
            </a:r>
            <a:r>
              <a:rPr lang="cs-CZ" altLang="cs-CZ" sz="1600" b="1">
                <a:solidFill>
                  <a:srgbClr val="003366"/>
                </a:solidFill>
                <a:cs typeface="Arial" charset="0"/>
              </a:rPr>
              <a:t>N</a:t>
            </a:r>
            <a:r>
              <a:rPr lang="cs-CZ" altLang="cs-CZ" sz="1600" b="1">
                <a:solidFill>
                  <a:srgbClr val="003366"/>
                </a:solidFill>
                <a:cs typeface="Times New Roman" pitchFamily="18" charset="0"/>
              </a:rPr>
              <a:t> na tvorbu plánovaného výnosu</a:t>
            </a:r>
            <a:br>
              <a:rPr lang="cs-CZ" altLang="cs-CZ" sz="1600" b="1">
                <a:solidFill>
                  <a:srgbClr val="003366"/>
                </a:solidFill>
                <a:cs typeface="Times New Roman" pitchFamily="18" charset="0"/>
              </a:rPr>
            </a:b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(odběr N v hlavním a vedlejším produktu)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11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2376488" cy="549275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Vliv stanoviště  </a:t>
            </a:r>
            <a:b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</a:b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(korekce N: +, -)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12" name="Text Box 11"/>
          <p:cNvSpPr txBox="1">
            <a:spLocks noChangeArrowheads="1"/>
          </p:cNvSpPr>
          <p:nvPr/>
        </p:nvSpPr>
        <p:spPr bwMode="auto">
          <a:xfrm>
            <a:off x="250825" y="1844675"/>
            <a:ext cx="2376488" cy="574675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Využitelný N z dřívějšího organického hnojení (-)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13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233612" cy="549275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Požadavky na </a:t>
            </a:r>
            <a:b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</a:b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kvalitu produkce (+, -)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14" name="Text Box 15"/>
          <p:cNvSpPr txBox="1">
            <a:spLocks noChangeArrowheads="1"/>
          </p:cNvSpPr>
          <p:nvPr/>
        </p:nvSpPr>
        <p:spPr bwMode="auto">
          <a:xfrm>
            <a:off x="3419475" y="3141663"/>
            <a:ext cx="2447925" cy="5048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3366"/>
                </a:solidFill>
                <a:cs typeface="Times New Roman" pitchFamily="18" charset="0"/>
              </a:rPr>
              <a:t>Potřeba hnojení</a:t>
            </a:r>
            <a:endParaRPr lang="cs-CZ" altLang="cs-CZ" sz="1600" b="1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15" name="Text Box 17"/>
          <p:cNvSpPr txBox="1">
            <a:spLocks noChangeArrowheads="1"/>
          </p:cNvSpPr>
          <p:nvPr/>
        </p:nvSpPr>
        <p:spPr bwMode="auto">
          <a:xfrm>
            <a:off x="6659563" y="3716338"/>
            <a:ext cx="2233612" cy="576262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Jiná omezení – chráněné oblasti, dotace, … (-)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16" name="Text Box 22"/>
          <p:cNvSpPr txBox="1">
            <a:spLocks noChangeArrowheads="1"/>
          </p:cNvSpPr>
          <p:nvPr/>
        </p:nvSpPr>
        <p:spPr bwMode="auto">
          <a:xfrm>
            <a:off x="250825" y="4868863"/>
            <a:ext cx="2376488" cy="576262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Obsah minerálního dusíku (N</a:t>
            </a:r>
            <a:r>
              <a:rPr lang="cs-CZ" altLang="cs-CZ" sz="1600" baseline="-30000">
                <a:solidFill>
                  <a:srgbClr val="003366"/>
                </a:solidFill>
                <a:cs typeface="Times New Roman" pitchFamily="18" charset="0"/>
              </a:rPr>
              <a:t>min</a:t>
            </a: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) v půdě (+, -)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17" name="Text Box 31"/>
          <p:cNvSpPr txBox="1">
            <a:spLocks noChangeArrowheads="1"/>
          </p:cNvSpPr>
          <p:nvPr/>
        </p:nvSpPr>
        <p:spPr bwMode="auto">
          <a:xfrm>
            <a:off x="3419475" y="6165850"/>
            <a:ext cx="2447925" cy="5715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3366"/>
                </a:solidFill>
                <a:cs typeface="Times New Roman" pitchFamily="18" charset="0"/>
              </a:rPr>
              <a:t>Upřesněné hnojení podle </a:t>
            </a:r>
            <a:br>
              <a:rPr lang="cs-CZ" altLang="cs-CZ" sz="1600" b="1">
                <a:solidFill>
                  <a:srgbClr val="003366"/>
                </a:solidFill>
                <a:cs typeface="Times New Roman" pitchFamily="18" charset="0"/>
              </a:rPr>
            </a:br>
            <a:r>
              <a:rPr lang="cs-CZ" altLang="cs-CZ" sz="1600" b="1">
                <a:solidFill>
                  <a:srgbClr val="003366"/>
                </a:solidFill>
                <a:cs typeface="Times New Roman" pitchFamily="18" charset="0"/>
              </a:rPr>
              <a:t>skutečných podmínek</a:t>
            </a:r>
            <a:endParaRPr lang="cs-CZ" altLang="cs-CZ" sz="1600" b="1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18" name="Text Box 12"/>
          <p:cNvSpPr txBox="1">
            <a:spLocks noChangeArrowheads="1"/>
          </p:cNvSpPr>
          <p:nvPr/>
        </p:nvSpPr>
        <p:spPr bwMode="auto">
          <a:xfrm>
            <a:off x="6659563" y="1844675"/>
            <a:ext cx="2233612" cy="574675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Využitelný </a:t>
            </a:r>
            <a:r>
              <a:rPr lang="cs-CZ" altLang="cs-CZ" sz="1600">
                <a:solidFill>
                  <a:srgbClr val="003366"/>
                </a:solidFill>
                <a:cs typeface="Arial" charset="0"/>
              </a:rPr>
              <a:t>dusík</a:t>
            </a: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 ze symbiotické fixace (-)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19" name="Text Box 19"/>
          <p:cNvSpPr txBox="1">
            <a:spLocks noChangeArrowheads="1"/>
          </p:cNvSpPr>
          <p:nvPr/>
        </p:nvSpPr>
        <p:spPr bwMode="auto">
          <a:xfrm>
            <a:off x="250825" y="3709988"/>
            <a:ext cx="2376488" cy="590550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Omezení –</a:t>
            </a:r>
            <a:r>
              <a:rPr lang="cs-CZ" altLang="cs-CZ" sz="1600">
                <a:solidFill>
                  <a:srgbClr val="003366"/>
                </a:solidFill>
                <a:cs typeface="Arial" charset="0"/>
              </a:rPr>
              <a:t> </a:t>
            </a: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nitrátov</a:t>
            </a:r>
            <a:r>
              <a:rPr lang="cs-CZ" altLang="cs-CZ" sz="1600">
                <a:solidFill>
                  <a:srgbClr val="003366"/>
                </a:solidFill>
                <a:cs typeface="Arial" charset="0"/>
              </a:rPr>
              <a:t>á </a:t>
            </a: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směrnice (-)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20" name="Text Box 21"/>
          <p:cNvSpPr txBox="1">
            <a:spLocks noChangeArrowheads="1"/>
          </p:cNvSpPr>
          <p:nvPr/>
        </p:nvSpPr>
        <p:spPr bwMode="auto">
          <a:xfrm>
            <a:off x="3419475" y="4310063"/>
            <a:ext cx="2447925" cy="5715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b="1">
                <a:solidFill>
                  <a:srgbClr val="003366"/>
                </a:solidFill>
                <a:cs typeface="Times New Roman" pitchFamily="18" charset="0"/>
              </a:rPr>
              <a:t>Rozdělení dávek, výběr hnojiv, způsob aplikace</a:t>
            </a:r>
            <a:endParaRPr lang="cs-CZ" altLang="cs-CZ" sz="1600" b="1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21" name="Text Box 24"/>
          <p:cNvSpPr txBox="1">
            <a:spLocks noChangeArrowheads="1"/>
          </p:cNvSpPr>
          <p:nvPr/>
        </p:nvSpPr>
        <p:spPr bwMode="auto">
          <a:xfrm>
            <a:off x="6659563" y="4895850"/>
            <a:ext cx="2233612" cy="5492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Obsah </a:t>
            </a:r>
            <a:r>
              <a:rPr lang="cs-CZ" altLang="cs-CZ" sz="1600">
                <a:solidFill>
                  <a:srgbClr val="003366"/>
                </a:solidFill>
                <a:cs typeface="Arial" charset="0"/>
              </a:rPr>
              <a:t>dusíku</a:t>
            </a: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 v rostlinách (+, -)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22" name="AutoShape 10"/>
          <p:cNvSpPr>
            <a:spLocks noChangeArrowheads="1"/>
          </p:cNvSpPr>
          <p:nvPr/>
        </p:nvSpPr>
        <p:spPr bwMode="auto">
          <a:xfrm>
            <a:off x="5003800" y="1412875"/>
            <a:ext cx="1368425" cy="144463"/>
          </a:xfrm>
          <a:prstGeom prst="leftArrow">
            <a:avLst>
              <a:gd name="adj1" fmla="val 50000"/>
              <a:gd name="adj2" fmla="val 236812"/>
            </a:avLst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23" name="AutoShape 14"/>
          <p:cNvSpPr>
            <a:spLocks noChangeArrowheads="1"/>
          </p:cNvSpPr>
          <p:nvPr/>
        </p:nvSpPr>
        <p:spPr bwMode="auto">
          <a:xfrm>
            <a:off x="5003800" y="3933825"/>
            <a:ext cx="1368425" cy="144463"/>
          </a:xfrm>
          <a:prstGeom prst="leftArrow">
            <a:avLst>
              <a:gd name="adj1" fmla="val 50000"/>
              <a:gd name="adj2" fmla="val 236812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24" name="AutoShape 9"/>
          <p:cNvSpPr>
            <a:spLocks noChangeArrowheads="1"/>
          </p:cNvSpPr>
          <p:nvPr/>
        </p:nvSpPr>
        <p:spPr bwMode="auto">
          <a:xfrm>
            <a:off x="2903538" y="1412875"/>
            <a:ext cx="1346200" cy="144463"/>
          </a:xfrm>
          <a:prstGeom prst="rightArrow">
            <a:avLst>
              <a:gd name="adj1" fmla="val 50000"/>
              <a:gd name="adj2" fmla="val 232966"/>
            </a:avLst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25" name="AutoShape 20"/>
          <p:cNvSpPr>
            <a:spLocks noChangeArrowheads="1"/>
          </p:cNvSpPr>
          <p:nvPr/>
        </p:nvSpPr>
        <p:spPr bwMode="auto">
          <a:xfrm>
            <a:off x="5003800" y="5087938"/>
            <a:ext cx="1368425" cy="144462"/>
          </a:xfrm>
          <a:prstGeom prst="leftArrow">
            <a:avLst>
              <a:gd name="adj1" fmla="val 50000"/>
              <a:gd name="adj2" fmla="val 236814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26" name="AutoShape 26"/>
          <p:cNvSpPr>
            <a:spLocks noChangeArrowheads="1"/>
          </p:cNvSpPr>
          <p:nvPr/>
        </p:nvSpPr>
        <p:spPr bwMode="auto">
          <a:xfrm>
            <a:off x="5003800" y="2058988"/>
            <a:ext cx="1368425" cy="144462"/>
          </a:xfrm>
          <a:prstGeom prst="leftArrow">
            <a:avLst>
              <a:gd name="adj1" fmla="val 50000"/>
              <a:gd name="adj2" fmla="val 236814"/>
            </a:avLst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27" name="AutoShape 13"/>
          <p:cNvSpPr>
            <a:spLocks noChangeArrowheads="1"/>
          </p:cNvSpPr>
          <p:nvPr/>
        </p:nvSpPr>
        <p:spPr bwMode="auto">
          <a:xfrm>
            <a:off x="2894013" y="3933825"/>
            <a:ext cx="1368425" cy="142875"/>
          </a:xfrm>
          <a:prstGeom prst="rightArrow">
            <a:avLst>
              <a:gd name="adj1" fmla="val 50000"/>
              <a:gd name="adj2" fmla="val 239444"/>
            </a:avLst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28" name="AutoShape 18"/>
          <p:cNvSpPr>
            <a:spLocks noChangeArrowheads="1"/>
          </p:cNvSpPr>
          <p:nvPr/>
        </p:nvSpPr>
        <p:spPr bwMode="auto">
          <a:xfrm>
            <a:off x="2916238" y="5764213"/>
            <a:ext cx="1368425" cy="144462"/>
          </a:xfrm>
          <a:prstGeom prst="rightArrow">
            <a:avLst>
              <a:gd name="adj1" fmla="val 50000"/>
              <a:gd name="adj2" fmla="val 236814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29" name="AutoShape 25"/>
          <p:cNvSpPr>
            <a:spLocks noChangeArrowheads="1"/>
          </p:cNvSpPr>
          <p:nvPr/>
        </p:nvSpPr>
        <p:spPr bwMode="auto">
          <a:xfrm>
            <a:off x="2916238" y="2060575"/>
            <a:ext cx="1368425" cy="142875"/>
          </a:xfrm>
          <a:prstGeom prst="rightArrow">
            <a:avLst>
              <a:gd name="adj1" fmla="val 50000"/>
              <a:gd name="adj2" fmla="val 239444"/>
            </a:avLst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30" name="AutoShape 16"/>
          <p:cNvSpPr>
            <a:spLocks noChangeArrowheads="1"/>
          </p:cNvSpPr>
          <p:nvPr/>
        </p:nvSpPr>
        <p:spPr bwMode="auto">
          <a:xfrm>
            <a:off x="4572000" y="4941888"/>
            <a:ext cx="144463" cy="1169987"/>
          </a:xfrm>
          <a:prstGeom prst="downArrow">
            <a:avLst>
              <a:gd name="adj1" fmla="val 50000"/>
              <a:gd name="adj2" fmla="val 185412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31" name="AutoShape 23"/>
          <p:cNvSpPr>
            <a:spLocks noChangeArrowheads="1"/>
          </p:cNvSpPr>
          <p:nvPr/>
        </p:nvSpPr>
        <p:spPr bwMode="auto">
          <a:xfrm>
            <a:off x="4572000" y="3709988"/>
            <a:ext cx="144463" cy="511175"/>
          </a:xfrm>
          <a:prstGeom prst="downArrow">
            <a:avLst>
              <a:gd name="adj1" fmla="val 50000"/>
              <a:gd name="adj2" fmla="val 124534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32" name="Text Box 30"/>
          <p:cNvSpPr txBox="1">
            <a:spLocks noChangeArrowheads="1"/>
          </p:cNvSpPr>
          <p:nvPr/>
        </p:nvSpPr>
        <p:spPr bwMode="auto">
          <a:xfrm>
            <a:off x="6659563" y="5562600"/>
            <a:ext cx="2233612" cy="5492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Stav porostu (odnož</a:t>
            </a:r>
            <a:r>
              <a:rPr lang="cs-CZ" altLang="cs-CZ" sz="1600">
                <a:solidFill>
                  <a:srgbClr val="003366"/>
                </a:solidFill>
                <a:cs typeface="Arial" charset="0"/>
              </a:rPr>
              <a:t>e</a:t>
            </a: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, choroby, aj.) (+, -)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33" name="Text Box 27"/>
          <p:cNvSpPr txBox="1">
            <a:spLocks noChangeArrowheads="1"/>
          </p:cNvSpPr>
          <p:nvPr/>
        </p:nvSpPr>
        <p:spPr bwMode="auto">
          <a:xfrm>
            <a:off x="250825" y="5562600"/>
            <a:ext cx="2376488" cy="54927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Vývoj počasí, podmínky pro mineralizaci v půdě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34" name="AutoShape 28"/>
          <p:cNvSpPr>
            <a:spLocks noChangeArrowheads="1"/>
          </p:cNvSpPr>
          <p:nvPr/>
        </p:nvSpPr>
        <p:spPr bwMode="auto">
          <a:xfrm>
            <a:off x="2894013" y="5097463"/>
            <a:ext cx="1368425" cy="144462"/>
          </a:xfrm>
          <a:prstGeom prst="rightArrow">
            <a:avLst>
              <a:gd name="adj1" fmla="val 50000"/>
              <a:gd name="adj2" fmla="val 236814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35" name="AutoShape 29"/>
          <p:cNvSpPr>
            <a:spLocks noChangeArrowheads="1"/>
          </p:cNvSpPr>
          <p:nvPr/>
        </p:nvSpPr>
        <p:spPr bwMode="auto">
          <a:xfrm>
            <a:off x="5003800" y="5764213"/>
            <a:ext cx="1368425" cy="144462"/>
          </a:xfrm>
          <a:prstGeom prst="leftArrow">
            <a:avLst>
              <a:gd name="adj1" fmla="val 50000"/>
              <a:gd name="adj2" fmla="val 236814"/>
            </a:avLst>
          </a:pr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36" name="AutoShape 8"/>
          <p:cNvSpPr>
            <a:spLocks noChangeArrowheads="1"/>
          </p:cNvSpPr>
          <p:nvPr/>
        </p:nvSpPr>
        <p:spPr bwMode="auto">
          <a:xfrm>
            <a:off x="4572000" y="1196975"/>
            <a:ext cx="144463" cy="1871663"/>
          </a:xfrm>
          <a:prstGeom prst="downArrow">
            <a:avLst>
              <a:gd name="adj1" fmla="val 50000"/>
              <a:gd name="adj2" fmla="val 187022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92075" y="-1588"/>
            <a:ext cx="8943975" cy="4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>
                <a:solidFill>
                  <a:srgbClr val="003366"/>
                </a:solidFill>
                <a:cs typeface="Times New Roman" pitchFamily="18" charset="0"/>
              </a:rPr>
              <a:t>Postup při stanovení plánu hnojení plodin dusíkem</a:t>
            </a:r>
            <a:endParaRPr lang="cs-CZ" altLang="cs-CZ" sz="24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38" name="Rectangle 30"/>
          <p:cNvSpPr>
            <a:spLocks noChangeArrowheads="1"/>
          </p:cNvSpPr>
          <p:nvPr/>
        </p:nvSpPr>
        <p:spPr bwMode="auto">
          <a:xfrm>
            <a:off x="0" y="1517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39" name="Rectangle 32"/>
          <p:cNvSpPr>
            <a:spLocks noChangeArrowheads="1"/>
          </p:cNvSpPr>
          <p:nvPr/>
        </p:nvSpPr>
        <p:spPr bwMode="auto">
          <a:xfrm>
            <a:off x="1692275" y="6540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40" name="Text Box 12"/>
          <p:cNvSpPr txBox="1">
            <a:spLocks noChangeArrowheads="1"/>
          </p:cNvSpPr>
          <p:nvPr/>
        </p:nvSpPr>
        <p:spPr bwMode="auto">
          <a:xfrm>
            <a:off x="6659563" y="2493963"/>
            <a:ext cx="2233612" cy="574675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Vliv předplodiny </a:t>
            </a:r>
            <a:b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</a:b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(+, -)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41" name="Text Box 11"/>
          <p:cNvSpPr txBox="1">
            <a:spLocks noChangeArrowheads="1"/>
          </p:cNvSpPr>
          <p:nvPr/>
        </p:nvSpPr>
        <p:spPr bwMode="auto">
          <a:xfrm>
            <a:off x="250825" y="2493963"/>
            <a:ext cx="2376488" cy="574675"/>
          </a:xfrm>
          <a:prstGeom prst="rect">
            <a:avLst/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003366"/>
                </a:solidFill>
                <a:cs typeface="Times New Roman" pitchFamily="18" charset="0"/>
              </a:rPr>
              <a:t>Využití N z pozdní jarní mineralizace (-)</a:t>
            </a:r>
            <a:endParaRPr lang="cs-CZ" altLang="cs-CZ" sz="16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42" name="AutoShape 25"/>
          <p:cNvSpPr>
            <a:spLocks noChangeArrowheads="1"/>
          </p:cNvSpPr>
          <p:nvPr/>
        </p:nvSpPr>
        <p:spPr bwMode="auto">
          <a:xfrm>
            <a:off x="2943225" y="2709863"/>
            <a:ext cx="1368425" cy="142875"/>
          </a:xfrm>
          <a:prstGeom prst="rightArrow">
            <a:avLst>
              <a:gd name="adj1" fmla="val 50000"/>
              <a:gd name="adj2" fmla="val 239444"/>
            </a:avLst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  <p:sp>
        <p:nvSpPr>
          <p:cNvPr id="94243" name="AutoShape 26"/>
          <p:cNvSpPr>
            <a:spLocks noChangeArrowheads="1"/>
          </p:cNvSpPr>
          <p:nvPr/>
        </p:nvSpPr>
        <p:spPr bwMode="auto">
          <a:xfrm>
            <a:off x="5003800" y="2709863"/>
            <a:ext cx="1368425" cy="144462"/>
          </a:xfrm>
          <a:prstGeom prst="leftArrow">
            <a:avLst>
              <a:gd name="adj1" fmla="val 50000"/>
              <a:gd name="adj2" fmla="val 236814"/>
            </a:avLst>
          </a:prstGeom>
          <a:solidFill>
            <a:srgbClr val="CCFF3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Nadpis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990600"/>
          </a:xfrm>
        </p:spPr>
        <p:txBody>
          <a:bodyPr/>
          <a:lstStyle/>
          <a:p>
            <a:pPr algn="ctr"/>
            <a:r>
              <a:rPr lang="it-IT" altLang="cs-CZ" b="1" smtClean="0"/>
              <a:t>Bilance živin</a:t>
            </a:r>
            <a:r>
              <a:rPr lang="cs-CZ" altLang="cs-CZ" b="1" smtClean="0"/>
              <a:t> a organických látek</a:t>
            </a:r>
          </a:p>
        </p:txBody>
      </p:sp>
      <p:sp>
        <p:nvSpPr>
          <p:cNvPr id="181251" name="Zástupný symbol pro obsah 3"/>
          <p:cNvSpPr>
            <a:spLocks noGrp="1"/>
          </p:cNvSpPr>
          <p:nvPr>
            <p:ph idx="1"/>
          </p:nvPr>
        </p:nvSpPr>
        <p:spPr>
          <a:xfrm>
            <a:off x="0" y="1844675"/>
            <a:ext cx="9144000" cy="5013325"/>
          </a:xfrm>
        </p:spPr>
        <p:txBody>
          <a:bodyPr/>
          <a:lstStyle/>
          <a:p>
            <a:pPr marL="457200" lvl="1" indent="0" eaLnBrk="1" hangingPunct="1">
              <a:buFont typeface="Arial" charset="0"/>
              <a:buNone/>
            </a:pPr>
            <a:r>
              <a:rPr lang="cs-CZ" altLang="cs-CZ" sz="3200" b="1" smtClean="0"/>
              <a:t>Orientační bilance živin </a:t>
            </a:r>
            <a:r>
              <a:rPr lang="cs-CZ" altLang="cs-CZ" sz="3200" smtClean="0"/>
              <a:t>(VÚRV, v.v.i., 2019)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cs-CZ" altLang="cs-CZ" sz="2800" smtClean="0"/>
              <a:t>Jednoduchý program (MS Excel) hodnotí bilanci živin a organických látek, včetně možného rizika snížení zásob živin v půdě při bilančním deficitu fosforu nebo draslíku.  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cs-CZ" altLang="cs-CZ" sz="2800" smtClean="0"/>
              <a:t>Aktuální verzi programu ke stažení najdete na webu:</a:t>
            </a:r>
          </a:p>
          <a:p>
            <a:pPr marL="457200" lvl="1" indent="0" eaLnBrk="1" hangingPunct="1">
              <a:buFont typeface="Arial" charset="0"/>
              <a:buNone/>
            </a:pPr>
            <a:r>
              <a:rPr lang="cs-CZ" altLang="cs-CZ" sz="4800" b="1" smtClean="0">
                <a:solidFill>
                  <a:srgbClr val="251AB8"/>
                </a:solidFill>
              </a:rPr>
              <a:t>               www.vurv.cz</a:t>
            </a:r>
            <a:r>
              <a:rPr lang="cs-CZ" altLang="cs-CZ" sz="4800" smtClean="0"/>
              <a:t> </a:t>
            </a:r>
          </a:p>
          <a:p>
            <a:pPr marL="444500" indent="-444500">
              <a:buFont typeface="Wingdings" pitchFamily="2" charset="2"/>
              <a:buNone/>
            </a:pPr>
            <a:endParaRPr lang="cs-CZ" altLang="cs-CZ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5" y="0"/>
            <a:ext cx="8784976" cy="7331461"/>
          </a:xfrm>
          <a:prstGeom prst="rect">
            <a:avLst/>
          </a:prstGeom>
        </p:spPr>
      </p:pic>
      <p:sp>
        <p:nvSpPr>
          <p:cNvPr id="69635" name="Zástupný symbol pro obsah 2"/>
          <p:cNvSpPr>
            <a:spLocks/>
          </p:cNvSpPr>
          <p:nvPr/>
        </p:nvSpPr>
        <p:spPr bwMode="auto">
          <a:xfrm>
            <a:off x="3131840" y="3933056"/>
            <a:ext cx="3960812" cy="935038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www.vurv.cz</a:t>
            </a:r>
            <a:endParaRPr kumimoji="0" lang="cs-CZ" altLang="cs-CZ" sz="5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Zástupný symbol pro obsah 2"/>
          <p:cNvSpPr>
            <a:spLocks/>
          </p:cNvSpPr>
          <p:nvPr/>
        </p:nvSpPr>
        <p:spPr bwMode="auto">
          <a:xfrm>
            <a:off x="3131840" y="6093296"/>
            <a:ext cx="3960812" cy="57626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Bilance živin a OL</a:t>
            </a:r>
            <a:endParaRPr kumimoji="0" lang="cs-CZ" altLang="cs-CZ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Přímá spojnice se šipkou 10"/>
          <p:cNvCxnSpPr>
            <a:stCxn id="8" idx="1"/>
          </p:cNvCxnSpPr>
          <p:nvPr/>
        </p:nvCxnSpPr>
        <p:spPr>
          <a:xfrm flipH="1">
            <a:off x="2339753" y="6381428"/>
            <a:ext cx="792087" cy="4022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629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Zástupný symbol pro obsah 2"/>
          <p:cNvSpPr>
            <a:spLocks noGrp="1"/>
          </p:cNvSpPr>
          <p:nvPr>
            <p:ph idx="4294967295"/>
          </p:nvPr>
        </p:nvSpPr>
        <p:spPr>
          <a:xfrm>
            <a:off x="36513" y="549275"/>
            <a:ext cx="8964612" cy="5975350"/>
          </a:xfrm>
        </p:spPr>
        <p:txBody>
          <a:bodyPr/>
          <a:lstStyle/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cs-CZ" altLang="cs-CZ" sz="3200" b="1" dirty="0" smtClean="0"/>
              <a:t>Vkládané údaje z evidence zemědělského závodu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cs-CZ" altLang="cs-CZ" dirty="0" smtClean="0"/>
              <a:t>(nebo z výkazů ČSÚ Osev 3-01 a Zem 6-01):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dirty="0" smtClean="0"/>
              <a:t>plochy (ha) a skutečné průměrné výnosy plodin (t/ha)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dirty="0" smtClean="0"/>
              <a:t>plochy sklizeného vedlejšího produktu (sláma)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cs-CZ" altLang="cs-CZ" dirty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cs-CZ" altLang="cs-CZ" dirty="0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cs-CZ" altLang="cs-CZ" dirty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endParaRPr lang="cs-CZ" altLang="cs-CZ" dirty="0" smtClean="0"/>
          </a:p>
          <a:p>
            <a:pPr marL="788988" lvl="1" indent="-331788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defRPr/>
            </a:pPr>
            <a:r>
              <a:rPr lang="cs-CZ" altLang="cs-CZ" dirty="0" smtClean="0"/>
              <a:t>u kukuřice lze vložit průměrný obsah sušiny, např. 35 % a plochu (ha) s ponechaným strništěm nad 40 cm </a:t>
            </a:r>
          </a:p>
          <a:p>
            <a:pPr marL="457200" lvl="1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cs-CZ" altLang="cs-CZ" dirty="0" smtClean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539750" y="2781300"/>
          <a:ext cx="8280401" cy="2103437"/>
        </p:xfrm>
        <a:graphic>
          <a:graphicData uri="http://schemas.openxmlformats.org/drawingml/2006/table">
            <a:tbl>
              <a:tblPr/>
              <a:tblGrid>
                <a:gridCol w="2396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6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97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3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38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93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3392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Hlavní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produkt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Vedlejší produkt (sláma apod.)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11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Sklizeň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plodin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vysvětlivky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formě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údajů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výnosech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uvedeny</a:t>
                      </a:r>
                      <a:r>
                        <a:rPr lang="en-US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samostatném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souboru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.pdf)        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Plocha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(ha)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výnos (t/ha)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Příklad ČR 2017 (t/ha)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Odvezen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(ha)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Zůstal na poli (ha)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6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Pšenice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ozimá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Pšenice jarní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3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Žito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ozimé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jarní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3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Ječmen ozimý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39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Ječmen jarní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539750" y="6021388"/>
          <a:ext cx="8280400" cy="579437"/>
        </p:xfrm>
        <a:graphic>
          <a:graphicData uri="http://schemas.openxmlformats.org/drawingml/2006/table">
            <a:tbl>
              <a:tblPr/>
              <a:tblGrid>
                <a:gridCol w="2396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03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4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23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3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493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794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Kukuřice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siláž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průměrný </a:t>
                      </a:r>
                      <a:r>
                        <a:rPr lang="en-US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obsah</a:t>
                      </a: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sušiny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strniště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˃ 40 cm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3" name="Obdélník 12"/>
          <p:cNvSpPr/>
          <p:nvPr/>
        </p:nvSpPr>
        <p:spPr>
          <a:xfrm>
            <a:off x="2771775" y="5949950"/>
            <a:ext cx="758825" cy="7191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831138" y="5949950"/>
            <a:ext cx="792162" cy="7191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530600" y="3573463"/>
            <a:ext cx="647700" cy="5762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500563" y="3573463"/>
            <a:ext cx="647700" cy="5762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589713" y="3573463"/>
            <a:ext cx="649287" cy="5762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964613" cy="5761038"/>
          </a:xfrm>
        </p:spPr>
        <p:txBody>
          <a:bodyPr/>
          <a:lstStyle/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dirty="0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dirty="0" smtClean="0"/>
              <a:t>automatický dopočet produkce slámy podle výnosu hlavního produktu (1 t zrna pšenice ≈ 0,8 t slámy);  </a:t>
            </a:r>
            <a:br>
              <a:rPr lang="cs-CZ" altLang="cs-CZ" dirty="0" smtClean="0"/>
            </a:br>
            <a:r>
              <a:rPr lang="cs-CZ" altLang="cs-CZ" dirty="0" smtClean="0"/>
              <a:t>doporučuje se vložit vlastní údaj o sklizni slámy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dirty="0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dirty="0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dirty="0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dirty="0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dirty="0" smtClean="0"/>
              <a:t>tím se upřesní zejména bilance organické hmoty a draslíku (při nižším výnosu slámy se sníží bilanční nedostatek draslíku)</a:t>
            </a:r>
          </a:p>
          <a:p>
            <a:pPr marL="788988" lvl="1" indent="-331788" eaLnBrk="1" hangingPunct="1">
              <a:spcBef>
                <a:spcPct val="0"/>
              </a:spcBef>
              <a:spcAft>
                <a:spcPts val="1200"/>
              </a:spcAft>
            </a:pPr>
            <a:endParaRPr lang="cs-CZ" altLang="cs-CZ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39750" y="2636838"/>
          <a:ext cx="8135938" cy="1714500"/>
        </p:xfrm>
        <a:graphic>
          <a:graphicData uri="http://schemas.openxmlformats.org/drawingml/2006/table">
            <a:tbl>
              <a:tblPr/>
              <a:tblGrid>
                <a:gridCol w="27977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90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6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4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1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Vinice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plodící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Sklizeň slámy (t), výpočet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Ovocné sady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obilnin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Trvalé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travní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porosty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luskovin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Trvalé kultury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Sklizeň</a:t>
                      </a: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slámy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(t), 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olejnin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Zemědělská půda celkem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skutečnost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5435600" y="3933825"/>
            <a:ext cx="576263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516688" y="3933825"/>
            <a:ext cx="576262" cy="5032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964613" cy="5761038"/>
          </a:xfrm>
        </p:spPr>
        <p:txBody>
          <a:bodyPr/>
          <a:lstStyle/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mtClean="0"/>
              <a:t>data o spotřebě minerálních hnojiv v hospodářském roce (tuny čistých živin N, P</a:t>
            </a:r>
            <a:r>
              <a:rPr lang="cs-CZ" altLang="cs-CZ" baseline="-25000" smtClean="0"/>
              <a:t>2</a:t>
            </a:r>
            <a:r>
              <a:rPr lang="cs-CZ" altLang="cs-CZ" smtClean="0"/>
              <a:t>O</a:t>
            </a:r>
            <a:r>
              <a:rPr lang="cs-CZ" altLang="cs-CZ" baseline="-25000" smtClean="0"/>
              <a:t>5</a:t>
            </a:r>
            <a:r>
              <a:rPr lang="cs-CZ" altLang="cs-CZ" smtClean="0"/>
              <a:t>, K</a:t>
            </a:r>
            <a:r>
              <a:rPr lang="cs-CZ" altLang="cs-CZ" baseline="-25000" smtClean="0"/>
              <a:t>2</a:t>
            </a:r>
            <a:r>
              <a:rPr lang="cs-CZ" altLang="cs-CZ" smtClean="0"/>
              <a:t>O)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mtClean="0"/>
              <a:t>nebo nově rovnou i tuny hnojiv (zvláštní list)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23850" y="5656263"/>
          <a:ext cx="8569325" cy="1069974"/>
        </p:xfrm>
        <a:graphic>
          <a:graphicData uri="http://schemas.openxmlformats.org/drawingml/2006/table">
            <a:tbl>
              <a:tblPr/>
              <a:tblGrid>
                <a:gridCol w="3261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7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7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3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9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002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0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002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15953">
                <a:tc>
                  <a:txBody>
                    <a:bodyPr/>
                    <a:lstStyle/>
                    <a:p>
                      <a:pPr algn="l" fontAlgn="ctr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701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Spotřeba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živin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minerálních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hnojivech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tuny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živin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dusík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fosfor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draslík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dusík (N)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fosfor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draslík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5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Doporučená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potřeba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v </a:t>
                      </a:r>
                      <a:r>
                        <a:rPr lang="en-US" sz="14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minerálních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hnojivech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117,4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69,3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23850" y="3357563"/>
          <a:ext cx="8569323" cy="1792286"/>
        </p:xfrm>
        <a:graphic>
          <a:graphicData uri="http://schemas.openxmlformats.org/drawingml/2006/table">
            <a:tbl>
              <a:tblPr/>
              <a:tblGrid>
                <a:gridCol w="19494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9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1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98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498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98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2486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98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2486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988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7490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2418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7558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7150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13369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Minerální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hnojiva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Vložte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spotřebu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minerálních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hnojiv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(t),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hospodářský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2017/2018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Obsah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živin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hmotnostních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Spotřeba živin (v tunách)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0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8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3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Dusíkatá hnojiva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Ledek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amonný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dolomit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vápencem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(LAD 27)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23850" y="1125538"/>
          <a:ext cx="8569325" cy="1341437"/>
        </p:xfrm>
        <a:graphic>
          <a:graphicData uri="http://schemas.openxmlformats.org/drawingml/2006/table">
            <a:tbl>
              <a:tblPr/>
              <a:tblGrid>
                <a:gridCol w="3261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72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7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3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691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2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002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26821">
                <a:tc>
                  <a:txBody>
                    <a:bodyPr/>
                    <a:lstStyle/>
                    <a:p>
                      <a:pPr algn="l" fontAlgn="ctr"/>
                      <a:endParaRPr lang="en-US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↓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přepočet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hnojiv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živiny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použijte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další</a:t>
                      </a:r>
                      <a:r>
                        <a:rPr lang="en-US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list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nebo vložte již připravené hodnoty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82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Spotřeba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živin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minerálních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hnojivech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tuny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živin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dusík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fosfor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draslík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dusík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fosfor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(P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draslík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(K</a:t>
                      </a:r>
                      <a:r>
                        <a:rPr lang="en-US" sz="14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341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Doporučená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potřeba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v </a:t>
                      </a:r>
                      <a:r>
                        <a:rPr lang="en-US" sz="14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minerálních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hnojivech</a:t>
                      </a:r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4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117,4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32,4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69,3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4768850" y="5518150"/>
            <a:ext cx="392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00"/>
                </a:solidFill>
              </a:rPr>
              <a:t>↓</a:t>
            </a: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443663" y="1989138"/>
            <a:ext cx="2449512" cy="2873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651125" y="4600575"/>
            <a:ext cx="792163" cy="6889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323850" y="5191125"/>
            <a:ext cx="680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>
                <a:solidFill>
                  <a:srgbClr val="000000"/>
                </a:solidFill>
              </a:rPr>
              <a:t>… další hnojiva                                                                  nápočet celkem:                              131,4</a:t>
            </a:r>
            <a:endParaRPr lang="en-US" altLang="en-US" sz="1400" b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252520" cy="5373216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200" dirty="0"/>
              <a:t>Objemná krmiva </a:t>
            </a:r>
            <a:r>
              <a:rPr lang="cs-CZ" sz="2200" dirty="0" smtClean="0"/>
              <a:t>určená výhradně pro krmení hospodářských zvířat, tedy siláž nebo </a:t>
            </a:r>
            <a:r>
              <a:rPr lang="cs-CZ" sz="2200" dirty="0" err="1" smtClean="0"/>
              <a:t>senáž</a:t>
            </a:r>
            <a:r>
              <a:rPr lang="cs-CZ" sz="2200" dirty="0" smtClean="0"/>
              <a:t> </a:t>
            </a:r>
            <a:r>
              <a:rPr lang="cs-CZ" sz="2200" dirty="0"/>
              <a:t>lze </a:t>
            </a:r>
            <a:r>
              <a:rPr lang="cs-CZ" sz="2200" dirty="0" smtClean="0"/>
              <a:t>skladovat </a:t>
            </a:r>
            <a:r>
              <a:rPr lang="cs-CZ" sz="2200" dirty="0"/>
              <a:t>volně ložená na zemědělské půdě jednorázově po dobu </a:t>
            </a:r>
            <a:r>
              <a:rPr lang="cs-CZ" sz="2200" dirty="0" smtClean="0"/>
              <a:t>max. 8 měsíců (celková hmotnost do 200 t, sklizeno nejvýše z 10 ha), a to jen za stanovených podmínek: </a:t>
            </a:r>
            <a:endParaRPr lang="cs-CZ" sz="2200" dirty="0"/>
          </a:p>
          <a:p>
            <a:pPr lvl="1">
              <a:spcBef>
                <a:spcPts val="0"/>
              </a:spcBef>
            </a:pPr>
            <a:r>
              <a:rPr lang="cs-CZ" sz="1800" dirty="0" smtClean="0"/>
              <a:t>vzdálenost min. 50 m od zvláště chráněných území (NP, CHKO, rezervace, …)</a:t>
            </a:r>
          </a:p>
          <a:p>
            <a:pPr lvl="1">
              <a:spcBef>
                <a:spcPts val="0"/>
              </a:spcBef>
            </a:pPr>
            <a:r>
              <a:rPr lang="cs-CZ" sz="1800" dirty="0"/>
              <a:t>vzdálenost min. 50 m </a:t>
            </a:r>
            <a:r>
              <a:rPr lang="cs-CZ" sz="1800" dirty="0" smtClean="0"/>
              <a:t>od útvarů povrchových vod a od ochranných pásem vodních zdrojů (OPVZ)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pozemek – sklon do 5°, bez meliorace, bez zamokřených, propustných a lehkých písčitých půd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zabezpečit, aby nedocházelo k ohrožení jakosti vod, poškození půd ani krmiv zeminou</a:t>
            </a:r>
            <a:endParaRPr lang="cs-CZ" sz="1800" dirty="0"/>
          </a:p>
          <a:p>
            <a:pPr lvl="1">
              <a:spcBef>
                <a:spcPts val="0"/>
              </a:spcBef>
            </a:pPr>
            <a:r>
              <a:rPr lang="cs-CZ" sz="1800" dirty="0"/>
              <a:t>s</a:t>
            </a:r>
            <a:r>
              <a:rPr lang="cs-CZ" sz="1800" dirty="0" smtClean="0"/>
              <a:t>ušina materiálu větší </a:t>
            </a:r>
            <a:r>
              <a:rPr lang="cs-CZ" sz="1800" dirty="0"/>
              <a:t>než </a:t>
            </a:r>
            <a:r>
              <a:rPr lang="cs-CZ" sz="1800" dirty="0" smtClean="0"/>
              <a:t>33 %</a:t>
            </a:r>
            <a:endParaRPr lang="cs-CZ" sz="1800" dirty="0"/>
          </a:p>
          <a:p>
            <a:pPr lvl="1">
              <a:spcBef>
                <a:spcPts val="0"/>
              </a:spcBef>
            </a:pPr>
            <a:r>
              <a:rPr lang="cs-CZ" sz="1800" dirty="0" smtClean="0"/>
              <a:t>úložiště zakrýt </a:t>
            </a:r>
            <a:r>
              <a:rPr lang="cs-CZ" sz="1800" dirty="0"/>
              <a:t>tak, aby do něj nemohla vtékat srážková </a:t>
            </a:r>
            <a:r>
              <a:rPr lang="cs-CZ" sz="1800" dirty="0" smtClean="0"/>
              <a:t>ani povrch. voda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zabránit úniku výluhů </a:t>
            </a:r>
            <a:r>
              <a:rPr lang="cs-CZ" sz="1800" dirty="0"/>
              <a:t>mimo </a:t>
            </a:r>
            <a:r>
              <a:rPr lang="cs-CZ" sz="1800" dirty="0" smtClean="0"/>
              <a:t>úložiště </a:t>
            </a:r>
          </a:p>
          <a:p>
            <a:pPr lvl="1">
              <a:spcBef>
                <a:spcPts val="0"/>
              </a:spcBef>
            </a:pPr>
            <a:r>
              <a:rPr lang="cs-CZ" sz="1800" dirty="0" smtClean="0"/>
              <a:t>opak. na </a:t>
            </a:r>
            <a:r>
              <a:rPr lang="cs-CZ" sz="1800" dirty="0"/>
              <a:t>stejném místě </a:t>
            </a:r>
            <a:r>
              <a:rPr lang="cs-CZ" sz="1800" dirty="0" smtClean="0"/>
              <a:t>uložit krmiva nejdříve </a:t>
            </a:r>
            <a:r>
              <a:rPr lang="cs-CZ" sz="1800" dirty="0"/>
              <a:t>po 4 letech od vyskladnění</a:t>
            </a:r>
            <a:r>
              <a:rPr lang="cs-CZ" sz="1800" dirty="0" smtClean="0"/>
              <a:t>.</a:t>
            </a:r>
            <a:endParaRPr lang="cs-CZ" sz="1800" dirty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6" y="188640"/>
            <a:ext cx="9073008" cy="990600"/>
          </a:xfrm>
          <a:prstGeom prst="rect">
            <a:avLst/>
          </a:prstGeom>
          <a:solidFill>
            <a:srgbClr val="CCFF99">
              <a:alpha val="54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Vyhláška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č. 295/2015 Sb., o provedení některých ustanovení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zákona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o krmivech 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(novela s účinností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od 11.02.2020)</a:t>
            </a:r>
            <a:endParaRPr kumimoji="0" lang="cs-CZ" altLang="cs-CZ" sz="31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520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549275"/>
            <a:ext cx="8964613" cy="5761038"/>
          </a:xfrm>
        </p:spPr>
        <p:txBody>
          <a:bodyPr/>
          <a:lstStyle/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mtClean="0"/>
              <a:t>data o spotřebě statkových a organických hnojiv (tuny), příp. upravených kalů (tuny sušiny) 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mtClean="0"/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endParaRPr lang="cs-CZ" altLang="cs-CZ" smtClean="0"/>
          </a:p>
          <a:p>
            <a:pPr marL="788988" lvl="1" indent="-331788" eaLnBrk="1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altLang="cs-CZ" smtClean="0"/>
              <a:t>nově je možné vložit vlastní údaje z analýzy hnojiv </a:t>
            </a:r>
          </a:p>
          <a:p>
            <a:pPr marL="788988" lvl="1" indent="-331788" eaLnBrk="1" hangingPunct="1">
              <a:spcBef>
                <a:spcPct val="0"/>
              </a:spcBef>
              <a:spcAft>
                <a:spcPts val="1200"/>
              </a:spcAft>
            </a:pPr>
            <a:endParaRPr lang="cs-CZ" altLang="cs-CZ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95288" y="1484313"/>
          <a:ext cx="8208962" cy="1873250"/>
        </p:xfrm>
        <a:graphic>
          <a:graphicData uri="http://schemas.openxmlformats.org/drawingml/2006/table">
            <a:tbl>
              <a:tblPr/>
              <a:tblGrid>
                <a:gridCol w="5167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08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0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540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Statková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hnojiva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organická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hnojiva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upravené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kaly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Aplikace celkem na z.p. (t)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 toho na ornou půdu (t)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Hnůj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skotu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5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Hnůj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prasat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395288" y="4292600"/>
          <a:ext cx="8721724" cy="1549400"/>
        </p:xfrm>
        <a:graphic>
          <a:graphicData uri="http://schemas.openxmlformats.org/drawingml/2006/table">
            <a:tbl>
              <a:tblPr/>
              <a:tblGrid>
                <a:gridCol w="17997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31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3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31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24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8342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cs-CZ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Např. pro d</a:t>
                      </a:r>
                      <a:r>
                        <a:rPr lang="en-US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igestát</a:t>
                      </a:r>
                      <a:r>
                        <a:rPr lang="cs-CZ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či</a:t>
                      </a:r>
                      <a:r>
                        <a:rPr lang="en-US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fugát</a:t>
                      </a:r>
                      <a:r>
                        <a:rPr lang="cs-CZ" sz="16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(„normativy“ lze </a:t>
                      </a:r>
                      <a:r>
                        <a:rPr lang="en-US" sz="16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přepsat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vlastními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hodnotami</a:t>
                      </a:r>
                      <a:r>
                        <a:rPr lang="cs-C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dle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16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rozbor</a:t>
                      </a:r>
                      <a:r>
                        <a:rPr lang="cs-CZ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4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obsah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sušiny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 N/t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 P</a:t>
                      </a:r>
                      <a:r>
                        <a:rPr lang="en-US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kg K</a:t>
                      </a:r>
                      <a:r>
                        <a:rPr lang="en-US" sz="1600" b="1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O/t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digestát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fugát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Zástupný symbol pro obsah 2"/>
          <p:cNvSpPr>
            <a:spLocks noGrp="1"/>
          </p:cNvSpPr>
          <p:nvPr>
            <p:ph idx="4294967295"/>
          </p:nvPr>
        </p:nvSpPr>
        <p:spPr>
          <a:xfrm>
            <a:off x="-6350" y="260350"/>
            <a:ext cx="9144000" cy="1655763"/>
          </a:xfrm>
        </p:spPr>
        <p:txBody>
          <a:bodyPr/>
          <a:lstStyle/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cs-CZ" altLang="cs-CZ" sz="3200" b="1" dirty="0" smtClean="0"/>
              <a:t>Příklad výsledku výpočtu bilance živin: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dirty="0" smtClean="0"/>
              <a:t>průměrný roční přebytek dusíku v zemědělském závodě by neměl být větší než </a:t>
            </a:r>
            <a:r>
              <a:rPr lang="cs-CZ" altLang="cs-CZ" b="1" dirty="0" smtClean="0"/>
              <a:t>60 kg N/ha </a:t>
            </a:r>
            <a:r>
              <a:rPr lang="cs-CZ" altLang="cs-CZ" b="1" dirty="0" err="1" smtClean="0"/>
              <a:t>z.p</a:t>
            </a:r>
            <a:r>
              <a:rPr lang="cs-CZ" altLang="cs-CZ" b="1" dirty="0" smtClean="0"/>
              <a:t>.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250825" y="1844675"/>
          <a:ext cx="8713788" cy="4514850"/>
        </p:xfrm>
        <a:graphic>
          <a:graphicData uri="http://schemas.openxmlformats.org/drawingml/2006/table">
            <a:tbl>
              <a:tblPr/>
              <a:tblGrid>
                <a:gridCol w="46923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1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1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0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63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3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Bilance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živin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zemědělské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půdě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průměr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kg/ha)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dusík (N)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fosfor (P</a:t>
                      </a:r>
                      <a:r>
                        <a:rPr lang="en-US" sz="18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</a:t>
                      </a:r>
                      <a:r>
                        <a:rPr lang="en-US" sz="18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draslík (K</a:t>
                      </a:r>
                      <a:r>
                        <a:rPr lang="en-US" sz="18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Výstup - export živin z pozemků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1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Vstup - symbiotická fixace dusíku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1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Vstup - minerální hnojiva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5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Vstup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aplikace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statkových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</a:t>
                      </a:r>
                      <a:r>
                        <a:rPr lang="cs-CZ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anických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hnojiv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15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Vstupy - celkem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1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Bilance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živin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rozdíl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mezi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vstupy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výstupy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kg/ha)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031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Požadovaný</a:t>
                      </a:r>
                      <a:r>
                        <a:rPr lang="en-US" sz="18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výsledek</a:t>
                      </a:r>
                      <a:r>
                        <a:rPr lang="en-US" sz="18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bilance</a:t>
                      </a:r>
                      <a:r>
                        <a:rPr lang="en-US" sz="18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(kg/ha)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méně než 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více než 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1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více</a:t>
                      </a:r>
                      <a:r>
                        <a:rPr lang="en-US" sz="18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než</a:t>
                      </a:r>
                      <a:r>
                        <a:rPr lang="en-US" sz="18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0</a:t>
                      </a:r>
                      <a:endParaRPr lang="en-US" sz="18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31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Vyhodnocení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bilance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tuny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živin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celkem)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-1,2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-15,3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0318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Ekonomické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vyhodnocení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Kč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265 172 Kč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-21 035 Kč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-223 978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Kč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219700" y="4005263"/>
            <a:ext cx="792163" cy="56673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Zástupný symbol pro obsah 2"/>
          <p:cNvSpPr>
            <a:spLocks noGrp="1"/>
          </p:cNvSpPr>
          <p:nvPr>
            <p:ph idx="4294967295"/>
          </p:nvPr>
        </p:nvSpPr>
        <p:spPr>
          <a:xfrm>
            <a:off x="-180975" y="260350"/>
            <a:ext cx="9318625" cy="6597650"/>
          </a:xfrm>
        </p:spPr>
        <p:txBody>
          <a:bodyPr/>
          <a:lstStyle/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cs-CZ" altLang="cs-CZ" sz="3200" b="1" dirty="0" smtClean="0"/>
              <a:t>Hodnocení bilance živin: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průměrný roční přebytek dusíku v zemědělském závodě by neměl být větší než </a:t>
            </a:r>
            <a:r>
              <a:rPr lang="cs-CZ" altLang="cs-CZ" sz="2400" b="1" dirty="0" smtClean="0"/>
              <a:t>60 kg N/ha </a:t>
            </a:r>
            <a:r>
              <a:rPr lang="cs-CZ" altLang="cs-CZ" sz="2400" b="1" dirty="0" err="1" smtClean="0"/>
              <a:t>z.p</a:t>
            </a:r>
            <a:r>
              <a:rPr lang="cs-CZ" altLang="cs-CZ" sz="2400" b="1" dirty="0" smtClean="0"/>
              <a:t>. 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výše uvedený limit platil v Německu, kde je bilance živin uzákoněna, od roku 2018 byl limit snížen na </a:t>
            </a:r>
            <a:r>
              <a:rPr lang="cs-CZ" altLang="cs-CZ" sz="2400" b="1" dirty="0" smtClean="0"/>
              <a:t>50 kg N/ha 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v ČR není zatím bilance živin vyžadována, </a:t>
            </a:r>
            <a:r>
              <a:rPr lang="cs-CZ" altLang="cs-CZ" sz="2400" i="1" dirty="0" smtClean="0">
                <a:solidFill>
                  <a:srgbClr val="CC00CC"/>
                </a:solidFill>
              </a:rPr>
              <a:t>ale od roku 2020/2021 je navržena jako povinná ve zranit. oblastech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je to vhodný indikátor pro zpětné ověření používaných způsobů hospodaření se živinami, zejména hnojení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bilance fosforu by měla být vyrovnaná (při výnosu 7 t obilí nebo 3,5 t řepky se z pole odveze 55 kg P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O</a:t>
            </a:r>
            <a:r>
              <a:rPr lang="cs-CZ" altLang="cs-CZ" sz="2400" baseline="-25000" dirty="0" smtClean="0"/>
              <a:t>5</a:t>
            </a:r>
            <a:r>
              <a:rPr lang="cs-CZ" altLang="cs-CZ" sz="2400" dirty="0" smtClean="0"/>
              <a:t>/ha)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bilance draslíku může být i záporná, pokud jsou obsahy K v půdě v kategorii „vysoká zásoba“, podle AZZP 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pozor na dostupnost hořčíku (poměr K : Mg : Ca)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sah 2"/>
          <p:cNvSpPr>
            <a:spLocks noGrp="1"/>
          </p:cNvSpPr>
          <p:nvPr>
            <p:ph idx="4294967295"/>
          </p:nvPr>
        </p:nvSpPr>
        <p:spPr>
          <a:xfrm>
            <a:off x="-252413" y="260350"/>
            <a:ext cx="9396413" cy="6381750"/>
          </a:xfrm>
        </p:spPr>
        <p:txBody>
          <a:bodyPr/>
          <a:lstStyle/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cs-CZ" altLang="cs-CZ" sz="3200" b="1" dirty="0" smtClean="0"/>
              <a:t>Hodnocení bilance živin: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pro ekonomické vyhodnocení si lze zadat své vlastní ceny živin, podle ceny nakupovaných minerálních hnojiv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bilance živin tak hodnotí i případnou možnou úsporu </a:t>
            </a:r>
            <a:br>
              <a:rPr lang="cs-CZ" altLang="cs-CZ" sz="2400" dirty="0" smtClean="0"/>
            </a:br>
            <a:r>
              <a:rPr lang="cs-CZ" altLang="cs-CZ" sz="2400" dirty="0" smtClean="0"/>
              <a:t>v nákupu N nebo zvýšenou potřebu nákupu P a K hnojiv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cs-CZ" altLang="cs-CZ" sz="2400" b="1" dirty="0" smtClean="0"/>
              <a:t>Doporučujeme sledovat i pH půdy a zásoby přístupných živin (agrochemické zkoušení zemědělských půd, AZZP):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při dobré zásobě stačí průběžně nahrazovat odebraný fosfor a draslík, dle vypočítaných hodnot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při vysoké zásobě lze potřebu hnojení snížit a při nízké zásobě zvýšit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potřebu hnojení draslíkem je třeba korigovat podle obsahů přístupného hořčíku, aby nebyl při vysokých obsazích K v půdě blokován příjem hořčíku</a:t>
            </a:r>
            <a:endParaRPr lang="cs-CZ" altLang="cs-CZ" sz="24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60350"/>
            <a:ext cx="9144000" cy="6381750"/>
          </a:xfrm>
        </p:spPr>
        <p:txBody>
          <a:bodyPr/>
          <a:lstStyle/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cs-CZ" altLang="cs-CZ" sz="3200" b="1" dirty="0" smtClean="0"/>
              <a:t>Možné příčiny vysokého bilančního přebytku N: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400" dirty="0" smtClean="0"/>
              <a:t>nízké výnosy za nepříznivého průběhu počasí (sucho)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400" dirty="0" smtClean="0"/>
              <a:t>nízké výnosy v delším období, jejichž příčinou mohou být nepříznivé půdní podmínky (pH půdy, její struktura, množství a kvalita půdní organické hmoty, nízký obsah přístupného fosforu, nevhodný poměr kationtů apod.)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cs-CZ" altLang="cs-CZ" sz="2400" dirty="0" smtClean="0"/>
              <a:t>nízká hnojivá účinnost statkových a organických hnojiv (hlavně kejda a </a:t>
            </a:r>
            <a:r>
              <a:rPr lang="cs-CZ" altLang="cs-CZ" sz="2400" dirty="0" err="1" smtClean="0"/>
              <a:t>digestát</a:t>
            </a:r>
            <a:r>
              <a:rPr lang="cs-CZ" altLang="cs-CZ" sz="2400" dirty="0" smtClean="0"/>
              <a:t>), aplikovaných v létě a na podzim (vysoké ztráty N) </a:t>
            </a:r>
            <a:r>
              <a:rPr lang="cs-CZ" altLang="cs-CZ" sz="2400" dirty="0"/>
              <a:t>–</a:t>
            </a:r>
            <a:r>
              <a:rPr lang="cs-CZ" altLang="cs-CZ" sz="2400" dirty="0" smtClean="0"/>
              <a:t> využití tohoto dusíku lze zlepšit přesunutím části aplikace na jaro (to vyžaduje investice do stavby skladů) nebo agrotechnickými opatřeními (hnojení k ozimům, meziplodinám, ke slámě; využití inhibitorů nitrifikace; nehnojení po kukuřici apod.)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>
          <a:xfrm>
            <a:off x="107950" y="228600"/>
            <a:ext cx="8655050" cy="990600"/>
          </a:xfrm>
        </p:spPr>
        <p:txBody>
          <a:bodyPr/>
          <a:lstStyle/>
          <a:p>
            <a:pPr algn="ctr"/>
            <a:r>
              <a:rPr lang="cs-CZ" altLang="cs-CZ" b="1" smtClean="0"/>
              <a:t>Možnosti snížení ztrát N z půdy</a:t>
            </a:r>
          </a:p>
        </p:txBody>
      </p:sp>
      <p:sp>
        <p:nvSpPr>
          <p:cNvPr id="93187" name="Zástupný symbol pro obsah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373687"/>
          </a:xfrm>
        </p:spPr>
        <p:txBody>
          <a:bodyPr/>
          <a:lstStyle/>
          <a:p>
            <a:pPr marL="663575" lvl="1" indent="-29686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altLang="cs-CZ" sz="2400" b="1" dirty="0" smtClean="0"/>
              <a:t>Využití dusíku z hnojiv a půdy pro tvorbu výnosů plodin </a:t>
            </a:r>
          </a:p>
          <a:p>
            <a:pPr marL="663575" lvl="1" indent="-29686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hnojení odpovídající výnosům a požadované kvalitě</a:t>
            </a:r>
          </a:p>
          <a:p>
            <a:pPr marL="663575" lvl="1" indent="-29686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vhodná hnojiva</a:t>
            </a:r>
          </a:p>
          <a:p>
            <a:pPr marL="663575" lvl="1" indent="-29686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termíny hnojení a dělení dávek</a:t>
            </a:r>
          </a:p>
          <a:p>
            <a:pPr marL="663575" lvl="1" indent="-29686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agrotechnika</a:t>
            </a:r>
          </a:p>
          <a:p>
            <a:pPr marL="663575" lvl="1" indent="-29686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dostatečné sklady na kejdu a </a:t>
            </a:r>
            <a:r>
              <a:rPr lang="cs-CZ" altLang="cs-CZ" sz="2000" dirty="0" err="1" smtClean="0"/>
              <a:t>digestát</a:t>
            </a:r>
            <a:r>
              <a:rPr lang="cs-CZ" altLang="cs-CZ" sz="2000" dirty="0" smtClean="0"/>
              <a:t>, vhodná aplikační technika</a:t>
            </a:r>
          </a:p>
          <a:p>
            <a:pPr marL="663575" lvl="1" indent="-296863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altLang="cs-CZ" sz="2400" b="1" dirty="0" smtClean="0"/>
              <a:t>Využití / regulace reziduálního (zbytkového) N po sklizni  </a:t>
            </a:r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využití imobilizace dusíku do půdní </a:t>
            </a:r>
            <a:r>
              <a:rPr lang="cs-CZ" altLang="cs-CZ" sz="2000" dirty="0" err="1" smtClean="0"/>
              <a:t>org</a:t>
            </a:r>
            <a:r>
              <a:rPr lang="cs-CZ" altLang="cs-CZ" sz="2000" dirty="0" smtClean="0"/>
              <a:t>. hmoty při rozkladu slámy</a:t>
            </a:r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meziplodiny</a:t>
            </a:r>
          </a:p>
          <a:p>
            <a:pPr marL="663575" lvl="1" indent="-296863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ozimé plodiny s vysokým odběrem dusíku (řepka)</a:t>
            </a:r>
            <a:endParaRPr lang="cs-CZ" altLang="cs-CZ" sz="2000" b="1" dirty="0" smtClean="0"/>
          </a:p>
          <a:p>
            <a:pPr marL="663575" lvl="1" indent="-296863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Wingdings 2" pitchFamily="18" charset="2"/>
              <a:buNone/>
            </a:pPr>
            <a:r>
              <a:rPr lang="cs-CZ" altLang="cs-CZ" sz="2400" b="1" dirty="0" smtClean="0"/>
              <a:t>Plány hnojení, diagnostické metody, </a:t>
            </a:r>
            <a:r>
              <a:rPr lang="cs-CZ" altLang="cs-CZ" sz="2400" b="1" dirty="0" smtClean="0">
                <a:solidFill>
                  <a:srgbClr val="CC0099"/>
                </a:solidFill>
              </a:rPr>
              <a:t>zpětná kontrola   </a:t>
            </a:r>
          </a:p>
          <a:p>
            <a:pPr marL="663575" lvl="1" indent="-29686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výpočet potřeby živin a korekce dle podmínek, </a:t>
            </a:r>
            <a:r>
              <a:rPr lang="cs-CZ" altLang="cs-CZ" sz="2000" dirty="0" smtClean="0">
                <a:solidFill>
                  <a:srgbClr val="CC0099"/>
                </a:solidFill>
              </a:rPr>
              <a:t>bilance živin </a:t>
            </a:r>
          </a:p>
          <a:p>
            <a:pPr marL="663575" lvl="1" indent="-296863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000" dirty="0" smtClean="0"/>
              <a:t>zjištění obsahu </a:t>
            </a:r>
            <a:r>
              <a:rPr lang="cs-CZ" altLang="cs-CZ" sz="2000" dirty="0" err="1" smtClean="0"/>
              <a:t>N</a:t>
            </a:r>
            <a:r>
              <a:rPr lang="cs-CZ" altLang="cs-CZ" sz="2000" baseline="-25000" dirty="0" err="1" smtClean="0"/>
              <a:t>min</a:t>
            </a:r>
            <a:r>
              <a:rPr lang="cs-CZ" altLang="cs-CZ" sz="2000" dirty="0" smtClean="0"/>
              <a:t> v půdě na jaře, </a:t>
            </a:r>
            <a:r>
              <a:rPr lang="cs-CZ" altLang="cs-CZ" sz="2000" dirty="0" err="1" smtClean="0">
                <a:solidFill>
                  <a:srgbClr val="CC0099"/>
                </a:solidFill>
              </a:rPr>
              <a:t>N</a:t>
            </a:r>
            <a:r>
              <a:rPr lang="cs-CZ" altLang="cs-CZ" sz="2000" baseline="-25000" dirty="0" err="1" smtClean="0">
                <a:solidFill>
                  <a:srgbClr val="CC0099"/>
                </a:solidFill>
              </a:rPr>
              <a:t>min</a:t>
            </a:r>
            <a:r>
              <a:rPr lang="cs-CZ" altLang="cs-CZ" sz="2000" baseline="-25000" dirty="0" smtClean="0">
                <a:solidFill>
                  <a:srgbClr val="CC0099"/>
                </a:solidFill>
              </a:rPr>
              <a:t>  </a:t>
            </a:r>
            <a:r>
              <a:rPr lang="cs-CZ" altLang="cs-CZ" sz="2000" dirty="0" smtClean="0">
                <a:solidFill>
                  <a:srgbClr val="CC0099"/>
                </a:solidFill>
              </a:rPr>
              <a:t>po sklizni a před zimou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ovéPole 14"/>
          <p:cNvSpPr txBox="1">
            <a:spLocks noChangeArrowheads="1"/>
          </p:cNvSpPr>
          <p:nvPr/>
        </p:nvSpPr>
        <p:spPr bwMode="auto">
          <a:xfrm>
            <a:off x="5400675" y="6443663"/>
            <a:ext cx="3743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Zdroj</a:t>
            </a:r>
            <a:r>
              <a:rPr kumimoji="0" lang="de-DE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Růžek P. a kol., 2018</a:t>
            </a:r>
          </a:p>
        </p:txBody>
      </p:sp>
      <p:sp>
        <p:nvSpPr>
          <p:cNvPr id="106499" name="Line 29"/>
          <p:cNvSpPr>
            <a:spLocks noChangeShapeType="1"/>
          </p:cNvSpPr>
          <p:nvPr/>
        </p:nvSpPr>
        <p:spPr bwMode="auto">
          <a:xfrm flipV="1">
            <a:off x="395288" y="568166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00" name="Line 28"/>
          <p:cNvSpPr>
            <a:spLocks noChangeShapeType="1"/>
          </p:cNvSpPr>
          <p:nvPr/>
        </p:nvSpPr>
        <p:spPr bwMode="auto">
          <a:xfrm>
            <a:off x="1908175" y="5705475"/>
            <a:ext cx="0" cy="43180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6501" name="Picture 2" descr="J:\aktuální (180201 - xx)\NS\projekty\2018\NS\zpráva\F21 Růžek\Mnin - podzim 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" y="-100013"/>
            <a:ext cx="9504363" cy="46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2" name="Line 30"/>
          <p:cNvSpPr>
            <a:spLocks noChangeShapeType="1"/>
          </p:cNvSpPr>
          <p:nvPr/>
        </p:nvSpPr>
        <p:spPr bwMode="auto">
          <a:xfrm flipH="1">
            <a:off x="395288" y="5084763"/>
            <a:ext cx="87487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03" name="Line 10"/>
          <p:cNvSpPr>
            <a:spLocks noChangeShapeType="1"/>
          </p:cNvSpPr>
          <p:nvPr/>
        </p:nvSpPr>
        <p:spPr bwMode="auto">
          <a:xfrm>
            <a:off x="5003800" y="2708275"/>
            <a:ext cx="0" cy="2355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04" name="Line 11"/>
          <p:cNvSpPr>
            <a:spLocks noChangeShapeType="1"/>
          </p:cNvSpPr>
          <p:nvPr/>
        </p:nvSpPr>
        <p:spPr bwMode="auto">
          <a:xfrm>
            <a:off x="5400675" y="2687638"/>
            <a:ext cx="0" cy="2397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05" name="Line 13"/>
          <p:cNvSpPr>
            <a:spLocks noChangeShapeType="1"/>
          </p:cNvSpPr>
          <p:nvPr/>
        </p:nvSpPr>
        <p:spPr bwMode="auto">
          <a:xfrm>
            <a:off x="5795963" y="2708275"/>
            <a:ext cx="0" cy="2406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06" name="Line 12"/>
          <p:cNvSpPr>
            <a:spLocks noChangeShapeType="1"/>
          </p:cNvSpPr>
          <p:nvPr/>
        </p:nvSpPr>
        <p:spPr bwMode="auto">
          <a:xfrm>
            <a:off x="7092950" y="2708275"/>
            <a:ext cx="0" cy="2384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07" name="Line 14"/>
          <p:cNvSpPr>
            <a:spLocks noChangeShapeType="1"/>
          </p:cNvSpPr>
          <p:nvPr/>
        </p:nvSpPr>
        <p:spPr bwMode="auto">
          <a:xfrm>
            <a:off x="7885113" y="2708275"/>
            <a:ext cx="0" cy="23701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08" name="Line 32"/>
          <p:cNvSpPr>
            <a:spLocks noChangeShapeType="1"/>
          </p:cNvSpPr>
          <p:nvPr/>
        </p:nvSpPr>
        <p:spPr bwMode="auto">
          <a:xfrm>
            <a:off x="9120188" y="2565400"/>
            <a:ext cx="0" cy="2519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09" name="Zástupný symbol pro obsah 2"/>
          <p:cNvSpPr>
            <a:spLocks/>
          </p:cNvSpPr>
          <p:nvPr/>
        </p:nvSpPr>
        <p:spPr bwMode="auto">
          <a:xfrm>
            <a:off x="-23813" y="4652963"/>
            <a:ext cx="9417051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663575" indent="-296863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marL="663575" marR="0" lvl="1" indent="-2968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obilnina      obilnina       řepka    m. hr. kukuřice  cukr. br.  jetel</a:t>
            </a:r>
          </a:p>
          <a:p>
            <a:pPr marL="663575" marR="0" lvl="1" indent="-2968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663575" marR="0" lvl="1" indent="-2968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          (předplodina)</a:t>
            </a:r>
          </a:p>
          <a:p>
            <a:pPr marL="663575" marR="0" lvl="1" indent="-2968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altLang="cs-CZ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63575" marR="0" lvl="1" indent="-2968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hnojení     = meziplodina    = nízký výnos     = org. hnojení předplodiny</a:t>
            </a:r>
          </a:p>
        </p:txBody>
      </p:sp>
      <p:sp>
        <p:nvSpPr>
          <p:cNvPr id="106510" name="Line 17"/>
          <p:cNvSpPr>
            <a:spLocks noChangeShapeType="1"/>
          </p:cNvSpPr>
          <p:nvPr/>
        </p:nvSpPr>
        <p:spPr bwMode="auto">
          <a:xfrm flipV="1">
            <a:off x="1476375" y="195421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11" name="Line 8"/>
          <p:cNvSpPr>
            <a:spLocks noChangeShapeType="1"/>
          </p:cNvSpPr>
          <p:nvPr/>
        </p:nvSpPr>
        <p:spPr bwMode="auto">
          <a:xfrm>
            <a:off x="2055813" y="836613"/>
            <a:ext cx="3175" cy="4248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12" name="Line 24"/>
          <p:cNvSpPr>
            <a:spLocks noChangeShapeType="1"/>
          </p:cNvSpPr>
          <p:nvPr/>
        </p:nvSpPr>
        <p:spPr bwMode="auto">
          <a:xfrm flipV="1">
            <a:off x="1879600" y="1816100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13" name="Line 18"/>
          <p:cNvSpPr>
            <a:spLocks noChangeShapeType="1"/>
          </p:cNvSpPr>
          <p:nvPr/>
        </p:nvSpPr>
        <p:spPr bwMode="auto">
          <a:xfrm flipV="1">
            <a:off x="3567113" y="170656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14" name="Line 25"/>
          <p:cNvSpPr>
            <a:spLocks noChangeShapeType="1"/>
          </p:cNvSpPr>
          <p:nvPr/>
        </p:nvSpPr>
        <p:spPr bwMode="auto">
          <a:xfrm>
            <a:off x="3140075" y="2044700"/>
            <a:ext cx="0" cy="43180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15" name="Line 20"/>
          <p:cNvSpPr>
            <a:spLocks noChangeShapeType="1"/>
          </p:cNvSpPr>
          <p:nvPr/>
        </p:nvSpPr>
        <p:spPr bwMode="auto">
          <a:xfrm flipV="1">
            <a:off x="6864350" y="504825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16" name="Line 22"/>
          <p:cNvSpPr>
            <a:spLocks noChangeShapeType="1"/>
          </p:cNvSpPr>
          <p:nvPr/>
        </p:nvSpPr>
        <p:spPr bwMode="auto">
          <a:xfrm flipH="1" flipV="1">
            <a:off x="8964613" y="1162050"/>
            <a:ext cx="0" cy="433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17" name="Text Box 34"/>
          <p:cNvSpPr txBox="1">
            <a:spLocks noChangeArrowheads="1"/>
          </p:cNvSpPr>
          <p:nvPr/>
        </p:nvSpPr>
        <p:spPr bwMode="auto">
          <a:xfrm>
            <a:off x="400050" y="379413"/>
            <a:ext cx="1662113" cy="45720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řepka</a:t>
            </a:r>
          </a:p>
        </p:txBody>
      </p:sp>
      <p:sp>
        <p:nvSpPr>
          <p:cNvPr id="106518" name="Line 9"/>
          <p:cNvSpPr>
            <a:spLocks noChangeShapeType="1"/>
          </p:cNvSpPr>
          <p:nvPr/>
        </p:nvSpPr>
        <p:spPr bwMode="auto">
          <a:xfrm>
            <a:off x="3736975" y="2708275"/>
            <a:ext cx="0" cy="23764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19" name="Line 31"/>
          <p:cNvSpPr>
            <a:spLocks noChangeShapeType="1"/>
          </p:cNvSpPr>
          <p:nvPr/>
        </p:nvSpPr>
        <p:spPr bwMode="auto">
          <a:xfrm flipH="1">
            <a:off x="395288" y="2565400"/>
            <a:ext cx="4762" cy="2519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20" name="Line 24"/>
          <p:cNvSpPr>
            <a:spLocks noChangeShapeType="1"/>
          </p:cNvSpPr>
          <p:nvPr/>
        </p:nvSpPr>
        <p:spPr bwMode="auto">
          <a:xfrm flipV="1">
            <a:off x="1042988" y="1428750"/>
            <a:ext cx="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21" name="Line 24"/>
          <p:cNvSpPr>
            <a:spLocks noChangeShapeType="1"/>
          </p:cNvSpPr>
          <p:nvPr/>
        </p:nvSpPr>
        <p:spPr bwMode="auto">
          <a:xfrm flipV="1">
            <a:off x="3851275" y="5661025"/>
            <a:ext cx="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22" name="Line 24"/>
          <p:cNvSpPr>
            <a:spLocks noChangeShapeType="1"/>
          </p:cNvSpPr>
          <p:nvPr/>
        </p:nvSpPr>
        <p:spPr bwMode="auto">
          <a:xfrm flipV="1">
            <a:off x="2705100" y="882650"/>
            <a:ext cx="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23" name="Line 25"/>
          <p:cNvSpPr>
            <a:spLocks noChangeShapeType="1"/>
          </p:cNvSpPr>
          <p:nvPr/>
        </p:nvSpPr>
        <p:spPr bwMode="auto">
          <a:xfrm>
            <a:off x="3498850" y="1738313"/>
            <a:ext cx="0" cy="43180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24" name="Line 18"/>
          <p:cNvSpPr>
            <a:spLocks noChangeShapeType="1"/>
          </p:cNvSpPr>
          <p:nvPr/>
        </p:nvSpPr>
        <p:spPr bwMode="auto">
          <a:xfrm flipV="1">
            <a:off x="4757738" y="0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25" name="Line 24"/>
          <p:cNvSpPr>
            <a:spLocks noChangeShapeType="1"/>
          </p:cNvSpPr>
          <p:nvPr/>
        </p:nvSpPr>
        <p:spPr bwMode="auto">
          <a:xfrm flipV="1">
            <a:off x="5178425" y="1098550"/>
            <a:ext cx="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26" name="Line 14"/>
          <p:cNvSpPr>
            <a:spLocks noChangeShapeType="1"/>
          </p:cNvSpPr>
          <p:nvPr/>
        </p:nvSpPr>
        <p:spPr bwMode="auto">
          <a:xfrm flipH="1">
            <a:off x="8316913" y="2708275"/>
            <a:ext cx="0" cy="2355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27" name="Line 24"/>
          <p:cNvSpPr>
            <a:spLocks noChangeShapeType="1"/>
          </p:cNvSpPr>
          <p:nvPr/>
        </p:nvSpPr>
        <p:spPr bwMode="auto">
          <a:xfrm flipV="1">
            <a:off x="5864225" y="568166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28" name="Line 18"/>
          <p:cNvSpPr>
            <a:spLocks noChangeShapeType="1"/>
          </p:cNvSpPr>
          <p:nvPr/>
        </p:nvSpPr>
        <p:spPr bwMode="auto">
          <a:xfrm flipV="1">
            <a:off x="4356100" y="105251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29" name="Line 18"/>
          <p:cNvSpPr>
            <a:spLocks noChangeShapeType="1"/>
          </p:cNvSpPr>
          <p:nvPr/>
        </p:nvSpPr>
        <p:spPr bwMode="auto">
          <a:xfrm flipV="1">
            <a:off x="6424613" y="692150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6530" name="Line 18"/>
          <p:cNvSpPr>
            <a:spLocks noChangeShapeType="1"/>
          </p:cNvSpPr>
          <p:nvPr/>
        </p:nvSpPr>
        <p:spPr bwMode="auto">
          <a:xfrm flipV="1">
            <a:off x="7667625" y="16351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680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ovéPole 14"/>
          <p:cNvSpPr txBox="1">
            <a:spLocks noChangeArrowheads="1"/>
          </p:cNvSpPr>
          <p:nvPr/>
        </p:nvSpPr>
        <p:spPr bwMode="auto">
          <a:xfrm>
            <a:off x="5400675" y="6443663"/>
            <a:ext cx="3743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Zdroj</a:t>
            </a:r>
            <a:r>
              <a:rPr kumimoji="0" lang="de-DE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Růžek P. a kol., 2019</a:t>
            </a:r>
          </a:p>
        </p:txBody>
      </p:sp>
      <p:sp>
        <p:nvSpPr>
          <p:cNvPr id="107523" name="Line 29"/>
          <p:cNvSpPr>
            <a:spLocks noChangeShapeType="1"/>
          </p:cNvSpPr>
          <p:nvPr/>
        </p:nvSpPr>
        <p:spPr bwMode="auto">
          <a:xfrm flipV="1">
            <a:off x="395288" y="568166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24" name="Line 28"/>
          <p:cNvSpPr>
            <a:spLocks noChangeShapeType="1"/>
          </p:cNvSpPr>
          <p:nvPr/>
        </p:nvSpPr>
        <p:spPr bwMode="auto">
          <a:xfrm>
            <a:off x="1908175" y="5705475"/>
            <a:ext cx="0" cy="43180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25" name="Line 30"/>
          <p:cNvSpPr>
            <a:spLocks noChangeShapeType="1"/>
          </p:cNvSpPr>
          <p:nvPr/>
        </p:nvSpPr>
        <p:spPr bwMode="auto">
          <a:xfrm flipH="1">
            <a:off x="395288" y="5084763"/>
            <a:ext cx="87487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26" name="Line 10"/>
          <p:cNvSpPr>
            <a:spLocks noChangeShapeType="1"/>
          </p:cNvSpPr>
          <p:nvPr/>
        </p:nvSpPr>
        <p:spPr bwMode="auto">
          <a:xfrm>
            <a:off x="5003800" y="2708275"/>
            <a:ext cx="0" cy="2355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27" name="Line 11"/>
          <p:cNvSpPr>
            <a:spLocks noChangeShapeType="1"/>
          </p:cNvSpPr>
          <p:nvPr/>
        </p:nvSpPr>
        <p:spPr bwMode="auto">
          <a:xfrm>
            <a:off x="5400675" y="2687638"/>
            <a:ext cx="0" cy="23971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28" name="Line 13"/>
          <p:cNvSpPr>
            <a:spLocks noChangeShapeType="1"/>
          </p:cNvSpPr>
          <p:nvPr/>
        </p:nvSpPr>
        <p:spPr bwMode="auto">
          <a:xfrm>
            <a:off x="5795963" y="2708275"/>
            <a:ext cx="0" cy="2406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29" name="Line 12"/>
          <p:cNvSpPr>
            <a:spLocks noChangeShapeType="1"/>
          </p:cNvSpPr>
          <p:nvPr/>
        </p:nvSpPr>
        <p:spPr bwMode="auto">
          <a:xfrm>
            <a:off x="7092950" y="2708275"/>
            <a:ext cx="0" cy="2384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30" name="Line 14"/>
          <p:cNvSpPr>
            <a:spLocks noChangeShapeType="1"/>
          </p:cNvSpPr>
          <p:nvPr/>
        </p:nvSpPr>
        <p:spPr bwMode="auto">
          <a:xfrm>
            <a:off x="7885113" y="2708275"/>
            <a:ext cx="0" cy="23701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31" name="Line 32"/>
          <p:cNvSpPr>
            <a:spLocks noChangeShapeType="1"/>
          </p:cNvSpPr>
          <p:nvPr/>
        </p:nvSpPr>
        <p:spPr bwMode="auto">
          <a:xfrm>
            <a:off x="9120188" y="2565400"/>
            <a:ext cx="0" cy="2519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32" name="Zástupný symbol pro obsah 2"/>
          <p:cNvSpPr>
            <a:spLocks/>
          </p:cNvSpPr>
          <p:nvPr/>
        </p:nvSpPr>
        <p:spPr bwMode="auto">
          <a:xfrm>
            <a:off x="-23813" y="4652963"/>
            <a:ext cx="9417051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663575" indent="-296863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marL="663575" marR="0" lvl="1" indent="-2968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obilnina      obilnina       řepka    m. hr. kukuřice  cukr. br.  jetel</a:t>
            </a:r>
          </a:p>
          <a:p>
            <a:pPr marL="663575" marR="0" lvl="1" indent="-2968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</a:p>
          <a:p>
            <a:pPr marL="663575" marR="0" lvl="1" indent="-2968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                       (předplodina)</a:t>
            </a:r>
          </a:p>
          <a:p>
            <a:pPr marL="663575" marR="0" lvl="1" indent="-2968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altLang="cs-CZ" sz="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63575" marR="0" lvl="1" indent="-296863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cs-CZ" altLang="cs-CZ" sz="2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= hnojení     = meziplodina    = nízký výnos     = org. hnojení předplodiny</a:t>
            </a:r>
          </a:p>
        </p:txBody>
      </p:sp>
      <p:sp>
        <p:nvSpPr>
          <p:cNvPr id="107533" name="Line 17"/>
          <p:cNvSpPr>
            <a:spLocks noChangeShapeType="1"/>
          </p:cNvSpPr>
          <p:nvPr/>
        </p:nvSpPr>
        <p:spPr bwMode="auto">
          <a:xfrm flipV="1">
            <a:off x="1476375" y="195421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34" name="Line 8"/>
          <p:cNvSpPr>
            <a:spLocks noChangeShapeType="1"/>
          </p:cNvSpPr>
          <p:nvPr/>
        </p:nvSpPr>
        <p:spPr bwMode="auto">
          <a:xfrm>
            <a:off x="2055813" y="836613"/>
            <a:ext cx="3175" cy="4248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35" name="Line 24"/>
          <p:cNvSpPr>
            <a:spLocks noChangeShapeType="1"/>
          </p:cNvSpPr>
          <p:nvPr/>
        </p:nvSpPr>
        <p:spPr bwMode="auto">
          <a:xfrm flipV="1">
            <a:off x="1879600" y="1816100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36" name="Line 18"/>
          <p:cNvSpPr>
            <a:spLocks noChangeShapeType="1"/>
          </p:cNvSpPr>
          <p:nvPr/>
        </p:nvSpPr>
        <p:spPr bwMode="auto">
          <a:xfrm flipV="1">
            <a:off x="3567113" y="170656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37" name="Line 25"/>
          <p:cNvSpPr>
            <a:spLocks noChangeShapeType="1"/>
          </p:cNvSpPr>
          <p:nvPr/>
        </p:nvSpPr>
        <p:spPr bwMode="auto">
          <a:xfrm>
            <a:off x="3140075" y="2044700"/>
            <a:ext cx="0" cy="43180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38" name="Line 20"/>
          <p:cNvSpPr>
            <a:spLocks noChangeShapeType="1"/>
          </p:cNvSpPr>
          <p:nvPr/>
        </p:nvSpPr>
        <p:spPr bwMode="auto">
          <a:xfrm flipV="1">
            <a:off x="6864350" y="504825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39" name="Line 22"/>
          <p:cNvSpPr>
            <a:spLocks noChangeShapeType="1"/>
          </p:cNvSpPr>
          <p:nvPr/>
        </p:nvSpPr>
        <p:spPr bwMode="auto">
          <a:xfrm flipH="1" flipV="1">
            <a:off x="8964613" y="1162050"/>
            <a:ext cx="0" cy="43338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40" name="Line 9"/>
          <p:cNvSpPr>
            <a:spLocks noChangeShapeType="1"/>
          </p:cNvSpPr>
          <p:nvPr/>
        </p:nvSpPr>
        <p:spPr bwMode="auto">
          <a:xfrm>
            <a:off x="3736975" y="2708275"/>
            <a:ext cx="0" cy="237648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41" name="Line 31"/>
          <p:cNvSpPr>
            <a:spLocks noChangeShapeType="1"/>
          </p:cNvSpPr>
          <p:nvPr/>
        </p:nvSpPr>
        <p:spPr bwMode="auto">
          <a:xfrm flipH="1">
            <a:off x="395288" y="2565400"/>
            <a:ext cx="4762" cy="251936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42" name="Line 24"/>
          <p:cNvSpPr>
            <a:spLocks noChangeShapeType="1"/>
          </p:cNvSpPr>
          <p:nvPr/>
        </p:nvSpPr>
        <p:spPr bwMode="auto">
          <a:xfrm flipV="1">
            <a:off x="1042988" y="1428750"/>
            <a:ext cx="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43" name="Line 24"/>
          <p:cNvSpPr>
            <a:spLocks noChangeShapeType="1"/>
          </p:cNvSpPr>
          <p:nvPr/>
        </p:nvSpPr>
        <p:spPr bwMode="auto">
          <a:xfrm flipV="1">
            <a:off x="3851275" y="5661025"/>
            <a:ext cx="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44" name="Line 24"/>
          <p:cNvSpPr>
            <a:spLocks noChangeShapeType="1"/>
          </p:cNvSpPr>
          <p:nvPr/>
        </p:nvSpPr>
        <p:spPr bwMode="auto">
          <a:xfrm flipV="1">
            <a:off x="2705100" y="882650"/>
            <a:ext cx="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45" name="Line 25"/>
          <p:cNvSpPr>
            <a:spLocks noChangeShapeType="1"/>
          </p:cNvSpPr>
          <p:nvPr/>
        </p:nvSpPr>
        <p:spPr bwMode="auto">
          <a:xfrm>
            <a:off x="3498850" y="1738313"/>
            <a:ext cx="0" cy="43180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46" name="Line 18"/>
          <p:cNvSpPr>
            <a:spLocks noChangeShapeType="1"/>
          </p:cNvSpPr>
          <p:nvPr/>
        </p:nvSpPr>
        <p:spPr bwMode="auto">
          <a:xfrm flipV="1">
            <a:off x="4757738" y="0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47" name="Line 24"/>
          <p:cNvSpPr>
            <a:spLocks noChangeShapeType="1"/>
          </p:cNvSpPr>
          <p:nvPr/>
        </p:nvSpPr>
        <p:spPr bwMode="auto">
          <a:xfrm flipV="1">
            <a:off x="5178425" y="1098550"/>
            <a:ext cx="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48" name="Line 14"/>
          <p:cNvSpPr>
            <a:spLocks noChangeShapeType="1"/>
          </p:cNvSpPr>
          <p:nvPr/>
        </p:nvSpPr>
        <p:spPr bwMode="auto">
          <a:xfrm flipH="1">
            <a:off x="8316913" y="2708275"/>
            <a:ext cx="0" cy="23558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49" name="Line 24"/>
          <p:cNvSpPr>
            <a:spLocks noChangeShapeType="1"/>
          </p:cNvSpPr>
          <p:nvPr/>
        </p:nvSpPr>
        <p:spPr bwMode="auto">
          <a:xfrm flipV="1">
            <a:off x="5864225" y="568166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50" name="Line 18"/>
          <p:cNvSpPr>
            <a:spLocks noChangeShapeType="1"/>
          </p:cNvSpPr>
          <p:nvPr/>
        </p:nvSpPr>
        <p:spPr bwMode="auto">
          <a:xfrm flipV="1">
            <a:off x="4356100" y="105251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51" name="Line 18"/>
          <p:cNvSpPr>
            <a:spLocks noChangeShapeType="1"/>
          </p:cNvSpPr>
          <p:nvPr/>
        </p:nvSpPr>
        <p:spPr bwMode="auto">
          <a:xfrm flipV="1">
            <a:off x="6424613" y="692150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52" name="Line 18"/>
          <p:cNvSpPr>
            <a:spLocks noChangeShapeType="1"/>
          </p:cNvSpPr>
          <p:nvPr/>
        </p:nvSpPr>
        <p:spPr bwMode="auto">
          <a:xfrm flipV="1">
            <a:off x="7667625" y="163513"/>
            <a:ext cx="0" cy="4318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755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755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396413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55" name="Text Box 34"/>
          <p:cNvSpPr txBox="1">
            <a:spLocks noChangeArrowheads="1"/>
          </p:cNvSpPr>
          <p:nvPr/>
        </p:nvSpPr>
        <p:spPr bwMode="auto">
          <a:xfrm>
            <a:off x="539750" y="320675"/>
            <a:ext cx="1516063" cy="400050"/>
          </a:xfrm>
          <a:prstGeom prst="rect">
            <a:avLst/>
          </a:prstGeom>
          <a:solidFill>
            <a:srgbClr val="CC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řepka</a:t>
            </a:r>
          </a:p>
        </p:txBody>
      </p:sp>
    </p:spTree>
    <p:extLst>
      <p:ext uri="{BB962C8B-B14F-4D97-AF65-F5344CB8AC3E}">
        <p14:creationId xmlns:p14="http://schemas.microsoft.com/office/powerpoint/2010/main" val="1781437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ovéPole 14"/>
          <p:cNvSpPr txBox="1">
            <a:spLocks noChangeArrowheads="1"/>
          </p:cNvSpPr>
          <p:nvPr/>
        </p:nvSpPr>
        <p:spPr bwMode="auto">
          <a:xfrm>
            <a:off x="5400675" y="6443663"/>
            <a:ext cx="37433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Zdroj</a:t>
            </a:r>
            <a:r>
              <a:rPr kumimoji="0" lang="de-DE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: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Růžek P. a kol., 2019</a:t>
            </a:r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854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32497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6893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JHab ztráty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1628775"/>
            <a:ext cx="80645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TextovéPole 14"/>
          <p:cNvSpPr txBox="1">
            <a:spLocks noChangeArrowheads="1"/>
          </p:cNvSpPr>
          <p:nvPr/>
        </p:nvSpPr>
        <p:spPr bwMode="auto">
          <a:xfrm>
            <a:off x="2484438" y="6189663"/>
            <a:ext cx="3455987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500" b="1">
                <a:solidFill>
                  <a:srgbClr val="000000"/>
                </a:solidFill>
                <a:latin typeface="Arial" charset="0"/>
                <a:cs typeface="Arial" charset="0"/>
              </a:rPr>
              <a:t>Zdroj</a:t>
            </a:r>
            <a:r>
              <a:rPr lang="de-DE" altLang="cs-CZ" sz="1500" b="1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cs-CZ" altLang="cs-CZ" sz="1500">
                <a:solidFill>
                  <a:srgbClr val="000000"/>
                </a:solidFill>
                <a:latin typeface="Arial" charset="0"/>
                <a:cs typeface="Arial" charset="0"/>
              </a:rPr>
              <a:t>Haberle J., VÚRV, v.v.i. 2017</a:t>
            </a:r>
          </a:p>
        </p:txBody>
      </p:sp>
      <p:sp>
        <p:nvSpPr>
          <p:cNvPr id="109572" name="AutoShape 2"/>
          <p:cNvSpPr txBox="1">
            <a:spLocks noChangeArrowheads="1"/>
          </p:cNvSpPr>
          <p:nvPr/>
        </p:nvSpPr>
        <p:spPr bwMode="auto">
          <a:xfrm>
            <a:off x="0" y="188913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Změny obsahu </a:t>
            </a:r>
            <a:r>
              <a:rPr lang="en-US" altLang="en-US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miner</a:t>
            </a:r>
            <a:r>
              <a:rPr lang="cs-CZ" alt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á</a:t>
            </a:r>
            <a:r>
              <a:rPr lang="en-US" alt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lang="cs-CZ" altLang="en-US" sz="2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ního</a:t>
            </a:r>
            <a:r>
              <a:rPr lang="cs-CZ" alt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dusíku v půdě </a:t>
            </a:r>
            <a:br>
              <a:rPr lang="cs-CZ" altLang="en-US" sz="28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(kg N/ha v půdním profilu 0–60 cm)</a:t>
            </a:r>
            <a:endParaRPr lang="cs-CZ" altLang="cs-CZ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9573" name="TextovéPole 1"/>
          <p:cNvSpPr txBox="1">
            <a:spLocks noChangeArrowheads="1"/>
          </p:cNvSpPr>
          <p:nvPr/>
        </p:nvSpPr>
        <p:spPr bwMode="auto">
          <a:xfrm>
            <a:off x="3487738" y="1658938"/>
            <a:ext cx="424815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Obsah nitrátového-N na podzim</a:t>
            </a:r>
            <a:endParaRPr lang="en-US" alt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42052" y="2663600"/>
            <a:ext cx="461665" cy="3849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vert270"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  <a:cs typeface="Arial" charset="0"/>
              </a:rPr>
              <a:t>Změna obsahu nitrátového-N do jara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124075" y="2652713"/>
            <a:ext cx="1363663" cy="141446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3635375" y="2647950"/>
            <a:ext cx="4176713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cs-CZ" altLang="cs-CZ" sz="2000" b="1">
                <a:solidFill>
                  <a:srgbClr val="FF0000"/>
                </a:solidFill>
                <a:latin typeface="Arial" charset="0"/>
              </a:rPr>
              <a:t>podzimní pravidlo „60/60“ </a:t>
            </a:r>
            <a:br>
              <a:rPr lang="cs-CZ" altLang="cs-CZ" sz="2000" b="1">
                <a:solidFill>
                  <a:srgbClr val="FF0000"/>
                </a:solidFill>
                <a:latin typeface="Arial" charset="0"/>
              </a:rPr>
            </a:br>
            <a:r>
              <a:rPr lang="cs-CZ" altLang="cs-CZ" sz="1800">
                <a:solidFill>
                  <a:srgbClr val="FF0000"/>
                </a:solidFill>
                <a:latin typeface="Arial" charset="0"/>
              </a:rPr>
              <a:t>(max. 60 kg N</a:t>
            </a:r>
            <a:r>
              <a:rPr lang="cs-CZ" altLang="cs-CZ" sz="1800" baseline="-25000">
                <a:solidFill>
                  <a:srgbClr val="FF0000"/>
                </a:solidFill>
                <a:latin typeface="Arial" charset="0"/>
              </a:rPr>
              <a:t>min</a:t>
            </a:r>
            <a:r>
              <a:rPr lang="cs-CZ" altLang="cs-CZ" sz="1800">
                <a:solidFill>
                  <a:srgbClr val="FF0000"/>
                </a:solidFill>
                <a:latin typeface="Arial" charset="0"/>
              </a:rPr>
              <a:t>/ha ve vrstvě 0–60 cm)</a:t>
            </a:r>
            <a:endParaRPr lang="cs-CZ" altLang="cs-CZ" sz="18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200" dirty="0" smtClean="0"/>
              <a:t>Uvést půdu do původního stavu do 1 roku od zahájení skladování. </a:t>
            </a:r>
          </a:p>
          <a:p>
            <a:pPr>
              <a:spcBef>
                <a:spcPts val="0"/>
              </a:spcBef>
            </a:pPr>
            <a:r>
              <a:rPr lang="cs-CZ" sz="2200" dirty="0" smtClean="0"/>
              <a:t>Zahájení skladování oznámit orgánu ochrany ZPF, místo a dobu vodoprávnímu úřadu.</a:t>
            </a:r>
          </a:p>
          <a:p>
            <a:pPr>
              <a:spcBef>
                <a:spcPts val="0"/>
              </a:spcBef>
            </a:pPr>
            <a:r>
              <a:rPr lang="cs-CZ" sz="2200" dirty="0" smtClean="0"/>
              <a:t>Skladová karta úložiště – datum </a:t>
            </a:r>
            <a:r>
              <a:rPr lang="cs-CZ" sz="2200" dirty="0"/>
              <a:t>založení, sušina a množství naskladněného </a:t>
            </a:r>
            <a:r>
              <a:rPr lang="cs-CZ" sz="2200" dirty="0" smtClean="0"/>
              <a:t>materiálu, </a:t>
            </a:r>
            <a:r>
              <a:rPr lang="cs-CZ" sz="2200" dirty="0"/>
              <a:t>termín vyskladnění</a:t>
            </a:r>
            <a:r>
              <a:rPr lang="cs-CZ" sz="2200" dirty="0" smtClean="0"/>
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cs-CZ" sz="2200" dirty="0"/>
          </a:p>
          <a:p>
            <a:pPr>
              <a:spcBef>
                <a:spcPts val="0"/>
              </a:spcBef>
            </a:pPr>
            <a:r>
              <a:rPr lang="cs-CZ" sz="2200" dirty="0"/>
              <a:t>Při opakovaném uložení objemných krmiv nebo při jejich skladování na zemědělské půdě po dobu delší než </a:t>
            </a:r>
            <a:r>
              <a:rPr lang="cs-CZ" sz="2200" dirty="0" smtClean="0"/>
              <a:t>8 </a:t>
            </a:r>
            <a:r>
              <a:rPr lang="cs-CZ" sz="2200" dirty="0"/>
              <a:t>měsíců musí být </a:t>
            </a:r>
            <a:r>
              <a:rPr lang="cs-CZ" sz="2200" dirty="0" smtClean="0"/>
              <a:t>splněno navíc:</a:t>
            </a:r>
            <a:endParaRPr lang="cs-CZ" sz="2200" dirty="0"/>
          </a:p>
          <a:p>
            <a:pPr lvl="1">
              <a:spcBef>
                <a:spcPts val="0"/>
              </a:spcBef>
            </a:pPr>
            <a:r>
              <a:rPr lang="cs-CZ" sz="2000" dirty="0" smtClean="0"/>
              <a:t>„místo vhodné k uložení objemných krmiv“ musí být schváleno v havarijním plánu,</a:t>
            </a:r>
            <a:endParaRPr lang="cs-CZ" sz="2000" dirty="0"/>
          </a:p>
          <a:p>
            <a:pPr lvl="1">
              <a:spcBef>
                <a:spcPts val="0"/>
              </a:spcBef>
            </a:pPr>
            <a:r>
              <a:rPr lang="cs-CZ" sz="2000" dirty="0" smtClean="0"/>
              <a:t>max. doba uložení 12 měsíců, </a:t>
            </a:r>
            <a:r>
              <a:rPr lang="cs-CZ" sz="2000" dirty="0"/>
              <a:t>od data založení.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35496" y="188640"/>
            <a:ext cx="9073008" cy="990600"/>
          </a:xfrm>
          <a:prstGeom prst="rect">
            <a:avLst/>
          </a:prstGeom>
          <a:solidFill>
            <a:srgbClr val="CCFF99">
              <a:alpha val="54000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Vyhláška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č. 295/2015 Sb., o provedení některých ustanovení </a:t>
            </a:r>
            <a:r>
              <a:rPr kumimoji="0" lang="cs-CZ" alt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zákona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o krmivech </a:t>
            </a:r>
            <a:r>
              <a:rPr kumimoji="0" lang="cs-CZ" alt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(novela s účinností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od 11.02.2020)</a:t>
            </a:r>
            <a:endParaRPr kumimoji="0" lang="cs-CZ" altLang="cs-CZ" sz="31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687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Obrázek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981075"/>
            <a:ext cx="9204326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AutoShape 2"/>
          <p:cNvSpPr txBox="1">
            <a:spLocks noChangeArrowheads="1"/>
          </p:cNvSpPr>
          <p:nvPr/>
        </p:nvSpPr>
        <p:spPr bwMode="auto">
          <a:xfrm>
            <a:off x="0" y="188913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8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Vývoj úhrnu srážek v mimovegetačním období</a:t>
            </a:r>
            <a:br>
              <a:rPr lang="cs-CZ" altLang="en-US" sz="28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cs-CZ" altLang="en-US" sz="2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(data ČHMÚ, zpracoval J. Haberle, VÚRV, v.v.i.)</a:t>
            </a:r>
            <a:endParaRPr lang="cs-CZ" altLang="cs-CZ" sz="24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0596" name="TextovéPole 5"/>
          <p:cNvSpPr txBox="1">
            <a:spLocks noChangeArrowheads="1"/>
          </p:cNvSpPr>
          <p:nvPr/>
        </p:nvSpPr>
        <p:spPr bwMode="auto">
          <a:xfrm>
            <a:off x="5580063" y="1687513"/>
            <a:ext cx="34559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50 stanic s největším úhrnem</a:t>
            </a:r>
            <a:endParaRPr lang="en-US" alt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597" name="TextovéPole 8"/>
          <p:cNvSpPr txBox="1">
            <a:spLocks noChangeArrowheads="1"/>
          </p:cNvSpPr>
          <p:nvPr/>
        </p:nvSpPr>
        <p:spPr bwMode="auto">
          <a:xfrm>
            <a:off x="2700338" y="5116513"/>
            <a:ext cx="32400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50 stanic s nejnižším úhrnem</a:t>
            </a:r>
            <a:endParaRPr lang="en-US" alt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598" name="TextovéPole 9"/>
          <p:cNvSpPr txBox="1">
            <a:spLocks noChangeArrowheads="1"/>
          </p:cNvSpPr>
          <p:nvPr/>
        </p:nvSpPr>
        <p:spPr bwMode="auto">
          <a:xfrm>
            <a:off x="4140200" y="3284538"/>
            <a:ext cx="2159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všechny stanice</a:t>
            </a:r>
            <a:endParaRPr lang="en-US" altLang="en-U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sah 2"/>
          <p:cNvSpPr>
            <a:spLocks noGrp="1"/>
          </p:cNvSpPr>
          <p:nvPr>
            <p:ph idx="4294967295"/>
          </p:nvPr>
        </p:nvSpPr>
        <p:spPr>
          <a:xfrm>
            <a:off x="-6350" y="260350"/>
            <a:ext cx="9150350" cy="6381750"/>
          </a:xfrm>
        </p:spPr>
        <p:txBody>
          <a:bodyPr/>
          <a:lstStyle/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cs-CZ" altLang="cs-CZ" sz="3200" b="1" dirty="0" smtClean="0"/>
              <a:t>Hodnocení bilance organické hmoty: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při použití kvalitních statkových a organických hnojiv (hnůj, kompost) stačí kladná bilance (≥ 0 t OL/ha </a:t>
            </a:r>
            <a:r>
              <a:rPr lang="cs-CZ" altLang="cs-CZ" sz="2400" dirty="0" err="1" smtClean="0"/>
              <a:t>o.p</a:t>
            </a:r>
            <a:r>
              <a:rPr lang="cs-CZ" altLang="cs-CZ" sz="2400" dirty="0" smtClean="0"/>
              <a:t>.)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když se potřeba dodání </a:t>
            </a:r>
            <a:r>
              <a:rPr lang="cs-CZ" altLang="cs-CZ" sz="2400" dirty="0" err="1" smtClean="0"/>
              <a:t>org</a:t>
            </a:r>
            <a:r>
              <a:rPr lang="cs-CZ" altLang="cs-CZ" sz="2400" dirty="0" smtClean="0"/>
              <a:t>. látek do půdy plní převážně tzv. náhradními zdroji (sláma, zelené hnojení) je třeba dosáhnout hodnoty bilance min. +0,50 t OL/ha </a:t>
            </a:r>
            <a:r>
              <a:rPr lang="cs-CZ" altLang="cs-CZ" sz="2400" dirty="0" err="1" smtClean="0"/>
              <a:t>o.p</a:t>
            </a:r>
            <a:r>
              <a:rPr lang="cs-CZ" altLang="cs-CZ" sz="2400" dirty="0" smtClean="0"/>
              <a:t>.</a:t>
            </a:r>
          </a:p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400" dirty="0" smtClean="0"/>
              <a:t>optimální jsou kombinace kejdy či </a:t>
            </a:r>
            <a:r>
              <a:rPr lang="cs-CZ" altLang="cs-CZ" sz="2400" dirty="0" err="1" smtClean="0"/>
              <a:t>digestátu</a:t>
            </a:r>
            <a:r>
              <a:rPr lang="cs-CZ" altLang="cs-CZ" sz="2400" dirty="0" smtClean="0"/>
              <a:t> se slámou a zeleným hnojením – tím se částečně eliminují nedostatky těchto zdrojů organických látek (nízká účinnost pro náhradu rozloženého humusu, mineralizační vliv kejdy či </a:t>
            </a:r>
            <a:r>
              <a:rPr lang="cs-CZ" altLang="cs-CZ" sz="2400" dirty="0" err="1" smtClean="0"/>
              <a:t>digestátu</a:t>
            </a:r>
            <a:r>
              <a:rPr lang="cs-CZ" altLang="cs-CZ" sz="2400" dirty="0" smtClean="0"/>
              <a:t> při jejich samotné aplikaci)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2888"/>
            <a:ext cx="9144000" cy="935038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rgbClr val="663300"/>
                </a:solidFill>
              </a:rPr>
              <a:t>Prům. charakteristiky statkových a organických hnojiv, a uprav. kalů</a:t>
            </a:r>
          </a:p>
        </p:txBody>
      </p:sp>
      <p:graphicFrame>
        <p:nvGraphicFramePr>
          <p:cNvPr id="176326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87612"/>
              </p:ext>
            </p:extLst>
          </p:nvPr>
        </p:nvGraphicFramePr>
        <p:xfrm>
          <a:off x="468313" y="427038"/>
          <a:ext cx="8185150" cy="6420148"/>
        </p:xfrm>
        <a:graphic>
          <a:graphicData uri="http://schemas.openxmlformats.org/drawingml/2006/table">
            <a:tbl>
              <a:tblPr/>
              <a:tblGrid>
                <a:gridCol w="368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0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7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588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8632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Hnojiva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sušiny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(%)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</a:t>
                      </a:r>
                      <a:r>
                        <a:rPr kumimoji="0" lang="cs-CZ" altLang="cs-CZ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org</a:t>
                      </a: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 látek </a:t>
                      </a: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(kg OL/t)</a:t>
                      </a:r>
                      <a:endParaRPr kumimoji="0" lang="cs-CZ" alt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uhlíku </a:t>
                      </a: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(kg C/t)</a:t>
                      </a:r>
                      <a:endParaRPr kumimoji="0" lang="cs-CZ" alt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dusíku      (kg N/t)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Poměr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 : N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8186">
                <a:tc rowSpan="1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SH</a:t>
                      </a:r>
                    </a:p>
                  </a:txBody>
                  <a:tcPr marL="10800" marR="54000" marT="10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Hnůj skotu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165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Hnůj prasat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187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97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Hnůj koňský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Hnůj ovcí a koz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8,9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Močůvka skotu a hnojůvka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Močůvka prasat a hnojůvka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1,2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Kejda skotu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7,3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</a:t>
                      </a:r>
                      <a:r>
                        <a:rPr kumimoji="0" lang="cs-CZ" alt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fugát</a:t>
                      </a: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kejdy skotu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separát kejdy skotu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Kejda prasat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</a:t>
                      </a:r>
                      <a:r>
                        <a:rPr kumimoji="0" lang="cs-CZ" alt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fugát</a:t>
                      </a: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kejdy prasat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4,1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separát kejdy prasat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Drůbeží trus – uleželý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111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Drůbeží trus – sušený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73,0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Drůbeží trus s podestýlkou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42,0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302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157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20,4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8186"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OH</a:t>
                      </a:r>
                    </a:p>
                  </a:txBody>
                  <a:tcPr marL="10800" marR="54000" marT="10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Kompost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125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cs-CZ" alt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Digestát</a:t>
                      </a:r>
                      <a:endParaRPr kumimoji="0" lang="cs-CZ" altLang="cs-CZ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</a:t>
                      </a:r>
                      <a:r>
                        <a:rPr kumimoji="0" lang="cs-CZ" alt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fugát</a:t>
                      </a: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cs-CZ" alt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digestátu</a:t>
                      </a: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3,9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29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5,1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   separát </a:t>
                      </a:r>
                      <a:r>
                        <a:rPr kumimoji="0" lang="cs-CZ" altLang="cs-CZ" sz="1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digestátu</a:t>
                      </a:r>
                      <a:r>
                        <a:rPr kumimoji="0" lang="cs-CZ" altLang="cs-CZ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 tuhý digest. 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23,0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196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6,8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681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Ost. org. hnojiva, např. výpalky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10,5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698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UK</a:t>
                      </a:r>
                      <a:endParaRPr kumimoji="0" lang="es-ES" altLang="cs-CZ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10800" marR="54000" marT="10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es-ES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Upravený kal (evid. ve 100% suš</a:t>
                      </a: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es-ES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marL="9128" marR="9128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100,0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600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312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37,0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</a:p>
                  </a:txBody>
                  <a:tcPr marL="9128" marR="246447" marT="9118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1869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00013"/>
            <a:ext cx="9144000" cy="792163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rgbClr val="663300"/>
                </a:solidFill>
              </a:rPr>
              <a:t>Průměrné charakteristiky statkových hnojiv rostlinného původu</a:t>
            </a:r>
            <a:endParaRPr lang="cs-CZ" altLang="cs-CZ" sz="2400" smtClean="0">
              <a:solidFill>
                <a:srgbClr val="663300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539750" y="1412875"/>
          <a:ext cx="7993063" cy="4533900"/>
        </p:xfrm>
        <a:graphic>
          <a:graphicData uri="http://schemas.openxmlformats.org/drawingml/2006/table">
            <a:tbl>
              <a:tblPr/>
              <a:tblGrid>
                <a:gridCol w="434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92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1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5650">
                <a:tc row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SH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Sláma hustě setých obilnin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85,0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4–5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80–100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5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Sláma kukuřice na zrno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85,0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45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5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Sláma luskovin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85,0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10–15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28–40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5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Sláma olejnin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90,0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7–10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40–60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5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Řepný chrást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13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565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Plodina na zelené hnojení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451" marR="444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15,0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2521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10795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2–5</a:t>
                      </a:r>
                      <a:endParaRPr kumimoji="0" lang="en-US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10–25</a:t>
                      </a:r>
                      <a:endParaRPr kumimoji="0" lang="en-US" alt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71757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750" y="620713"/>
          <a:ext cx="7993064" cy="786271"/>
        </p:xfrm>
        <a:graphic>
          <a:graphicData uri="http://schemas.openxmlformats.org/drawingml/2006/table">
            <a:tbl>
              <a:tblPr/>
              <a:tblGrid>
                <a:gridCol w="432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832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9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6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0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0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0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858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9128" marT="90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 Skliditelné vedlejší nebo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hlavní rostlinné produkty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použité ke hnojení</a:t>
                      </a:r>
                    </a:p>
                  </a:txBody>
                  <a:tcPr marL="9128" marR="9128" marT="90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sušiny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(%)</a:t>
                      </a:r>
                    </a:p>
                  </a:txBody>
                  <a:tcPr marL="9128" marR="9128" marT="90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org</a:t>
                      </a: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. látek </a:t>
                      </a: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(kg OL/t)</a:t>
                      </a:r>
                      <a:endParaRPr kumimoji="0" lang="cs-CZ" alt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9128" marT="90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uhlíku </a:t>
                      </a: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/>
                      </a:r>
                      <a:b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(kg C/t)</a:t>
                      </a:r>
                      <a:endParaRPr kumimoji="0" lang="cs-CZ" altLang="cs-CZ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28" marR="9128" marT="90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Obsah dusíku      (kg N/t)</a:t>
                      </a:r>
                    </a:p>
                  </a:txBody>
                  <a:tcPr marL="9128" marR="9128" marT="90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Poměr </a:t>
                      </a:r>
                      <a:b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cs-CZ" altLang="cs-CZ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 : N</a:t>
                      </a:r>
                    </a:p>
                  </a:txBody>
                  <a:tcPr marL="9128" marR="9128" marT="9031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7365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333375"/>
            <a:ext cx="8640763" cy="1143000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Vliv různých statkových a organických hnojiv </a:t>
            </a:r>
            <a:br>
              <a:rPr lang="cs-CZ" altLang="cs-CZ" sz="2800" b="1" smtClean="0"/>
            </a:br>
            <a:r>
              <a:rPr lang="cs-CZ" altLang="cs-CZ" sz="2800" b="1" smtClean="0"/>
              <a:t>na reprodukci humusu</a:t>
            </a:r>
          </a:p>
        </p:txBody>
      </p:sp>
      <p:graphicFrame>
        <p:nvGraphicFramePr>
          <p:cNvPr id="1409027" name="Group 3"/>
          <p:cNvGraphicFramePr>
            <a:graphicFrameLocks noGrp="1"/>
          </p:cNvGraphicFramePr>
          <p:nvPr>
            <p:ph idx="4294967295"/>
          </p:nvPr>
        </p:nvGraphicFramePr>
        <p:xfrm>
          <a:off x="395288" y="1628775"/>
          <a:ext cx="8424862" cy="3714750"/>
        </p:xfrm>
        <a:graphic>
          <a:graphicData uri="http://schemas.openxmlformats.org/drawingml/2006/table">
            <a:tbl>
              <a:tblPr/>
              <a:tblGrid>
                <a:gridCol w="49672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9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Statkové hnojivo, organické hnojivo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humifikační koeficient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Chrást, zelené hnojení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10–15 %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Sláma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20–25 %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Kejda, digestát, drůbeží trus 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25–30 %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Hnůj, separát kejdy nebo digestátu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35–40 %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Kompost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45–50 %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7786" name="AutoShape 2"/>
          <p:cNvSpPr txBox="1">
            <a:spLocks noChangeArrowheads="1"/>
          </p:cNvSpPr>
          <p:nvPr/>
        </p:nvSpPr>
        <p:spPr bwMode="auto">
          <a:xfrm>
            <a:off x="395288" y="5589588"/>
            <a:ext cx="86407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000000"/>
                </a:solidFill>
                <a:latin typeface="Arial" charset="0"/>
                <a:cs typeface="Arial" charset="0"/>
              </a:rPr>
              <a:t>Pozn.: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rgbClr val="000000"/>
                </a:solidFill>
                <a:latin typeface="Arial" charset="0"/>
                <a:cs typeface="Arial" charset="0"/>
              </a:rPr>
              <a:t>z 1 t uhlíku dodaného v kompostu se cca polovina využije k náhradě rozloženého trvalého humusu a zbytek se prodýchá; u zeleného hnojení se využije jen 10–15 % dodaného C, tedy by se muselo v této formě dodat 3 až 5 x více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92113"/>
            <a:ext cx="9144000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ctangle 7"/>
          <p:cNvSpPr>
            <a:spLocks noChangeArrowheads="1"/>
          </p:cNvSpPr>
          <p:nvPr/>
        </p:nvSpPr>
        <p:spPr bwMode="auto">
          <a:xfrm>
            <a:off x="0" y="0"/>
            <a:ext cx="9137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Tx/>
              <a:buNone/>
            </a:pPr>
            <a:r>
              <a:rPr lang="cs-CZ" altLang="cs-CZ" sz="2000" b="1">
                <a:solidFill>
                  <a:srgbClr val="000000"/>
                </a:solidFill>
                <a:latin typeface="Arial" charset="0"/>
              </a:rPr>
              <a:t>Průměrná intenzita chovu hospodářských zvířat </a:t>
            </a:r>
            <a:r>
              <a:rPr lang="cs-CZ" altLang="cs-CZ" sz="2000">
                <a:solidFill>
                  <a:srgbClr val="000000"/>
                </a:solidFill>
                <a:latin typeface="Arial" charset="0"/>
              </a:rPr>
              <a:t>(2017, IRZ, DJ/ha z.p.)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sah 2"/>
          <p:cNvSpPr>
            <a:spLocks noGrp="1"/>
          </p:cNvSpPr>
          <p:nvPr>
            <p:ph idx="4294967295"/>
          </p:nvPr>
        </p:nvSpPr>
        <p:spPr>
          <a:xfrm>
            <a:off x="11113" y="260350"/>
            <a:ext cx="9150350" cy="6381750"/>
          </a:xfrm>
        </p:spPr>
        <p:txBody>
          <a:bodyPr/>
          <a:lstStyle/>
          <a:p>
            <a:pPr marL="788988" lvl="1" indent="-331788"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cs-CZ" altLang="cs-CZ" sz="3200" b="1" smtClean="0"/>
              <a:t>Příklad výsledku bilance organické hmoty: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66718"/>
              </p:ext>
            </p:extLst>
          </p:nvPr>
        </p:nvGraphicFramePr>
        <p:xfrm>
          <a:off x="395288" y="981075"/>
          <a:ext cx="8424862" cy="4968877"/>
        </p:xfrm>
        <a:graphic>
          <a:graphicData uri="http://schemas.openxmlformats.org/drawingml/2006/table">
            <a:tbl>
              <a:tblPr/>
              <a:tblGrid>
                <a:gridCol w="5303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0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08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43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Bilance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organické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hmoty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 orné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půdě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OL/ha (ČR)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C</a:t>
                      </a:r>
                      <a:r>
                        <a:rPr lang="en-US" sz="20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/ha (D)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38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Potřeba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dodání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OL (ČR),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20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Německo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3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Dodání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sláma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obilnin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Dodání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sláma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luskovin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1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Dodání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sláma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olejnin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1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Dodání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chrást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nať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1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Dodání</a:t>
                      </a:r>
                      <a:r>
                        <a:rPr lang="en-US" sz="20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US" sz="2000" b="1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zelené</a:t>
                      </a:r>
                      <a:r>
                        <a:rPr lang="en-US" sz="2000" b="1" i="0" u="none" strike="noStrike" dirty="0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hnojení</a:t>
                      </a:r>
                      <a:endParaRPr lang="en-US" sz="2000" b="1" i="0" u="none" strike="noStrike" dirty="0">
                        <a:solidFill>
                          <a:srgbClr val="008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0,07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8000"/>
                          </a:solidFill>
                          <a:effectLst/>
                          <a:latin typeface="Calibri"/>
                        </a:rPr>
                        <a:t>0,006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116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Dodání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aplikace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statkových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</a:t>
                      </a:r>
                      <a:r>
                        <a:rPr lang="cs-CZ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anických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hnojiv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438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Dodání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 (ČR),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20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Německo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D),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celkem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4381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Bilance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 (ČR), 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2000" b="1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Německo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+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+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0,102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116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Doporučená minimální hodnota bilance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</a:t>
                      </a:r>
                      <a:r>
                        <a:rPr lang="cs-CZ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US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000" b="0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     </a:t>
                      </a:r>
                      <a:r>
                        <a:rPr lang="en-US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0,070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55610"/>
              </p:ext>
            </p:extLst>
          </p:nvPr>
        </p:nvGraphicFramePr>
        <p:xfrm>
          <a:off x="323850" y="5949950"/>
          <a:ext cx="9144000" cy="3048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 (* </a:t>
                      </a:r>
                      <a:r>
                        <a:rPr lang="cs-CZ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+</a:t>
                      </a:r>
                      <a:r>
                        <a:rPr lang="en-US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0,5</a:t>
                      </a:r>
                      <a:r>
                        <a:rPr lang="cs-CZ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</a:t>
                      </a:r>
                      <a:r>
                        <a:rPr lang="en-US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 OL/ha </a:t>
                      </a:r>
                      <a:r>
                        <a:rPr lang="cs-CZ" sz="20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o.p</a:t>
                      </a:r>
                      <a:r>
                        <a:rPr lang="cs-CZ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en-US" sz="2000" b="0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při</a:t>
                      </a:r>
                      <a:r>
                        <a:rPr lang="en-US" sz="2000" b="0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krytí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potřeby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převážně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slámou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nebo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zeleným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0" i="1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hnojením</a:t>
                      </a:r>
                      <a:r>
                        <a:rPr lang="en-US" sz="2000" b="0" i="1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95288" y="6381750"/>
          <a:ext cx="2736850" cy="244475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OL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organické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látky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(ČR)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916238" y="6381750"/>
          <a:ext cx="5821362" cy="244475"/>
        </p:xfrm>
        <a:graphic>
          <a:graphicData uri="http://schemas.openxmlformats.org/drawingml/2006/table">
            <a:tbl>
              <a:tblPr/>
              <a:tblGrid>
                <a:gridCol w="58213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  <a:r>
                        <a:rPr lang="en-US" sz="1600" b="0" i="1" u="none" strike="noStrike" baseline="-2500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</a:t>
                      </a:r>
                      <a:r>
                        <a:rPr lang="en-US" sz="16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=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uhlík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účinný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náhradu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rozloženého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humusu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Německo</a:t>
                      </a:r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D)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223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3"/>
          <p:cNvSpPr>
            <a:spLocks noGrp="1"/>
          </p:cNvSpPr>
          <p:nvPr>
            <p:ph type="title"/>
          </p:nvPr>
        </p:nvSpPr>
        <p:spPr>
          <a:xfrm>
            <a:off x="457200" y="2060575"/>
            <a:ext cx="8229600" cy="3984625"/>
          </a:xfrm>
        </p:spPr>
        <p:txBody>
          <a:bodyPr/>
          <a:lstStyle/>
          <a:p>
            <a:pPr algn="ctr">
              <a:defRPr/>
            </a:pPr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</a:t>
            </a:r>
            <a:br>
              <a:rPr lang="cs-CZ" sz="5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5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pozornost!</a:t>
            </a:r>
            <a:r>
              <a:rPr lang="cs-CZ" sz="48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cs-CZ" sz="4800" b="1" dirty="0">
                <a:solidFill>
                  <a:schemeClr val="accent2">
                    <a:lumMod val="75000"/>
                  </a:schemeClr>
                </a:solidFill>
              </a:rPr>
            </a:br>
            <a:endParaRPr lang="cs-CZ" sz="4000" b="1" dirty="0" smtClean="0"/>
          </a:p>
        </p:txBody>
      </p:sp>
      <p:sp>
        <p:nvSpPr>
          <p:cNvPr id="120835" name="Podnadpis 2"/>
          <p:cNvSpPr>
            <a:spLocks/>
          </p:cNvSpPr>
          <p:nvPr/>
        </p:nvSpPr>
        <p:spPr bwMode="auto">
          <a:xfrm>
            <a:off x="539750" y="4292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itchFamily="34" charset="-1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Tw Cen MT" pitchFamily="34" charset="-1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itchFamily="34" charset="-18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DD8047"/>
              </a:buClr>
              <a:buFont typeface="Wingdings" pitchFamily="2" charset="2"/>
              <a:buNone/>
            </a:pPr>
            <a:endParaRPr lang="cs-CZ" altLang="cs-CZ" sz="28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>
          <a:xfrm>
            <a:off x="109538" y="1556792"/>
            <a:ext cx="8928100" cy="5445125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cs-CZ" altLang="cs-CZ" sz="2400" b="1" dirty="0" smtClean="0">
                <a:latin typeface="Tw Cen MT" pitchFamily="34" charset="-18"/>
              </a:rPr>
              <a:t>NV č</a:t>
            </a:r>
            <a:r>
              <a:rPr lang="cs-CZ" altLang="cs-CZ" sz="2400" b="1" dirty="0">
                <a:latin typeface="Tw Cen MT" pitchFamily="34" charset="-18"/>
              </a:rPr>
              <a:t>. 262/2012 Sb</a:t>
            </a:r>
            <a:r>
              <a:rPr lang="cs-CZ" altLang="cs-CZ" sz="2400" b="1" dirty="0" smtClean="0">
                <a:latin typeface="Tw Cen MT" pitchFamily="34" charset="-18"/>
              </a:rPr>
              <a:t>. </a:t>
            </a:r>
            <a:r>
              <a:rPr lang="cs-CZ" altLang="cs-CZ" sz="2400" b="1" dirty="0">
                <a:latin typeface="Tw Cen MT" pitchFamily="34" charset="-18"/>
              </a:rPr>
              <a:t>=</a:t>
            </a:r>
            <a:r>
              <a:rPr lang="cs-CZ" altLang="cs-CZ" sz="2400" b="1" dirty="0" smtClean="0">
                <a:latin typeface="Tw Cen MT" pitchFamily="34" charset="-18"/>
              </a:rPr>
              <a:t> prováděcí </a:t>
            </a:r>
            <a:r>
              <a:rPr lang="cs-CZ" altLang="cs-CZ" sz="2400" b="1" dirty="0">
                <a:latin typeface="Tw Cen MT" pitchFamily="34" charset="-18"/>
              </a:rPr>
              <a:t>předpis k § 33 vodního </a:t>
            </a:r>
            <a:r>
              <a:rPr lang="cs-CZ" altLang="cs-CZ" sz="2400" b="1" dirty="0" smtClean="0">
                <a:latin typeface="Tw Cen MT" pitchFamily="34" charset="-18"/>
              </a:rPr>
              <a:t>zákona</a:t>
            </a:r>
            <a:endParaRPr lang="cs-CZ" altLang="cs-CZ" sz="2400" b="1" dirty="0">
              <a:latin typeface="Tw Cen MT" pitchFamily="34" charset="-18"/>
            </a:endParaRPr>
          </a:p>
          <a:p>
            <a:pPr marL="450850" lvl="2" indent="-4508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b="1" dirty="0" smtClean="0">
                <a:solidFill>
                  <a:srgbClr val="0000FF"/>
                </a:solidFill>
                <a:latin typeface="Tw Cen MT" pitchFamily="34" charset="-18"/>
              </a:rPr>
              <a:t>novela pod č</a:t>
            </a:r>
            <a:r>
              <a:rPr lang="cs-CZ" altLang="cs-CZ" sz="2400" b="1" dirty="0">
                <a:solidFill>
                  <a:srgbClr val="0000FF"/>
                </a:solidFill>
                <a:latin typeface="Tw Cen MT" pitchFamily="34" charset="-18"/>
              </a:rPr>
              <a:t>. 235/2016 Sb</a:t>
            </a:r>
            <a:r>
              <a:rPr lang="cs-CZ" altLang="cs-CZ" sz="2400" b="1" dirty="0" smtClean="0">
                <a:solidFill>
                  <a:srgbClr val="0000FF"/>
                </a:solidFill>
                <a:latin typeface="Tw Cen MT" pitchFamily="34" charset="-18"/>
              </a:rPr>
              <a:t>. </a:t>
            </a:r>
            <a:r>
              <a:rPr lang="cs-CZ" altLang="cs-CZ" sz="2000" dirty="0" smtClean="0">
                <a:latin typeface="Tw Cen MT" pitchFamily="34" charset="-18"/>
              </a:rPr>
              <a:t>(+ technická </a:t>
            </a:r>
            <a:r>
              <a:rPr lang="cs-CZ" altLang="cs-CZ" sz="2000" dirty="0">
                <a:latin typeface="Tw Cen MT" pitchFamily="34" charset="-18"/>
              </a:rPr>
              <a:t>novela č. 27/2018 Sb</a:t>
            </a:r>
            <a:r>
              <a:rPr lang="cs-CZ" altLang="cs-CZ" sz="2000" dirty="0" smtClean="0">
                <a:latin typeface="Tw Cen MT" pitchFamily="34" charset="-18"/>
              </a:rPr>
              <a:t>.)</a:t>
            </a:r>
            <a:endParaRPr lang="cs-CZ" altLang="cs-CZ" b="1" dirty="0" smtClean="0">
              <a:solidFill>
                <a:srgbClr val="0000FF"/>
              </a:solidFill>
              <a:latin typeface="Tw Cen MT" pitchFamily="34" charset="-18"/>
            </a:endParaRPr>
          </a:p>
          <a:p>
            <a:pPr marL="908050" lvl="3" indent="-4508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smtClean="0">
                <a:solidFill>
                  <a:srgbClr val="0000FF"/>
                </a:solidFill>
                <a:latin typeface="Tw Cen MT" pitchFamily="34" charset="-18"/>
              </a:rPr>
              <a:t>3. revize zranitelných oblastí </a:t>
            </a:r>
            <a:r>
              <a:rPr lang="cs-CZ" altLang="cs-CZ" dirty="0" smtClean="0">
                <a:solidFill>
                  <a:srgbClr val="0000FF"/>
                </a:solidFill>
                <a:latin typeface="Tw Cen MT" pitchFamily="34" charset="-18"/>
              </a:rPr>
              <a:t>(ZOD)</a:t>
            </a:r>
          </a:p>
          <a:p>
            <a:pPr marL="908050" lvl="3" indent="-4508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smtClean="0">
                <a:solidFill>
                  <a:srgbClr val="0000FF"/>
                </a:solidFill>
                <a:latin typeface="Tw Cen MT" pitchFamily="34" charset="-18"/>
              </a:rPr>
              <a:t>4</a:t>
            </a:r>
            <a:r>
              <a:rPr lang="cs-CZ" altLang="cs-CZ" b="1" dirty="0">
                <a:solidFill>
                  <a:srgbClr val="0000FF"/>
                </a:solidFill>
                <a:latin typeface="Tw Cen MT" pitchFamily="34" charset="-18"/>
              </a:rPr>
              <a:t>. akční program</a:t>
            </a:r>
            <a:r>
              <a:rPr lang="cs-CZ" altLang="cs-CZ" dirty="0">
                <a:solidFill>
                  <a:srgbClr val="0000FF"/>
                </a:solidFill>
                <a:latin typeface="Tw Cen MT" pitchFamily="34" charset="-18"/>
              </a:rPr>
              <a:t> (na období 2016–2020)</a:t>
            </a:r>
          </a:p>
          <a:p>
            <a:pPr marL="450850" lvl="2" indent="-4508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sz="2400" dirty="0" smtClean="0">
                <a:latin typeface="Tw Cen MT" pitchFamily="34" charset="-18"/>
              </a:rPr>
              <a:t>příprava současné novely (účinnost od 1. července 2020)</a:t>
            </a:r>
            <a:endParaRPr lang="cs-CZ" altLang="cs-CZ" sz="2400" dirty="0">
              <a:latin typeface="Tw Cen MT" pitchFamily="34" charset="-18"/>
            </a:endParaRPr>
          </a:p>
          <a:p>
            <a:pPr marL="908050" lvl="3" indent="-4508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smtClean="0">
                <a:solidFill>
                  <a:srgbClr val="FF0000"/>
                </a:solidFill>
                <a:latin typeface="Tw Cen MT" pitchFamily="34" charset="-18"/>
              </a:rPr>
              <a:t>4</a:t>
            </a:r>
            <a:r>
              <a:rPr lang="cs-CZ" altLang="cs-CZ" b="1" dirty="0">
                <a:solidFill>
                  <a:srgbClr val="FF0000"/>
                </a:solidFill>
                <a:latin typeface="Tw Cen MT" pitchFamily="34" charset="-18"/>
              </a:rPr>
              <a:t>. revize zranitelných oblastí </a:t>
            </a:r>
            <a:r>
              <a:rPr lang="cs-CZ" altLang="cs-CZ" dirty="0">
                <a:solidFill>
                  <a:srgbClr val="FF0000"/>
                </a:solidFill>
                <a:latin typeface="Tw Cen MT" pitchFamily="34" charset="-18"/>
              </a:rPr>
              <a:t>(ZOD)</a:t>
            </a:r>
          </a:p>
          <a:p>
            <a:pPr marL="908050" lvl="3" indent="-4508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b="1" dirty="0" smtClean="0">
                <a:solidFill>
                  <a:srgbClr val="FF0000"/>
                </a:solidFill>
                <a:latin typeface="Tw Cen MT" pitchFamily="34" charset="-18"/>
              </a:rPr>
              <a:t>5</a:t>
            </a:r>
            <a:r>
              <a:rPr lang="cs-CZ" altLang="cs-CZ" b="1" dirty="0">
                <a:solidFill>
                  <a:srgbClr val="FF0000"/>
                </a:solidFill>
                <a:latin typeface="Tw Cen MT" pitchFamily="34" charset="-18"/>
              </a:rPr>
              <a:t>. </a:t>
            </a:r>
            <a:r>
              <a:rPr lang="cs-CZ" altLang="cs-CZ" b="1" dirty="0" smtClean="0">
                <a:solidFill>
                  <a:srgbClr val="FF0000"/>
                </a:solidFill>
                <a:latin typeface="Tw Cen MT" pitchFamily="34" charset="-18"/>
              </a:rPr>
              <a:t>akční program</a:t>
            </a:r>
            <a:r>
              <a:rPr lang="cs-CZ" altLang="cs-CZ" dirty="0" smtClean="0">
                <a:solidFill>
                  <a:srgbClr val="FF0000"/>
                </a:solidFill>
                <a:latin typeface="Tw Cen MT" pitchFamily="34" charset="-18"/>
              </a:rPr>
              <a:t> </a:t>
            </a:r>
            <a:r>
              <a:rPr lang="cs-CZ" altLang="cs-CZ" dirty="0">
                <a:solidFill>
                  <a:srgbClr val="FF0000"/>
                </a:solidFill>
                <a:latin typeface="Tw Cen MT" pitchFamily="34" charset="-18"/>
              </a:rPr>
              <a:t>(na období 2020–2024)</a:t>
            </a:r>
          </a:p>
          <a:p>
            <a:pPr marL="450850" lvl="2" indent="-45085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altLang="cs-CZ" dirty="0">
                <a:latin typeface="Tw Cen MT" pitchFamily="34" charset="-18"/>
              </a:rPr>
              <a:t>opatření vycházejí z výsledků výzkumu, monitoringu akčního </a:t>
            </a:r>
            <a:br>
              <a:rPr lang="cs-CZ" altLang="cs-CZ" dirty="0">
                <a:latin typeface="Tw Cen MT" pitchFamily="34" charset="-18"/>
              </a:rPr>
            </a:br>
            <a:r>
              <a:rPr lang="cs-CZ" altLang="cs-CZ" dirty="0">
                <a:latin typeface="Tw Cen MT" pitchFamily="34" charset="-18"/>
              </a:rPr>
              <a:t>programu a návrhů z praxe</a:t>
            </a:r>
          </a:p>
          <a:p>
            <a:pPr marL="450850" lvl="2" indent="-450850">
              <a:spcBef>
                <a:spcPct val="0"/>
              </a:spcBef>
              <a:spcAft>
                <a:spcPts val="600"/>
              </a:spcAft>
            </a:pPr>
            <a:r>
              <a:rPr lang="cs-CZ" altLang="cs-CZ" dirty="0">
                <a:latin typeface="Tw Cen MT" pitchFamily="34" charset="-18"/>
              </a:rPr>
              <a:t>informace na </a:t>
            </a:r>
            <a:r>
              <a:rPr lang="cs-CZ" altLang="cs-CZ" b="1" dirty="0">
                <a:latin typeface="Tw Cen MT" pitchFamily="34" charset="-18"/>
              </a:rPr>
              <a:t>www.nitrat.cz</a:t>
            </a:r>
            <a:r>
              <a:rPr lang="cs-CZ" altLang="cs-CZ" dirty="0">
                <a:latin typeface="Tw Cen MT" pitchFamily="34" charset="-18"/>
              </a:rPr>
              <a:t> a v </a:t>
            </a:r>
            <a:r>
              <a:rPr lang="cs-CZ" altLang="cs-CZ" b="1" dirty="0">
                <a:latin typeface="Tw Cen MT" pitchFamily="34" charset="-18"/>
              </a:rPr>
              <a:t>LPIS</a:t>
            </a:r>
            <a:r>
              <a:rPr lang="cs-CZ" altLang="cs-CZ" dirty="0">
                <a:latin typeface="Tw Cen MT" pitchFamily="34" charset="-18"/>
              </a:rPr>
              <a:t>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09538" y="188913"/>
            <a:ext cx="89281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Příprava novely NV č. 262/2012 Sb., o vymezení zranitelných oblastí a akčním programu </a:t>
            </a:r>
            <a:r>
              <a:rPr kumimoji="0" lang="cs-CZ" altLang="cs-CZ" sz="3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(od 2020)</a:t>
            </a:r>
            <a:endParaRPr kumimoji="0" lang="cs-CZ" altLang="cs-CZ" sz="31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601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>
          <a:xfrm>
            <a:off x="109538" y="1628801"/>
            <a:ext cx="8928100" cy="3960440"/>
          </a:xfrm>
        </p:spPr>
        <p:txBody>
          <a:bodyPr/>
          <a:lstStyle/>
          <a:p>
            <a:pPr marL="862013" lvl="1" indent="-4953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cs-CZ" altLang="cs-CZ" sz="2800" b="1" dirty="0" smtClean="0"/>
              <a:t>Novela bude obsahovat:</a:t>
            </a:r>
          </a:p>
          <a:p>
            <a:pPr marL="862013" lvl="1" indent="-4953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cs-CZ" altLang="cs-CZ" sz="2400" dirty="0" smtClean="0"/>
              <a:t>Úpravu vymezení zranitelných oblastí (revize ZOD, návrh zpracován ve VÚV TGM, </a:t>
            </a:r>
            <a:r>
              <a:rPr lang="cs-CZ" altLang="cs-CZ" sz="2400" dirty="0" err="1" smtClean="0"/>
              <a:t>v.v.i</a:t>
            </a:r>
            <a:r>
              <a:rPr lang="cs-CZ" altLang="cs-CZ" sz="2400" dirty="0" smtClean="0"/>
              <a:t>.). </a:t>
            </a:r>
          </a:p>
          <a:p>
            <a:pPr marL="862013" lvl="1" indent="-4953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cs-CZ" altLang="cs-CZ" sz="2400" dirty="0" smtClean="0"/>
              <a:t>Úpravu opatření pro hospodaření (5. akční program nitrátové směrnice na období 2020–2024, s účinností od hospodářského roku 2020/2021).</a:t>
            </a:r>
            <a:endParaRPr lang="cs-CZ" altLang="cs-CZ" sz="2000" i="1" dirty="0" smtClean="0"/>
          </a:p>
        </p:txBody>
      </p:sp>
      <p:sp>
        <p:nvSpPr>
          <p:cNvPr id="6758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109538" y="188913"/>
            <a:ext cx="8928100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100" b="1" dirty="0" smtClean="0">
                <a:solidFill>
                  <a:srgbClr val="FF0000"/>
                </a:solidFill>
              </a:rPr>
              <a:t>Příprava novely NV č. 262/2012 Sb., o vymezení zranitelných oblastí a akčním programu </a:t>
            </a:r>
            <a:r>
              <a:rPr lang="cs-CZ" altLang="cs-CZ" sz="3100" i="1" dirty="0" smtClean="0">
                <a:solidFill>
                  <a:srgbClr val="FF0000"/>
                </a:solidFill>
              </a:rPr>
              <a:t>(od 2020)</a:t>
            </a:r>
            <a:endParaRPr lang="cs-CZ" altLang="cs-CZ" sz="3100" i="1" kern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Zástupný symbol pro obsah 3"/>
          <p:cNvSpPr>
            <a:spLocks noGrp="1"/>
          </p:cNvSpPr>
          <p:nvPr>
            <p:ph idx="1"/>
          </p:nvPr>
        </p:nvSpPr>
        <p:spPr>
          <a:xfrm>
            <a:off x="1588" y="1628775"/>
            <a:ext cx="9145587" cy="431800"/>
          </a:xfrm>
        </p:spPr>
        <p:txBody>
          <a:bodyPr/>
          <a:lstStyle/>
          <a:p>
            <a:pPr lvl="1">
              <a:spcBef>
                <a:spcPct val="0"/>
              </a:spcBef>
            </a:pPr>
            <a:r>
              <a:rPr lang="cs-CZ" altLang="en-US" sz="2400" smtClean="0">
                <a:solidFill>
                  <a:srgbClr val="CC00CC"/>
                </a:solidFill>
              </a:rPr>
              <a:t>Katastrální území přidaná do zranitelných oblastí</a:t>
            </a:r>
            <a:endParaRPr lang="cs-CZ" altLang="cs-CZ" smtClean="0">
              <a:solidFill>
                <a:srgbClr val="CC00CC"/>
              </a:solidFill>
            </a:endParaRPr>
          </a:p>
          <a:p>
            <a:endParaRPr lang="cs-CZ" altLang="cs-CZ" smtClean="0"/>
          </a:p>
        </p:txBody>
      </p:sp>
      <p:sp>
        <p:nvSpPr>
          <p:cNvPr id="4" name="Nadpis 1"/>
          <p:cNvSpPr txBox="1">
            <a:spLocks/>
          </p:cNvSpPr>
          <p:nvPr/>
        </p:nvSpPr>
        <p:spPr bwMode="auto">
          <a:xfrm>
            <a:off x="107504" y="188913"/>
            <a:ext cx="8928992" cy="990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-18"/>
              </a:defRPr>
            </a:lvl9pPr>
          </a:lstStyle>
          <a:p>
            <a:pPr algn="ctr" eaLnBrk="1" hangingPunct="1">
              <a:defRPr/>
            </a:pPr>
            <a:r>
              <a:rPr lang="cs-CZ" altLang="cs-CZ" sz="3200" b="1" dirty="0" smtClean="0">
                <a:solidFill>
                  <a:srgbClr val="FF0000"/>
                </a:solidFill>
              </a:rPr>
              <a:t>Návrh revize vymezení zranitelných oblastí</a:t>
            </a:r>
            <a:br>
              <a:rPr lang="cs-CZ" altLang="cs-CZ" sz="3200" b="1" dirty="0" smtClean="0">
                <a:solidFill>
                  <a:srgbClr val="FF0000"/>
                </a:solidFill>
              </a:rPr>
            </a:br>
            <a:r>
              <a:rPr lang="cs-CZ" altLang="cs-CZ" sz="3200" i="1" dirty="0" smtClean="0">
                <a:solidFill>
                  <a:srgbClr val="FF0000"/>
                </a:solidFill>
              </a:rPr>
              <a:t>(účinnost </a:t>
            </a:r>
            <a:r>
              <a:rPr lang="cs-CZ" altLang="cs-CZ" sz="3200" i="1" smtClean="0">
                <a:solidFill>
                  <a:srgbClr val="FF0000"/>
                </a:solidFill>
              </a:rPr>
              <a:t>od 01.07.2020</a:t>
            </a:r>
            <a:r>
              <a:rPr lang="cs-CZ" altLang="cs-CZ" sz="3200" i="1" dirty="0" smtClean="0">
                <a:solidFill>
                  <a:srgbClr val="FF0000"/>
                </a:solidFill>
              </a:rPr>
              <a:t>)</a:t>
            </a:r>
            <a:endParaRPr lang="cs-CZ" altLang="cs-CZ" sz="3200" i="1" kern="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50825" y="2060575"/>
          <a:ext cx="8713789" cy="4681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2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9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403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43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KOD_KU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NAZEV_KU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OKRES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717371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Padochov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Brno-venkov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655821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Alexovice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Brno-venkov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655830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Letkovice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Brno-venkov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792110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Zbýšov u Oslavan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Brno-venkov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604755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Biskoupky na Moravě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Brno-venkov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713180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Oslavany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Brno-venkov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705659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Nová Ves u Oslavan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Brno-venkov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745421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Řeznovice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Brno-venkov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648639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Hrubšice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Brno-venkov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673188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Krásensko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Vyškov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744425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Rychtářov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Vyškov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673196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Podomí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Vyškov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439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725064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Polánka u Moravského Krumlova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Znojmo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2_Kapsle">
  <a:themeElements>
    <a:clrScheme name="22_Kaps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22_Kaps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Kaps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Kaps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Kaps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Kaps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Kaps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Kaps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Kaps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Kaps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6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8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9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0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Motiv systému Office">
  <a:themeElements>
    <a:clrScheme name="10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4_Motiv systému Office">
  <a:themeElements>
    <a:clrScheme name="10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2_Motiv systému Office">
  <a:themeElements>
    <a:clrScheme name="9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Motiv systému Office">
  <a:themeElements>
    <a:clrScheme name="2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7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9_Motiv systému Office">
  <a:themeElements>
    <a:clrScheme name="9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Medián">
  <a:themeElements>
    <a:clrScheme name="10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0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6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8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Motiv systému Office">
  <a:themeElements>
    <a:clrScheme name="10_Motiv systému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Motiv systému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Motiv systému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23552</TotalTime>
  <Words>5648</Words>
  <Application>Microsoft Office PowerPoint</Application>
  <PresentationFormat>Předvádění na obrazovce (4:3)</PresentationFormat>
  <Paragraphs>1759</Paragraphs>
  <Slides>67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23</vt:i4>
      </vt:variant>
      <vt:variant>
        <vt:lpstr>Nadpisy snímků</vt:lpstr>
      </vt:variant>
      <vt:variant>
        <vt:i4>67</vt:i4>
      </vt:variant>
    </vt:vector>
  </HeadingPairs>
  <TitlesOfParts>
    <vt:vector size="96" baseType="lpstr">
      <vt:lpstr>Arial</vt:lpstr>
      <vt:lpstr>Calibri</vt:lpstr>
      <vt:lpstr>Times New Roman</vt:lpstr>
      <vt:lpstr>Tw Cen MT</vt:lpstr>
      <vt:lpstr>Wingdings</vt:lpstr>
      <vt:lpstr>Wingdings 2</vt:lpstr>
      <vt:lpstr>5_Motiv systému Office</vt:lpstr>
      <vt:lpstr>4_Medián</vt:lpstr>
      <vt:lpstr>11_Medián</vt:lpstr>
      <vt:lpstr>2_Motiv systému Office</vt:lpstr>
      <vt:lpstr>16_Medián</vt:lpstr>
      <vt:lpstr>17_Medián</vt:lpstr>
      <vt:lpstr>18_Medián</vt:lpstr>
      <vt:lpstr>13_Motiv systému Office</vt:lpstr>
      <vt:lpstr>5_Medián</vt:lpstr>
      <vt:lpstr>12_Medián</vt:lpstr>
      <vt:lpstr>22_Kapsle</vt:lpstr>
      <vt:lpstr>6_Motiv systému Office</vt:lpstr>
      <vt:lpstr>9_Medián</vt:lpstr>
      <vt:lpstr>6_Medián</vt:lpstr>
      <vt:lpstr>8_Medián</vt:lpstr>
      <vt:lpstr>19_Medián</vt:lpstr>
      <vt:lpstr>10_Medián</vt:lpstr>
      <vt:lpstr>15_Motiv systému Office</vt:lpstr>
      <vt:lpstr>14_Motiv systému Office</vt:lpstr>
      <vt:lpstr>12_Motiv systému Office</vt:lpstr>
      <vt:lpstr>8_Motiv systému Office</vt:lpstr>
      <vt:lpstr>7_Medián</vt:lpstr>
      <vt:lpstr>9_Motiv systému Office</vt:lpstr>
      <vt:lpstr>Úpravy předpisů o hnojivech, krmivech a ochraně vod (nitrátová směrnice),  hospodaření se živinami</vt:lpstr>
      <vt:lpstr>Úpravy předpisů souvisejících s používáním hnojiv,  příp. krmiv, z hlediska ochrany vod před znečištěním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Limity přívodu dusíku a potřeba hnojení</vt:lpstr>
      <vt:lpstr>Pšenice ozimá, potravinářská</vt:lpstr>
      <vt:lpstr>Pšenice ozimá, potravinářská</vt:lpstr>
      <vt:lpstr>Pšenice ozimá, potravinářská</vt:lpstr>
      <vt:lpstr>Pšenice ozimá, potravinářská</vt:lpstr>
      <vt:lpstr>Pšenice ozimá, potravinářská</vt:lpstr>
      <vt:lpstr>Prezentace aplikace PowerPoint</vt:lpstr>
      <vt:lpstr>Prezentace aplikace PowerPoint</vt:lpstr>
      <vt:lpstr>Prezentace aplikace PowerPoint</vt:lpstr>
      <vt:lpstr>Možnosti snížení ztrát N z půdy</vt:lpstr>
      <vt:lpstr>Prezentace aplikace PowerPoint</vt:lpstr>
      <vt:lpstr>Prezentace aplikace PowerPoint</vt:lpstr>
      <vt:lpstr>Prezentace aplikace PowerPoint</vt:lpstr>
      <vt:lpstr>Prezentace aplikace PowerPoint</vt:lpstr>
      <vt:lpstr>Průměrný odběr živin </vt:lpstr>
      <vt:lpstr>PLÁNY HNOJENÍ x BILANCE ŽIVIN</vt:lpstr>
      <vt:lpstr>Průměrná spotřeba hnojiv v ČR (1980–2019) (kg živin na 1 ha využívané zemědělské půdy: 3,5 mil. ha v roce 2019)</vt:lpstr>
      <vt:lpstr>Prezentace aplikace PowerPoint</vt:lpstr>
      <vt:lpstr>Prezentace aplikace PowerPoint</vt:lpstr>
      <vt:lpstr>Příprava SZP 2020+</vt:lpstr>
      <vt:lpstr>PLÁNY HNOJENÍ: - na úrovni pozemku, stanovení reálného výnosu (nebo průměru z evidence)  - potřeba dusíku na tvorbu výnosu hlavního a vedlejšího produktu - využitelný N z organického hnojení (např. 2,5 kg N/t hnoje skotu v 1. roce)    a z posklizňových zbytků N vázajících plodin (v 1. roce působení: 50 kg/N ha    po jeteli nebo vojtěšce s 2 a více užitkovými roky a hrachu se zapravenou    slámou nebo 25 kg N/ha po ostatních N vázajících plodinách) - potřeba navracení P a K podle čerpání v minulých letech (viz Bilance živin) - korekce (předplodina, reakce různých plodin na hnojení P a K, výsledky    AZZP, obsah Nmin  v půdě, vývoj a růst porostu, průběh povětrnosti  apod.)   BILANCOVÁNÍ ŽIVIN: - na úrovni pozemku (více let) nebo obchodního závodu (1 hospodářský rok) - zpětná kontrola správnosti hnojení  - využitelnost i pro hnojení P a K na úrovni pozemku (viz Plány hnojení) - VSTUPY = celkové živiny: hnojiva (např. 6,7 kg N/t hnoje skotu), upravené     kaly, symbiotická fixace dusíku (např. 240 kg N/ha ročně u jetele či vojtěšky,    80 kg N/ha u hrachu) - VÝSTUPY = živiny ve sklizených produktech: hlavní, příp. vedlejší produkt</vt:lpstr>
      <vt:lpstr>Prezentace aplikace PowerPoint</vt:lpstr>
      <vt:lpstr>Agrochemické zkoušení zemědělských půd</vt:lpstr>
      <vt:lpstr>Prezentace aplikace PowerPoint</vt:lpstr>
      <vt:lpstr>Bilance živin a organických látek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Možnosti snížení ztrát N z půdy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Prům. charakteristiky statkových a organických hnojiv, a uprav. kalů</vt:lpstr>
      <vt:lpstr>Průměrné charakteristiky statkových hnojiv rostlinného původu</vt:lpstr>
      <vt:lpstr>Vliv různých statkových a organických hnojiv  na reprodukci humusu</vt:lpstr>
      <vt:lpstr>Prezentace aplikace PowerPoint</vt:lpstr>
      <vt:lpstr>Prezentace aplikace PowerPoint</vt:lpstr>
      <vt:lpstr>Děkuji Vám  za pozornost!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Hlavackova</dc:creator>
  <cp:lastModifiedBy>Gabriela Jeníčková</cp:lastModifiedBy>
  <cp:revision>1467</cp:revision>
  <dcterms:created xsi:type="dcterms:W3CDTF">2013-03-08T09:52:21Z</dcterms:created>
  <dcterms:modified xsi:type="dcterms:W3CDTF">2020-06-18T11:31:49Z</dcterms:modified>
</cp:coreProperties>
</file>